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4630400" cy="8229600"/>
  <p:notesSz cx="8229600" cy="1463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10"/>
  </p:normalViewPr>
  <p:slideViewPr>
    <p:cSldViewPr snapToGrid="0" snapToObjects="1">
      <p:cViewPr varScale="1">
        <p:scale>
          <a:sx n="95" d="100"/>
          <a:sy n="95" d="100"/>
        </p:scale>
        <p:origin x="4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7828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7EDE9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CFA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2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7EDE9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CFA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3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7EDE9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CFA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4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7EDE9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CFA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5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7EDE9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CFA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6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7EDE9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CFA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7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7EDE9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CFA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8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7EDE9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CFA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0" y="0"/>
            <a:ext cx="5486400" cy="8229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93790" y="2002631"/>
            <a:ext cx="7556421" cy="14175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5550"/>
              </a:lnSpc>
              <a:buNone/>
            </a:pPr>
            <a:r>
              <a:rPr lang="en-US" sz="4450" b="1" dirty="0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Linear Equations: A Comprehensive Overview</a:t>
            </a:r>
            <a:endParaRPr lang="en-US" sz="4450" dirty="0"/>
          </a:p>
        </p:txBody>
      </p:sp>
      <p:sp>
        <p:nvSpPr>
          <p:cNvPr id="4" name="Text 1"/>
          <p:cNvSpPr/>
          <p:nvPr/>
        </p:nvSpPr>
        <p:spPr>
          <a:xfrm>
            <a:off x="793790" y="3760351"/>
            <a:ext cx="7556421" cy="18145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850"/>
              </a:lnSpc>
              <a:buNone/>
            </a:pPr>
            <a:r>
              <a:rPr lang="en-US" sz="1750" dirty="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This presentation will explore the fundamentals of linear equations, including their definition, characteristics, and applications. We'll delve into methods for solving and graphing these equations, ultimately equipping you with a strong understanding of this crucial mathematical concept.</a:t>
            </a:r>
            <a:endParaRPr lang="en-US" sz="1750" dirty="0"/>
          </a:p>
        </p:txBody>
      </p:sp>
      <p:sp>
        <p:nvSpPr>
          <p:cNvPr id="5" name="Shape 2"/>
          <p:cNvSpPr/>
          <p:nvPr/>
        </p:nvSpPr>
        <p:spPr>
          <a:xfrm>
            <a:off x="793790" y="5846921"/>
            <a:ext cx="362903" cy="362903"/>
          </a:xfrm>
          <a:prstGeom prst="roundRect">
            <a:avLst>
              <a:gd name="adj" fmla="val 25194296"/>
            </a:avLst>
          </a:prstGeom>
          <a:noFill/>
          <a:ln w="7620">
            <a:solidFill>
              <a:srgbClr val="FFFFFF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1270040" y="5830014"/>
            <a:ext cx="4640104" cy="39683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100"/>
              </a:lnSpc>
              <a:buNone/>
            </a:pPr>
            <a:r>
              <a:rPr lang="en-US" sz="2200" b="1" dirty="0">
                <a:solidFill>
                  <a:srgbClr val="443728"/>
                </a:solidFill>
                <a:latin typeface="Open Sans Bold" pitchFamily="34" charset="0"/>
                <a:ea typeface="Open Sans Bold" pitchFamily="34" charset="-122"/>
                <a:cs typeface="Open Sans Bold" pitchFamily="34" charset="-120"/>
              </a:rPr>
              <a:t>by Onyedikachi Ikenna Onwurah</a:t>
            </a:r>
            <a:endParaRPr lang="en-US" sz="2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2358509"/>
            <a:ext cx="7241143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5550"/>
              </a:lnSpc>
              <a:buNone/>
            </a:pPr>
            <a:r>
              <a:rPr lang="en-US" sz="4450" b="1" dirty="0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Definition and Characteristics</a:t>
            </a:r>
            <a:endParaRPr lang="en-US" sz="4450" dirty="0"/>
          </a:p>
        </p:txBody>
      </p:sp>
      <p:sp>
        <p:nvSpPr>
          <p:cNvPr id="3" name="Text 1"/>
          <p:cNvSpPr/>
          <p:nvPr/>
        </p:nvSpPr>
        <p:spPr>
          <a:xfrm>
            <a:off x="793790" y="3634264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Definition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793790" y="4215408"/>
            <a:ext cx="6244709" cy="1451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850"/>
              </a:lnSpc>
              <a:buNone/>
            </a:pPr>
            <a:r>
              <a:rPr lang="en-US" sz="1750" dirty="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Linear equations are mathematical expressions that represent a straight line when plotted on a graph. They consist of variables, constants, and coefficients, with the highest power of any variable being 1.</a:t>
            </a:r>
            <a:endParaRPr lang="en-US" sz="1750" dirty="0"/>
          </a:p>
        </p:txBody>
      </p:sp>
      <p:sp>
        <p:nvSpPr>
          <p:cNvPr id="5" name="Text 3"/>
          <p:cNvSpPr/>
          <p:nvPr/>
        </p:nvSpPr>
        <p:spPr>
          <a:xfrm>
            <a:off x="7599521" y="3634264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Characteristics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7599521" y="4215408"/>
            <a:ext cx="6244709" cy="1451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850"/>
              </a:lnSpc>
              <a:buNone/>
            </a:pPr>
            <a:r>
              <a:rPr lang="en-US" sz="1750" dirty="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Key features of linear equations include a constant rate of change (slope) and a y-intercept, where the line intersects the y-axis. These characteristics determine the shape and position of the line on the graph.</a:t>
            </a:r>
            <a:endParaRPr lang="en-US" sz="175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0C641AA-4F65-4BBC-9857-100E76E13D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48712" y="7648494"/>
            <a:ext cx="2781688" cy="58110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5486400" cy="8229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280190" y="2310289"/>
            <a:ext cx="6024205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5550"/>
              </a:lnSpc>
              <a:buNone/>
            </a:pPr>
            <a:r>
              <a:rPr lang="en-US" sz="4450" b="1" dirty="0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Solving Linear Equations</a:t>
            </a:r>
            <a:endParaRPr lang="en-US" sz="4450" dirty="0"/>
          </a:p>
        </p:txBody>
      </p:sp>
      <p:sp>
        <p:nvSpPr>
          <p:cNvPr id="4" name="Shape 1"/>
          <p:cNvSpPr/>
          <p:nvPr/>
        </p:nvSpPr>
        <p:spPr>
          <a:xfrm>
            <a:off x="6280190" y="3614380"/>
            <a:ext cx="510302" cy="510302"/>
          </a:xfrm>
          <a:prstGeom prst="roundRect">
            <a:avLst>
              <a:gd name="adj" fmla="val 18669"/>
            </a:avLst>
          </a:prstGeom>
          <a:solidFill>
            <a:srgbClr val="EBE2E0"/>
          </a:solidFill>
          <a:ln w="7620">
            <a:solidFill>
              <a:srgbClr val="D1C8C6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6471642" y="3699391"/>
            <a:ext cx="127278" cy="34028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650"/>
              </a:lnSpc>
              <a:buNone/>
            </a:pPr>
            <a:r>
              <a:rPr lang="en-US" sz="2650" b="1" dirty="0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1</a:t>
            </a:r>
            <a:endParaRPr lang="en-US" sz="2650" dirty="0"/>
          </a:p>
        </p:txBody>
      </p:sp>
      <p:sp>
        <p:nvSpPr>
          <p:cNvPr id="6" name="Text 3"/>
          <p:cNvSpPr/>
          <p:nvPr/>
        </p:nvSpPr>
        <p:spPr>
          <a:xfrm>
            <a:off x="7017306" y="3614380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1. Substitution Method</a:t>
            </a:r>
            <a:endParaRPr lang="en-US" sz="2200" dirty="0"/>
          </a:p>
        </p:txBody>
      </p:sp>
      <p:sp>
        <p:nvSpPr>
          <p:cNvPr id="7" name="Text 4"/>
          <p:cNvSpPr/>
          <p:nvPr/>
        </p:nvSpPr>
        <p:spPr>
          <a:xfrm>
            <a:off x="7017306" y="4104799"/>
            <a:ext cx="2927747" cy="18145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850"/>
              </a:lnSpc>
              <a:buNone/>
            </a:pPr>
            <a:r>
              <a:rPr lang="en-US" sz="1750" dirty="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This method involves solving one equation for one variable and substituting it into the other equation.</a:t>
            </a:r>
            <a:endParaRPr lang="en-US" sz="1750" dirty="0"/>
          </a:p>
        </p:txBody>
      </p:sp>
      <p:sp>
        <p:nvSpPr>
          <p:cNvPr id="8" name="Shape 5"/>
          <p:cNvSpPr/>
          <p:nvPr/>
        </p:nvSpPr>
        <p:spPr>
          <a:xfrm>
            <a:off x="10171867" y="3614380"/>
            <a:ext cx="510302" cy="510302"/>
          </a:xfrm>
          <a:prstGeom prst="roundRect">
            <a:avLst>
              <a:gd name="adj" fmla="val 18669"/>
            </a:avLst>
          </a:prstGeom>
          <a:solidFill>
            <a:srgbClr val="EBE2E0"/>
          </a:solidFill>
          <a:ln w="7620">
            <a:solidFill>
              <a:srgbClr val="D1C8C6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10340221" y="3699391"/>
            <a:ext cx="173474" cy="34028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650"/>
              </a:lnSpc>
              <a:buNone/>
            </a:pPr>
            <a:r>
              <a:rPr lang="en-US" sz="2650" b="1" dirty="0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2</a:t>
            </a:r>
            <a:endParaRPr lang="en-US" sz="2650" dirty="0"/>
          </a:p>
        </p:txBody>
      </p:sp>
      <p:sp>
        <p:nvSpPr>
          <p:cNvPr id="10" name="Text 7"/>
          <p:cNvSpPr/>
          <p:nvPr/>
        </p:nvSpPr>
        <p:spPr>
          <a:xfrm>
            <a:off x="10908983" y="3614380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2. Elimination Method</a:t>
            </a:r>
            <a:endParaRPr lang="en-US" sz="2200" dirty="0"/>
          </a:p>
        </p:txBody>
      </p:sp>
      <p:sp>
        <p:nvSpPr>
          <p:cNvPr id="11" name="Text 8"/>
          <p:cNvSpPr/>
          <p:nvPr/>
        </p:nvSpPr>
        <p:spPr>
          <a:xfrm>
            <a:off x="10908983" y="4104799"/>
            <a:ext cx="2927747" cy="18145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850"/>
              </a:lnSpc>
              <a:buNone/>
            </a:pPr>
            <a:r>
              <a:rPr lang="en-US" sz="1750" dirty="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In this method, equations are manipulated to eliminate one variable, allowing you to solve for the other.</a:t>
            </a:r>
            <a:endParaRPr lang="en-US" sz="175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8912B1F-F8D8-4E1F-9DB6-6CD14E3101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848712" y="7572282"/>
            <a:ext cx="2781688" cy="58110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1516499"/>
            <a:ext cx="6496526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5550"/>
              </a:lnSpc>
              <a:buNone/>
            </a:pPr>
            <a:r>
              <a:rPr lang="en-US" sz="4450" b="1" dirty="0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Graphing Linear Equations</a:t>
            </a:r>
            <a:endParaRPr lang="en-US" sz="4450" dirty="0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8348" y="2678906"/>
            <a:ext cx="2152055" cy="1306949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001333" y="3267551"/>
            <a:ext cx="106085" cy="45350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3550"/>
              </a:lnSpc>
              <a:buNone/>
            </a:pPr>
            <a:r>
              <a:rPr lang="en-US" sz="2200" b="1" dirty="0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1</a:t>
            </a:r>
            <a:endParaRPr lang="en-US" sz="2200" dirty="0"/>
          </a:p>
        </p:txBody>
      </p:sp>
      <p:sp>
        <p:nvSpPr>
          <p:cNvPr id="5" name="Text 2"/>
          <p:cNvSpPr/>
          <p:nvPr/>
        </p:nvSpPr>
        <p:spPr>
          <a:xfrm>
            <a:off x="5357217" y="2905720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Slope-Intercept Form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5357217" y="3396139"/>
            <a:ext cx="4746784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Use the slope and y-intercept to plot the line.</a:t>
            </a:r>
            <a:endParaRPr lang="en-US" sz="1750" dirty="0"/>
          </a:p>
        </p:txBody>
      </p:sp>
      <p:sp>
        <p:nvSpPr>
          <p:cNvPr id="7" name="Shape 4"/>
          <p:cNvSpPr/>
          <p:nvPr/>
        </p:nvSpPr>
        <p:spPr>
          <a:xfrm>
            <a:off x="5187077" y="3998952"/>
            <a:ext cx="8592860" cy="15240"/>
          </a:xfrm>
          <a:prstGeom prst="roundRect">
            <a:avLst>
              <a:gd name="adj" fmla="val 625116"/>
            </a:avLst>
          </a:prstGeom>
          <a:solidFill>
            <a:srgbClr val="D1C8C6"/>
          </a:solidFill>
          <a:ln/>
        </p:spPr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2381" y="4042529"/>
            <a:ext cx="4304109" cy="1306949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3982045" y="4469249"/>
            <a:ext cx="144542" cy="45350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3550"/>
              </a:lnSpc>
              <a:buNone/>
            </a:pPr>
            <a:r>
              <a:rPr lang="en-US" sz="2200" b="1" dirty="0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2</a:t>
            </a:r>
            <a:endParaRPr lang="en-US" sz="2200" dirty="0"/>
          </a:p>
        </p:txBody>
      </p:sp>
      <p:sp>
        <p:nvSpPr>
          <p:cNvPr id="10" name="Text 6"/>
          <p:cNvSpPr/>
          <p:nvPr/>
        </p:nvSpPr>
        <p:spPr>
          <a:xfrm>
            <a:off x="6433304" y="4269343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Point-Slope Form</a:t>
            </a:r>
            <a:endParaRPr lang="en-US" sz="2200" dirty="0"/>
          </a:p>
        </p:txBody>
      </p:sp>
      <p:sp>
        <p:nvSpPr>
          <p:cNvPr id="11" name="Text 7"/>
          <p:cNvSpPr/>
          <p:nvPr/>
        </p:nvSpPr>
        <p:spPr>
          <a:xfrm>
            <a:off x="6433304" y="4759762"/>
            <a:ext cx="4344948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Use a point and the slope to plot the line.</a:t>
            </a:r>
            <a:endParaRPr lang="en-US" sz="1750" dirty="0"/>
          </a:p>
        </p:txBody>
      </p:sp>
      <p:sp>
        <p:nvSpPr>
          <p:cNvPr id="12" name="Shape 8"/>
          <p:cNvSpPr/>
          <p:nvPr/>
        </p:nvSpPr>
        <p:spPr>
          <a:xfrm>
            <a:off x="6263164" y="5362575"/>
            <a:ext cx="7516773" cy="15240"/>
          </a:xfrm>
          <a:prstGeom prst="roundRect">
            <a:avLst>
              <a:gd name="adj" fmla="val 625116"/>
            </a:avLst>
          </a:prstGeom>
          <a:solidFill>
            <a:srgbClr val="D1C8C6"/>
          </a:solidFill>
          <a:ln/>
        </p:spPr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6294" y="5406152"/>
            <a:ext cx="6456164" cy="1306949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3985022" y="5832872"/>
            <a:ext cx="138470" cy="45350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3550"/>
              </a:lnSpc>
              <a:buNone/>
            </a:pPr>
            <a:r>
              <a:rPr lang="en-US" sz="2200" b="1" dirty="0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3</a:t>
            </a:r>
            <a:endParaRPr lang="en-US" sz="2200" dirty="0"/>
          </a:p>
        </p:txBody>
      </p:sp>
      <p:sp>
        <p:nvSpPr>
          <p:cNvPr id="15" name="Text 10"/>
          <p:cNvSpPr/>
          <p:nvPr/>
        </p:nvSpPr>
        <p:spPr>
          <a:xfrm>
            <a:off x="7509272" y="5632966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Two Points</a:t>
            </a:r>
            <a:endParaRPr lang="en-US" sz="2200" dirty="0"/>
          </a:p>
        </p:txBody>
      </p:sp>
      <p:sp>
        <p:nvSpPr>
          <p:cNvPr id="16" name="Text 11"/>
          <p:cNvSpPr/>
          <p:nvPr/>
        </p:nvSpPr>
        <p:spPr>
          <a:xfrm>
            <a:off x="7509272" y="6123384"/>
            <a:ext cx="3947279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Plot the two points and draw the line.</a:t>
            </a:r>
            <a:endParaRPr lang="en-US" sz="1750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59DF1C2A-D23F-45C6-AE23-7742E00E52C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742351" y="7562234"/>
            <a:ext cx="2781688" cy="58110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5486400" cy="8229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280190" y="868561"/>
            <a:ext cx="5670590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5550"/>
              </a:lnSpc>
              <a:buNone/>
            </a:pPr>
            <a:r>
              <a:rPr lang="en-US" sz="4450" b="1" dirty="0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Slope-Intercept Form</a:t>
            </a:r>
            <a:endParaRPr lang="en-US" sz="4450" dirty="0"/>
          </a:p>
        </p:txBody>
      </p:sp>
      <p:pic>
        <p:nvPicPr>
          <p:cNvPr id="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80190" y="1917502"/>
            <a:ext cx="1134070" cy="1814513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7754422" y="2144316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y = mx + c</a:t>
            </a:r>
            <a:endParaRPr lang="en-US" sz="2200" dirty="0"/>
          </a:p>
        </p:txBody>
      </p:sp>
      <p:sp>
        <p:nvSpPr>
          <p:cNvPr id="6" name="Text 2"/>
          <p:cNvSpPr/>
          <p:nvPr/>
        </p:nvSpPr>
        <p:spPr>
          <a:xfrm>
            <a:off x="7754422" y="2634734"/>
            <a:ext cx="6082189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where m is the slope and c is the y-intercept.</a:t>
            </a:r>
            <a:endParaRPr lang="en-US" sz="1750" dirty="0"/>
          </a:p>
        </p:txBody>
      </p:sp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80190" y="3732014"/>
            <a:ext cx="1134070" cy="1814513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7754422" y="3958828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Slope (m)</a:t>
            </a:r>
            <a:endParaRPr lang="en-US" sz="2200" dirty="0"/>
          </a:p>
        </p:txBody>
      </p:sp>
      <p:sp>
        <p:nvSpPr>
          <p:cNvPr id="9" name="Text 4"/>
          <p:cNvSpPr/>
          <p:nvPr/>
        </p:nvSpPr>
        <p:spPr>
          <a:xfrm>
            <a:off x="7754422" y="4449247"/>
            <a:ext cx="6082189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The rate of change of the line, indicating its steepness.</a:t>
            </a:r>
            <a:endParaRPr lang="en-US" sz="1750" dirty="0"/>
          </a:p>
        </p:txBody>
      </p:sp>
      <p:pic>
        <p:nvPicPr>
          <p:cNvPr id="1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80190" y="5546527"/>
            <a:ext cx="1134070" cy="1814513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7754422" y="5773341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Y-intercept (c)</a:t>
            </a:r>
            <a:endParaRPr lang="en-US" sz="2200" dirty="0"/>
          </a:p>
        </p:txBody>
      </p:sp>
      <p:sp>
        <p:nvSpPr>
          <p:cNvPr id="12" name="Text 6"/>
          <p:cNvSpPr/>
          <p:nvPr/>
        </p:nvSpPr>
        <p:spPr>
          <a:xfrm>
            <a:off x="7754422" y="6263759"/>
            <a:ext cx="6082189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The point where the line intersects the y-axis.</a:t>
            </a:r>
            <a:endParaRPr lang="en-US" sz="1750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B502820-1CAC-4DA6-B5A3-D5E3EF30EEC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848712" y="7648494"/>
            <a:ext cx="2781688" cy="58110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1459825"/>
            <a:ext cx="5670590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5550"/>
              </a:lnSpc>
              <a:buNone/>
            </a:pPr>
            <a:r>
              <a:rPr lang="en-US" sz="4450" b="1" dirty="0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Point-Slope Form</a:t>
            </a:r>
            <a:endParaRPr lang="en-US" sz="4450" dirty="0"/>
          </a:p>
        </p:txBody>
      </p:sp>
      <p:sp>
        <p:nvSpPr>
          <p:cNvPr id="3" name="Shape 1"/>
          <p:cNvSpPr/>
          <p:nvPr/>
        </p:nvSpPr>
        <p:spPr>
          <a:xfrm>
            <a:off x="793790" y="2622233"/>
            <a:ext cx="2173724" cy="1306949"/>
          </a:xfrm>
          <a:prstGeom prst="roundRect">
            <a:avLst>
              <a:gd name="adj" fmla="val 7289"/>
            </a:avLst>
          </a:prstGeom>
          <a:solidFill>
            <a:srgbClr val="EBE2E0"/>
          </a:solidFill>
          <a:ln w="7620">
            <a:solidFill>
              <a:srgbClr val="D1C8C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028224" y="3048953"/>
            <a:ext cx="106085" cy="45350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3550"/>
              </a:lnSpc>
              <a:buNone/>
            </a:pPr>
            <a:r>
              <a:rPr lang="en-US" sz="2200" b="1" dirty="0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1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194328" y="2849047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y - y1 = m(x - x1)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3194328" y="3339465"/>
            <a:ext cx="5711190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where m is the slope and (x1, y1) is a point on the line.</a:t>
            </a:r>
            <a:endParaRPr lang="en-US" sz="1750" dirty="0"/>
          </a:p>
        </p:txBody>
      </p:sp>
      <p:sp>
        <p:nvSpPr>
          <p:cNvPr id="7" name="Shape 5"/>
          <p:cNvSpPr/>
          <p:nvPr/>
        </p:nvSpPr>
        <p:spPr>
          <a:xfrm>
            <a:off x="3080861" y="3913942"/>
            <a:ext cx="10642402" cy="15240"/>
          </a:xfrm>
          <a:prstGeom prst="roundRect">
            <a:avLst>
              <a:gd name="adj" fmla="val 625116"/>
            </a:avLst>
          </a:prstGeom>
          <a:solidFill>
            <a:srgbClr val="D1C8C6"/>
          </a:solidFill>
          <a:ln/>
        </p:spPr>
      </p:sp>
      <p:sp>
        <p:nvSpPr>
          <p:cNvPr id="8" name="Shape 6"/>
          <p:cNvSpPr/>
          <p:nvPr/>
        </p:nvSpPr>
        <p:spPr>
          <a:xfrm>
            <a:off x="793790" y="4042529"/>
            <a:ext cx="4347567" cy="1306949"/>
          </a:xfrm>
          <a:prstGeom prst="roundRect">
            <a:avLst>
              <a:gd name="adj" fmla="val 7289"/>
            </a:avLst>
          </a:prstGeom>
          <a:solidFill>
            <a:srgbClr val="EBE2E0"/>
          </a:solidFill>
          <a:ln w="7620">
            <a:solidFill>
              <a:srgbClr val="D1C8C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28224" y="4469249"/>
            <a:ext cx="144542" cy="45350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3550"/>
              </a:lnSpc>
              <a:buNone/>
            </a:pPr>
            <a:r>
              <a:rPr lang="en-US" sz="2200" b="1" dirty="0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2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5368171" y="4269343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Slope (m)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5368171" y="4759762"/>
            <a:ext cx="435090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Represents the rate of change of the line.</a:t>
            </a:r>
            <a:endParaRPr lang="en-US" sz="1750" dirty="0"/>
          </a:p>
        </p:txBody>
      </p:sp>
      <p:sp>
        <p:nvSpPr>
          <p:cNvPr id="12" name="Shape 10"/>
          <p:cNvSpPr/>
          <p:nvPr/>
        </p:nvSpPr>
        <p:spPr>
          <a:xfrm>
            <a:off x="5254704" y="5334238"/>
            <a:ext cx="8468558" cy="15240"/>
          </a:xfrm>
          <a:prstGeom prst="roundRect">
            <a:avLst>
              <a:gd name="adj" fmla="val 625116"/>
            </a:avLst>
          </a:prstGeom>
          <a:solidFill>
            <a:srgbClr val="D1C8C6"/>
          </a:solidFill>
          <a:ln/>
        </p:spPr>
      </p:sp>
      <p:sp>
        <p:nvSpPr>
          <p:cNvPr id="13" name="Shape 11"/>
          <p:cNvSpPr/>
          <p:nvPr/>
        </p:nvSpPr>
        <p:spPr>
          <a:xfrm>
            <a:off x="793790" y="5462826"/>
            <a:ext cx="6521410" cy="1306949"/>
          </a:xfrm>
          <a:prstGeom prst="roundRect">
            <a:avLst>
              <a:gd name="adj" fmla="val 7289"/>
            </a:avLst>
          </a:prstGeom>
          <a:solidFill>
            <a:srgbClr val="EBE2E0"/>
          </a:solidFill>
          <a:ln w="7620">
            <a:solidFill>
              <a:srgbClr val="D1C8C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028224" y="5889546"/>
            <a:ext cx="138470" cy="45350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3550"/>
              </a:lnSpc>
              <a:buNone/>
            </a:pPr>
            <a:r>
              <a:rPr lang="en-US" sz="2200" b="1" dirty="0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3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7542014" y="5689640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Point (x1, y1)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7542014" y="6180058"/>
            <a:ext cx="4862751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 specific point through which the line passes.</a:t>
            </a:r>
            <a:endParaRPr lang="en-US" sz="1750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0BBD0FD6-15DA-4E1A-A8DF-FE8015448A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48712" y="7648494"/>
            <a:ext cx="2781688" cy="58110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4630400" cy="2835235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93790" y="4165402"/>
            <a:ext cx="7852410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5550"/>
              </a:lnSpc>
              <a:buNone/>
            </a:pPr>
            <a:r>
              <a:rPr lang="en-US" sz="4450" b="1" dirty="0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Applications of Linear Equations</a:t>
            </a:r>
            <a:endParaRPr lang="en-US" sz="4450" dirty="0"/>
          </a:p>
        </p:txBody>
      </p:sp>
      <p:sp>
        <p:nvSpPr>
          <p:cNvPr id="4" name="Shape 1"/>
          <p:cNvSpPr/>
          <p:nvPr/>
        </p:nvSpPr>
        <p:spPr>
          <a:xfrm>
            <a:off x="793790" y="5214342"/>
            <a:ext cx="6408063" cy="1685092"/>
          </a:xfrm>
          <a:prstGeom prst="roundRect">
            <a:avLst>
              <a:gd name="adj" fmla="val 5654"/>
            </a:avLst>
          </a:prstGeom>
          <a:solidFill>
            <a:srgbClr val="EBE2E0"/>
          </a:solidFill>
          <a:ln w="7620">
            <a:solidFill>
              <a:srgbClr val="D1C8C6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028224" y="5448776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Science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1028224" y="5939195"/>
            <a:ext cx="5939195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850"/>
              </a:lnSpc>
              <a:buNone/>
            </a:pPr>
            <a:r>
              <a:rPr lang="en-US" sz="1750" dirty="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Linear equations are used to model relationships between variables, such as velocity and time in physics.</a:t>
            </a:r>
            <a:endParaRPr lang="en-US" sz="1750" dirty="0"/>
          </a:p>
        </p:txBody>
      </p:sp>
      <p:sp>
        <p:nvSpPr>
          <p:cNvPr id="7" name="Shape 4"/>
          <p:cNvSpPr/>
          <p:nvPr/>
        </p:nvSpPr>
        <p:spPr>
          <a:xfrm>
            <a:off x="7428667" y="5214342"/>
            <a:ext cx="6408063" cy="1685092"/>
          </a:xfrm>
          <a:prstGeom prst="roundRect">
            <a:avLst>
              <a:gd name="adj" fmla="val 5654"/>
            </a:avLst>
          </a:prstGeom>
          <a:solidFill>
            <a:srgbClr val="EBE2E0"/>
          </a:solidFill>
          <a:ln w="7620">
            <a:solidFill>
              <a:srgbClr val="D1C8C6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663101" y="5448776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Business</a:t>
            </a:r>
            <a:endParaRPr lang="en-US" sz="2200" dirty="0"/>
          </a:p>
        </p:txBody>
      </p:sp>
      <p:sp>
        <p:nvSpPr>
          <p:cNvPr id="9" name="Text 6"/>
          <p:cNvSpPr/>
          <p:nvPr/>
        </p:nvSpPr>
        <p:spPr>
          <a:xfrm>
            <a:off x="7663101" y="5939195"/>
            <a:ext cx="5939195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850"/>
              </a:lnSpc>
              <a:buNone/>
            </a:pPr>
            <a:r>
              <a:rPr lang="en-US" sz="1750" dirty="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They are used to analyze costs, revenue, and profits, enabling businesses to make informed decisions.</a:t>
            </a:r>
            <a:endParaRPr lang="en-US" sz="175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F59746F-F336-4BCA-B679-1DFAE0B4160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848712" y="7552186"/>
            <a:ext cx="2781688" cy="58110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0" y="0"/>
            <a:ext cx="5486400" cy="8229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93790" y="2230874"/>
            <a:ext cx="7556421" cy="14175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5550"/>
              </a:lnSpc>
              <a:buNone/>
            </a:pPr>
            <a:r>
              <a:rPr lang="en-US" sz="4450" b="1" dirty="0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Solving Systems of Linear Equations</a:t>
            </a:r>
            <a:endParaRPr lang="en-US" sz="4450" dirty="0"/>
          </a:p>
        </p:txBody>
      </p:sp>
      <p:pic>
        <p:nvPicPr>
          <p:cNvPr id="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3790" y="3988594"/>
            <a:ext cx="566976" cy="566976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793790" y="4782383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Graphical Method</a:t>
            </a:r>
            <a:endParaRPr lang="en-US" sz="2200" dirty="0"/>
          </a:p>
        </p:txBody>
      </p:sp>
      <p:sp>
        <p:nvSpPr>
          <p:cNvPr id="6" name="Text 2"/>
          <p:cNvSpPr/>
          <p:nvPr/>
        </p:nvSpPr>
        <p:spPr>
          <a:xfrm>
            <a:off x="793790" y="5272802"/>
            <a:ext cx="3608070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The solution is the point where the lines intersect.</a:t>
            </a:r>
            <a:endParaRPr lang="en-US" sz="1750" dirty="0"/>
          </a:p>
        </p:txBody>
      </p:sp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42021" y="3988594"/>
            <a:ext cx="566976" cy="566976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4742021" y="4782383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b="1" dirty="0">
                <a:solidFill>
                  <a:srgbClr val="443728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Algebraic Method</a:t>
            </a:r>
            <a:endParaRPr lang="en-US" sz="2200" dirty="0"/>
          </a:p>
        </p:txBody>
      </p:sp>
      <p:sp>
        <p:nvSpPr>
          <p:cNvPr id="9" name="Text 4"/>
          <p:cNvSpPr/>
          <p:nvPr/>
        </p:nvSpPr>
        <p:spPr>
          <a:xfrm>
            <a:off x="4742021" y="5272802"/>
            <a:ext cx="3608189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dirty="0">
                <a:solidFill>
                  <a:srgbClr val="443728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Use substitution or elimination to solve for the variables.</a:t>
            </a:r>
            <a:endParaRPr lang="en-US" sz="17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413</Words>
  <Application>Microsoft Office PowerPoint</Application>
  <PresentationFormat>Custom</PresentationFormat>
  <Paragraphs>60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Crimson Pro</vt:lpstr>
      <vt:lpstr>Open Sans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fire4money@gmail.com</cp:lastModifiedBy>
  <cp:revision>2</cp:revision>
  <dcterms:created xsi:type="dcterms:W3CDTF">2024-11-15T14:52:43Z</dcterms:created>
  <dcterms:modified xsi:type="dcterms:W3CDTF">2024-11-15T16:46:15Z</dcterms:modified>
</cp:coreProperties>
</file>