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7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5855060" y="5907503"/>
            <a:ext cx="2433320" cy="3476625"/>
          </a:xfrm>
          <a:custGeom>
            <a:avLst/>
            <a:gdLst/>
            <a:ahLst/>
            <a:cxn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8716814" y="8595245"/>
            <a:ext cx="2892425" cy="1692275"/>
          </a:xfrm>
          <a:custGeom>
            <a:avLst/>
            <a:gdLst/>
            <a:ahLst/>
            <a:cxn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8132495" y="8057500"/>
            <a:ext cx="2371725" cy="2230120"/>
          </a:xfrm>
          <a:custGeom>
            <a:avLst/>
            <a:gdLst/>
            <a:ahLst/>
            <a:cxn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1900000" y="6899997"/>
            <a:ext cx="5772150" cy="3387090"/>
          </a:xfrm>
          <a:custGeom>
            <a:avLst/>
            <a:gdLst/>
            <a:ahLst/>
            <a:cxn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0" y="0"/>
            <a:ext cx="2344420" cy="2506345"/>
          </a:xfrm>
          <a:custGeom>
            <a:avLst/>
            <a:gdLst/>
            <a:ahLst/>
            <a:cxn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32326" y="1014438"/>
            <a:ext cx="13509625" cy="1261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75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99648" y="3865435"/>
            <a:ext cx="10076180" cy="3782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hyperlink" Target="mailto:youremail@email.com" TargetMode="External"/><Relationship Id="rId5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73551" y="2627477"/>
            <a:ext cx="8611870" cy="3785870"/>
          </a:xfrm>
          <a:prstGeom prst="rect">
            <a:avLst/>
          </a:prstGeom>
        </p:spPr>
        <p:txBody>
          <a:bodyPr wrap="square" lIns="0" tIns="191770" rIns="0" bIns="0" rtlCol="0" vert="horz">
            <a:spAutoFit/>
          </a:bodyPr>
          <a:lstStyle/>
          <a:p>
            <a:pPr marL="12700" marR="5080">
              <a:lnSpc>
                <a:spcPts val="7050"/>
              </a:lnSpc>
              <a:spcBef>
                <a:spcPts val="1510"/>
              </a:spcBef>
            </a:pPr>
            <a:r>
              <a:rPr dirty="0" sz="7050" spc="305">
                <a:solidFill>
                  <a:srgbClr val="FFFFFF"/>
                </a:solidFill>
                <a:latin typeface="Cambria"/>
                <a:cs typeface="Cambria"/>
              </a:rPr>
              <a:t>Unlocking</a:t>
            </a:r>
            <a:r>
              <a:rPr dirty="0" sz="7050" spc="24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050" spc="240">
                <a:solidFill>
                  <a:srgbClr val="FFFFFF"/>
                </a:solidFill>
                <a:latin typeface="Cambria"/>
                <a:cs typeface="Cambria"/>
              </a:rPr>
              <a:t>the</a:t>
            </a:r>
            <a:r>
              <a:rPr dirty="0" sz="7050" spc="26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050" spc="105">
                <a:solidFill>
                  <a:srgbClr val="FFFFFF"/>
                </a:solidFill>
                <a:latin typeface="Cambria"/>
                <a:cs typeface="Cambria"/>
              </a:rPr>
              <a:t>Power </a:t>
            </a:r>
            <a:r>
              <a:rPr dirty="0" sz="7050" spc="415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dirty="0" sz="7050" spc="25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050" spc="190">
                <a:solidFill>
                  <a:srgbClr val="FFFFFF"/>
                </a:solidFill>
                <a:latin typeface="Cambria"/>
                <a:cs typeface="Cambria"/>
              </a:rPr>
              <a:t>Linear</a:t>
            </a:r>
            <a:r>
              <a:rPr dirty="0" sz="7050" spc="9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050" spc="245">
                <a:solidFill>
                  <a:srgbClr val="FFFFFF"/>
                </a:solidFill>
                <a:latin typeface="Cambria"/>
                <a:cs typeface="Cambria"/>
              </a:rPr>
              <a:t>Functions: </a:t>
            </a:r>
            <a:r>
              <a:rPr dirty="0" sz="7050" spc="265">
                <a:solidFill>
                  <a:srgbClr val="FFFFFF"/>
                </a:solidFill>
                <a:latin typeface="Cambria"/>
                <a:cs typeface="Cambria"/>
              </a:rPr>
              <a:t>The</a:t>
            </a:r>
            <a:r>
              <a:rPr dirty="0" sz="7050" spc="24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050" spc="195">
                <a:solidFill>
                  <a:srgbClr val="FFFFFF"/>
                </a:solidFill>
                <a:latin typeface="Cambria"/>
                <a:cs typeface="Cambria"/>
              </a:rPr>
              <a:t>Straight</a:t>
            </a:r>
            <a:r>
              <a:rPr dirty="0" sz="7050" spc="24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050" spc="185">
                <a:solidFill>
                  <a:srgbClr val="FFFFFF"/>
                </a:solidFill>
                <a:latin typeface="Cambria"/>
                <a:cs typeface="Cambria"/>
              </a:rPr>
              <a:t>Path</a:t>
            </a:r>
            <a:r>
              <a:rPr dirty="0" sz="7050" spc="23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050" spc="250">
                <a:solidFill>
                  <a:srgbClr val="FFFFFF"/>
                </a:solidFill>
                <a:latin typeface="Cambria"/>
                <a:cs typeface="Cambria"/>
              </a:rPr>
              <a:t>to </a:t>
            </a:r>
            <a:r>
              <a:rPr dirty="0" sz="7050" spc="254">
                <a:solidFill>
                  <a:srgbClr val="FFFFFF"/>
                </a:solidFill>
                <a:latin typeface="Cambria"/>
                <a:cs typeface="Cambria"/>
              </a:rPr>
              <a:t>Understanding</a:t>
            </a:r>
            <a:endParaRPr sz="7050">
              <a:latin typeface="Cambria"/>
              <a:cs typeface="Cambri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9144508" y="0"/>
            <a:ext cx="9144000" cy="9381490"/>
            <a:chOff x="9144508" y="0"/>
            <a:chExt cx="9144000" cy="938149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44508" y="4056557"/>
              <a:ext cx="5324348" cy="5324398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09654" y="0"/>
              <a:ext cx="6478346" cy="740750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5003" y="1084999"/>
            <a:ext cx="9143365" cy="7596505"/>
            <a:chOff x="9145003" y="1084999"/>
            <a:chExt cx="9143365" cy="7596505"/>
          </a:xfrm>
        </p:grpSpPr>
        <p:sp>
          <p:nvSpPr>
            <p:cNvPr id="3" name="object 3" descr=""/>
            <p:cNvSpPr/>
            <p:nvPr/>
          </p:nvSpPr>
          <p:spPr>
            <a:xfrm>
              <a:off x="11162754" y="2232507"/>
              <a:ext cx="7125334" cy="6448425"/>
            </a:xfrm>
            <a:custGeom>
              <a:avLst/>
              <a:gdLst/>
              <a:ahLst/>
              <a:cxn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9902508" y="3247504"/>
              <a:ext cx="3096260" cy="3399154"/>
            </a:xfrm>
            <a:custGeom>
              <a:avLst/>
              <a:gdLst/>
              <a:ahLst/>
              <a:cxn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145003" y="1084999"/>
              <a:ext cx="1771650" cy="1771650"/>
            </a:xfrm>
            <a:custGeom>
              <a:avLst/>
              <a:gdLst/>
              <a:ahLst/>
              <a:cxn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627502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107544" y="1084998"/>
              <a:ext cx="3754120" cy="1771650"/>
            </a:xfrm>
            <a:custGeom>
              <a:avLst/>
              <a:gdLst/>
              <a:ahLst/>
              <a:cxn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703173" y="1853971"/>
              <a:ext cx="143510" cy="429895"/>
            </a:xfrm>
            <a:custGeom>
              <a:avLst/>
              <a:gdLst/>
              <a:ahLst/>
              <a:cxn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03173" y="1660499"/>
              <a:ext cx="143129" cy="143217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13582524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1124997" y="1084999"/>
              <a:ext cx="1771650" cy="1771650"/>
            </a:xfrm>
            <a:custGeom>
              <a:avLst/>
              <a:gdLst/>
              <a:ahLst/>
              <a:cxn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1605006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35193" y="1755965"/>
              <a:ext cx="95478" cy="97980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15647162" y="1635023"/>
              <a:ext cx="657225" cy="671830"/>
            </a:xfrm>
            <a:custGeom>
              <a:avLst/>
              <a:gdLst/>
              <a:ahLst/>
              <a:cxn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2247861" y="1799120"/>
            <a:ext cx="6071870" cy="20142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50" spc="365"/>
              <a:t>Thanks!</a:t>
            </a:r>
            <a:endParaRPr sz="13050"/>
          </a:p>
        </p:txBody>
      </p:sp>
      <p:sp>
        <p:nvSpPr>
          <p:cNvPr id="16" name="object 16" descr=""/>
          <p:cNvSpPr txBox="1"/>
          <p:nvPr/>
        </p:nvSpPr>
        <p:spPr>
          <a:xfrm>
            <a:off x="2738843" y="4456239"/>
            <a:ext cx="5106035" cy="3577590"/>
          </a:xfrm>
          <a:prstGeom prst="rect">
            <a:avLst/>
          </a:prstGeom>
        </p:spPr>
        <p:txBody>
          <a:bodyPr wrap="square" lIns="0" tIns="146050" rIns="0" bIns="0" rtlCol="0" vert="horz">
            <a:spAutoFit/>
          </a:bodyPr>
          <a:lstStyle/>
          <a:p>
            <a:pPr algn="ctr" marL="12700" marR="5080">
              <a:lnSpc>
                <a:spcPts val="5250"/>
              </a:lnSpc>
              <a:spcBef>
                <a:spcPts val="1150"/>
              </a:spcBef>
            </a:pPr>
            <a:r>
              <a:rPr dirty="0" sz="5250" spc="500">
                <a:solidFill>
                  <a:srgbClr val="FFFFFF"/>
                </a:solidFill>
                <a:latin typeface="Cambria"/>
                <a:cs typeface="Cambria"/>
              </a:rPr>
              <a:t>Do</a:t>
            </a:r>
            <a:r>
              <a:rPr dirty="0" sz="5250" spc="4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95">
                <a:solidFill>
                  <a:srgbClr val="FFFFFF"/>
                </a:solidFill>
                <a:latin typeface="Cambria"/>
                <a:cs typeface="Cambria"/>
              </a:rPr>
              <a:t>you</a:t>
            </a:r>
            <a:r>
              <a:rPr dirty="0" sz="5250" spc="1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25">
                <a:solidFill>
                  <a:srgbClr val="FFFFFF"/>
                </a:solidFill>
                <a:latin typeface="Cambria"/>
                <a:cs typeface="Cambria"/>
              </a:rPr>
              <a:t>have</a:t>
            </a:r>
            <a:r>
              <a:rPr dirty="0" sz="5250" spc="1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35">
                <a:solidFill>
                  <a:srgbClr val="FFFFFF"/>
                </a:solidFill>
                <a:latin typeface="Cambria"/>
                <a:cs typeface="Cambria"/>
              </a:rPr>
              <a:t>any </a:t>
            </a:r>
            <a:r>
              <a:rPr dirty="0" sz="5250" spc="170">
                <a:solidFill>
                  <a:srgbClr val="FFFFFF"/>
                </a:solidFill>
                <a:latin typeface="Cambria"/>
                <a:cs typeface="Cambria"/>
              </a:rPr>
              <a:t>questions?</a:t>
            </a:r>
            <a:endParaRPr sz="5250">
              <a:latin typeface="Cambria"/>
              <a:cs typeface="Cambria"/>
            </a:endParaRPr>
          </a:p>
          <a:p>
            <a:pPr algn="ctr" marL="2540">
              <a:lnSpc>
                <a:spcPts val="3365"/>
              </a:lnSpc>
              <a:spcBef>
                <a:spcPts val="3525"/>
              </a:spcBef>
            </a:pPr>
            <a:r>
              <a:rPr dirty="0" sz="3050" spc="65">
                <a:solidFill>
                  <a:srgbClr val="FFFFFF"/>
                </a:solidFill>
                <a:latin typeface="Microsoft Sans Serif"/>
                <a:cs typeface="Microsoft Sans Serif"/>
                <a:hlinkClick r:id="rId4"/>
              </a:rPr>
              <a:t>youremail@email.com</a:t>
            </a:r>
            <a:endParaRPr sz="3050">
              <a:latin typeface="Microsoft Sans Serif"/>
              <a:cs typeface="Microsoft Sans Serif"/>
            </a:endParaRPr>
          </a:p>
          <a:p>
            <a:pPr algn="ctr" marL="1905">
              <a:lnSpc>
                <a:spcPts val="3075"/>
              </a:lnSpc>
            </a:pPr>
            <a:r>
              <a:rPr dirty="0" sz="3050">
                <a:solidFill>
                  <a:srgbClr val="FFFFFF"/>
                </a:solidFill>
                <a:latin typeface="Microsoft Sans Serif"/>
                <a:cs typeface="Microsoft Sans Serif"/>
              </a:rPr>
              <a:t>+91</a:t>
            </a:r>
            <a:r>
              <a:rPr dirty="0" sz="3050" spc="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50" spc="50">
                <a:solidFill>
                  <a:srgbClr val="FFFFFF"/>
                </a:solidFill>
                <a:latin typeface="Microsoft Sans Serif"/>
                <a:cs typeface="Microsoft Sans Serif"/>
              </a:rPr>
              <a:t>620</a:t>
            </a:r>
            <a:r>
              <a:rPr dirty="0" sz="3050" spc="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50" spc="50">
                <a:solidFill>
                  <a:srgbClr val="FFFFFF"/>
                </a:solidFill>
                <a:latin typeface="Microsoft Sans Serif"/>
                <a:cs typeface="Microsoft Sans Serif"/>
              </a:rPr>
              <a:t>421</a:t>
            </a:r>
            <a:r>
              <a:rPr dirty="0" sz="3050" spc="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50" spc="25">
                <a:solidFill>
                  <a:srgbClr val="FFFFFF"/>
                </a:solidFill>
                <a:latin typeface="Microsoft Sans Serif"/>
                <a:cs typeface="Microsoft Sans Serif"/>
              </a:rPr>
              <a:t>838</a:t>
            </a:r>
            <a:endParaRPr sz="3050">
              <a:latin typeface="Microsoft Sans Serif"/>
              <a:cs typeface="Microsoft Sans Serif"/>
            </a:endParaRPr>
          </a:p>
          <a:p>
            <a:pPr algn="ctr" marL="488315" marR="477520">
              <a:lnSpc>
                <a:spcPts val="3080"/>
              </a:lnSpc>
              <a:spcBef>
                <a:spcPts val="295"/>
              </a:spcBef>
            </a:pPr>
            <a:r>
              <a:rPr dirty="0" sz="3050" spc="95">
                <a:solidFill>
                  <a:srgbClr val="FFFFFF"/>
                </a:solidFill>
                <a:latin typeface="Microsoft Sans Serif"/>
                <a:cs typeface="Microsoft Sans Serif"/>
                <a:hlinkClick r:id="rId5"/>
              </a:rPr>
              <a:t>www.yourwebsite.com</a:t>
            </a:r>
            <a:r>
              <a:rPr dirty="0" sz="3050" spc="9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50" spc="70">
                <a:solidFill>
                  <a:srgbClr val="FFFFFF"/>
                </a:solidFill>
                <a:latin typeface="Microsoft Sans Serif"/>
                <a:cs typeface="Microsoft Sans Serif"/>
              </a:rPr>
              <a:t>@yourusername</a:t>
            </a:r>
            <a:endParaRPr sz="3050">
              <a:latin typeface="Microsoft Sans Serif"/>
              <a:cs typeface="Microsoft Sans Serif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2335148" y="4336212"/>
            <a:ext cx="5934075" cy="95250"/>
          </a:xfrm>
          <a:custGeom>
            <a:avLst/>
            <a:gdLst/>
            <a:ahLst/>
            <a:cxn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2640781" y="0"/>
            <a:ext cx="5647690" cy="5734685"/>
            <a:chOff x="12640781" y="0"/>
            <a:chExt cx="5647690" cy="5734685"/>
          </a:xfrm>
        </p:grpSpPr>
        <p:sp>
          <p:nvSpPr>
            <p:cNvPr id="3" name="object 3" descr=""/>
            <p:cNvSpPr/>
            <p:nvPr/>
          </p:nvSpPr>
          <p:spPr>
            <a:xfrm>
              <a:off x="16373092" y="2795258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2640780" y="12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5062452" y="6675004"/>
            <a:ext cx="3225800" cy="3612515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1605463" y="815686"/>
            <a:ext cx="6682740" cy="8823325"/>
            <a:chOff x="11605463" y="815686"/>
            <a:chExt cx="6682740" cy="8823325"/>
          </a:xfrm>
        </p:grpSpPr>
        <p:sp>
          <p:nvSpPr>
            <p:cNvPr id="7" name="object 7" descr=""/>
            <p:cNvSpPr/>
            <p:nvPr/>
          </p:nvSpPr>
          <p:spPr>
            <a:xfrm>
              <a:off x="15857473" y="815686"/>
              <a:ext cx="2430780" cy="2623185"/>
            </a:xfrm>
            <a:custGeom>
              <a:avLst/>
              <a:gdLst/>
              <a:ahLst/>
              <a:cxn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5463" y="3266262"/>
              <a:ext cx="6372148" cy="6372128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892990" y="1014438"/>
            <a:ext cx="4469765" cy="126174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algn="r" marR="5080">
              <a:lnSpc>
                <a:spcPts val="4850"/>
              </a:lnSpc>
              <a:spcBef>
                <a:spcPts val="125"/>
              </a:spcBef>
            </a:pPr>
            <a:r>
              <a:rPr dirty="0" sz="4400" spc="200"/>
              <a:t>Unlocking</a:t>
            </a:r>
            <a:r>
              <a:rPr dirty="0" sz="4400" spc="185"/>
              <a:t> </a:t>
            </a:r>
            <a:r>
              <a:rPr dirty="0" sz="4400" spc="120"/>
              <a:t>Linear</a:t>
            </a:r>
            <a:endParaRPr sz="4400"/>
          </a:p>
          <a:p>
            <a:pPr algn="r" marR="5080">
              <a:lnSpc>
                <a:spcPts val="4850"/>
              </a:lnSpc>
            </a:pPr>
            <a:r>
              <a:rPr dirty="0" sz="4400" spc="185"/>
              <a:t>Functions</a:t>
            </a:r>
            <a:endParaRPr sz="4400"/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21996" y="3357714"/>
            <a:ext cx="2726905" cy="311048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97248" y="4356011"/>
            <a:ext cx="1395818" cy="22715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036181" y="6112255"/>
            <a:ext cx="1374800" cy="299707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4061574" y="2814142"/>
            <a:ext cx="6291580" cy="3225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662940" marR="5715" indent="-139065">
              <a:lnSpc>
                <a:spcPct val="100000"/>
              </a:lnSpc>
              <a:spcBef>
                <a:spcPts val="100"/>
              </a:spcBef>
              <a:tabLst>
                <a:tab pos="4988560" algn="l"/>
              </a:tabLst>
            </a:pPr>
            <a:r>
              <a:rPr dirty="0" sz="3000" spc="50">
                <a:solidFill>
                  <a:srgbClr val="FFFFFF"/>
                </a:solidFill>
                <a:latin typeface="Microsoft Sans Serif"/>
                <a:cs typeface="Microsoft Sans Serif"/>
              </a:rPr>
              <a:t>Welcome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75">
                <a:solidFill>
                  <a:srgbClr val="FFFFFF"/>
                </a:solidFill>
                <a:latin typeface="Microsoft Sans Serif"/>
                <a:cs typeface="Microsoft Sans Serif"/>
              </a:rPr>
              <a:t>to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70">
                <a:solidFill>
                  <a:srgbClr val="FFFFFF"/>
                </a:solidFill>
                <a:latin typeface="Microsoft Sans Serif"/>
                <a:cs typeface="Microsoft Sans Serif"/>
              </a:rPr>
              <a:t>our</a:t>
            </a:r>
            <a:r>
              <a:rPr dirty="0" sz="30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10">
                <a:solidFill>
                  <a:srgbClr val="FFFFFF"/>
                </a:solidFill>
                <a:latin typeface="Microsoft Sans Serif"/>
                <a:cs typeface="Microsoft Sans Serif"/>
              </a:rPr>
              <a:t>journey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45">
                <a:solidFill>
                  <a:srgbClr val="FFFFFF"/>
                </a:solidFill>
                <a:latin typeface="Microsoft Sans Serif"/>
                <a:cs typeface="Microsoft Sans Serif"/>
              </a:rPr>
              <a:t>into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10">
                <a:solidFill>
                  <a:srgbClr val="FFFFFF"/>
                </a:solidFill>
                <a:latin typeface="Microsoft Sans Serif"/>
                <a:cs typeface="Microsoft Sans Serif"/>
              </a:rPr>
              <a:t>the </a:t>
            </a:r>
            <a:r>
              <a:rPr dirty="0" sz="3000" spc="145">
                <a:solidFill>
                  <a:srgbClr val="FFFFFF"/>
                </a:solidFill>
                <a:latin typeface="Microsoft Sans Serif"/>
                <a:cs typeface="Microsoft Sans Serif"/>
              </a:rPr>
              <a:t>world</a:t>
            </a:r>
            <a:r>
              <a:rPr dirty="0" sz="30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10">
                <a:solidFill>
                  <a:srgbClr val="FFFFFF"/>
                </a:solidFill>
                <a:latin typeface="Microsoft Sans Serif"/>
                <a:cs typeface="Microsoft Sans Serif"/>
              </a:rPr>
              <a:t>of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	!</a:t>
            </a:r>
            <a:r>
              <a:rPr dirty="0" sz="3000" spc="-4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80">
                <a:solidFill>
                  <a:srgbClr val="FFFFFF"/>
                </a:solidFill>
                <a:latin typeface="Microsoft Sans Serif"/>
                <a:cs typeface="Microsoft Sans Serif"/>
              </a:rPr>
              <a:t>In</a:t>
            </a:r>
            <a:r>
              <a:rPr dirty="0" sz="3000" spc="-4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75">
                <a:solidFill>
                  <a:srgbClr val="FFFFFF"/>
                </a:solidFill>
                <a:latin typeface="Microsoft Sans Serif"/>
                <a:cs typeface="Microsoft Sans Serif"/>
              </a:rPr>
              <a:t>this</a:t>
            </a:r>
            <a:endParaRPr sz="3000">
              <a:latin typeface="Microsoft Sans Serif"/>
              <a:cs typeface="Microsoft Sans Serif"/>
            </a:endParaRPr>
          </a:p>
          <a:p>
            <a:pPr algn="r" marL="826135" marR="6350" indent="-339090">
              <a:lnSpc>
                <a:spcPct val="100000"/>
              </a:lnSpc>
            </a:pPr>
            <a:r>
              <a:rPr dirty="0" sz="3000" spc="95">
                <a:solidFill>
                  <a:srgbClr val="FFFFFF"/>
                </a:solidFill>
                <a:latin typeface="Microsoft Sans Serif"/>
                <a:cs typeface="Microsoft Sans Serif"/>
              </a:rPr>
              <a:t>presentation,</a:t>
            </a:r>
            <a:r>
              <a:rPr dirty="0" sz="30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80">
                <a:solidFill>
                  <a:srgbClr val="FFFFFF"/>
                </a:solidFill>
                <a:latin typeface="Microsoft Sans Serif"/>
                <a:cs typeface="Microsoft Sans Serif"/>
              </a:rPr>
              <a:t>we</a:t>
            </a:r>
            <a:r>
              <a:rPr dirty="0" sz="30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85">
                <a:solidFill>
                  <a:srgbClr val="FFFFFF"/>
                </a:solidFill>
                <a:latin typeface="Microsoft Sans Serif"/>
                <a:cs typeface="Microsoft Sans Serif"/>
              </a:rPr>
              <a:t>will</a:t>
            </a:r>
            <a:r>
              <a:rPr dirty="0" sz="30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95">
                <a:solidFill>
                  <a:srgbClr val="FFFFFF"/>
                </a:solidFill>
                <a:latin typeface="Microsoft Sans Serif"/>
                <a:cs typeface="Microsoft Sans Serif"/>
              </a:rPr>
              <a:t>explore</a:t>
            </a:r>
            <a:r>
              <a:rPr dirty="0" sz="30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10">
                <a:solidFill>
                  <a:srgbClr val="FFFFFF"/>
                </a:solidFill>
                <a:latin typeface="Microsoft Sans Serif"/>
                <a:cs typeface="Microsoft Sans Serif"/>
              </a:rPr>
              <a:t>the </a:t>
            </a:r>
            <a:r>
              <a:rPr dirty="0" sz="3000" spc="145">
                <a:solidFill>
                  <a:srgbClr val="FFFFFF"/>
                </a:solidFill>
                <a:latin typeface="Microsoft Sans Serif"/>
                <a:cs typeface="Microsoft Sans Serif"/>
              </a:rPr>
              <a:t>of</a:t>
            </a:r>
            <a:r>
              <a:rPr dirty="0" sz="30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70">
                <a:solidFill>
                  <a:srgbClr val="FFFFFF"/>
                </a:solidFill>
                <a:latin typeface="Microsoft Sans Serif"/>
                <a:cs typeface="Microsoft Sans Serif"/>
              </a:rPr>
              <a:t>these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95">
                <a:solidFill>
                  <a:srgbClr val="FFFFFF"/>
                </a:solidFill>
                <a:latin typeface="Microsoft Sans Serif"/>
                <a:cs typeface="Microsoft Sans Serif"/>
              </a:rPr>
              <a:t>mathematical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75">
                <a:solidFill>
                  <a:srgbClr val="FFFFFF"/>
                </a:solidFill>
                <a:latin typeface="Microsoft Sans Serif"/>
                <a:cs typeface="Microsoft Sans Serif"/>
              </a:rPr>
              <a:t>tools </a:t>
            </a:r>
            <a:r>
              <a:rPr dirty="0" sz="3000" spc="110">
                <a:solidFill>
                  <a:srgbClr val="FFFFFF"/>
                </a:solidFill>
                <a:latin typeface="Microsoft Sans Serif"/>
                <a:cs typeface="Microsoft Sans Serif"/>
              </a:rPr>
              <a:t>and</a:t>
            </a:r>
            <a:r>
              <a:rPr dirty="0" sz="3000" spc="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50">
                <a:solidFill>
                  <a:srgbClr val="FFFFFF"/>
                </a:solidFill>
                <a:latin typeface="Microsoft Sans Serif"/>
                <a:cs typeface="Microsoft Sans Serif"/>
              </a:rPr>
              <a:t>how</a:t>
            </a:r>
            <a:r>
              <a:rPr dirty="0" sz="3000" spc="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00">
                <a:solidFill>
                  <a:srgbClr val="FFFFFF"/>
                </a:solidFill>
                <a:latin typeface="Microsoft Sans Serif"/>
                <a:cs typeface="Microsoft Sans Serif"/>
              </a:rPr>
              <a:t>they</a:t>
            </a:r>
            <a:r>
              <a:rPr dirty="0" sz="3000" spc="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pave</a:t>
            </a:r>
            <a:r>
              <a:rPr dirty="0" sz="3000" spc="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35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dirty="0" sz="3000" spc="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50">
                <a:solidFill>
                  <a:srgbClr val="FFFFFF"/>
                </a:solidFill>
                <a:latin typeface="Microsoft Sans Serif"/>
                <a:cs typeface="Microsoft Sans Serif"/>
              </a:rPr>
              <a:t>way</a:t>
            </a:r>
            <a:r>
              <a:rPr dirty="0" sz="3000" spc="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45">
                <a:solidFill>
                  <a:srgbClr val="FFFFFF"/>
                </a:solidFill>
                <a:latin typeface="Microsoft Sans Serif"/>
                <a:cs typeface="Microsoft Sans Serif"/>
              </a:rPr>
              <a:t>for </a:t>
            </a:r>
            <a:r>
              <a:rPr dirty="0" sz="3000" spc="105">
                <a:solidFill>
                  <a:srgbClr val="FFFFFF"/>
                </a:solidFill>
                <a:latin typeface="Microsoft Sans Serif"/>
                <a:cs typeface="Microsoft Sans Serif"/>
              </a:rPr>
              <a:t>understanding</a:t>
            </a:r>
            <a:r>
              <a:rPr dirty="0" sz="3000" spc="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75">
                <a:solidFill>
                  <a:srgbClr val="FFFFFF"/>
                </a:solidFill>
                <a:latin typeface="Microsoft Sans Serif"/>
                <a:cs typeface="Microsoft Sans Serif"/>
              </a:rPr>
              <a:t>complex</a:t>
            </a:r>
            <a:endParaRPr sz="3000">
              <a:latin typeface="Microsoft Sans Serif"/>
              <a:cs typeface="Microsoft Sans Serif"/>
            </a:endParaRPr>
          </a:p>
          <a:p>
            <a:pPr algn="r" marR="5080">
              <a:lnSpc>
                <a:spcPct val="100000"/>
              </a:lnSpc>
            </a:pPr>
            <a:r>
              <a:rPr dirty="0" sz="3000" spc="85">
                <a:solidFill>
                  <a:srgbClr val="FFFFFF"/>
                </a:solidFill>
                <a:latin typeface="Microsoft Sans Serif"/>
                <a:cs typeface="Microsoft Sans Serif"/>
              </a:rPr>
              <a:t>relationships</a:t>
            </a:r>
            <a:r>
              <a:rPr dirty="0" sz="30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14">
                <a:solidFill>
                  <a:srgbClr val="FFFFFF"/>
                </a:solidFill>
                <a:latin typeface="Microsoft Sans Serif"/>
                <a:cs typeface="Microsoft Sans Serif"/>
              </a:rPr>
              <a:t>in</a:t>
            </a:r>
            <a:r>
              <a:rPr dirty="0" sz="30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70">
                <a:solidFill>
                  <a:srgbClr val="FFFFFF"/>
                </a:solidFill>
                <a:latin typeface="Microsoft Sans Serif"/>
                <a:cs typeface="Microsoft Sans Serif"/>
              </a:rPr>
              <a:t>our</a:t>
            </a:r>
            <a:r>
              <a:rPr dirty="0" sz="30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60">
                <a:solidFill>
                  <a:srgbClr val="FFFFFF"/>
                </a:solidFill>
                <a:latin typeface="Microsoft Sans Serif"/>
                <a:cs typeface="Microsoft Sans Serif"/>
              </a:rPr>
              <a:t>daily</a:t>
            </a:r>
            <a:r>
              <a:rPr dirty="0" sz="30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lives.</a:t>
            </a:r>
            <a:r>
              <a:rPr dirty="0" sz="30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Microsoft Sans Serif"/>
                <a:cs typeface="Microsoft Sans Serif"/>
              </a:rPr>
              <a:t>Let's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227817" y="6014542"/>
            <a:ext cx="270065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120">
                <a:solidFill>
                  <a:srgbClr val="FFFFFF"/>
                </a:solidFill>
                <a:latin typeface="Microsoft Sans Serif"/>
                <a:cs typeface="Microsoft Sans Serif"/>
              </a:rPr>
              <a:t>embark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45">
                <a:solidFill>
                  <a:srgbClr val="FFFFFF"/>
                </a:solidFill>
                <a:latin typeface="Microsoft Sans Serif"/>
                <a:cs typeface="Microsoft Sans Serif"/>
              </a:rPr>
              <a:t>on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75">
                <a:solidFill>
                  <a:srgbClr val="FFFFFF"/>
                </a:solidFill>
                <a:latin typeface="Microsoft Sans Serif"/>
                <a:cs typeface="Microsoft Sans Serif"/>
              </a:rPr>
              <a:t>this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501506" y="6014542"/>
            <a:ext cx="184912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8279" marR="5080" indent="-196215">
              <a:lnSpc>
                <a:spcPct val="100000"/>
              </a:lnSpc>
              <a:spcBef>
                <a:spcPts val="100"/>
              </a:spcBef>
            </a:pPr>
            <a:r>
              <a:rPr dirty="0" sz="3000" spc="95">
                <a:solidFill>
                  <a:srgbClr val="FFFFFF"/>
                </a:solidFill>
                <a:latin typeface="Microsoft Sans Serif"/>
                <a:cs typeface="Microsoft Sans Serif"/>
              </a:rPr>
              <a:t>adventure </a:t>
            </a:r>
            <a:r>
              <a:rPr dirty="0" sz="3000" spc="85">
                <a:solidFill>
                  <a:srgbClr val="FFFFFF"/>
                </a:solidFill>
                <a:latin typeface="Microsoft Sans Serif"/>
                <a:cs typeface="Microsoft Sans Serif"/>
              </a:rPr>
              <a:t>together!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6380505" y="2559761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7" name="object 17" descr=""/>
          <p:cNvGrpSpPr/>
          <p:nvPr/>
        </p:nvGrpSpPr>
        <p:grpSpPr>
          <a:xfrm>
            <a:off x="0" y="686052"/>
            <a:ext cx="3863975" cy="9601835"/>
            <a:chOff x="0" y="686052"/>
            <a:chExt cx="3863975" cy="9601835"/>
          </a:xfrm>
        </p:grpSpPr>
        <p:sp>
          <p:nvSpPr>
            <p:cNvPr id="18" name="object 18" descr=""/>
            <p:cNvSpPr/>
            <p:nvPr/>
          </p:nvSpPr>
          <p:spPr>
            <a:xfrm>
              <a:off x="0" y="686052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0" y="6216955"/>
              <a:ext cx="3863975" cy="4070985"/>
            </a:xfrm>
            <a:custGeom>
              <a:avLst/>
              <a:gdLst/>
              <a:ahLst/>
              <a:cxn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566035" cy="2669540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7548245" cy="10287000"/>
            <a:chOff x="0" y="0"/>
            <a:chExt cx="754824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989096" y="6364933"/>
              <a:ext cx="6448425" cy="3922395"/>
            </a:xfrm>
            <a:custGeom>
              <a:avLst/>
              <a:gdLst/>
              <a:ahLst/>
              <a:cxn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2994927"/>
              <a:ext cx="4050029" cy="6448425"/>
            </a:xfrm>
            <a:custGeom>
              <a:avLst/>
              <a:gdLst/>
              <a:ahLst/>
              <a:cxn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746" y="0"/>
              <a:ext cx="6372223" cy="604953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6649" rIns="0" bIns="0" rtlCol="0" vert="horz">
            <a:spAutoFit/>
          </a:bodyPr>
          <a:lstStyle/>
          <a:p>
            <a:pPr marL="4695825">
              <a:lnSpc>
                <a:spcPct val="100000"/>
              </a:lnSpc>
              <a:spcBef>
                <a:spcPts val="125"/>
              </a:spcBef>
            </a:pPr>
            <a:r>
              <a:rPr dirty="0" sz="5600" spc="295"/>
              <a:t>What</a:t>
            </a:r>
            <a:r>
              <a:rPr dirty="0" sz="5600" spc="200"/>
              <a:t> </a:t>
            </a:r>
            <a:r>
              <a:rPr dirty="0" sz="5600" spc="90"/>
              <a:t>is</a:t>
            </a:r>
            <a:r>
              <a:rPr dirty="0" sz="5600" spc="204"/>
              <a:t> </a:t>
            </a:r>
            <a:r>
              <a:rPr dirty="0" sz="5600" spc="135"/>
              <a:t>a</a:t>
            </a:r>
            <a:r>
              <a:rPr dirty="0" sz="5600" spc="204"/>
              <a:t> </a:t>
            </a:r>
            <a:r>
              <a:rPr dirty="0" sz="5600" spc="165"/>
              <a:t>Linear</a:t>
            </a:r>
            <a:r>
              <a:rPr dirty="0" sz="5600" spc="75"/>
              <a:t> </a:t>
            </a:r>
            <a:r>
              <a:rPr dirty="0" sz="5600" spc="229"/>
              <a:t>Function?</a:t>
            </a:r>
            <a:endParaRPr sz="5600"/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68346" y="3226904"/>
            <a:ext cx="2278240" cy="27994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274590" y="5695721"/>
            <a:ext cx="2046947" cy="278104"/>
          </a:xfrm>
          <a:prstGeom prst="rect">
            <a:avLst/>
          </a:prstGeom>
        </p:spPr>
      </p:pic>
      <p:sp>
        <p:nvSpPr>
          <p:cNvPr id="10" name="object 10" descr=""/>
          <p:cNvSpPr/>
          <p:nvPr/>
        </p:nvSpPr>
        <p:spPr>
          <a:xfrm>
            <a:off x="14867509" y="4534484"/>
            <a:ext cx="454659" cy="280670"/>
          </a:xfrm>
          <a:custGeom>
            <a:avLst/>
            <a:gdLst/>
            <a:ahLst/>
            <a:cxnLst/>
            <a:rect l="l" t="t" r="r" b="b"/>
            <a:pathLst>
              <a:path w="454659" h="280670">
                <a:moveTo>
                  <a:pt x="192278" y="0"/>
                </a:moveTo>
                <a:lnTo>
                  <a:pt x="146939" y="0"/>
                </a:lnTo>
                <a:lnTo>
                  <a:pt x="106895" y="111099"/>
                </a:lnTo>
                <a:lnTo>
                  <a:pt x="104419" y="118186"/>
                </a:lnTo>
                <a:lnTo>
                  <a:pt x="102044" y="125272"/>
                </a:lnTo>
                <a:lnTo>
                  <a:pt x="99745" y="132283"/>
                </a:lnTo>
                <a:lnTo>
                  <a:pt x="97497" y="139331"/>
                </a:lnTo>
                <a:lnTo>
                  <a:pt x="87503" y="111099"/>
                </a:lnTo>
                <a:lnTo>
                  <a:pt x="45212" y="0"/>
                </a:lnTo>
                <a:lnTo>
                  <a:pt x="0" y="0"/>
                </a:lnTo>
                <a:lnTo>
                  <a:pt x="76454" y="190957"/>
                </a:lnTo>
                <a:lnTo>
                  <a:pt x="67310" y="214147"/>
                </a:lnTo>
                <a:lnTo>
                  <a:pt x="64897" y="220510"/>
                </a:lnTo>
                <a:lnTo>
                  <a:pt x="62103" y="225844"/>
                </a:lnTo>
                <a:lnTo>
                  <a:pt x="58928" y="230136"/>
                </a:lnTo>
                <a:lnTo>
                  <a:pt x="55753" y="234492"/>
                </a:lnTo>
                <a:lnTo>
                  <a:pt x="52070" y="237705"/>
                </a:lnTo>
                <a:lnTo>
                  <a:pt x="48006" y="239763"/>
                </a:lnTo>
                <a:lnTo>
                  <a:pt x="43942" y="241884"/>
                </a:lnTo>
                <a:lnTo>
                  <a:pt x="38989" y="242951"/>
                </a:lnTo>
                <a:lnTo>
                  <a:pt x="29718" y="242951"/>
                </a:lnTo>
                <a:lnTo>
                  <a:pt x="26416" y="242722"/>
                </a:lnTo>
                <a:lnTo>
                  <a:pt x="23114" y="242277"/>
                </a:lnTo>
                <a:lnTo>
                  <a:pt x="19939" y="241884"/>
                </a:lnTo>
                <a:lnTo>
                  <a:pt x="14351" y="240804"/>
                </a:lnTo>
                <a:lnTo>
                  <a:pt x="6223" y="239014"/>
                </a:lnTo>
                <a:lnTo>
                  <a:pt x="6223" y="275602"/>
                </a:lnTo>
                <a:lnTo>
                  <a:pt x="12954" y="277380"/>
                </a:lnTo>
                <a:lnTo>
                  <a:pt x="18415" y="278612"/>
                </a:lnTo>
                <a:lnTo>
                  <a:pt x="27051" y="279946"/>
                </a:lnTo>
                <a:lnTo>
                  <a:pt x="32131" y="280289"/>
                </a:lnTo>
                <a:lnTo>
                  <a:pt x="37592" y="280289"/>
                </a:lnTo>
                <a:lnTo>
                  <a:pt x="76669" y="268401"/>
                </a:lnTo>
                <a:lnTo>
                  <a:pt x="98107" y="242951"/>
                </a:lnTo>
                <a:lnTo>
                  <a:pt x="101511" y="236740"/>
                </a:lnTo>
                <a:lnTo>
                  <a:pt x="105333" y="228676"/>
                </a:lnTo>
                <a:lnTo>
                  <a:pt x="108839" y="220091"/>
                </a:lnTo>
                <a:lnTo>
                  <a:pt x="139446" y="139331"/>
                </a:lnTo>
                <a:lnTo>
                  <a:pt x="192278" y="0"/>
                </a:lnTo>
                <a:close/>
              </a:path>
              <a:path w="454659" h="280670">
                <a:moveTo>
                  <a:pt x="454533" y="85725"/>
                </a:moveTo>
                <a:lnTo>
                  <a:pt x="283210" y="85725"/>
                </a:lnTo>
                <a:lnTo>
                  <a:pt x="283210" y="122567"/>
                </a:lnTo>
                <a:lnTo>
                  <a:pt x="454533" y="122567"/>
                </a:lnTo>
                <a:lnTo>
                  <a:pt x="454533" y="85725"/>
                </a:lnTo>
                <a:close/>
              </a:path>
              <a:path w="454659" h="280670">
                <a:moveTo>
                  <a:pt x="454533" y="17259"/>
                </a:moveTo>
                <a:lnTo>
                  <a:pt x="283210" y="17259"/>
                </a:lnTo>
                <a:lnTo>
                  <a:pt x="283210" y="54089"/>
                </a:lnTo>
                <a:lnTo>
                  <a:pt x="454533" y="54089"/>
                </a:lnTo>
                <a:lnTo>
                  <a:pt x="454533" y="172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8662352" y="4876571"/>
            <a:ext cx="1047115" cy="278130"/>
          </a:xfrm>
          <a:custGeom>
            <a:avLst/>
            <a:gdLst/>
            <a:ahLst/>
            <a:cxnLst/>
            <a:rect l="l" t="t" r="r" b="b"/>
            <a:pathLst>
              <a:path w="1047115" h="278129">
                <a:moveTo>
                  <a:pt x="274586" y="147421"/>
                </a:moveTo>
                <a:lnTo>
                  <a:pt x="266814" y="106629"/>
                </a:lnTo>
                <a:lnTo>
                  <a:pt x="264744" y="101803"/>
                </a:lnTo>
                <a:lnTo>
                  <a:pt x="222008" y="74803"/>
                </a:lnTo>
                <a:lnTo>
                  <a:pt x="206349" y="73672"/>
                </a:lnTo>
                <a:lnTo>
                  <a:pt x="196215" y="74231"/>
                </a:lnTo>
                <a:lnTo>
                  <a:pt x="186270" y="75895"/>
                </a:lnTo>
                <a:lnTo>
                  <a:pt x="186436" y="75895"/>
                </a:lnTo>
                <a:lnTo>
                  <a:pt x="177355" y="78524"/>
                </a:lnTo>
                <a:lnTo>
                  <a:pt x="146570" y="106629"/>
                </a:lnTo>
                <a:lnTo>
                  <a:pt x="144868" y="101053"/>
                </a:lnTo>
                <a:lnTo>
                  <a:pt x="111086" y="75895"/>
                </a:lnTo>
                <a:lnTo>
                  <a:pt x="89992" y="73672"/>
                </a:lnTo>
                <a:lnTo>
                  <a:pt x="81457" y="73672"/>
                </a:lnTo>
                <a:lnTo>
                  <a:pt x="40271" y="91935"/>
                </a:lnTo>
                <a:lnTo>
                  <a:pt x="35318" y="101053"/>
                </a:lnTo>
                <a:lnTo>
                  <a:pt x="35407" y="91592"/>
                </a:lnTo>
                <a:lnTo>
                  <a:pt x="35534" y="79895"/>
                </a:lnTo>
                <a:lnTo>
                  <a:pt x="35572" y="77012"/>
                </a:lnTo>
                <a:lnTo>
                  <a:pt x="0" y="77012"/>
                </a:lnTo>
                <a:lnTo>
                  <a:pt x="0" y="274751"/>
                </a:lnTo>
                <a:lnTo>
                  <a:pt x="42024" y="274751"/>
                </a:lnTo>
                <a:lnTo>
                  <a:pt x="42024" y="170535"/>
                </a:lnTo>
                <a:lnTo>
                  <a:pt x="42176" y="164998"/>
                </a:lnTo>
                <a:lnTo>
                  <a:pt x="42291" y="160782"/>
                </a:lnTo>
                <a:lnTo>
                  <a:pt x="43091" y="152146"/>
                </a:lnTo>
                <a:lnTo>
                  <a:pt x="43103" y="151930"/>
                </a:lnTo>
                <a:lnTo>
                  <a:pt x="59944" y="117627"/>
                </a:lnTo>
                <a:lnTo>
                  <a:pt x="85140" y="111340"/>
                </a:lnTo>
                <a:lnTo>
                  <a:pt x="92443" y="111340"/>
                </a:lnTo>
                <a:lnTo>
                  <a:pt x="116370" y="274751"/>
                </a:lnTo>
                <a:lnTo>
                  <a:pt x="158216" y="274751"/>
                </a:lnTo>
                <a:lnTo>
                  <a:pt x="158216" y="164998"/>
                </a:lnTo>
                <a:lnTo>
                  <a:pt x="158851" y="152146"/>
                </a:lnTo>
                <a:lnTo>
                  <a:pt x="181889" y="114617"/>
                </a:lnTo>
                <a:lnTo>
                  <a:pt x="201841" y="111340"/>
                </a:lnTo>
                <a:lnTo>
                  <a:pt x="212267" y="111340"/>
                </a:lnTo>
                <a:lnTo>
                  <a:pt x="232816" y="147421"/>
                </a:lnTo>
                <a:lnTo>
                  <a:pt x="232892" y="274751"/>
                </a:lnTo>
                <a:lnTo>
                  <a:pt x="274586" y="274751"/>
                </a:lnTo>
                <a:lnTo>
                  <a:pt x="274586" y="147421"/>
                </a:lnTo>
                <a:close/>
              </a:path>
              <a:path w="1047115" h="278129">
                <a:moveTo>
                  <a:pt x="482028" y="274751"/>
                </a:moveTo>
                <a:lnTo>
                  <a:pt x="432523" y="205359"/>
                </a:lnTo>
                <a:lnTo>
                  <a:pt x="409956" y="173710"/>
                </a:lnTo>
                <a:lnTo>
                  <a:pt x="432295" y="142151"/>
                </a:lnTo>
                <a:lnTo>
                  <a:pt x="478434" y="77012"/>
                </a:lnTo>
                <a:lnTo>
                  <a:pt x="429463" y="77012"/>
                </a:lnTo>
                <a:lnTo>
                  <a:pt x="385013" y="142151"/>
                </a:lnTo>
                <a:lnTo>
                  <a:pt x="340385" y="77012"/>
                </a:lnTo>
                <a:lnTo>
                  <a:pt x="291084" y="77012"/>
                </a:lnTo>
                <a:lnTo>
                  <a:pt x="359562" y="173710"/>
                </a:lnTo>
                <a:lnTo>
                  <a:pt x="288061" y="274751"/>
                </a:lnTo>
                <a:lnTo>
                  <a:pt x="337032" y="274751"/>
                </a:lnTo>
                <a:lnTo>
                  <a:pt x="385013" y="205359"/>
                </a:lnTo>
                <a:lnTo>
                  <a:pt x="432638" y="274751"/>
                </a:lnTo>
                <a:lnTo>
                  <a:pt x="482028" y="274751"/>
                </a:lnTo>
                <a:close/>
              </a:path>
              <a:path w="1047115" h="278129">
                <a:moveTo>
                  <a:pt x="749084" y="128257"/>
                </a:moveTo>
                <a:lnTo>
                  <a:pt x="680110" y="128257"/>
                </a:lnTo>
                <a:lnTo>
                  <a:pt x="680110" y="56921"/>
                </a:lnTo>
                <a:lnTo>
                  <a:pt x="642937" y="56921"/>
                </a:lnTo>
                <a:lnTo>
                  <a:pt x="642937" y="128257"/>
                </a:lnTo>
                <a:lnTo>
                  <a:pt x="573951" y="128257"/>
                </a:lnTo>
                <a:lnTo>
                  <a:pt x="573951" y="165252"/>
                </a:lnTo>
                <a:lnTo>
                  <a:pt x="642937" y="165252"/>
                </a:lnTo>
                <a:lnTo>
                  <a:pt x="642937" y="236245"/>
                </a:lnTo>
                <a:lnTo>
                  <a:pt x="680110" y="236245"/>
                </a:lnTo>
                <a:lnTo>
                  <a:pt x="680110" y="165252"/>
                </a:lnTo>
                <a:lnTo>
                  <a:pt x="749084" y="165252"/>
                </a:lnTo>
                <a:lnTo>
                  <a:pt x="749084" y="128257"/>
                </a:lnTo>
                <a:close/>
              </a:path>
              <a:path w="1047115" h="278129">
                <a:moveTo>
                  <a:pt x="1046746" y="176555"/>
                </a:moveTo>
                <a:lnTo>
                  <a:pt x="1041171" y="131914"/>
                </a:lnTo>
                <a:lnTo>
                  <a:pt x="1032040" y="111340"/>
                </a:lnTo>
                <a:lnTo>
                  <a:pt x="1024343" y="99961"/>
                </a:lnTo>
                <a:lnTo>
                  <a:pt x="1016596" y="92697"/>
                </a:lnTo>
                <a:lnTo>
                  <a:pt x="1012164" y="88531"/>
                </a:lnTo>
                <a:lnTo>
                  <a:pt x="1003731" y="83654"/>
                </a:lnTo>
                <a:lnTo>
                  <a:pt x="1003731" y="175044"/>
                </a:lnTo>
                <a:lnTo>
                  <a:pt x="1003706" y="176555"/>
                </a:lnTo>
                <a:lnTo>
                  <a:pt x="997483" y="215341"/>
                </a:lnTo>
                <a:lnTo>
                  <a:pt x="978636" y="236816"/>
                </a:lnTo>
                <a:lnTo>
                  <a:pt x="978496" y="236816"/>
                </a:lnTo>
                <a:lnTo>
                  <a:pt x="969810" y="239788"/>
                </a:lnTo>
                <a:lnTo>
                  <a:pt x="969619" y="239788"/>
                </a:lnTo>
                <a:lnTo>
                  <a:pt x="959637" y="240766"/>
                </a:lnTo>
                <a:lnTo>
                  <a:pt x="947394" y="239788"/>
                </a:lnTo>
                <a:lnTo>
                  <a:pt x="915657" y="204939"/>
                </a:lnTo>
                <a:lnTo>
                  <a:pt x="913168" y="176555"/>
                </a:lnTo>
                <a:lnTo>
                  <a:pt x="913168" y="175044"/>
                </a:lnTo>
                <a:lnTo>
                  <a:pt x="920762" y="128981"/>
                </a:lnTo>
                <a:lnTo>
                  <a:pt x="959637" y="111340"/>
                </a:lnTo>
                <a:lnTo>
                  <a:pt x="970051" y="112318"/>
                </a:lnTo>
                <a:lnTo>
                  <a:pt x="1001014" y="146761"/>
                </a:lnTo>
                <a:lnTo>
                  <a:pt x="1003731" y="175044"/>
                </a:lnTo>
                <a:lnTo>
                  <a:pt x="1003731" y="83654"/>
                </a:lnTo>
                <a:lnTo>
                  <a:pt x="998080" y="80365"/>
                </a:lnTo>
                <a:lnTo>
                  <a:pt x="982065" y="75476"/>
                </a:lnTo>
                <a:lnTo>
                  <a:pt x="964158" y="73837"/>
                </a:lnTo>
                <a:lnTo>
                  <a:pt x="952614" y="74434"/>
                </a:lnTo>
                <a:lnTo>
                  <a:pt x="915758" y="89242"/>
                </a:lnTo>
                <a:lnTo>
                  <a:pt x="912672" y="92697"/>
                </a:lnTo>
                <a:lnTo>
                  <a:pt x="912837" y="89242"/>
                </a:lnTo>
                <a:lnTo>
                  <a:pt x="912876" y="88531"/>
                </a:lnTo>
                <a:lnTo>
                  <a:pt x="912990" y="86144"/>
                </a:lnTo>
                <a:lnTo>
                  <a:pt x="913066" y="83375"/>
                </a:lnTo>
                <a:lnTo>
                  <a:pt x="913168" y="0"/>
                </a:lnTo>
                <a:lnTo>
                  <a:pt x="871143" y="0"/>
                </a:lnTo>
                <a:lnTo>
                  <a:pt x="871143" y="274751"/>
                </a:lnTo>
                <a:lnTo>
                  <a:pt x="904049" y="274751"/>
                </a:lnTo>
                <a:lnTo>
                  <a:pt x="905802" y="251358"/>
                </a:lnTo>
                <a:lnTo>
                  <a:pt x="905827" y="251104"/>
                </a:lnTo>
                <a:lnTo>
                  <a:pt x="941819" y="275856"/>
                </a:lnTo>
                <a:lnTo>
                  <a:pt x="963485" y="278104"/>
                </a:lnTo>
                <a:lnTo>
                  <a:pt x="975753" y="277368"/>
                </a:lnTo>
                <a:lnTo>
                  <a:pt x="1016546" y="259435"/>
                </a:lnTo>
                <a:lnTo>
                  <a:pt x="1031633" y="240766"/>
                </a:lnTo>
                <a:lnTo>
                  <a:pt x="1036650" y="231140"/>
                </a:lnTo>
                <a:lnTo>
                  <a:pt x="1041082" y="219075"/>
                </a:lnTo>
                <a:lnTo>
                  <a:pt x="1044244" y="205816"/>
                </a:lnTo>
                <a:lnTo>
                  <a:pt x="1046086" y="191795"/>
                </a:lnTo>
                <a:lnTo>
                  <a:pt x="1046162" y="190868"/>
                </a:lnTo>
                <a:lnTo>
                  <a:pt x="1046746" y="1765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1011459" y="4950243"/>
            <a:ext cx="274955" cy="201295"/>
          </a:xfrm>
          <a:custGeom>
            <a:avLst/>
            <a:gdLst/>
            <a:ahLst/>
            <a:cxnLst/>
            <a:rect l="l" t="t" r="r" b="b"/>
            <a:pathLst>
              <a:path w="274954" h="201295">
                <a:moveTo>
                  <a:pt x="274586" y="73748"/>
                </a:moveTo>
                <a:lnTo>
                  <a:pt x="264731" y="28130"/>
                </a:lnTo>
                <a:lnTo>
                  <a:pt x="222008" y="1130"/>
                </a:lnTo>
                <a:lnTo>
                  <a:pt x="206349" y="0"/>
                </a:lnTo>
                <a:lnTo>
                  <a:pt x="196316" y="546"/>
                </a:lnTo>
                <a:lnTo>
                  <a:pt x="154965" y="18656"/>
                </a:lnTo>
                <a:lnTo>
                  <a:pt x="146558" y="32956"/>
                </a:lnTo>
                <a:lnTo>
                  <a:pt x="144259" y="25412"/>
                </a:lnTo>
                <a:lnTo>
                  <a:pt x="111086" y="2222"/>
                </a:lnTo>
                <a:lnTo>
                  <a:pt x="89979" y="0"/>
                </a:lnTo>
                <a:lnTo>
                  <a:pt x="81445" y="0"/>
                </a:lnTo>
                <a:lnTo>
                  <a:pt x="73329" y="1257"/>
                </a:lnTo>
                <a:lnTo>
                  <a:pt x="65633" y="3771"/>
                </a:lnTo>
                <a:lnTo>
                  <a:pt x="57975" y="6223"/>
                </a:lnTo>
                <a:lnTo>
                  <a:pt x="51003" y="9906"/>
                </a:lnTo>
                <a:lnTo>
                  <a:pt x="40259" y="18262"/>
                </a:lnTo>
                <a:lnTo>
                  <a:pt x="37134" y="22440"/>
                </a:lnTo>
                <a:lnTo>
                  <a:pt x="35318" y="27381"/>
                </a:lnTo>
                <a:lnTo>
                  <a:pt x="35572" y="3340"/>
                </a:lnTo>
                <a:lnTo>
                  <a:pt x="0" y="3340"/>
                </a:lnTo>
                <a:lnTo>
                  <a:pt x="0" y="201079"/>
                </a:lnTo>
                <a:lnTo>
                  <a:pt x="42024" y="201079"/>
                </a:lnTo>
                <a:lnTo>
                  <a:pt x="42024" y="96862"/>
                </a:lnTo>
                <a:lnTo>
                  <a:pt x="42291" y="87109"/>
                </a:lnTo>
                <a:lnTo>
                  <a:pt x="53848" y="48082"/>
                </a:lnTo>
                <a:lnTo>
                  <a:pt x="85115" y="37680"/>
                </a:lnTo>
                <a:lnTo>
                  <a:pt x="92443" y="37680"/>
                </a:lnTo>
                <a:lnTo>
                  <a:pt x="98298" y="38950"/>
                </a:lnTo>
                <a:lnTo>
                  <a:pt x="107124" y="44094"/>
                </a:lnTo>
                <a:lnTo>
                  <a:pt x="110502" y="48107"/>
                </a:lnTo>
                <a:lnTo>
                  <a:pt x="112839" y="53568"/>
                </a:lnTo>
                <a:lnTo>
                  <a:pt x="115189" y="58991"/>
                </a:lnTo>
                <a:lnTo>
                  <a:pt x="116357" y="66154"/>
                </a:lnTo>
                <a:lnTo>
                  <a:pt x="116357" y="201079"/>
                </a:lnTo>
                <a:lnTo>
                  <a:pt x="158216" y="201079"/>
                </a:lnTo>
                <a:lnTo>
                  <a:pt x="158216" y="91338"/>
                </a:lnTo>
                <a:lnTo>
                  <a:pt x="158851" y="78473"/>
                </a:lnTo>
                <a:lnTo>
                  <a:pt x="181889" y="40944"/>
                </a:lnTo>
                <a:lnTo>
                  <a:pt x="201828" y="37680"/>
                </a:lnTo>
                <a:lnTo>
                  <a:pt x="212267" y="37680"/>
                </a:lnTo>
                <a:lnTo>
                  <a:pt x="232892" y="75095"/>
                </a:lnTo>
                <a:lnTo>
                  <a:pt x="232892" y="201079"/>
                </a:lnTo>
                <a:lnTo>
                  <a:pt x="274586" y="201079"/>
                </a:lnTo>
                <a:lnTo>
                  <a:pt x="274586" y="737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4018514" y="4876571"/>
            <a:ext cx="175895" cy="278130"/>
          </a:xfrm>
          <a:custGeom>
            <a:avLst/>
            <a:gdLst/>
            <a:ahLst/>
            <a:cxnLst/>
            <a:rect l="l" t="t" r="r" b="b"/>
            <a:pathLst>
              <a:path w="175894" h="278129">
                <a:moveTo>
                  <a:pt x="175602" y="176555"/>
                </a:moveTo>
                <a:lnTo>
                  <a:pt x="170014" y="131914"/>
                </a:lnTo>
                <a:lnTo>
                  <a:pt x="160870" y="111340"/>
                </a:lnTo>
                <a:lnTo>
                  <a:pt x="153162" y="99961"/>
                </a:lnTo>
                <a:lnTo>
                  <a:pt x="145453" y="92697"/>
                </a:lnTo>
                <a:lnTo>
                  <a:pt x="141033" y="88531"/>
                </a:lnTo>
                <a:lnTo>
                  <a:pt x="132562" y="83616"/>
                </a:lnTo>
                <a:lnTo>
                  <a:pt x="132562" y="175044"/>
                </a:lnTo>
                <a:lnTo>
                  <a:pt x="132537" y="176555"/>
                </a:lnTo>
                <a:lnTo>
                  <a:pt x="126365" y="215341"/>
                </a:lnTo>
                <a:lnTo>
                  <a:pt x="107530" y="236816"/>
                </a:lnTo>
                <a:lnTo>
                  <a:pt x="107378" y="236816"/>
                </a:lnTo>
                <a:lnTo>
                  <a:pt x="98704" y="239788"/>
                </a:lnTo>
                <a:lnTo>
                  <a:pt x="98513" y="239788"/>
                </a:lnTo>
                <a:lnTo>
                  <a:pt x="88519" y="240766"/>
                </a:lnTo>
                <a:lnTo>
                  <a:pt x="76301" y="239788"/>
                </a:lnTo>
                <a:lnTo>
                  <a:pt x="44513" y="204939"/>
                </a:lnTo>
                <a:lnTo>
                  <a:pt x="42037" y="176555"/>
                </a:lnTo>
                <a:lnTo>
                  <a:pt x="42037" y="175044"/>
                </a:lnTo>
                <a:lnTo>
                  <a:pt x="49657" y="128981"/>
                </a:lnTo>
                <a:lnTo>
                  <a:pt x="88519" y="111340"/>
                </a:lnTo>
                <a:lnTo>
                  <a:pt x="98945" y="112318"/>
                </a:lnTo>
                <a:lnTo>
                  <a:pt x="129832" y="146761"/>
                </a:lnTo>
                <a:lnTo>
                  <a:pt x="132562" y="175044"/>
                </a:lnTo>
                <a:lnTo>
                  <a:pt x="132562" y="83616"/>
                </a:lnTo>
                <a:lnTo>
                  <a:pt x="126961" y="80365"/>
                </a:lnTo>
                <a:lnTo>
                  <a:pt x="110934" y="75476"/>
                </a:lnTo>
                <a:lnTo>
                  <a:pt x="92964" y="73837"/>
                </a:lnTo>
                <a:lnTo>
                  <a:pt x="81457" y="74434"/>
                </a:lnTo>
                <a:lnTo>
                  <a:pt x="44577" y="89242"/>
                </a:lnTo>
                <a:lnTo>
                  <a:pt x="41529" y="92697"/>
                </a:lnTo>
                <a:lnTo>
                  <a:pt x="41897" y="86144"/>
                </a:lnTo>
                <a:lnTo>
                  <a:pt x="42011" y="80365"/>
                </a:lnTo>
                <a:lnTo>
                  <a:pt x="42037" y="0"/>
                </a:lnTo>
                <a:lnTo>
                  <a:pt x="0" y="0"/>
                </a:lnTo>
                <a:lnTo>
                  <a:pt x="0" y="274751"/>
                </a:lnTo>
                <a:lnTo>
                  <a:pt x="32893" y="274751"/>
                </a:lnTo>
                <a:lnTo>
                  <a:pt x="34645" y="251358"/>
                </a:lnTo>
                <a:lnTo>
                  <a:pt x="34671" y="251104"/>
                </a:lnTo>
                <a:lnTo>
                  <a:pt x="70700" y="275856"/>
                </a:lnTo>
                <a:lnTo>
                  <a:pt x="92329" y="278104"/>
                </a:lnTo>
                <a:lnTo>
                  <a:pt x="104584" y="277368"/>
                </a:lnTo>
                <a:lnTo>
                  <a:pt x="145402" y="259435"/>
                </a:lnTo>
                <a:lnTo>
                  <a:pt x="153365" y="251104"/>
                </a:lnTo>
                <a:lnTo>
                  <a:pt x="159880" y="241935"/>
                </a:lnTo>
                <a:lnTo>
                  <a:pt x="160477" y="240766"/>
                </a:lnTo>
                <a:lnTo>
                  <a:pt x="165481" y="231140"/>
                </a:lnTo>
                <a:lnTo>
                  <a:pt x="169900" y="219075"/>
                </a:lnTo>
                <a:lnTo>
                  <a:pt x="173075" y="205816"/>
                </a:lnTo>
                <a:lnTo>
                  <a:pt x="174942" y="191795"/>
                </a:lnTo>
                <a:lnTo>
                  <a:pt x="175018" y="190868"/>
                </a:lnTo>
                <a:lnTo>
                  <a:pt x="175602" y="1765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8620353" y="3147898"/>
            <a:ext cx="6917055" cy="290385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283845">
              <a:lnSpc>
                <a:spcPts val="3229"/>
              </a:lnSpc>
              <a:spcBef>
                <a:spcPts val="215"/>
              </a:spcBef>
              <a:tabLst>
                <a:tab pos="2728595" algn="l"/>
              </a:tabLst>
            </a:pPr>
            <a:r>
              <a:rPr dirty="0" sz="2700" spc="-5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	is a </a:t>
            </a:r>
            <a:r>
              <a:rPr dirty="0" sz="2700" spc="90">
                <a:solidFill>
                  <a:srgbClr val="FFFFFF"/>
                </a:solidFill>
                <a:latin typeface="Microsoft Sans Serif"/>
                <a:cs typeface="Microsoft Sans Serif"/>
              </a:rPr>
              <a:t>relationship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Microsoft Sans Serif"/>
                <a:cs typeface="Microsoft Sans Serif"/>
              </a:rPr>
              <a:t>where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Microsoft Sans Serif"/>
                <a:cs typeface="Microsoft Sans Serif"/>
              </a:rPr>
              <a:t>a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change</a:t>
            </a:r>
            <a:r>
              <a:rPr dirty="0" sz="2700" spc="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Microsoft Sans Serif"/>
                <a:cs typeface="Microsoft Sans Serif"/>
              </a:rPr>
              <a:t>in</a:t>
            </a:r>
            <a:r>
              <a:rPr dirty="0" sz="2700" spc="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Microsoft Sans Serif"/>
                <a:cs typeface="Microsoft Sans Serif"/>
              </a:rPr>
              <a:t>one</a:t>
            </a:r>
            <a:r>
              <a:rPr dirty="0" sz="2700" spc="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Microsoft Sans Serif"/>
                <a:cs typeface="Microsoft Sans Serif"/>
              </a:rPr>
              <a:t>variable</a:t>
            </a:r>
            <a:r>
              <a:rPr dirty="0" sz="2700" spc="2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Microsoft Sans Serif"/>
                <a:cs typeface="Microsoft Sans Serif"/>
              </a:rPr>
              <a:t>results</a:t>
            </a:r>
            <a:r>
              <a:rPr dirty="0" sz="2700" spc="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Microsoft Sans Serif"/>
                <a:cs typeface="Microsoft Sans Serif"/>
              </a:rPr>
              <a:t>in</a:t>
            </a:r>
            <a:r>
              <a:rPr dirty="0" sz="2700" spc="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Microsoft Sans Serif"/>
                <a:cs typeface="Microsoft Sans Serif"/>
              </a:rPr>
              <a:t>a </a:t>
            </a:r>
            <a:r>
              <a:rPr dirty="0" sz="2700" spc="65">
                <a:solidFill>
                  <a:srgbClr val="FFFFFF"/>
                </a:solidFill>
                <a:latin typeface="Microsoft Sans Serif"/>
                <a:cs typeface="Microsoft Sans Serif"/>
              </a:rPr>
              <a:t>consistent</a:t>
            </a:r>
            <a:r>
              <a:rPr dirty="0" sz="2700" spc="5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change</a:t>
            </a:r>
            <a:r>
              <a:rPr dirty="0" sz="2700" spc="6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Microsoft Sans Serif"/>
                <a:cs typeface="Microsoft Sans Serif"/>
              </a:rPr>
              <a:t>in</a:t>
            </a:r>
            <a:r>
              <a:rPr dirty="0" sz="2700" spc="5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Microsoft Sans Serif"/>
                <a:cs typeface="Microsoft Sans Serif"/>
              </a:rPr>
              <a:t>another.</a:t>
            </a:r>
            <a:endParaRPr sz="2700">
              <a:latin typeface="Microsoft Sans Serif"/>
              <a:cs typeface="Microsoft Sans Serif"/>
            </a:endParaRPr>
          </a:p>
          <a:p>
            <a:pPr marL="12700">
              <a:lnSpc>
                <a:spcPts val="3110"/>
              </a:lnSpc>
            </a:pPr>
            <a:r>
              <a:rPr dirty="0" sz="2700" spc="70">
                <a:solidFill>
                  <a:srgbClr val="FFFFFF"/>
                </a:solidFill>
                <a:latin typeface="Microsoft Sans Serif"/>
                <a:cs typeface="Microsoft Sans Serif"/>
              </a:rPr>
              <a:t>Mathematically,</a:t>
            </a:r>
            <a:r>
              <a:rPr dirty="0" sz="27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Microsoft Sans Serif"/>
                <a:cs typeface="Microsoft Sans Serif"/>
              </a:rPr>
              <a:t>it</a:t>
            </a:r>
            <a:r>
              <a:rPr dirty="0" sz="27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can </a:t>
            </a:r>
            <a:r>
              <a:rPr dirty="0" sz="2700" spc="80">
                <a:solidFill>
                  <a:srgbClr val="FFFFFF"/>
                </a:solidFill>
                <a:latin typeface="Microsoft Sans Serif"/>
                <a:cs typeface="Microsoft Sans Serif"/>
              </a:rPr>
              <a:t>be</a:t>
            </a:r>
            <a:r>
              <a:rPr dirty="0" sz="2700" spc="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Microsoft Sans Serif"/>
                <a:cs typeface="Microsoft Sans Serif"/>
              </a:rPr>
              <a:t>expressed</a:t>
            </a:r>
            <a:r>
              <a:rPr dirty="0" sz="27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Microsoft Sans Serif"/>
                <a:cs typeface="Microsoft Sans Serif"/>
              </a:rPr>
              <a:t>as</a:t>
            </a:r>
            <a:endParaRPr sz="2700">
              <a:latin typeface="Microsoft Sans Serif"/>
              <a:cs typeface="Microsoft Sans Serif"/>
            </a:endParaRPr>
          </a:p>
          <a:p>
            <a:pPr marL="12700" marR="5080" indent="1080770">
              <a:lnSpc>
                <a:spcPts val="3229"/>
              </a:lnSpc>
              <a:spcBef>
                <a:spcPts val="160"/>
              </a:spcBef>
              <a:tabLst>
                <a:tab pos="2767965" algn="l"/>
                <a:tab pos="4702175" algn="l"/>
                <a:tab pos="5667375" algn="l"/>
              </a:tabLst>
            </a:pP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,</a:t>
            </a:r>
            <a:r>
              <a:rPr dirty="0" sz="2700" spc="-7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Microsoft Sans Serif"/>
                <a:cs typeface="Microsoft Sans Serif"/>
              </a:rPr>
              <a:t>where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	is</a:t>
            </a:r>
            <a:r>
              <a:rPr dirty="0" sz="27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25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Microsoft Sans Serif"/>
                <a:cs typeface="Microsoft Sans Serif"/>
              </a:rPr>
              <a:t>slope</a:t>
            </a:r>
            <a:r>
              <a:rPr dirty="0" sz="27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Microsoft Sans Serif"/>
                <a:cs typeface="Microsoft Sans Serif"/>
              </a:rPr>
              <a:t>and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	is</a:t>
            </a:r>
            <a:r>
              <a:rPr dirty="0" sz="2700" spc="-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25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dirty="0" sz="27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Microsoft Sans Serif"/>
                <a:cs typeface="Microsoft Sans Serif"/>
              </a:rPr>
              <a:t>y- </a:t>
            </a:r>
            <a:r>
              <a:rPr dirty="0" sz="2700" spc="90">
                <a:solidFill>
                  <a:srgbClr val="FFFFFF"/>
                </a:solidFill>
                <a:latin typeface="Microsoft Sans Serif"/>
                <a:cs typeface="Microsoft Sans Serif"/>
              </a:rPr>
              <a:t>intercept.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This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Microsoft Sans Serif"/>
                <a:cs typeface="Microsoft Sans Serif"/>
              </a:rPr>
              <a:t>simplicity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Microsoft Sans Serif"/>
                <a:cs typeface="Microsoft Sans Serif"/>
              </a:rPr>
              <a:t>makes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Microsoft Sans Serif"/>
                <a:cs typeface="Microsoft Sans Serif"/>
              </a:rPr>
              <a:t>it</a:t>
            </a:r>
            <a:r>
              <a:rPr dirty="0" sz="27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Microsoft Sans Serif"/>
                <a:cs typeface="Microsoft Sans Serif"/>
              </a:rPr>
              <a:t>a </a:t>
            </a:r>
            <a:r>
              <a:rPr dirty="0" sz="2700" spc="114">
                <a:solidFill>
                  <a:srgbClr val="FFFFFF"/>
                </a:solidFill>
                <a:latin typeface="Microsoft Sans Serif"/>
                <a:cs typeface="Microsoft Sans Serif"/>
              </a:rPr>
              <a:t>powerful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25">
                <a:solidFill>
                  <a:srgbClr val="FFFFFF"/>
                </a:solidFill>
                <a:latin typeface="Microsoft Sans Serif"/>
                <a:cs typeface="Microsoft Sans Serif"/>
              </a:rPr>
              <a:t>tool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Microsoft Sans Serif"/>
                <a:cs typeface="Microsoft Sans Serif"/>
              </a:rPr>
              <a:t>in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		</a:t>
            </a:r>
            <a:r>
              <a:rPr dirty="0" sz="2700" spc="-5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8636127" y="2744749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566035" cy="2669540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7548245" cy="10287000"/>
            <a:chOff x="0" y="0"/>
            <a:chExt cx="754824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989096" y="6364933"/>
              <a:ext cx="6448425" cy="3922395"/>
            </a:xfrm>
            <a:custGeom>
              <a:avLst/>
              <a:gdLst/>
              <a:ahLst/>
              <a:cxn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2994927"/>
              <a:ext cx="4050029" cy="6448425"/>
            </a:xfrm>
            <a:custGeom>
              <a:avLst/>
              <a:gdLst/>
              <a:ahLst/>
              <a:cxn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746" y="0"/>
              <a:ext cx="6372223" cy="604953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2999" rIns="0" bIns="0" rtlCol="0" vert="horz">
            <a:spAutoFit/>
          </a:bodyPr>
          <a:lstStyle/>
          <a:p>
            <a:pPr marL="4695825">
              <a:lnSpc>
                <a:spcPct val="100000"/>
              </a:lnSpc>
              <a:spcBef>
                <a:spcPts val="100"/>
              </a:spcBef>
            </a:pPr>
            <a:r>
              <a:rPr dirty="0" sz="5100" spc="190"/>
              <a:t>The</a:t>
            </a:r>
            <a:r>
              <a:rPr dirty="0" sz="5100" spc="175"/>
              <a:t> </a:t>
            </a:r>
            <a:r>
              <a:rPr dirty="0" sz="5100" spc="180"/>
              <a:t>Slope:</a:t>
            </a:r>
            <a:r>
              <a:rPr dirty="0" sz="5100"/>
              <a:t> </a:t>
            </a:r>
            <a:r>
              <a:rPr dirty="0" sz="5100" spc="250"/>
              <a:t>A</a:t>
            </a:r>
            <a:r>
              <a:rPr dirty="0" sz="5100" spc="-10"/>
              <a:t> </a:t>
            </a:r>
            <a:r>
              <a:rPr dirty="0" sz="5100" spc="120"/>
              <a:t>Key</a:t>
            </a:r>
            <a:r>
              <a:rPr dirty="0" sz="5100" spc="45"/>
              <a:t> </a:t>
            </a:r>
            <a:r>
              <a:rPr dirty="0" sz="5100" spc="330"/>
              <a:t>Component</a:t>
            </a:r>
            <a:endParaRPr sz="5100"/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31185" y="3228746"/>
            <a:ext cx="837653" cy="35679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502087" y="4047896"/>
            <a:ext cx="1183741" cy="356793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394754" y="4457471"/>
            <a:ext cx="1663893" cy="278104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8620353" y="3147898"/>
            <a:ext cx="6788150" cy="290385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>
              <a:lnSpc>
                <a:spcPts val="3229"/>
              </a:lnSpc>
              <a:spcBef>
                <a:spcPts val="215"/>
              </a:spcBef>
              <a:tabLst>
                <a:tab pos="1640839" algn="l"/>
                <a:tab pos="3169285" algn="l"/>
                <a:tab pos="4542155" algn="l"/>
              </a:tabLst>
            </a:pPr>
            <a:r>
              <a:rPr dirty="0" sz="2700" spc="-25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dirty="0" sz="2700" spc="135">
                <a:solidFill>
                  <a:srgbClr val="FFFFFF"/>
                </a:solidFill>
                <a:latin typeface="Microsoft Sans Serif"/>
                <a:cs typeface="Microsoft Sans Serif"/>
              </a:rPr>
              <a:t>of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Microsoft Sans Serif"/>
                <a:cs typeface="Microsoft Sans Serif"/>
              </a:rPr>
              <a:t>linear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Microsoft Sans Serif"/>
                <a:cs typeface="Microsoft Sans Serif"/>
              </a:rPr>
              <a:t>function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Microsoft Sans Serif"/>
                <a:cs typeface="Microsoft Sans Serif"/>
              </a:rPr>
              <a:t>measures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45">
                <a:solidFill>
                  <a:srgbClr val="FFFFFF"/>
                </a:solidFill>
                <a:latin typeface="Microsoft Sans Serif"/>
                <a:cs typeface="Microsoft Sans Serif"/>
              </a:rPr>
              <a:t>its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steepness</a:t>
            </a:r>
            <a:r>
              <a:rPr dirty="0" sz="2700" spc="1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Microsoft Sans Serif"/>
                <a:cs typeface="Microsoft Sans Serif"/>
              </a:rPr>
              <a:t>and</a:t>
            </a:r>
            <a:r>
              <a:rPr dirty="0" sz="2700" spc="1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Microsoft Sans Serif"/>
                <a:cs typeface="Microsoft Sans Serif"/>
              </a:rPr>
              <a:t>direction.</a:t>
            </a:r>
            <a:r>
              <a:rPr dirty="0" sz="2700" spc="1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Positive</a:t>
            </a:r>
            <a:r>
              <a:rPr dirty="0" sz="2700" spc="13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slopes </a:t>
            </a:r>
            <a:r>
              <a:rPr dirty="0" sz="2700" spc="70">
                <a:solidFill>
                  <a:srgbClr val="FFFFFF"/>
                </a:solidFill>
                <a:latin typeface="Microsoft Sans Serif"/>
                <a:cs typeface="Microsoft Sans Serif"/>
              </a:rPr>
              <a:t>indicate</a:t>
            </a:r>
            <a:r>
              <a:rPr dirty="0" sz="2700" spc="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35">
                <a:solidFill>
                  <a:srgbClr val="FFFFFF"/>
                </a:solidFill>
                <a:latin typeface="Microsoft Sans Serif"/>
                <a:cs typeface="Microsoft Sans Serif"/>
              </a:rPr>
              <a:t>an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dirty="0" sz="2700" spc="110">
                <a:solidFill>
                  <a:srgbClr val="FFFFFF"/>
                </a:solidFill>
                <a:latin typeface="Microsoft Sans Serif"/>
                <a:cs typeface="Microsoft Sans Serif"/>
              </a:rPr>
              <a:t>trend,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Microsoft Sans Serif"/>
                <a:cs typeface="Microsoft Sans Serif"/>
              </a:rPr>
              <a:t>while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35">
                <a:solidFill>
                  <a:srgbClr val="FFFFFF"/>
                </a:solidFill>
                <a:latin typeface="Microsoft Sans Serif"/>
                <a:cs typeface="Microsoft Sans Serif"/>
              </a:rPr>
              <a:t>negative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slopes</a:t>
            </a:r>
            <a:r>
              <a:rPr dirty="0" sz="2700" spc="10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Microsoft Sans Serif"/>
                <a:cs typeface="Microsoft Sans Serif"/>
              </a:rPr>
              <a:t>indicate</a:t>
            </a:r>
            <a:r>
              <a:rPr dirty="0" sz="2700" spc="1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		</a:t>
            </a:r>
            <a:r>
              <a:rPr dirty="0" sz="2700" spc="100">
                <a:solidFill>
                  <a:srgbClr val="FFFFFF"/>
                </a:solidFill>
                <a:latin typeface="Microsoft Sans Serif"/>
                <a:cs typeface="Microsoft Sans Serif"/>
              </a:rPr>
              <a:t>trend.</a:t>
            </a:r>
            <a:endParaRPr sz="2700">
              <a:latin typeface="Microsoft Sans Serif"/>
              <a:cs typeface="Microsoft Sans Serif"/>
            </a:endParaRPr>
          </a:p>
          <a:p>
            <a:pPr marL="12700" marR="975994">
              <a:lnSpc>
                <a:spcPts val="3229"/>
              </a:lnSpc>
              <a:spcBef>
                <a:spcPts val="40"/>
              </a:spcBef>
            </a:pPr>
            <a:r>
              <a:rPr dirty="0" sz="2700" spc="85">
                <a:solidFill>
                  <a:srgbClr val="FFFFFF"/>
                </a:solidFill>
                <a:latin typeface="Microsoft Sans Serif"/>
                <a:cs typeface="Microsoft Sans Serif"/>
              </a:rPr>
              <a:t>Understanding</a:t>
            </a:r>
            <a:r>
              <a:rPr dirty="0" sz="27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Microsoft Sans Serif"/>
                <a:cs typeface="Microsoft Sans Serif"/>
              </a:rPr>
              <a:t>slope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is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45">
                <a:solidFill>
                  <a:srgbClr val="FFFFFF"/>
                </a:solidFill>
                <a:latin typeface="Microsoft Sans Serif"/>
                <a:cs typeface="Microsoft Sans Serif"/>
              </a:rPr>
              <a:t>crucial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Microsoft Sans Serif"/>
                <a:cs typeface="Microsoft Sans Serif"/>
              </a:rPr>
              <a:t>for </a:t>
            </a:r>
            <a:r>
              <a:rPr dirty="0" sz="2700" spc="114">
                <a:solidFill>
                  <a:srgbClr val="FFFFFF"/>
                </a:solidFill>
                <a:latin typeface="Microsoft Sans Serif"/>
                <a:cs typeface="Microsoft Sans Serif"/>
              </a:rPr>
              <a:t>interpreting</a:t>
            </a:r>
            <a:r>
              <a:rPr dirty="0" sz="27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Microsoft Sans Serif"/>
                <a:cs typeface="Microsoft Sans Serif"/>
              </a:rPr>
              <a:t>data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Microsoft Sans Serif"/>
                <a:cs typeface="Microsoft Sans Serif"/>
              </a:rPr>
              <a:t>trends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Microsoft Sans Serif"/>
                <a:cs typeface="Microsoft Sans Serif"/>
              </a:rPr>
              <a:t>and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Microsoft Sans Serif"/>
                <a:cs typeface="Microsoft Sans Serif"/>
              </a:rPr>
              <a:t>making </a:t>
            </a:r>
            <a:r>
              <a:rPr dirty="0" sz="2700" spc="90">
                <a:solidFill>
                  <a:srgbClr val="FFFFFF"/>
                </a:solidFill>
                <a:latin typeface="Microsoft Sans Serif"/>
                <a:cs typeface="Microsoft Sans Serif"/>
              </a:rPr>
              <a:t>predictions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Microsoft Sans Serif"/>
                <a:cs typeface="Microsoft Sans Serif"/>
              </a:rPr>
              <a:t>in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Microsoft Sans Serif"/>
                <a:cs typeface="Microsoft Sans Serif"/>
              </a:rPr>
              <a:t>various</a:t>
            </a:r>
            <a:r>
              <a:rPr dirty="0" sz="2700" spc="-2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35">
                <a:solidFill>
                  <a:srgbClr val="FFFFFF"/>
                </a:solidFill>
                <a:latin typeface="Microsoft Sans Serif"/>
                <a:cs typeface="Microsoft Sans Serif"/>
              </a:rPr>
              <a:t>fields.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8636127" y="2744749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566035" cy="2669540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7548245" cy="10287000"/>
            <a:chOff x="0" y="0"/>
            <a:chExt cx="754824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989096" y="6364933"/>
              <a:ext cx="6448425" cy="3922395"/>
            </a:xfrm>
            <a:custGeom>
              <a:avLst/>
              <a:gdLst/>
              <a:ahLst/>
              <a:cxn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09"/>
                  </a:lnTo>
                  <a:lnTo>
                    <a:pt x="698124" y="3922064"/>
                  </a:lnTo>
                  <a:lnTo>
                    <a:pt x="5750840" y="3922064"/>
                  </a:lnTo>
                  <a:lnTo>
                    <a:pt x="6448424" y="3224209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2994927"/>
              <a:ext cx="4050029" cy="6448425"/>
            </a:xfrm>
            <a:custGeom>
              <a:avLst/>
              <a:gdLst/>
              <a:ahLst/>
              <a:cxn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746" y="0"/>
              <a:ext cx="6372223" cy="6049543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2999" rIns="0" bIns="0" rtlCol="0" vert="horz">
            <a:spAutoFit/>
          </a:bodyPr>
          <a:lstStyle/>
          <a:p>
            <a:pPr marL="4695825">
              <a:lnSpc>
                <a:spcPct val="100000"/>
              </a:lnSpc>
              <a:spcBef>
                <a:spcPts val="100"/>
              </a:spcBef>
            </a:pPr>
            <a:r>
              <a:rPr dirty="0" sz="5250" spc="229"/>
              <a:t>Y-</a:t>
            </a:r>
            <a:r>
              <a:rPr dirty="0" sz="5250" spc="160"/>
              <a:t>Intercept:</a:t>
            </a:r>
            <a:r>
              <a:rPr dirty="0" sz="5250" spc="-5"/>
              <a:t> </a:t>
            </a:r>
            <a:r>
              <a:rPr dirty="0" sz="5250" spc="229"/>
              <a:t>Where</a:t>
            </a:r>
            <a:r>
              <a:rPr dirty="0" sz="5250" spc="200"/>
              <a:t> </a:t>
            </a:r>
            <a:r>
              <a:rPr dirty="0" sz="5250" spc="120"/>
              <a:t>It</a:t>
            </a:r>
            <a:r>
              <a:rPr dirty="0" sz="5250" spc="200"/>
              <a:t> </a:t>
            </a:r>
            <a:r>
              <a:rPr dirty="0" sz="5250" spc="135"/>
              <a:t>Begins</a:t>
            </a:r>
            <a:endParaRPr sz="5250"/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10840" y="3237115"/>
            <a:ext cx="1732165" cy="34893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932120" y="4876571"/>
            <a:ext cx="2596426" cy="278104"/>
          </a:xfrm>
          <a:prstGeom prst="rect">
            <a:avLst/>
          </a:prstGeom>
        </p:spPr>
      </p:pic>
      <p:sp>
        <p:nvSpPr>
          <p:cNvPr id="10" name="object 10" descr=""/>
          <p:cNvSpPr/>
          <p:nvPr/>
        </p:nvSpPr>
        <p:spPr>
          <a:xfrm>
            <a:off x="9040724" y="4124909"/>
            <a:ext cx="192405" cy="280670"/>
          </a:xfrm>
          <a:custGeom>
            <a:avLst/>
            <a:gdLst/>
            <a:ahLst/>
            <a:cxnLst/>
            <a:rect l="l" t="t" r="r" b="b"/>
            <a:pathLst>
              <a:path w="192404" h="280670">
                <a:moveTo>
                  <a:pt x="192290" y="0"/>
                </a:moveTo>
                <a:lnTo>
                  <a:pt x="147002" y="0"/>
                </a:lnTo>
                <a:lnTo>
                  <a:pt x="106984" y="111023"/>
                </a:lnTo>
                <a:lnTo>
                  <a:pt x="104470" y="118186"/>
                </a:lnTo>
                <a:lnTo>
                  <a:pt x="102057" y="125272"/>
                </a:lnTo>
                <a:lnTo>
                  <a:pt x="99733" y="132283"/>
                </a:lnTo>
                <a:lnTo>
                  <a:pt x="97485" y="139331"/>
                </a:lnTo>
                <a:lnTo>
                  <a:pt x="96431" y="136067"/>
                </a:lnTo>
                <a:lnTo>
                  <a:pt x="95300" y="132740"/>
                </a:lnTo>
                <a:lnTo>
                  <a:pt x="94094" y="129349"/>
                </a:lnTo>
                <a:lnTo>
                  <a:pt x="92075" y="123482"/>
                </a:lnTo>
                <a:lnTo>
                  <a:pt x="89903" y="117398"/>
                </a:lnTo>
                <a:lnTo>
                  <a:pt x="87566" y="111099"/>
                </a:lnTo>
                <a:lnTo>
                  <a:pt x="45288" y="0"/>
                </a:lnTo>
                <a:lnTo>
                  <a:pt x="0" y="0"/>
                </a:lnTo>
                <a:lnTo>
                  <a:pt x="76428" y="190957"/>
                </a:lnTo>
                <a:lnTo>
                  <a:pt x="64922" y="220510"/>
                </a:lnTo>
                <a:lnTo>
                  <a:pt x="62115" y="225844"/>
                </a:lnTo>
                <a:lnTo>
                  <a:pt x="58928" y="230136"/>
                </a:lnTo>
                <a:lnTo>
                  <a:pt x="55753" y="234492"/>
                </a:lnTo>
                <a:lnTo>
                  <a:pt x="52120" y="237705"/>
                </a:lnTo>
                <a:lnTo>
                  <a:pt x="48044" y="239763"/>
                </a:lnTo>
                <a:lnTo>
                  <a:pt x="43967" y="241884"/>
                </a:lnTo>
                <a:lnTo>
                  <a:pt x="39065" y="242951"/>
                </a:lnTo>
                <a:lnTo>
                  <a:pt x="29794" y="242951"/>
                </a:lnTo>
                <a:lnTo>
                  <a:pt x="26416" y="242722"/>
                </a:lnTo>
                <a:lnTo>
                  <a:pt x="23177" y="242277"/>
                </a:lnTo>
                <a:lnTo>
                  <a:pt x="19951" y="241884"/>
                </a:lnTo>
                <a:lnTo>
                  <a:pt x="14312" y="240804"/>
                </a:lnTo>
                <a:lnTo>
                  <a:pt x="6273" y="239026"/>
                </a:lnTo>
                <a:lnTo>
                  <a:pt x="6273" y="275602"/>
                </a:lnTo>
                <a:lnTo>
                  <a:pt x="12915" y="277393"/>
                </a:lnTo>
                <a:lnTo>
                  <a:pt x="18415" y="278612"/>
                </a:lnTo>
                <a:lnTo>
                  <a:pt x="27114" y="279946"/>
                </a:lnTo>
                <a:lnTo>
                  <a:pt x="32092" y="280301"/>
                </a:lnTo>
                <a:lnTo>
                  <a:pt x="37668" y="280301"/>
                </a:lnTo>
                <a:lnTo>
                  <a:pt x="76682" y="268401"/>
                </a:lnTo>
                <a:lnTo>
                  <a:pt x="101498" y="236740"/>
                </a:lnTo>
                <a:lnTo>
                  <a:pt x="108826" y="220091"/>
                </a:lnTo>
                <a:lnTo>
                  <a:pt x="1922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10272750" y="4124909"/>
            <a:ext cx="194310" cy="198120"/>
            <a:chOff x="10272750" y="4124909"/>
            <a:chExt cx="194310" cy="198120"/>
          </a:xfrm>
        </p:grpSpPr>
        <p:pic>
          <p:nvPicPr>
            <p:cNvPr id="12" name="object 1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272750" y="4124909"/>
              <a:ext cx="193979" cy="197739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272750" y="4124909"/>
              <a:ext cx="193979" cy="197739"/>
            </a:xfrm>
            <a:prstGeom prst="rect">
              <a:avLst/>
            </a:prstGeom>
          </p:spPr>
        </p:pic>
      </p:grpSp>
      <p:sp>
        <p:nvSpPr>
          <p:cNvPr id="14" name="object 14" descr=""/>
          <p:cNvSpPr txBox="1"/>
          <p:nvPr/>
        </p:nvSpPr>
        <p:spPr>
          <a:xfrm>
            <a:off x="8620353" y="3147898"/>
            <a:ext cx="6678930" cy="12560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3229"/>
              </a:lnSpc>
              <a:spcBef>
                <a:spcPts val="200"/>
              </a:spcBef>
              <a:tabLst>
                <a:tab pos="2505075" algn="l"/>
              </a:tabLst>
            </a:pPr>
            <a:r>
              <a:rPr dirty="0" sz="2700" spc="-25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	is</a:t>
            </a:r>
            <a:r>
              <a:rPr dirty="0" sz="27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25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Microsoft Sans Serif"/>
                <a:cs typeface="Microsoft Sans Serif"/>
              </a:rPr>
              <a:t>point</a:t>
            </a:r>
            <a:r>
              <a:rPr dirty="0" sz="27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Microsoft Sans Serif"/>
                <a:cs typeface="Microsoft Sans Serif"/>
              </a:rPr>
              <a:t>where</a:t>
            </a:r>
            <a:r>
              <a:rPr dirty="0" sz="27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25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Microsoft Sans Serif"/>
                <a:cs typeface="Microsoft Sans Serif"/>
              </a:rPr>
              <a:t>line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crosses </a:t>
            </a:r>
            <a:r>
              <a:rPr dirty="0" sz="2700" spc="125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dirty="0" sz="27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Microsoft Sans Serif"/>
                <a:cs typeface="Microsoft Sans Serif"/>
              </a:rPr>
              <a:t>y-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axis. </a:t>
            </a:r>
            <a:r>
              <a:rPr dirty="0" sz="2700" spc="100">
                <a:solidFill>
                  <a:srgbClr val="FFFFFF"/>
                </a:solidFill>
                <a:latin typeface="Microsoft Sans Serif"/>
                <a:cs typeface="Microsoft Sans Serif"/>
              </a:rPr>
              <a:t>It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Microsoft Sans Serif"/>
                <a:cs typeface="Microsoft Sans Serif"/>
              </a:rPr>
              <a:t>represents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25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dirty="0" sz="27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value </a:t>
            </a:r>
            <a:r>
              <a:rPr dirty="0" sz="2700" spc="135">
                <a:solidFill>
                  <a:srgbClr val="FFFFFF"/>
                </a:solidFill>
                <a:latin typeface="Microsoft Sans Serif"/>
                <a:cs typeface="Microsoft Sans Serif"/>
              </a:rPr>
              <a:t>of</a:t>
            </a:r>
            <a:r>
              <a:rPr dirty="0" sz="2700" spc="215">
                <a:solidFill>
                  <a:srgbClr val="FFFFFF"/>
                </a:solidFill>
                <a:latin typeface="Microsoft Sans Serif"/>
                <a:cs typeface="Microsoft Sans Serif"/>
              </a:rPr>
              <a:t>   </a:t>
            </a:r>
            <a:r>
              <a:rPr dirty="0" sz="2700" spc="105">
                <a:solidFill>
                  <a:srgbClr val="FFFFFF"/>
                </a:solidFill>
                <a:latin typeface="Microsoft Sans Serif"/>
                <a:cs typeface="Microsoft Sans Serif"/>
              </a:rPr>
              <a:t>when</a:t>
            </a:r>
            <a:r>
              <a:rPr dirty="0" sz="2700" spc="240">
                <a:solidFill>
                  <a:srgbClr val="FFFFFF"/>
                </a:solidFill>
                <a:latin typeface="Microsoft Sans Serif"/>
                <a:cs typeface="Microsoft Sans Serif"/>
              </a:rPr>
              <a:t>  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is</a:t>
            </a:r>
            <a:r>
              <a:rPr dirty="0" sz="2700" spc="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zero. This </a:t>
            </a:r>
            <a:r>
              <a:rPr dirty="0" sz="2700" spc="135">
                <a:solidFill>
                  <a:srgbClr val="FFFFFF"/>
                </a:solidFill>
                <a:latin typeface="Microsoft Sans Serif"/>
                <a:cs typeface="Microsoft Sans Serif"/>
              </a:rPr>
              <a:t>point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is 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essential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606269" y="4795723"/>
            <a:ext cx="322580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 spc="75">
                <a:solidFill>
                  <a:srgbClr val="FFFFFF"/>
                </a:solidFill>
                <a:latin typeface="Microsoft Sans Serif"/>
                <a:cs typeface="Microsoft Sans Serif"/>
              </a:rPr>
              <a:t>in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620353" y="4376623"/>
            <a:ext cx="5273040" cy="1265555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35"/>
              </a:spcBef>
            </a:pPr>
            <a:r>
              <a:rPr dirty="0" sz="2700" spc="155">
                <a:solidFill>
                  <a:srgbClr val="FFFFFF"/>
                </a:solidFill>
                <a:latin typeface="Microsoft Sans Serif"/>
                <a:cs typeface="Microsoft Sans Serif"/>
              </a:rPr>
              <a:t>for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Microsoft Sans Serif"/>
                <a:cs typeface="Microsoft Sans Serif"/>
              </a:rPr>
              <a:t>graphing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Microsoft Sans Serif"/>
                <a:cs typeface="Microsoft Sans Serif"/>
              </a:rPr>
              <a:t>linear</a:t>
            </a:r>
            <a:r>
              <a:rPr dirty="0" sz="27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Microsoft Sans Serif"/>
                <a:cs typeface="Microsoft Sans Serif"/>
              </a:rPr>
              <a:t>functions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Microsoft Sans Serif"/>
                <a:cs typeface="Microsoft Sans Serif"/>
              </a:rPr>
              <a:t>and </a:t>
            </a:r>
            <a:r>
              <a:rPr dirty="0" sz="2700" spc="95">
                <a:solidFill>
                  <a:srgbClr val="FFFFFF"/>
                </a:solidFill>
                <a:latin typeface="Microsoft Sans Serif"/>
                <a:cs typeface="Microsoft Sans Serif"/>
              </a:rPr>
              <a:t>understanding</a:t>
            </a:r>
            <a:r>
              <a:rPr dirty="0" sz="2700" spc="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Microsoft Sans Serif"/>
                <a:cs typeface="Microsoft Sans Serif"/>
              </a:rPr>
              <a:t>their</a:t>
            </a:r>
            <a:endParaRPr sz="2700">
              <a:latin typeface="Microsoft Sans Serif"/>
              <a:cs typeface="Microsoft Sans Serif"/>
            </a:endParaRPr>
          </a:p>
          <a:p>
            <a:pPr marL="12700">
              <a:lnSpc>
                <a:spcPts val="3225"/>
              </a:lnSpc>
            </a:pP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real-</a:t>
            </a:r>
            <a:r>
              <a:rPr dirty="0" sz="2700" spc="130">
                <a:solidFill>
                  <a:srgbClr val="FFFFFF"/>
                </a:solidFill>
                <a:latin typeface="Microsoft Sans Serif"/>
                <a:cs typeface="Microsoft Sans Serif"/>
              </a:rPr>
              <a:t>world</a:t>
            </a:r>
            <a:r>
              <a:rPr dirty="0" sz="2700" spc="25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scenarios.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8636127" y="2744749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2640781" y="0"/>
            <a:ext cx="5647690" cy="5734685"/>
            <a:chOff x="12640781" y="0"/>
            <a:chExt cx="5647690" cy="5734685"/>
          </a:xfrm>
        </p:grpSpPr>
        <p:sp>
          <p:nvSpPr>
            <p:cNvPr id="3" name="object 3" descr=""/>
            <p:cNvSpPr/>
            <p:nvPr/>
          </p:nvSpPr>
          <p:spPr>
            <a:xfrm>
              <a:off x="16373092" y="2795258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2640780" y="12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5062452" y="6675004"/>
            <a:ext cx="3225800" cy="3612515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1605463" y="815686"/>
            <a:ext cx="6682740" cy="8823325"/>
            <a:chOff x="11605463" y="815686"/>
            <a:chExt cx="6682740" cy="8823325"/>
          </a:xfrm>
        </p:grpSpPr>
        <p:sp>
          <p:nvSpPr>
            <p:cNvPr id="7" name="object 7" descr=""/>
            <p:cNvSpPr/>
            <p:nvPr/>
          </p:nvSpPr>
          <p:spPr>
            <a:xfrm>
              <a:off x="15857473" y="815686"/>
              <a:ext cx="2430780" cy="2623185"/>
            </a:xfrm>
            <a:custGeom>
              <a:avLst/>
              <a:gdLst/>
              <a:ahLst/>
              <a:cxn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5463" y="3266262"/>
              <a:ext cx="6372148" cy="6372128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500" spc="170"/>
              <a:t>Applications</a:t>
            </a:r>
            <a:r>
              <a:rPr dirty="0" sz="4500" spc="150"/>
              <a:t> </a:t>
            </a:r>
            <a:r>
              <a:rPr dirty="0" sz="4500" spc="165"/>
              <a:t>in</a:t>
            </a:r>
            <a:r>
              <a:rPr dirty="0" sz="4500" spc="155"/>
              <a:t> </a:t>
            </a:r>
            <a:r>
              <a:rPr dirty="0" sz="4500" spc="90"/>
              <a:t>Real</a:t>
            </a:r>
            <a:r>
              <a:rPr dirty="0" sz="4500" spc="155"/>
              <a:t> </a:t>
            </a:r>
            <a:r>
              <a:rPr dirty="0" sz="4500" spc="110"/>
              <a:t>Life</a:t>
            </a:r>
            <a:endParaRPr sz="4500"/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36191" y="3816946"/>
            <a:ext cx="1265605" cy="397002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49336" y="3359746"/>
            <a:ext cx="1521396" cy="309016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60313" y="5655055"/>
            <a:ext cx="1712645" cy="387515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3915283" y="2814142"/>
            <a:ext cx="6437630" cy="3225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5080" indent="587375">
              <a:lnSpc>
                <a:spcPct val="100000"/>
              </a:lnSpc>
              <a:spcBef>
                <a:spcPts val="100"/>
              </a:spcBef>
              <a:tabLst>
                <a:tab pos="2621915" algn="l"/>
                <a:tab pos="5314315" algn="l"/>
                <a:tab pos="5998845" algn="l"/>
              </a:tabLst>
            </a:pPr>
            <a:r>
              <a:rPr dirty="0" sz="3000" spc="60">
                <a:solidFill>
                  <a:srgbClr val="FFFFFF"/>
                </a:solidFill>
                <a:latin typeface="Microsoft Sans Serif"/>
                <a:cs typeface="Microsoft Sans Serif"/>
              </a:rPr>
              <a:t>Linear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00">
                <a:solidFill>
                  <a:srgbClr val="FFFFFF"/>
                </a:solidFill>
                <a:latin typeface="Microsoft Sans Serif"/>
                <a:cs typeface="Microsoft Sans Serif"/>
              </a:rPr>
              <a:t>functions</a:t>
            </a:r>
            <a:r>
              <a:rPr dirty="0" sz="30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75">
                <a:solidFill>
                  <a:srgbClr val="FFFFFF"/>
                </a:solidFill>
                <a:latin typeface="Microsoft Sans Serif"/>
                <a:cs typeface="Microsoft Sans Serif"/>
              </a:rPr>
              <a:t>are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50">
                <a:solidFill>
                  <a:srgbClr val="FFFFFF"/>
                </a:solidFill>
                <a:latin typeface="Microsoft Sans Serif"/>
                <a:cs typeface="Microsoft Sans Serif"/>
              </a:rPr>
              <a:t>everywhere! </a:t>
            </a:r>
            <a:r>
              <a:rPr dirty="0" sz="3000" spc="80">
                <a:solidFill>
                  <a:srgbClr val="FFFFFF"/>
                </a:solidFill>
                <a:latin typeface="Microsoft Sans Serif"/>
                <a:cs typeface="Microsoft Sans Serif"/>
              </a:rPr>
              <a:t>From</a:t>
            </a:r>
            <a:r>
              <a:rPr dirty="0" sz="3000" spc="-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95">
                <a:solidFill>
                  <a:srgbClr val="FFFFFF"/>
                </a:solidFill>
                <a:latin typeface="Microsoft Sans Serif"/>
                <a:cs typeface="Microsoft Sans Serif"/>
              </a:rPr>
              <a:t>predicting</a:t>
            </a:r>
            <a:r>
              <a:rPr dirty="0" sz="3000" spc="-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sales</a:t>
            </a:r>
            <a:r>
              <a:rPr dirty="0" sz="3000" spc="-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90">
                <a:solidFill>
                  <a:srgbClr val="FFFFFF"/>
                </a:solidFill>
                <a:latin typeface="Microsoft Sans Serif"/>
                <a:cs typeface="Microsoft Sans Serif"/>
              </a:rPr>
              <a:t>in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		</a:t>
            </a:r>
            <a:r>
              <a:rPr dirty="0" sz="3000" spc="150">
                <a:solidFill>
                  <a:srgbClr val="FFFFFF"/>
                </a:solidFill>
                <a:latin typeface="Microsoft Sans Serif"/>
                <a:cs typeface="Microsoft Sans Serif"/>
              </a:rPr>
              <a:t>to </a:t>
            </a:r>
            <a:r>
              <a:rPr dirty="0" sz="3000" spc="50">
                <a:solidFill>
                  <a:srgbClr val="FFFFFF"/>
                </a:solidFill>
                <a:latin typeface="Microsoft Sans Serif"/>
                <a:cs typeface="Microsoft Sans Serif"/>
              </a:rPr>
              <a:t>calculating</a:t>
            </a:r>
            <a:r>
              <a:rPr dirty="0" sz="30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60">
                <a:solidFill>
                  <a:srgbClr val="FFFFFF"/>
                </a:solidFill>
                <a:latin typeface="Microsoft Sans Serif"/>
                <a:cs typeface="Microsoft Sans Serif"/>
              </a:rPr>
              <a:t>distance</a:t>
            </a:r>
            <a:r>
              <a:rPr dirty="0" sz="30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90">
                <a:solidFill>
                  <a:srgbClr val="FFFFFF"/>
                </a:solidFill>
                <a:latin typeface="Microsoft Sans Serif"/>
                <a:cs typeface="Microsoft Sans Serif"/>
              </a:rPr>
              <a:t>in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	,</a:t>
            </a:r>
            <a:r>
              <a:rPr dirty="0" sz="3000" spc="-9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25">
                <a:solidFill>
                  <a:srgbClr val="FFFFFF"/>
                </a:solidFill>
                <a:latin typeface="Microsoft Sans Serif"/>
                <a:cs typeface="Microsoft Sans Serif"/>
              </a:rPr>
              <a:t>their </a:t>
            </a:r>
            <a:r>
              <a:rPr dirty="0" sz="3000" spc="75">
                <a:solidFill>
                  <a:srgbClr val="FFFFFF"/>
                </a:solidFill>
                <a:latin typeface="Microsoft Sans Serif"/>
                <a:cs typeface="Microsoft Sans Serif"/>
              </a:rPr>
              <a:t>applications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75">
                <a:solidFill>
                  <a:srgbClr val="FFFFFF"/>
                </a:solidFill>
                <a:latin typeface="Microsoft Sans Serif"/>
                <a:cs typeface="Microsoft Sans Serif"/>
              </a:rPr>
              <a:t>are</a:t>
            </a:r>
            <a:r>
              <a:rPr dirty="0" sz="30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vast.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By</a:t>
            </a:r>
            <a:r>
              <a:rPr dirty="0" sz="30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40">
                <a:solidFill>
                  <a:srgbClr val="FFFFFF"/>
                </a:solidFill>
                <a:latin typeface="Microsoft Sans Serif"/>
                <a:cs typeface="Microsoft Sans Serif"/>
              </a:rPr>
              <a:t>recognizing </a:t>
            </a:r>
            <a:r>
              <a:rPr dirty="0" sz="3000" spc="114">
                <a:solidFill>
                  <a:srgbClr val="FFFFFF"/>
                </a:solidFill>
                <a:latin typeface="Microsoft Sans Serif"/>
                <a:cs typeface="Microsoft Sans Serif"/>
              </a:rPr>
              <a:t>patterns</a:t>
            </a:r>
            <a:r>
              <a:rPr dirty="0" sz="30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40">
                <a:solidFill>
                  <a:srgbClr val="FFFFFF"/>
                </a:solidFill>
                <a:latin typeface="Microsoft Sans Serif"/>
                <a:cs typeface="Microsoft Sans Serif"/>
              </a:rPr>
              <a:t>through</a:t>
            </a:r>
            <a:r>
              <a:rPr dirty="0" sz="30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90">
                <a:solidFill>
                  <a:srgbClr val="FFFFFF"/>
                </a:solidFill>
                <a:latin typeface="Microsoft Sans Serif"/>
                <a:cs typeface="Microsoft Sans Serif"/>
              </a:rPr>
              <a:t>linear</a:t>
            </a:r>
            <a:r>
              <a:rPr dirty="0" sz="30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70">
                <a:solidFill>
                  <a:srgbClr val="FFFFFF"/>
                </a:solidFill>
                <a:latin typeface="Microsoft Sans Serif"/>
                <a:cs typeface="Microsoft Sans Serif"/>
              </a:rPr>
              <a:t>equations, </a:t>
            </a:r>
            <a:r>
              <a:rPr dirty="0" sz="3000" spc="80">
                <a:solidFill>
                  <a:srgbClr val="FFFFFF"/>
                </a:solidFill>
                <a:latin typeface="Microsoft Sans Serif"/>
                <a:cs typeface="Microsoft Sans Serif"/>
              </a:rPr>
              <a:t>we</a:t>
            </a:r>
            <a:r>
              <a:rPr dirty="0" sz="30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can</a:t>
            </a:r>
            <a:r>
              <a:rPr dirty="0" sz="30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90">
                <a:solidFill>
                  <a:srgbClr val="FFFFFF"/>
                </a:solidFill>
                <a:latin typeface="Microsoft Sans Serif"/>
                <a:cs typeface="Microsoft Sans Serif"/>
              </a:rPr>
              <a:t>make</a:t>
            </a:r>
            <a:r>
              <a:rPr dirty="0" sz="3000" spc="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50">
                <a:solidFill>
                  <a:srgbClr val="FFFFFF"/>
                </a:solidFill>
                <a:latin typeface="Microsoft Sans Serif"/>
                <a:cs typeface="Microsoft Sans Serif"/>
              </a:rPr>
              <a:t>informed</a:t>
            </a:r>
            <a:r>
              <a:rPr dirty="0" sz="30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Microsoft Sans Serif"/>
                <a:cs typeface="Microsoft Sans Serif"/>
              </a:rPr>
              <a:t>decisions </a:t>
            </a:r>
            <a:r>
              <a:rPr dirty="0" sz="3000" spc="85">
                <a:solidFill>
                  <a:srgbClr val="FFFFFF"/>
                </a:solidFill>
                <a:latin typeface="Microsoft Sans Serif"/>
                <a:cs typeface="Microsoft Sans Serif"/>
              </a:rPr>
              <a:t>and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dirty="0" sz="3000" spc="114">
                <a:solidFill>
                  <a:srgbClr val="FFFFFF"/>
                </a:solidFill>
                <a:latin typeface="Microsoft Sans Serif"/>
                <a:cs typeface="Microsoft Sans Serif"/>
              </a:rPr>
              <a:t>in</a:t>
            </a:r>
            <a:r>
              <a:rPr dirty="0" sz="3000" spc="-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50">
                <a:solidFill>
                  <a:srgbClr val="FFFFFF"/>
                </a:solidFill>
                <a:latin typeface="Microsoft Sans Serif"/>
                <a:cs typeface="Microsoft Sans Serif"/>
              </a:rPr>
              <a:t>everyday</a:t>
            </a:r>
            <a:r>
              <a:rPr dirty="0" sz="3000" spc="-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40">
                <a:solidFill>
                  <a:srgbClr val="FFFFFF"/>
                </a:solidFill>
                <a:latin typeface="Microsoft Sans Serif"/>
                <a:cs typeface="Microsoft Sans Serif"/>
              </a:rPr>
              <a:t>life.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6380505" y="2559761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5" name="object 15" descr=""/>
          <p:cNvGrpSpPr/>
          <p:nvPr/>
        </p:nvGrpSpPr>
        <p:grpSpPr>
          <a:xfrm>
            <a:off x="0" y="686052"/>
            <a:ext cx="3863975" cy="9601835"/>
            <a:chOff x="0" y="686052"/>
            <a:chExt cx="3863975" cy="9601835"/>
          </a:xfrm>
        </p:grpSpPr>
        <p:sp>
          <p:nvSpPr>
            <p:cNvPr id="16" name="object 16" descr=""/>
            <p:cNvSpPr/>
            <p:nvPr/>
          </p:nvSpPr>
          <p:spPr>
            <a:xfrm>
              <a:off x="0" y="686052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0" y="6216955"/>
              <a:ext cx="3863975" cy="4070985"/>
            </a:xfrm>
            <a:custGeom>
              <a:avLst/>
              <a:gdLst/>
              <a:ahLst/>
              <a:cxn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2640781" y="0"/>
            <a:ext cx="5647690" cy="5734685"/>
            <a:chOff x="12640781" y="0"/>
            <a:chExt cx="5647690" cy="5734685"/>
          </a:xfrm>
        </p:grpSpPr>
        <p:sp>
          <p:nvSpPr>
            <p:cNvPr id="3" name="object 3" descr=""/>
            <p:cNvSpPr/>
            <p:nvPr/>
          </p:nvSpPr>
          <p:spPr>
            <a:xfrm>
              <a:off x="16373092" y="2795258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2640780" y="12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5062452" y="6675004"/>
            <a:ext cx="3225800" cy="3612515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1605463" y="815686"/>
            <a:ext cx="6682740" cy="8823325"/>
            <a:chOff x="11605463" y="815686"/>
            <a:chExt cx="6682740" cy="8823325"/>
          </a:xfrm>
        </p:grpSpPr>
        <p:sp>
          <p:nvSpPr>
            <p:cNvPr id="7" name="object 7" descr=""/>
            <p:cNvSpPr/>
            <p:nvPr/>
          </p:nvSpPr>
          <p:spPr>
            <a:xfrm>
              <a:off x="15857473" y="815686"/>
              <a:ext cx="2430780" cy="2623185"/>
            </a:xfrm>
            <a:custGeom>
              <a:avLst/>
              <a:gdLst/>
              <a:ahLst/>
              <a:cxn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5463" y="3266262"/>
              <a:ext cx="6372148" cy="6372128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104775" y="1014438"/>
            <a:ext cx="4258310" cy="126174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algn="r" marR="5080">
              <a:lnSpc>
                <a:spcPts val="4850"/>
              </a:lnSpc>
              <a:spcBef>
                <a:spcPts val="125"/>
              </a:spcBef>
            </a:pPr>
            <a:r>
              <a:rPr dirty="0" sz="4400" spc="210"/>
              <a:t>Graphing</a:t>
            </a:r>
            <a:r>
              <a:rPr dirty="0" sz="4400" spc="180"/>
              <a:t> </a:t>
            </a:r>
            <a:r>
              <a:rPr dirty="0" sz="4400" spc="120"/>
              <a:t>Linear</a:t>
            </a:r>
            <a:endParaRPr sz="4400"/>
          </a:p>
          <a:p>
            <a:pPr algn="r" marR="5080">
              <a:lnSpc>
                <a:spcPts val="4850"/>
              </a:lnSpc>
            </a:pPr>
            <a:r>
              <a:rPr dirty="0" sz="4400" spc="185"/>
              <a:t>Functions</a:t>
            </a:r>
            <a:endParaRPr sz="4400"/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34967" y="5197855"/>
            <a:ext cx="2596121" cy="387146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322892" y="4731346"/>
            <a:ext cx="996403" cy="309016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3945496" y="2814142"/>
            <a:ext cx="6407150" cy="3683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5080" indent="146685">
              <a:lnSpc>
                <a:spcPct val="100000"/>
              </a:lnSpc>
              <a:spcBef>
                <a:spcPts val="100"/>
              </a:spcBef>
            </a:pPr>
            <a:r>
              <a:rPr dirty="0" sz="3000" spc="70">
                <a:solidFill>
                  <a:srgbClr val="FFFFFF"/>
                </a:solidFill>
                <a:latin typeface="Microsoft Sans Serif"/>
                <a:cs typeface="Microsoft Sans Serif"/>
              </a:rPr>
              <a:t>Graphing</a:t>
            </a:r>
            <a:r>
              <a:rPr dirty="0" sz="30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90">
                <a:solidFill>
                  <a:srgbClr val="FFFFFF"/>
                </a:solidFill>
                <a:latin typeface="Microsoft Sans Serif"/>
                <a:cs typeface="Microsoft Sans Serif"/>
              </a:rPr>
              <a:t>linear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00">
                <a:solidFill>
                  <a:srgbClr val="FFFFFF"/>
                </a:solidFill>
                <a:latin typeface="Microsoft Sans Serif"/>
                <a:cs typeface="Microsoft Sans Serif"/>
              </a:rPr>
              <a:t>functions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55">
                <a:solidFill>
                  <a:srgbClr val="FFFFFF"/>
                </a:solidFill>
                <a:latin typeface="Microsoft Sans Serif"/>
                <a:cs typeface="Microsoft Sans Serif"/>
              </a:rPr>
              <a:t>allows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Microsoft Sans Serif"/>
                <a:cs typeface="Microsoft Sans Serif"/>
              </a:rPr>
              <a:t>us </a:t>
            </a:r>
            <a:r>
              <a:rPr dirty="0" sz="3000" spc="175">
                <a:solidFill>
                  <a:srgbClr val="FFFFFF"/>
                </a:solidFill>
                <a:latin typeface="Microsoft Sans Serif"/>
                <a:cs typeface="Microsoft Sans Serif"/>
              </a:rPr>
              <a:t>to</a:t>
            </a:r>
            <a:r>
              <a:rPr dirty="0" sz="3000" spc="6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visualize</a:t>
            </a:r>
            <a:r>
              <a:rPr dirty="0" sz="3000" spc="6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85">
                <a:solidFill>
                  <a:srgbClr val="FFFFFF"/>
                </a:solidFill>
                <a:latin typeface="Microsoft Sans Serif"/>
                <a:cs typeface="Microsoft Sans Serif"/>
              </a:rPr>
              <a:t>relationships</a:t>
            </a:r>
            <a:r>
              <a:rPr dirty="0" sz="3000" spc="6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90">
                <a:solidFill>
                  <a:srgbClr val="FFFFFF"/>
                </a:solidFill>
                <a:latin typeface="Microsoft Sans Serif"/>
                <a:cs typeface="Microsoft Sans Serif"/>
              </a:rPr>
              <a:t>between 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variables.</a:t>
            </a:r>
            <a:r>
              <a:rPr dirty="0" sz="3000" spc="6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By</a:t>
            </a:r>
            <a:r>
              <a:rPr dirty="0" sz="3000" spc="7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25">
                <a:solidFill>
                  <a:srgbClr val="FFFFFF"/>
                </a:solidFill>
                <a:latin typeface="Microsoft Sans Serif"/>
                <a:cs typeface="Microsoft Sans Serif"/>
              </a:rPr>
              <a:t>plotting</a:t>
            </a:r>
            <a:r>
              <a:rPr dirty="0" sz="3000" spc="6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10">
                <a:solidFill>
                  <a:srgbClr val="FFFFFF"/>
                </a:solidFill>
                <a:latin typeface="Microsoft Sans Serif"/>
                <a:cs typeface="Microsoft Sans Serif"/>
              </a:rPr>
              <a:t>points</a:t>
            </a:r>
            <a:r>
              <a:rPr dirty="0" sz="3000" spc="7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85">
                <a:solidFill>
                  <a:srgbClr val="FFFFFF"/>
                </a:solidFill>
                <a:latin typeface="Microsoft Sans Serif"/>
                <a:cs typeface="Microsoft Sans Serif"/>
              </a:rPr>
              <a:t>and </a:t>
            </a:r>
            <a:r>
              <a:rPr dirty="0" sz="3000" spc="70">
                <a:solidFill>
                  <a:srgbClr val="FFFFFF"/>
                </a:solidFill>
                <a:latin typeface="Microsoft Sans Serif"/>
                <a:cs typeface="Microsoft Sans Serif"/>
              </a:rPr>
              <a:t>connecting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20">
                <a:solidFill>
                  <a:srgbClr val="FFFFFF"/>
                </a:solidFill>
                <a:latin typeface="Microsoft Sans Serif"/>
                <a:cs typeface="Microsoft Sans Serif"/>
              </a:rPr>
              <a:t>them,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80">
                <a:solidFill>
                  <a:srgbClr val="FFFFFF"/>
                </a:solidFill>
                <a:latin typeface="Microsoft Sans Serif"/>
                <a:cs typeface="Microsoft Sans Serif"/>
              </a:rPr>
              <a:t>we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 can</a:t>
            </a:r>
            <a:r>
              <a:rPr dirty="0" sz="30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see </a:t>
            </a:r>
            <a:r>
              <a:rPr dirty="0" sz="3000" spc="110">
                <a:solidFill>
                  <a:srgbClr val="FFFFFF"/>
                </a:solidFill>
                <a:latin typeface="Microsoft Sans Serif"/>
                <a:cs typeface="Microsoft Sans Serif"/>
              </a:rPr>
              <a:t>trends</a:t>
            </a:r>
            <a:endParaRPr sz="3000">
              <a:latin typeface="Microsoft Sans Serif"/>
              <a:cs typeface="Microsoft Sans Serif"/>
            </a:endParaRPr>
          </a:p>
          <a:p>
            <a:pPr marL="515620">
              <a:lnSpc>
                <a:spcPct val="100000"/>
              </a:lnSpc>
            </a:pPr>
            <a:r>
              <a:rPr dirty="0" sz="3000" spc="110">
                <a:solidFill>
                  <a:srgbClr val="FFFFFF"/>
                </a:solidFill>
                <a:latin typeface="Microsoft Sans Serif"/>
                <a:cs typeface="Microsoft Sans Serif"/>
              </a:rPr>
              <a:t>and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90">
                <a:solidFill>
                  <a:srgbClr val="FFFFFF"/>
                </a:solidFill>
                <a:latin typeface="Microsoft Sans Serif"/>
                <a:cs typeface="Microsoft Sans Serif"/>
              </a:rPr>
              <a:t>make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85">
                <a:solidFill>
                  <a:srgbClr val="FFFFFF"/>
                </a:solidFill>
                <a:latin typeface="Microsoft Sans Serif"/>
                <a:cs typeface="Microsoft Sans Serif"/>
              </a:rPr>
              <a:t>predictions.</a:t>
            </a:r>
            <a:r>
              <a:rPr dirty="0" sz="30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Microsoft Sans Serif"/>
                <a:cs typeface="Microsoft Sans Serif"/>
              </a:rPr>
              <a:t>This</a:t>
            </a:r>
            <a:endParaRPr sz="3000">
              <a:latin typeface="Microsoft Sans Serif"/>
              <a:cs typeface="Microsoft Sans Serif"/>
            </a:endParaRPr>
          </a:p>
          <a:p>
            <a:pPr algn="r" marL="1482090" marR="6350" indent="1416685">
              <a:lnSpc>
                <a:spcPct val="100000"/>
              </a:lnSpc>
            </a:pP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is</a:t>
            </a:r>
            <a:r>
              <a:rPr dirty="0" sz="3000" spc="-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30">
                <a:solidFill>
                  <a:srgbClr val="FFFFFF"/>
                </a:solidFill>
                <a:latin typeface="Microsoft Sans Serif"/>
                <a:cs typeface="Microsoft Sans Serif"/>
              </a:rPr>
              <a:t>powerful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35">
                <a:solidFill>
                  <a:srgbClr val="FFFFFF"/>
                </a:solidFill>
                <a:latin typeface="Microsoft Sans Serif"/>
                <a:cs typeface="Microsoft Sans Serif"/>
              </a:rPr>
              <a:t>tool</a:t>
            </a:r>
            <a:r>
              <a:rPr dirty="0" sz="3000" spc="-2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85">
                <a:solidFill>
                  <a:srgbClr val="FFFFFF"/>
                </a:solidFill>
                <a:latin typeface="Microsoft Sans Serif"/>
                <a:cs typeface="Microsoft Sans Serif"/>
              </a:rPr>
              <a:t>in </a:t>
            </a:r>
            <a:r>
              <a:rPr dirty="0" sz="3000" spc="165">
                <a:solidFill>
                  <a:srgbClr val="FFFFFF"/>
                </a:solidFill>
                <a:latin typeface="Microsoft Sans Serif"/>
                <a:cs typeface="Microsoft Sans Serif"/>
              </a:rPr>
              <a:t>both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00">
                <a:solidFill>
                  <a:srgbClr val="FFFFFF"/>
                </a:solidFill>
                <a:latin typeface="Microsoft Sans Serif"/>
                <a:cs typeface="Microsoft Sans Serif"/>
              </a:rPr>
              <a:t>mathematics</a:t>
            </a:r>
            <a:r>
              <a:rPr dirty="0" sz="30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110">
                <a:solidFill>
                  <a:srgbClr val="FFFFFF"/>
                </a:solidFill>
                <a:latin typeface="Microsoft Sans Serif"/>
                <a:cs typeface="Microsoft Sans Serif"/>
              </a:rPr>
              <a:t>and</a:t>
            </a:r>
            <a:r>
              <a:rPr dirty="0" sz="30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000" spc="75">
                <a:solidFill>
                  <a:srgbClr val="FFFFFF"/>
                </a:solidFill>
                <a:latin typeface="Microsoft Sans Serif"/>
                <a:cs typeface="Microsoft Sans Serif"/>
              </a:rPr>
              <a:t>data</a:t>
            </a:r>
            <a:endParaRPr sz="3000">
              <a:latin typeface="Microsoft Sans Serif"/>
              <a:cs typeface="Microsoft Sans Serif"/>
            </a:endParaRPr>
          </a:p>
          <a:p>
            <a:pPr algn="r" marR="7620">
              <a:lnSpc>
                <a:spcPct val="100000"/>
              </a:lnSpc>
            </a:pPr>
            <a:r>
              <a:rPr dirty="0" sz="3000" spc="-10">
                <a:solidFill>
                  <a:srgbClr val="FFFFFF"/>
                </a:solidFill>
                <a:latin typeface="Microsoft Sans Serif"/>
                <a:cs typeface="Microsoft Sans Serif"/>
              </a:rPr>
              <a:t>analysis.</a:t>
            </a:r>
            <a:endParaRPr sz="30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6380505" y="2559761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4" name="object 14" descr=""/>
          <p:cNvGrpSpPr/>
          <p:nvPr/>
        </p:nvGrpSpPr>
        <p:grpSpPr>
          <a:xfrm>
            <a:off x="0" y="686052"/>
            <a:ext cx="3863975" cy="9601835"/>
            <a:chOff x="0" y="686052"/>
            <a:chExt cx="3863975" cy="9601835"/>
          </a:xfrm>
        </p:grpSpPr>
        <p:sp>
          <p:nvSpPr>
            <p:cNvPr id="15" name="object 15" descr=""/>
            <p:cNvSpPr/>
            <p:nvPr/>
          </p:nvSpPr>
          <p:spPr>
            <a:xfrm>
              <a:off x="0" y="686052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0" y="6216955"/>
              <a:ext cx="3863975" cy="4070985"/>
            </a:xfrm>
            <a:custGeom>
              <a:avLst/>
              <a:gdLst/>
              <a:ahLst/>
              <a:cxn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566035" cy="2669540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7548245" cy="10287000"/>
            <a:chOff x="0" y="0"/>
            <a:chExt cx="754824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989096" y="6364933"/>
              <a:ext cx="6448425" cy="3922395"/>
            </a:xfrm>
            <a:custGeom>
              <a:avLst/>
              <a:gdLst/>
              <a:ahLst/>
              <a:cxn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2994927"/>
              <a:ext cx="4050029" cy="6448425"/>
            </a:xfrm>
            <a:custGeom>
              <a:avLst/>
              <a:gdLst/>
              <a:ahLst/>
              <a:cxn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746" y="0"/>
              <a:ext cx="6372223" cy="604953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6649" rIns="0" bIns="0" rtlCol="0" vert="horz">
            <a:spAutoFit/>
          </a:bodyPr>
          <a:lstStyle/>
          <a:p>
            <a:pPr marL="4695825">
              <a:lnSpc>
                <a:spcPct val="100000"/>
              </a:lnSpc>
              <a:spcBef>
                <a:spcPts val="125"/>
              </a:spcBef>
            </a:pPr>
            <a:r>
              <a:rPr dirty="0" spc="530"/>
              <a:t>Common</a:t>
            </a:r>
            <a:r>
              <a:rPr dirty="0" spc="225"/>
              <a:t> </a:t>
            </a:r>
            <a:r>
              <a:rPr dirty="0" spc="260"/>
              <a:t>Misconceptions</a:t>
            </a:r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332841" y="3228746"/>
            <a:ext cx="2038223" cy="356793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8620353" y="3147898"/>
            <a:ext cx="6851650" cy="290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3235"/>
              </a:lnSpc>
              <a:spcBef>
                <a:spcPts val="100"/>
              </a:spcBef>
            </a:pPr>
            <a:r>
              <a:rPr dirty="0" sz="2700" spc="75">
                <a:solidFill>
                  <a:srgbClr val="FFFFFF"/>
                </a:solidFill>
                <a:latin typeface="Microsoft Sans Serif"/>
                <a:cs typeface="Microsoft Sans Serif"/>
              </a:rPr>
              <a:t>Many</a:t>
            </a:r>
            <a:r>
              <a:rPr dirty="0" sz="2700" spc="5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Microsoft Sans Serif"/>
                <a:cs typeface="Microsoft Sans Serif"/>
              </a:rPr>
              <a:t>people</a:t>
            </a:r>
            <a:r>
              <a:rPr dirty="0" sz="2700" spc="6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assume</a:t>
            </a:r>
            <a:r>
              <a:rPr dirty="0" sz="2700" spc="6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Microsoft Sans Serif"/>
                <a:cs typeface="Microsoft Sans Serif"/>
              </a:rPr>
              <a:t>that</a:t>
            </a:r>
            <a:r>
              <a:rPr dirty="0" sz="2700" spc="5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Microsoft Sans Serif"/>
                <a:cs typeface="Microsoft Sans Serif"/>
              </a:rPr>
              <a:t>all</a:t>
            </a:r>
            <a:endParaRPr sz="2700">
              <a:latin typeface="Microsoft Sans Serif"/>
              <a:cs typeface="Microsoft Sans Serif"/>
            </a:endParaRPr>
          </a:p>
          <a:p>
            <a:pPr marL="12700" marR="5080">
              <a:lnSpc>
                <a:spcPts val="3229"/>
              </a:lnSpc>
              <a:spcBef>
                <a:spcPts val="105"/>
              </a:spcBef>
            </a:pPr>
            <a:r>
              <a:rPr dirty="0" sz="2700" spc="70">
                <a:solidFill>
                  <a:srgbClr val="FFFFFF"/>
                </a:solidFill>
                <a:latin typeface="Microsoft Sans Serif"/>
                <a:cs typeface="Microsoft Sans Serif"/>
              </a:rPr>
              <a:t>are</a:t>
            </a:r>
            <a:r>
              <a:rPr dirty="0" sz="2700" spc="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Microsoft Sans Serif"/>
                <a:cs typeface="Microsoft Sans Serif"/>
              </a:rPr>
              <a:t>linear,</a:t>
            </a:r>
            <a:r>
              <a:rPr dirty="0" sz="2700" spc="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65">
                <a:solidFill>
                  <a:srgbClr val="FFFFFF"/>
                </a:solidFill>
                <a:latin typeface="Microsoft Sans Serif"/>
                <a:cs typeface="Microsoft Sans Serif"/>
              </a:rPr>
              <a:t>but</a:t>
            </a:r>
            <a:r>
              <a:rPr dirty="0" sz="27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Microsoft Sans Serif"/>
                <a:cs typeface="Microsoft Sans Serif"/>
              </a:rPr>
              <a:t>that's</a:t>
            </a:r>
            <a:r>
              <a:rPr dirty="0" sz="2700" spc="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55">
                <a:solidFill>
                  <a:srgbClr val="FFFFFF"/>
                </a:solidFill>
                <a:latin typeface="Microsoft Sans Serif"/>
                <a:cs typeface="Microsoft Sans Serif"/>
              </a:rPr>
              <a:t>not</a:t>
            </a:r>
            <a:r>
              <a:rPr dirty="0" sz="27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always</a:t>
            </a:r>
            <a:r>
              <a:rPr dirty="0" sz="2700" spc="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25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dirty="0" sz="2700" spc="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case. </a:t>
            </a:r>
            <a:r>
              <a:rPr dirty="0" sz="2700" spc="85">
                <a:solidFill>
                  <a:srgbClr val="FFFFFF"/>
                </a:solidFill>
                <a:latin typeface="Microsoft Sans Serif"/>
                <a:cs typeface="Microsoft Sans Serif"/>
              </a:rPr>
              <a:t>Understanding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25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Microsoft Sans Serif"/>
                <a:cs typeface="Microsoft Sans Serif"/>
              </a:rPr>
              <a:t>limitations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Microsoft Sans Serif"/>
                <a:cs typeface="Microsoft Sans Serif"/>
              </a:rPr>
              <a:t>of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Microsoft Sans Serif"/>
                <a:cs typeface="Microsoft Sans Serif"/>
              </a:rPr>
              <a:t>linear </a:t>
            </a:r>
            <a:r>
              <a:rPr dirty="0" sz="2700" spc="95">
                <a:solidFill>
                  <a:srgbClr val="FFFFFF"/>
                </a:solidFill>
                <a:latin typeface="Microsoft Sans Serif"/>
                <a:cs typeface="Microsoft Sans Serif"/>
              </a:rPr>
              <a:t>functions</a:t>
            </a:r>
            <a:r>
              <a:rPr dirty="0" sz="2700" spc="7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is</a:t>
            </a:r>
            <a:r>
              <a:rPr dirty="0" sz="2700" spc="7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crucial.</a:t>
            </a:r>
            <a:r>
              <a:rPr dirty="0" sz="2700" spc="8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Microsoft Sans Serif"/>
                <a:cs typeface="Microsoft Sans Serif"/>
              </a:rPr>
              <a:t>Not</a:t>
            </a:r>
            <a:r>
              <a:rPr dirty="0" sz="2700" spc="7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every</a:t>
            </a:r>
            <a:r>
              <a:rPr dirty="0" sz="2700" spc="7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Microsoft Sans Serif"/>
                <a:cs typeface="Microsoft Sans Serif"/>
              </a:rPr>
              <a:t>situation</a:t>
            </a:r>
            <a:r>
              <a:rPr dirty="0" sz="2700" spc="7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Microsoft Sans Serif"/>
                <a:cs typeface="Microsoft Sans Serif"/>
              </a:rPr>
              <a:t>can</a:t>
            </a:r>
            <a:endParaRPr sz="2700">
              <a:latin typeface="Microsoft Sans Serif"/>
              <a:cs typeface="Microsoft Sans Serif"/>
            </a:endParaRPr>
          </a:p>
          <a:p>
            <a:pPr marL="12700" marR="386715">
              <a:lnSpc>
                <a:spcPts val="3229"/>
              </a:lnSpc>
              <a:spcBef>
                <a:spcPts val="45"/>
              </a:spcBef>
            </a:pPr>
            <a:r>
              <a:rPr dirty="0" sz="2700" spc="80">
                <a:solidFill>
                  <a:srgbClr val="FFFFFF"/>
                </a:solidFill>
                <a:latin typeface="Microsoft Sans Serif"/>
                <a:cs typeface="Microsoft Sans Serif"/>
              </a:rPr>
              <a:t>be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Microsoft Sans Serif"/>
                <a:cs typeface="Microsoft Sans Serif"/>
              </a:rPr>
              <a:t>accurately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Microsoft Sans Serif"/>
                <a:cs typeface="Microsoft Sans Serif"/>
              </a:rPr>
              <a:t>modeled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Microsoft Sans Serif"/>
                <a:cs typeface="Microsoft Sans Serif"/>
              </a:rPr>
              <a:t>by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Microsoft Sans Serif"/>
                <a:cs typeface="Microsoft Sans Serif"/>
              </a:rPr>
              <a:t>straight</a:t>
            </a:r>
            <a:r>
              <a:rPr dirty="0" sz="2700" spc="-1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line, </a:t>
            </a:r>
            <a:r>
              <a:rPr dirty="0" sz="2700" spc="100">
                <a:solidFill>
                  <a:srgbClr val="FFFFFF"/>
                </a:solidFill>
                <a:latin typeface="Microsoft Sans Serif"/>
                <a:cs typeface="Microsoft Sans Serif"/>
              </a:rPr>
              <a:t>and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45">
                <a:solidFill>
                  <a:srgbClr val="FFFFFF"/>
                </a:solidFill>
                <a:latin typeface="Microsoft Sans Serif"/>
                <a:cs typeface="Microsoft Sans Serif"/>
              </a:rPr>
              <a:t>recognizing</a:t>
            </a:r>
            <a:r>
              <a:rPr dirty="0" sz="2700" spc="-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Microsoft Sans Serif"/>
                <a:cs typeface="Microsoft Sans Serif"/>
              </a:rPr>
              <a:t>this</a:t>
            </a:r>
            <a:r>
              <a:rPr dirty="0" sz="2700" spc="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is key </a:t>
            </a:r>
            <a:r>
              <a:rPr dirty="0" sz="2700" spc="165">
                <a:solidFill>
                  <a:srgbClr val="FFFFFF"/>
                </a:solidFill>
                <a:latin typeface="Microsoft Sans Serif"/>
                <a:cs typeface="Microsoft Sans Serif"/>
              </a:rPr>
              <a:t>to</a:t>
            </a:r>
            <a:r>
              <a:rPr dirty="0" sz="270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Microsoft Sans Serif"/>
                <a:cs typeface="Microsoft Sans Serif"/>
              </a:rPr>
              <a:t>effective </a:t>
            </a:r>
            <a:r>
              <a:rPr dirty="0" sz="2700" spc="-10">
                <a:solidFill>
                  <a:srgbClr val="FFFFFF"/>
                </a:solidFill>
                <a:latin typeface="Microsoft Sans Serif"/>
                <a:cs typeface="Microsoft Sans Serif"/>
              </a:rPr>
              <a:t>analysis.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8636127" y="2744749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371782" y="0"/>
            <a:ext cx="3477260" cy="1929764"/>
            <a:chOff x="11371782" y="0"/>
            <a:chExt cx="3477260" cy="1929764"/>
          </a:xfrm>
        </p:grpSpPr>
        <p:sp>
          <p:nvSpPr>
            <p:cNvPr id="3" name="object 3" descr=""/>
            <p:cNvSpPr/>
            <p:nvPr/>
          </p:nvSpPr>
          <p:spPr>
            <a:xfrm>
              <a:off x="11907024" y="0"/>
              <a:ext cx="2941955" cy="1929764"/>
            </a:xfrm>
            <a:custGeom>
              <a:avLst/>
              <a:gdLst/>
              <a:ahLst/>
              <a:cxn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1371782" y="0"/>
              <a:ext cx="1454785" cy="824230"/>
            </a:xfrm>
            <a:custGeom>
              <a:avLst/>
              <a:gdLst/>
              <a:ahLst/>
              <a:cxn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 descr=""/>
          <p:cNvGrpSpPr/>
          <p:nvPr/>
        </p:nvGrpSpPr>
        <p:grpSpPr>
          <a:xfrm>
            <a:off x="0" y="0"/>
            <a:ext cx="6746875" cy="7459345"/>
            <a:chOff x="0" y="0"/>
            <a:chExt cx="6746875" cy="7459345"/>
          </a:xfrm>
        </p:grpSpPr>
        <p:sp>
          <p:nvSpPr>
            <p:cNvPr id="6" name="object 6" descr=""/>
            <p:cNvSpPr/>
            <p:nvPr/>
          </p:nvSpPr>
          <p:spPr>
            <a:xfrm>
              <a:off x="5334279" y="0"/>
              <a:ext cx="1412240" cy="1219200"/>
            </a:xfrm>
            <a:custGeom>
              <a:avLst/>
              <a:gdLst/>
              <a:ahLst/>
              <a:cxn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881782" y="605561"/>
              <a:ext cx="3476625" cy="3476625"/>
            </a:xfrm>
            <a:custGeom>
              <a:avLst/>
              <a:gdLst/>
              <a:ahLst/>
              <a:cxn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1010552"/>
              <a:ext cx="4470400" cy="6448425"/>
            </a:xfrm>
            <a:custGeom>
              <a:avLst/>
              <a:gdLst/>
              <a:ahLst/>
              <a:cxn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13284325" y="0"/>
            <a:ext cx="5003800" cy="5329555"/>
          </a:xfrm>
          <a:custGeom>
            <a:avLst/>
            <a:gdLst/>
            <a:ahLst/>
            <a:cxn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566175" y="0"/>
            <a:ext cx="4335145" cy="2166620"/>
          </a:xfrm>
          <a:custGeom>
            <a:avLst/>
            <a:gdLst/>
            <a:ahLst/>
            <a:cxn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11301" y="5587746"/>
            <a:ext cx="1888413" cy="455549"/>
          </a:xfrm>
          <a:prstGeom prst="rect">
            <a:avLst/>
          </a:prstGeom>
        </p:spPr>
      </p:pic>
      <p:sp>
        <p:nvSpPr>
          <p:cNvPr id="12" name="object 12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1905">
              <a:lnSpc>
                <a:spcPct val="100600"/>
              </a:lnSpc>
              <a:spcBef>
                <a:spcPts val="100"/>
              </a:spcBef>
              <a:tabLst>
                <a:tab pos="4718050" algn="l"/>
              </a:tabLst>
            </a:pPr>
            <a:r>
              <a:rPr dirty="0" spc="95"/>
              <a:t>In</a:t>
            </a:r>
            <a:r>
              <a:rPr dirty="0" spc="-5"/>
              <a:t> </a:t>
            </a:r>
            <a:r>
              <a:rPr dirty="0" spc="70"/>
              <a:t>conclusion,</a:t>
            </a:r>
            <a:r>
              <a:rPr dirty="0" spc="-5"/>
              <a:t> </a:t>
            </a:r>
            <a:r>
              <a:rPr dirty="0" spc="105"/>
              <a:t>linear</a:t>
            </a:r>
            <a:r>
              <a:rPr dirty="0"/>
              <a:t> </a:t>
            </a:r>
            <a:r>
              <a:rPr dirty="0" spc="125"/>
              <a:t>functions</a:t>
            </a:r>
            <a:r>
              <a:rPr dirty="0" spc="-5"/>
              <a:t> </a:t>
            </a:r>
            <a:r>
              <a:rPr dirty="0" spc="95"/>
              <a:t>are</a:t>
            </a:r>
            <a:r>
              <a:rPr dirty="0"/>
              <a:t> </a:t>
            </a:r>
            <a:r>
              <a:rPr dirty="0" spc="140"/>
              <a:t>fundamental </a:t>
            </a:r>
            <a:r>
              <a:rPr dirty="0" spc="114"/>
              <a:t>tools</a:t>
            </a:r>
            <a:r>
              <a:rPr dirty="0"/>
              <a:t> </a:t>
            </a:r>
            <a:r>
              <a:rPr dirty="0" spc="180"/>
              <a:t>that</a:t>
            </a:r>
            <a:r>
              <a:rPr dirty="0" spc="-5"/>
              <a:t> </a:t>
            </a:r>
            <a:r>
              <a:rPr dirty="0" spc="120"/>
              <a:t>help</a:t>
            </a:r>
            <a:r>
              <a:rPr dirty="0"/>
              <a:t> </a:t>
            </a:r>
            <a:r>
              <a:rPr dirty="0" spc="50"/>
              <a:t>us</a:t>
            </a:r>
            <a:r>
              <a:rPr dirty="0"/>
              <a:t> </a:t>
            </a:r>
            <a:r>
              <a:rPr dirty="0" spc="140"/>
              <a:t>understand</a:t>
            </a:r>
            <a:r>
              <a:rPr dirty="0"/>
              <a:t> </a:t>
            </a:r>
            <a:r>
              <a:rPr dirty="0" spc="160"/>
              <a:t>the</a:t>
            </a:r>
            <a:r>
              <a:rPr dirty="0"/>
              <a:t> </a:t>
            </a:r>
            <a:r>
              <a:rPr dirty="0" spc="180"/>
              <a:t>world</a:t>
            </a:r>
            <a:r>
              <a:rPr dirty="0"/>
              <a:t> </a:t>
            </a:r>
            <a:r>
              <a:rPr dirty="0" spc="155"/>
              <a:t>around </a:t>
            </a:r>
            <a:r>
              <a:rPr dirty="0"/>
              <a:t>us.</a:t>
            </a:r>
            <a:r>
              <a:rPr dirty="0" spc="-5"/>
              <a:t> </a:t>
            </a:r>
            <a:r>
              <a:rPr dirty="0"/>
              <a:t>By</a:t>
            </a:r>
            <a:r>
              <a:rPr dirty="0" spc="-5"/>
              <a:t> </a:t>
            </a:r>
            <a:r>
              <a:rPr dirty="0" spc="114"/>
              <a:t>mastering</a:t>
            </a:r>
            <a:r>
              <a:rPr dirty="0"/>
              <a:t> </a:t>
            </a:r>
            <a:r>
              <a:rPr dirty="0" spc="165"/>
              <a:t>their</a:t>
            </a:r>
            <a:r>
              <a:rPr dirty="0" spc="-5"/>
              <a:t> </a:t>
            </a:r>
            <a:r>
              <a:rPr dirty="0" spc="80"/>
              <a:t>principles,</a:t>
            </a:r>
            <a:r>
              <a:rPr dirty="0"/>
              <a:t> </a:t>
            </a:r>
            <a:r>
              <a:rPr dirty="0" spc="110"/>
              <a:t>we</a:t>
            </a:r>
            <a:r>
              <a:rPr dirty="0" spc="-5"/>
              <a:t> </a:t>
            </a:r>
            <a:r>
              <a:rPr dirty="0" spc="100"/>
              <a:t>unlock</a:t>
            </a:r>
            <a:r>
              <a:rPr dirty="0"/>
              <a:t> </a:t>
            </a:r>
            <a:r>
              <a:rPr dirty="0" spc="135"/>
              <a:t>the potential</a:t>
            </a:r>
            <a:r>
              <a:rPr dirty="0" spc="15"/>
              <a:t> </a:t>
            </a:r>
            <a:r>
              <a:rPr dirty="0" spc="180"/>
              <a:t>for</a:t>
            </a:r>
            <a:r>
              <a:rPr dirty="0"/>
              <a:t>	</a:t>
            </a:r>
            <a:r>
              <a:rPr dirty="0" spc="135"/>
              <a:t>in</a:t>
            </a:r>
            <a:r>
              <a:rPr dirty="0" spc="10"/>
              <a:t> </a:t>
            </a:r>
            <a:r>
              <a:rPr dirty="0" spc="150"/>
              <a:t>problem-</a:t>
            </a:r>
            <a:r>
              <a:rPr dirty="0" spc="55"/>
              <a:t>solving</a:t>
            </a:r>
            <a:r>
              <a:rPr dirty="0" spc="15"/>
              <a:t> </a:t>
            </a:r>
            <a:r>
              <a:rPr dirty="0" spc="105"/>
              <a:t>and </a:t>
            </a:r>
            <a:r>
              <a:rPr dirty="0"/>
              <a:t>analysis.</a:t>
            </a:r>
            <a:r>
              <a:rPr dirty="0" spc="20"/>
              <a:t> </a:t>
            </a:r>
            <a:r>
              <a:rPr dirty="0" spc="50"/>
              <a:t>Embrace</a:t>
            </a:r>
            <a:r>
              <a:rPr dirty="0" spc="20"/>
              <a:t> </a:t>
            </a:r>
            <a:r>
              <a:rPr dirty="0" spc="160"/>
              <a:t>the</a:t>
            </a:r>
            <a:r>
              <a:rPr dirty="0" spc="20"/>
              <a:t> </a:t>
            </a:r>
            <a:r>
              <a:rPr dirty="0" spc="114"/>
              <a:t>straight</a:t>
            </a:r>
            <a:r>
              <a:rPr dirty="0" spc="25"/>
              <a:t> </a:t>
            </a:r>
            <a:r>
              <a:rPr dirty="0" spc="160"/>
              <a:t>path</a:t>
            </a:r>
            <a:r>
              <a:rPr dirty="0" spc="20"/>
              <a:t> </a:t>
            </a:r>
            <a:r>
              <a:rPr dirty="0" spc="185"/>
              <a:t>to </a:t>
            </a:r>
            <a:r>
              <a:rPr dirty="0" spc="130"/>
              <a:t>understanding</a:t>
            </a:r>
            <a:r>
              <a:rPr dirty="0" spc="-10"/>
              <a:t> </a:t>
            </a:r>
            <a:r>
              <a:rPr dirty="0" spc="130"/>
              <a:t>and</a:t>
            </a:r>
            <a:r>
              <a:rPr dirty="0" spc="-10"/>
              <a:t> </a:t>
            </a:r>
            <a:r>
              <a:rPr dirty="0" spc="95"/>
              <a:t>apply</a:t>
            </a:r>
            <a:r>
              <a:rPr dirty="0" spc="-5"/>
              <a:t> </a:t>
            </a:r>
            <a:r>
              <a:rPr dirty="0" spc="80"/>
              <a:t>these</a:t>
            </a:r>
            <a:r>
              <a:rPr dirty="0" spc="-10"/>
              <a:t> </a:t>
            </a:r>
            <a:r>
              <a:rPr dirty="0" spc="75"/>
              <a:t>concepts</a:t>
            </a:r>
            <a:r>
              <a:rPr dirty="0" spc="-5"/>
              <a:t> </a:t>
            </a:r>
            <a:r>
              <a:rPr dirty="0" spc="135"/>
              <a:t>in</a:t>
            </a:r>
            <a:r>
              <a:rPr dirty="0" spc="-10"/>
              <a:t> </a:t>
            </a:r>
            <a:r>
              <a:rPr dirty="0" spc="130"/>
              <a:t>your </a:t>
            </a:r>
            <a:r>
              <a:rPr dirty="0" spc="45"/>
              <a:t>life!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5182222" y="1970379"/>
            <a:ext cx="7235190" cy="1387475"/>
          </a:xfrm>
          <a:prstGeom prst="rect"/>
        </p:spPr>
        <p:txBody>
          <a:bodyPr wrap="square" lIns="0" tIns="135890" rIns="0" bIns="0" rtlCol="0" vert="horz">
            <a:spAutoFit/>
          </a:bodyPr>
          <a:lstStyle/>
          <a:p>
            <a:pPr marL="1771014" marR="5080" indent="-1758950">
              <a:lnSpc>
                <a:spcPts val="4880"/>
              </a:lnSpc>
              <a:spcBef>
                <a:spcPts val="1070"/>
              </a:spcBef>
            </a:pPr>
            <a:r>
              <a:rPr dirty="0" sz="4850" spc="240"/>
              <a:t>Conclusion:</a:t>
            </a:r>
            <a:r>
              <a:rPr dirty="0" sz="4850" spc="200"/>
              <a:t> </a:t>
            </a:r>
            <a:r>
              <a:rPr dirty="0" sz="4850" spc="225"/>
              <a:t>Embrace</a:t>
            </a:r>
            <a:r>
              <a:rPr dirty="0" sz="4850" spc="204"/>
              <a:t> </a:t>
            </a:r>
            <a:r>
              <a:rPr dirty="0" sz="4850" spc="165"/>
              <a:t>the </a:t>
            </a:r>
            <a:r>
              <a:rPr dirty="0" sz="4850" spc="150"/>
              <a:t>Straight</a:t>
            </a:r>
            <a:r>
              <a:rPr dirty="0" sz="4850" spc="185"/>
              <a:t> </a:t>
            </a:r>
            <a:r>
              <a:rPr dirty="0" sz="4850" spc="125"/>
              <a:t>Path</a:t>
            </a:r>
            <a:endParaRPr sz="4850"/>
          </a:p>
        </p:txBody>
      </p:sp>
      <p:sp>
        <p:nvSpPr>
          <p:cNvPr id="14" name="object 14" descr=""/>
          <p:cNvSpPr/>
          <p:nvPr/>
        </p:nvSpPr>
        <p:spPr>
          <a:xfrm>
            <a:off x="7227099" y="3677386"/>
            <a:ext cx="3819525" cy="95250"/>
          </a:xfrm>
          <a:custGeom>
            <a:avLst/>
            <a:gdLst/>
            <a:ahLst/>
            <a:cxn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2024-12-18T06:42:48Z</dcterms:created>
  <dcterms:modified xsi:type="dcterms:W3CDTF">2024-12-18T06:42:48Z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