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5143500" cx="9144000"/>
  <p:notesSz cx="6858000" cy="9144000"/>
  <p:embeddedFontLst>
    <p:embeddedFont>
      <p:font typeface="Playfair Display"/>
      <p:regular r:id="rId44"/>
      <p:bold r:id="rId45"/>
      <p:italic r:id="rId46"/>
      <p:boldItalic r:id="rId47"/>
    </p:embeddedFont>
    <p:embeddedFont>
      <p:font typeface="Lato"/>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PlayfairDisplay-regular.fntdata"/><Relationship Id="rId43" Type="http://schemas.openxmlformats.org/officeDocument/2006/relationships/slide" Target="slides/slide38.xml"/><Relationship Id="rId46" Type="http://schemas.openxmlformats.org/officeDocument/2006/relationships/font" Target="fonts/PlayfairDisplay-italic.fntdata"/><Relationship Id="rId45" Type="http://schemas.openxmlformats.org/officeDocument/2006/relationships/font" Target="fonts/PlayfairDisplay-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Lato-regular.fntdata"/><Relationship Id="rId47" Type="http://schemas.openxmlformats.org/officeDocument/2006/relationships/font" Target="fonts/PlayfairDisplay-boldItalic.fntdata"/><Relationship Id="rId49" Type="http://schemas.openxmlformats.org/officeDocument/2006/relationships/font" Target="fonts/Lat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Lato-boldItalic.fntdata"/><Relationship Id="rId50" Type="http://schemas.openxmlformats.org/officeDocument/2006/relationships/font" Target="fonts/Lat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5f4a50ac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5f4a50ac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938650961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938650961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38650961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38650961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938650961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938650961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938650961c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938650961c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938650961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938650961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93a03c2c3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93a03c2c3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93a03c2c3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93a03c2c3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93a03c2c3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93a03c2c3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93a03c2c38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93a03c2c3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93a03c2c38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93a03c2c3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95f4a50ac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95f4a50ac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93dfc9234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93dfc923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93dfc9234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93dfc9234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93dfc9234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93dfc9234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93dfc9234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93dfc9234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93dfc9234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93dfc9234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93dfc9234d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93dfc9234d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93dfc9234d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93dfc9234d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93a03c2c38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93a03c2c38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93dfc9234d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93dfc9234d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93d3a3a56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93d3a3a56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5f4a50ac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5f4a50ac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93d3a3a56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93d3a3a56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93d3a3a56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93d3a3a56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93d3a3a562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93d3a3a56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93d3a3a562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93d3a3a56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93d3a3a562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93d3a3a562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93d3a3a562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93d3a3a562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93d3a3a562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93d3a3a562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93d3a3a562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93d3a3a562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93d3a3a562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93d3a3a562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95f4a50ac3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95f4a50ac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95fd8866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95fd8866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94e499ed0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94e499ed0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95f4a50ac3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95f4a50ac3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94d50e2e3e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94d50e2e3e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938650961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938650961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youtube.com/watch?v=dH7nQjNrd8Q" TargetMode="Externa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www.youtube.com/watch?v=dH7nQjNrd8Q" TargetMode="External"/><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hyperlink" Target="http://www.youtube.com/watch?v=XOJgzW4P7T8" TargetMode="External"/><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www.youtube.com/watch?v=DAwl2rhXTIw" TargetMode="External"/><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meet.google.com/tre-ntgh-puc"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www.youtube.com/watch?v=DAwl2rhXTIw" TargetMode="External"/><Relationship Id="rId4" Type="http://schemas.openxmlformats.org/officeDocument/2006/relationships/image" Target="../media/image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 Id="rId3" Type="http://schemas.openxmlformats.org/officeDocument/2006/relationships/hyperlink" Target="http://www.youtube.com/watch?v=YriMMWbndn0" TargetMode="External"/><Relationship Id="rId4" Type="http://schemas.openxmlformats.org/officeDocument/2006/relationships/image" Target="../media/image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www.youtube.com/watch?v=DAwl2rhXTIw" TargetMode="External"/><Relationship Id="rId4" Type="http://schemas.openxmlformats.org/officeDocument/2006/relationships/image" Target="../media/image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anglo64.fireflycloud.asia/login/login.aspx?prelogin=https%3a%2f%2fanglo64.fireflycloud.asia%2fteacher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hyperlink" Target="http://www.youtube.com/watch?v=_EW9AUEUFb8"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 you need?</a:t>
            </a:r>
            <a:endParaRPr/>
          </a:p>
        </p:txBody>
      </p:sp>
      <p:sp>
        <p:nvSpPr>
          <p:cNvPr id="60" name="Google Shape;60;p13"/>
          <p:cNvSpPr txBox="1"/>
          <p:nvPr>
            <p:ph idx="1" type="body"/>
          </p:nvPr>
        </p:nvSpPr>
        <p:spPr>
          <a:xfrm>
            <a:off x="471900" y="1919075"/>
            <a:ext cx="3812100" cy="27102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000000"/>
              </a:buClr>
              <a:buSzPts val="1800"/>
              <a:buAutoNum type="arabicPeriod"/>
            </a:pPr>
            <a:r>
              <a:rPr lang="en">
                <a:solidFill>
                  <a:srgbClr val="000000"/>
                </a:solidFill>
              </a:rPr>
              <a:t>Stationery</a:t>
            </a:r>
            <a:endParaRPr>
              <a:solidFill>
                <a:srgbClr val="000000"/>
              </a:solidFill>
            </a:endParaRPr>
          </a:p>
          <a:p>
            <a:pPr indent="-342900" lvl="0" marL="457200" rtl="0" algn="l">
              <a:lnSpc>
                <a:spcPct val="150000"/>
              </a:lnSpc>
              <a:spcBef>
                <a:spcPts val="0"/>
              </a:spcBef>
              <a:spcAft>
                <a:spcPts val="0"/>
              </a:spcAft>
              <a:buClr>
                <a:srgbClr val="000000"/>
              </a:buClr>
              <a:buSzPts val="1800"/>
              <a:buAutoNum type="arabicPeriod"/>
            </a:pPr>
            <a:r>
              <a:rPr lang="en">
                <a:solidFill>
                  <a:srgbClr val="000000"/>
                </a:solidFill>
              </a:rPr>
              <a:t>Maths exercise book</a:t>
            </a:r>
            <a:endParaRPr>
              <a:solidFill>
                <a:srgbClr val="000000"/>
              </a:solidFill>
            </a:endParaRPr>
          </a:p>
          <a:p>
            <a:pPr indent="-342900" lvl="0" marL="457200" rtl="0" algn="l">
              <a:lnSpc>
                <a:spcPct val="150000"/>
              </a:lnSpc>
              <a:spcBef>
                <a:spcPts val="0"/>
              </a:spcBef>
              <a:spcAft>
                <a:spcPts val="0"/>
              </a:spcAft>
              <a:buClr>
                <a:srgbClr val="000000"/>
              </a:buClr>
              <a:buSzPts val="1800"/>
              <a:buAutoNum type="arabicPeriod"/>
            </a:pPr>
            <a:r>
              <a:rPr lang="en">
                <a:solidFill>
                  <a:srgbClr val="000000"/>
                </a:solidFill>
              </a:rPr>
              <a:t>Textbook 2A</a:t>
            </a:r>
            <a:endParaRPr>
              <a:solidFill>
                <a:srgbClr val="000000"/>
              </a:solidFill>
            </a:endParaRPr>
          </a:p>
          <a:p>
            <a:pPr indent="-342900" lvl="0" marL="457200" rtl="0" algn="l">
              <a:lnSpc>
                <a:spcPct val="150000"/>
              </a:lnSpc>
              <a:spcBef>
                <a:spcPts val="0"/>
              </a:spcBef>
              <a:spcAft>
                <a:spcPts val="0"/>
              </a:spcAft>
              <a:buClr>
                <a:srgbClr val="000000"/>
              </a:buClr>
              <a:buSzPts val="1800"/>
              <a:buAutoNum type="arabicPeriod"/>
            </a:pPr>
            <a:r>
              <a:rPr lang="en">
                <a:solidFill>
                  <a:srgbClr val="000000"/>
                </a:solidFill>
              </a:rPr>
              <a:t>Workbook 2A</a:t>
            </a:r>
            <a:endParaRPr>
              <a:solidFill>
                <a:srgbClr val="000000"/>
              </a:solidFill>
            </a:endParaRPr>
          </a:p>
          <a:p>
            <a:pPr indent="-342900" lvl="0" marL="457200" rtl="0" algn="l">
              <a:lnSpc>
                <a:spcPct val="150000"/>
              </a:lnSpc>
              <a:spcBef>
                <a:spcPts val="0"/>
              </a:spcBef>
              <a:spcAft>
                <a:spcPts val="0"/>
              </a:spcAft>
              <a:buClr>
                <a:srgbClr val="FF0000"/>
              </a:buClr>
              <a:buSzPts val="1800"/>
              <a:buAutoNum type="arabicPeriod"/>
            </a:pPr>
            <a:r>
              <a:rPr lang="en">
                <a:solidFill>
                  <a:srgbClr val="FF0000"/>
                </a:solidFill>
              </a:rPr>
              <a:t>Homework, WB 2A, Pg 1 - 4 (on teacher’s table)</a:t>
            </a:r>
            <a:endParaRPr>
              <a:solidFill>
                <a:srgbClr val="FF0000"/>
              </a:solidFill>
            </a:endParaRPr>
          </a:p>
          <a:p>
            <a:pPr indent="0" lvl="0" marL="0" rtl="0" algn="l">
              <a:lnSpc>
                <a:spcPct val="150000"/>
              </a:lnSpc>
              <a:spcBef>
                <a:spcPts val="1600"/>
              </a:spcBef>
              <a:spcAft>
                <a:spcPts val="1600"/>
              </a:spcAft>
              <a:buNone/>
            </a:pPr>
            <a:r>
              <a:t/>
            </a:r>
            <a:endParaRPr>
              <a:solidFill>
                <a:srgbClr val="000000"/>
              </a:solidFill>
            </a:endParaRPr>
          </a:p>
        </p:txBody>
      </p:sp>
      <p:sp>
        <p:nvSpPr>
          <p:cNvPr id="61" name="Google Shape;61;p13"/>
          <p:cNvSpPr txBox="1"/>
          <p:nvPr>
            <p:ph idx="1" type="body"/>
          </p:nvPr>
        </p:nvSpPr>
        <p:spPr>
          <a:xfrm>
            <a:off x="5318075" y="590900"/>
            <a:ext cx="3233100" cy="40386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500">
                <a:solidFill>
                  <a:srgbClr val="FFFFFF"/>
                </a:solidFill>
              </a:rPr>
              <a:t>Keep Calm </a:t>
            </a:r>
            <a:endParaRPr sz="3500">
              <a:solidFill>
                <a:srgbClr val="FFFFFF"/>
              </a:solidFill>
            </a:endParaRPr>
          </a:p>
          <a:p>
            <a:pPr indent="0" lvl="0" marL="0" rtl="0" algn="ctr">
              <a:spcBef>
                <a:spcPts val="1600"/>
              </a:spcBef>
              <a:spcAft>
                <a:spcPts val="0"/>
              </a:spcAft>
              <a:buNone/>
            </a:pPr>
            <a:r>
              <a:rPr lang="en" sz="3500">
                <a:solidFill>
                  <a:srgbClr val="FFFFFF"/>
                </a:solidFill>
              </a:rPr>
              <a:t>&amp; </a:t>
            </a:r>
            <a:endParaRPr sz="3500">
              <a:solidFill>
                <a:srgbClr val="FFFFFF"/>
              </a:solidFill>
            </a:endParaRPr>
          </a:p>
          <a:p>
            <a:pPr indent="0" lvl="0" marL="0" rtl="0" algn="ctr">
              <a:spcBef>
                <a:spcPts val="1600"/>
              </a:spcBef>
              <a:spcAft>
                <a:spcPts val="1600"/>
              </a:spcAft>
              <a:buNone/>
            </a:pPr>
            <a:r>
              <a:rPr lang="en" sz="3500">
                <a:solidFill>
                  <a:srgbClr val="FFFFFF"/>
                </a:solidFill>
              </a:rPr>
              <a:t>Bring Your Materials Everyday</a:t>
            </a:r>
            <a:endParaRPr sz="35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Lesson 5</a:t>
            </a:r>
            <a:endParaRPr/>
          </a:p>
        </p:txBody>
      </p:sp>
      <p:sp>
        <p:nvSpPr>
          <p:cNvPr id="116" name="Google Shape;116;p22"/>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1 Sep 20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Lesson Objective</a:t>
            </a:r>
            <a:endParaRPr/>
          </a:p>
        </p:txBody>
      </p:sp>
      <p:sp>
        <p:nvSpPr>
          <p:cNvPr id="122" name="Google Shape;122;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AutoNum type="arabicPeriod"/>
            </a:pPr>
            <a:r>
              <a:rPr lang="en"/>
              <a:t>To solve simultaneous linear equations using graphical methods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Guided Practice</a:t>
            </a:r>
            <a:endParaRPr/>
          </a:p>
        </p:txBody>
      </p:sp>
      <p:sp>
        <p:nvSpPr>
          <p:cNvPr id="128" name="Google Shape;128;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TB 2A, Pg 11, WE 2 </a:t>
            </a:r>
            <a:r>
              <a:rPr lang="en">
                <a:solidFill>
                  <a:srgbClr val="0000FF"/>
                </a:solidFill>
              </a:rPr>
              <a:t>(WS)</a:t>
            </a:r>
            <a:endParaRPr>
              <a:solidFill>
                <a:srgbClr val="0000FF"/>
              </a:solidFill>
            </a:endParaRPr>
          </a:p>
          <a:p>
            <a:pPr indent="-342900" lvl="0" marL="457200" rtl="0" algn="l">
              <a:lnSpc>
                <a:spcPct val="150000"/>
              </a:lnSpc>
              <a:spcBef>
                <a:spcPts val="0"/>
              </a:spcBef>
              <a:spcAft>
                <a:spcPts val="0"/>
              </a:spcAft>
              <a:buClr>
                <a:srgbClr val="0000FF"/>
              </a:buClr>
              <a:buSzPts val="1800"/>
              <a:buChar char="●"/>
            </a:pPr>
            <a:r>
              <a:rPr lang="en">
                <a:solidFill>
                  <a:srgbClr val="0000FF"/>
                </a:solidFill>
              </a:rPr>
              <a:t>Step 1: Plot line 1</a:t>
            </a:r>
            <a:endParaRPr>
              <a:solidFill>
                <a:srgbClr val="0000FF"/>
              </a:solidFill>
            </a:endParaRPr>
          </a:p>
          <a:p>
            <a:pPr indent="-342900" lvl="0" marL="457200" rtl="0" algn="l">
              <a:lnSpc>
                <a:spcPct val="150000"/>
              </a:lnSpc>
              <a:spcBef>
                <a:spcPts val="0"/>
              </a:spcBef>
              <a:spcAft>
                <a:spcPts val="0"/>
              </a:spcAft>
              <a:buClr>
                <a:srgbClr val="0000FF"/>
              </a:buClr>
              <a:buSzPts val="1800"/>
              <a:buChar char="●"/>
            </a:pPr>
            <a:r>
              <a:rPr lang="en">
                <a:solidFill>
                  <a:srgbClr val="0000FF"/>
                </a:solidFill>
              </a:rPr>
              <a:t>Step 2: Plot line 2</a:t>
            </a:r>
            <a:endParaRPr>
              <a:solidFill>
                <a:srgbClr val="0000FF"/>
              </a:solidFill>
            </a:endParaRPr>
          </a:p>
          <a:p>
            <a:pPr indent="-342900" lvl="0" marL="457200" rtl="0" algn="l">
              <a:lnSpc>
                <a:spcPct val="150000"/>
              </a:lnSpc>
              <a:spcBef>
                <a:spcPts val="0"/>
              </a:spcBef>
              <a:spcAft>
                <a:spcPts val="0"/>
              </a:spcAft>
              <a:buClr>
                <a:srgbClr val="0000FF"/>
              </a:buClr>
              <a:buSzPts val="1800"/>
              <a:buChar char="●"/>
            </a:pPr>
            <a:r>
              <a:rPr lang="en">
                <a:solidFill>
                  <a:srgbClr val="0000FF"/>
                </a:solidFill>
              </a:rPr>
              <a:t>Step 3: Find intersection point</a:t>
            </a:r>
            <a:endParaRPr>
              <a:solidFill>
                <a:srgbClr val="0000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Self Practice</a:t>
            </a:r>
            <a:endParaRPr/>
          </a:p>
        </p:txBody>
      </p:sp>
      <p:sp>
        <p:nvSpPr>
          <p:cNvPr id="134" name="Google Shape;134;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TB 2A, Pg 12, PN 2</a:t>
            </a:r>
            <a:endParaRPr/>
          </a:p>
          <a:p>
            <a:pPr indent="-342900" lvl="0" marL="457200" rtl="0" algn="l">
              <a:lnSpc>
                <a:spcPct val="150000"/>
              </a:lnSpc>
              <a:spcBef>
                <a:spcPts val="0"/>
              </a:spcBef>
              <a:spcAft>
                <a:spcPts val="0"/>
              </a:spcAft>
              <a:buSzPts val="1800"/>
              <a:buChar char="●"/>
            </a:pPr>
            <a:r>
              <a:rPr lang="en"/>
              <a:t>Individual/ pair work</a:t>
            </a:r>
            <a:endParaRPr/>
          </a:p>
          <a:p>
            <a:pPr indent="-342900" lvl="0" marL="457200" rtl="0" algn="l">
              <a:lnSpc>
                <a:spcPct val="150000"/>
              </a:lnSpc>
              <a:spcBef>
                <a:spcPts val="0"/>
              </a:spcBef>
              <a:spcAft>
                <a:spcPts val="0"/>
              </a:spcAft>
              <a:buSzPts val="1800"/>
              <a:buChar char="●"/>
            </a:pPr>
            <a:r>
              <a:rPr lang="en"/>
              <a:t>Submit after completing</a:t>
            </a:r>
            <a:endParaRPr/>
          </a:p>
          <a:p>
            <a:pPr indent="-342900" lvl="0" marL="457200" rtl="0" algn="l">
              <a:lnSpc>
                <a:spcPct val="150000"/>
              </a:lnSpc>
              <a:spcBef>
                <a:spcPts val="0"/>
              </a:spcBef>
              <a:spcAft>
                <a:spcPts val="0"/>
              </a:spcAft>
              <a:buClr>
                <a:srgbClr val="0000FF"/>
              </a:buClr>
              <a:buSzPts val="1800"/>
              <a:buChar char="●"/>
            </a:pPr>
            <a:r>
              <a:rPr lang="en">
                <a:solidFill>
                  <a:srgbClr val="0000FF"/>
                </a:solidFill>
              </a:rPr>
              <a:t>Step 1: Plot line 1</a:t>
            </a:r>
            <a:endParaRPr>
              <a:solidFill>
                <a:srgbClr val="0000FF"/>
              </a:solidFill>
            </a:endParaRPr>
          </a:p>
          <a:p>
            <a:pPr indent="-342900" lvl="0" marL="457200" rtl="0" algn="l">
              <a:lnSpc>
                <a:spcPct val="150000"/>
              </a:lnSpc>
              <a:spcBef>
                <a:spcPts val="0"/>
              </a:spcBef>
              <a:spcAft>
                <a:spcPts val="0"/>
              </a:spcAft>
              <a:buClr>
                <a:srgbClr val="0000FF"/>
              </a:buClr>
              <a:buSzPts val="1800"/>
              <a:buChar char="●"/>
            </a:pPr>
            <a:r>
              <a:rPr lang="en">
                <a:solidFill>
                  <a:srgbClr val="0000FF"/>
                </a:solidFill>
              </a:rPr>
              <a:t>Step 2: Plot line 2</a:t>
            </a:r>
            <a:endParaRPr>
              <a:solidFill>
                <a:srgbClr val="0000FF"/>
              </a:solidFill>
            </a:endParaRPr>
          </a:p>
          <a:p>
            <a:pPr indent="-342900" lvl="0" marL="457200" rtl="0" algn="l">
              <a:lnSpc>
                <a:spcPct val="150000"/>
              </a:lnSpc>
              <a:spcBef>
                <a:spcPts val="0"/>
              </a:spcBef>
              <a:spcAft>
                <a:spcPts val="0"/>
              </a:spcAft>
              <a:buClr>
                <a:srgbClr val="0000FF"/>
              </a:buClr>
              <a:buSzPts val="1800"/>
              <a:buChar char="●"/>
            </a:pPr>
            <a:r>
              <a:rPr lang="en">
                <a:solidFill>
                  <a:srgbClr val="0000FF"/>
                </a:solidFill>
              </a:rPr>
              <a:t>Step 3: Find intersection point</a:t>
            </a:r>
            <a:endParaRPr/>
          </a:p>
        </p:txBody>
      </p:sp>
      <p:pic>
        <p:nvPicPr>
          <p:cNvPr descr="20 Minute Timer for school teachers to use with students.  The time is quiet (without music) with an alarm (dog barking).  The timer begins with a 20 second countdown." id="135" name="Google Shape;135;p25" title="20 Minute Timer for PowerPoint and School - Alarm Sounds with Dog Bark">
            <a:hlinkClick r:id="rId3"/>
          </p:cNvPr>
          <p:cNvPicPr preferRelativeResize="0"/>
          <p:nvPr/>
        </p:nvPicPr>
        <p:blipFill>
          <a:blip r:embed="rId4">
            <a:alphaModFix/>
          </a:blip>
          <a:stretch>
            <a:fillRect/>
          </a:stretch>
        </p:blipFill>
        <p:spPr>
          <a:xfrm>
            <a:off x="7319075" y="91750"/>
            <a:ext cx="1754800" cy="1316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 you need?</a:t>
            </a:r>
            <a:endParaRPr/>
          </a:p>
        </p:txBody>
      </p:sp>
      <p:sp>
        <p:nvSpPr>
          <p:cNvPr id="147" name="Google Shape;147;p27"/>
          <p:cNvSpPr txBox="1"/>
          <p:nvPr>
            <p:ph idx="1" type="body"/>
          </p:nvPr>
        </p:nvSpPr>
        <p:spPr>
          <a:xfrm>
            <a:off x="471900" y="1538075"/>
            <a:ext cx="3812100" cy="27102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000000"/>
              </a:buClr>
              <a:buSzPts val="1800"/>
              <a:buAutoNum type="arabicPeriod"/>
            </a:pPr>
            <a:r>
              <a:rPr lang="en">
                <a:solidFill>
                  <a:srgbClr val="000000"/>
                </a:solidFill>
              </a:rPr>
              <a:t>Stationery</a:t>
            </a:r>
            <a:endParaRPr>
              <a:solidFill>
                <a:srgbClr val="000000"/>
              </a:solidFill>
            </a:endParaRPr>
          </a:p>
          <a:p>
            <a:pPr indent="-342900" lvl="0" marL="457200" rtl="0" algn="l">
              <a:lnSpc>
                <a:spcPct val="150000"/>
              </a:lnSpc>
              <a:spcBef>
                <a:spcPts val="0"/>
              </a:spcBef>
              <a:spcAft>
                <a:spcPts val="0"/>
              </a:spcAft>
              <a:buClr>
                <a:srgbClr val="000000"/>
              </a:buClr>
              <a:buSzPts val="1800"/>
              <a:buAutoNum type="arabicPeriod"/>
            </a:pPr>
            <a:r>
              <a:rPr lang="en">
                <a:solidFill>
                  <a:srgbClr val="000000"/>
                </a:solidFill>
              </a:rPr>
              <a:t>Maths exercise book</a:t>
            </a:r>
            <a:endParaRPr>
              <a:solidFill>
                <a:srgbClr val="000000"/>
              </a:solidFill>
            </a:endParaRPr>
          </a:p>
          <a:p>
            <a:pPr indent="-342900" lvl="0" marL="457200" rtl="0" algn="l">
              <a:lnSpc>
                <a:spcPct val="150000"/>
              </a:lnSpc>
              <a:spcBef>
                <a:spcPts val="0"/>
              </a:spcBef>
              <a:spcAft>
                <a:spcPts val="0"/>
              </a:spcAft>
              <a:buClr>
                <a:srgbClr val="000000"/>
              </a:buClr>
              <a:buSzPts val="1800"/>
              <a:buAutoNum type="arabicPeriod"/>
            </a:pPr>
            <a:r>
              <a:rPr lang="en">
                <a:solidFill>
                  <a:srgbClr val="000000"/>
                </a:solidFill>
              </a:rPr>
              <a:t>Textbook 2A</a:t>
            </a:r>
            <a:endParaRPr>
              <a:solidFill>
                <a:srgbClr val="000000"/>
              </a:solidFill>
            </a:endParaRPr>
          </a:p>
          <a:p>
            <a:pPr indent="-342900" lvl="0" marL="457200" rtl="0" algn="l">
              <a:lnSpc>
                <a:spcPct val="150000"/>
              </a:lnSpc>
              <a:spcBef>
                <a:spcPts val="0"/>
              </a:spcBef>
              <a:spcAft>
                <a:spcPts val="0"/>
              </a:spcAft>
              <a:buClr>
                <a:srgbClr val="000000"/>
              </a:buClr>
              <a:buSzPts val="1800"/>
              <a:buAutoNum type="arabicPeriod"/>
            </a:pPr>
            <a:r>
              <a:rPr lang="en">
                <a:solidFill>
                  <a:srgbClr val="000000"/>
                </a:solidFill>
              </a:rPr>
              <a:t>Workbook 2A</a:t>
            </a:r>
            <a:endParaRPr>
              <a:solidFill>
                <a:srgbClr val="000000"/>
              </a:solidFill>
            </a:endParaRPr>
          </a:p>
          <a:p>
            <a:pPr indent="-342900" lvl="0" marL="457200" rtl="0" algn="l">
              <a:lnSpc>
                <a:spcPct val="150000"/>
              </a:lnSpc>
              <a:spcBef>
                <a:spcPts val="0"/>
              </a:spcBef>
              <a:spcAft>
                <a:spcPts val="0"/>
              </a:spcAft>
              <a:buClr>
                <a:srgbClr val="000000"/>
              </a:buClr>
              <a:buSzPts val="1800"/>
              <a:buAutoNum type="arabicPeriod"/>
            </a:pPr>
            <a:r>
              <a:rPr lang="en">
                <a:solidFill>
                  <a:srgbClr val="000000"/>
                </a:solidFill>
              </a:rPr>
              <a:t>Worksheet </a:t>
            </a:r>
            <a:r>
              <a:rPr lang="en">
                <a:solidFill>
                  <a:srgbClr val="0000FF"/>
                </a:solidFill>
              </a:rPr>
              <a:t>[Provided: Guided Practice 2]</a:t>
            </a:r>
            <a:endParaRPr>
              <a:solidFill>
                <a:srgbClr val="0000FF"/>
              </a:solidFill>
            </a:endParaRPr>
          </a:p>
          <a:p>
            <a:pPr indent="0" lvl="0" marL="0" rtl="0" algn="l">
              <a:lnSpc>
                <a:spcPct val="150000"/>
              </a:lnSpc>
              <a:spcBef>
                <a:spcPts val="1600"/>
              </a:spcBef>
              <a:spcAft>
                <a:spcPts val="1600"/>
              </a:spcAft>
              <a:buNone/>
            </a:pPr>
            <a:r>
              <a:t/>
            </a:r>
            <a:endParaRPr>
              <a:solidFill>
                <a:srgbClr val="000000"/>
              </a:solidFill>
            </a:endParaRPr>
          </a:p>
        </p:txBody>
      </p:sp>
      <p:sp>
        <p:nvSpPr>
          <p:cNvPr id="148" name="Google Shape;148;p27"/>
          <p:cNvSpPr txBox="1"/>
          <p:nvPr>
            <p:ph idx="1" type="body"/>
          </p:nvPr>
        </p:nvSpPr>
        <p:spPr>
          <a:xfrm>
            <a:off x="5318075" y="590900"/>
            <a:ext cx="3233100" cy="40386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500">
                <a:solidFill>
                  <a:srgbClr val="FFFFFF"/>
                </a:solidFill>
              </a:rPr>
              <a:t>Keep Calm </a:t>
            </a:r>
            <a:endParaRPr sz="3500">
              <a:solidFill>
                <a:srgbClr val="FFFFFF"/>
              </a:solidFill>
            </a:endParaRPr>
          </a:p>
          <a:p>
            <a:pPr indent="0" lvl="0" marL="0" rtl="0" algn="ctr">
              <a:spcBef>
                <a:spcPts val="1600"/>
              </a:spcBef>
              <a:spcAft>
                <a:spcPts val="0"/>
              </a:spcAft>
              <a:buNone/>
            </a:pPr>
            <a:r>
              <a:rPr lang="en" sz="3500">
                <a:solidFill>
                  <a:srgbClr val="FFFFFF"/>
                </a:solidFill>
              </a:rPr>
              <a:t>&amp; </a:t>
            </a:r>
            <a:endParaRPr sz="3500">
              <a:solidFill>
                <a:srgbClr val="FFFFFF"/>
              </a:solidFill>
            </a:endParaRPr>
          </a:p>
          <a:p>
            <a:pPr indent="0" lvl="0" marL="0" rtl="0" algn="ctr">
              <a:spcBef>
                <a:spcPts val="1600"/>
              </a:spcBef>
              <a:spcAft>
                <a:spcPts val="1600"/>
              </a:spcAft>
              <a:buNone/>
            </a:pPr>
            <a:r>
              <a:rPr lang="en" sz="3500">
                <a:solidFill>
                  <a:srgbClr val="FFFFFF"/>
                </a:solidFill>
              </a:rPr>
              <a:t>Bring Your Materials Everyday</a:t>
            </a:r>
            <a:endParaRPr sz="350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8"/>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Lesson 6</a:t>
            </a:r>
            <a:endParaRPr/>
          </a:p>
        </p:txBody>
      </p:sp>
      <p:sp>
        <p:nvSpPr>
          <p:cNvPr id="154" name="Google Shape;154;p28"/>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2</a:t>
            </a:r>
            <a:r>
              <a:rPr lang="en"/>
              <a:t> Sep 20</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9"/>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Lesson Objective</a:t>
            </a:r>
            <a:endParaRPr/>
          </a:p>
        </p:txBody>
      </p:sp>
      <p:sp>
        <p:nvSpPr>
          <p:cNvPr id="160" name="Google Shape;160;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AutoNum type="arabicPeriod"/>
            </a:pPr>
            <a:r>
              <a:rPr lang="en"/>
              <a:t>To solve simultaneous linear equations using graphical methods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0"/>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Self Practice</a:t>
            </a:r>
            <a:endParaRPr/>
          </a:p>
        </p:txBody>
      </p:sp>
      <p:sp>
        <p:nvSpPr>
          <p:cNvPr id="166" name="Google Shape;166;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TB 2A, Pg 12, PN 2 </a:t>
            </a:r>
            <a:r>
              <a:rPr lang="en">
                <a:solidFill>
                  <a:srgbClr val="0000FF"/>
                </a:solidFill>
              </a:rPr>
              <a:t>[WS: Guided Practice 2]</a:t>
            </a:r>
            <a:endParaRPr>
              <a:solidFill>
                <a:srgbClr val="0000FF"/>
              </a:solidFill>
            </a:endParaRPr>
          </a:p>
          <a:p>
            <a:pPr indent="-342900" lvl="0" marL="457200" rtl="0" algn="l">
              <a:lnSpc>
                <a:spcPct val="150000"/>
              </a:lnSpc>
              <a:spcBef>
                <a:spcPts val="0"/>
              </a:spcBef>
              <a:spcAft>
                <a:spcPts val="0"/>
              </a:spcAft>
              <a:buSzPts val="1800"/>
              <a:buChar char="●"/>
            </a:pPr>
            <a:r>
              <a:rPr lang="en"/>
              <a:t>Individual/ pair work</a:t>
            </a:r>
            <a:endParaRPr/>
          </a:p>
          <a:p>
            <a:pPr indent="-342900" lvl="0" marL="457200" rtl="0" algn="l">
              <a:lnSpc>
                <a:spcPct val="150000"/>
              </a:lnSpc>
              <a:spcBef>
                <a:spcPts val="0"/>
              </a:spcBef>
              <a:spcAft>
                <a:spcPts val="0"/>
              </a:spcAft>
              <a:buSzPts val="1800"/>
              <a:buChar char="●"/>
            </a:pPr>
            <a:r>
              <a:rPr lang="en"/>
              <a:t>Submit after completing</a:t>
            </a:r>
            <a:endParaRPr/>
          </a:p>
          <a:p>
            <a:pPr indent="-342900" lvl="0" marL="457200" rtl="0" algn="l">
              <a:lnSpc>
                <a:spcPct val="150000"/>
              </a:lnSpc>
              <a:spcBef>
                <a:spcPts val="0"/>
              </a:spcBef>
              <a:spcAft>
                <a:spcPts val="0"/>
              </a:spcAft>
              <a:buClr>
                <a:srgbClr val="0000FF"/>
              </a:buClr>
              <a:buSzPts val="1800"/>
              <a:buChar char="●"/>
            </a:pPr>
            <a:r>
              <a:rPr lang="en">
                <a:solidFill>
                  <a:srgbClr val="0000FF"/>
                </a:solidFill>
              </a:rPr>
              <a:t>Step 1: Plot line 1</a:t>
            </a:r>
            <a:endParaRPr>
              <a:solidFill>
                <a:srgbClr val="0000FF"/>
              </a:solidFill>
            </a:endParaRPr>
          </a:p>
          <a:p>
            <a:pPr indent="-342900" lvl="0" marL="457200" rtl="0" algn="l">
              <a:lnSpc>
                <a:spcPct val="150000"/>
              </a:lnSpc>
              <a:spcBef>
                <a:spcPts val="0"/>
              </a:spcBef>
              <a:spcAft>
                <a:spcPts val="0"/>
              </a:spcAft>
              <a:buClr>
                <a:srgbClr val="0000FF"/>
              </a:buClr>
              <a:buSzPts val="1800"/>
              <a:buChar char="●"/>
            </a:pPr>
            <a:r>
              <a:rPr lang="en">
                <a:solidFill>
                  <a:srgbClr val="0000FF"/>
                </a:solidFill>
              </a:rPr>
              <a:t>Step 2: Plot line 2</a:t>
            </a:r>
            <a:endParaRPr>
              <a:solidFill>
                <a:srgbClr val="0000FF"/>
              </a:solidFill>
            </a:endParaRPr>
          </a:p>
          <a:p>
            <a:pPr indent="-342900" lvl="0" marL="457200" rtl="0" algn="l">
              <a:lnSpc>
                <a:spcPct val="150000"/>
              </a:lnSpc>
              <a:spcBef>
                <a:spcPts val="0"/>
              </a:spcBef>
              <a:spcAft>
                <a:spcPts val="0"/>
              </a:spcAft>
              <a:buClr>
                <a:srgbClr val="0000FF"/>
              </a:buClr>
              <a:buSzPts val="1800"/>
              <a:buChar char="●"/>
            </a:pPr>
            <a:r>
              <a:rPr lang="en">
                <a:solidFill>
                  <a:srgbClr val="0000FF"/>
                </a:solidFill>
              </a:rPr>
              <a:t>Step 3: Find intersection point</a:t>
            </a:r>
            <a:endParaRPr/>
          </a:p>
        </p:txBody>
      </p:sp>
      <p:pic>
        <p:nvPicPr>
          <p:cNvPr descr="20 Minute Timer for school teachers to use with students.  The time is quiet (without music) with an alarm (dog barking).  The timer begins with a 20 second countdown." id="167" name="Google Shape;167;p30" title="20 Minute Timer for PowerPoint and School - Alarm Sounds with Dog Bark">
            <a:hlinkClick r:id="rId3"/>
          </p:cNvPr>
          <p:cNvPicPr preferRelativeResize="0"/>
          <p:nvPr/>
        </p:nvPicPr>
        <p:blipFill>
          <a:blip r:embed="rId4">
            <a:alphaModFix/>
          </a:blip>
          <a:stretch>
            <a:fillRect/>
          </a:stretch>
        </p:blipFill>
        <p:spPr>
          <a:xfrm>
            <a:off x="7319075" y="91750"/>
            <a:ext cx="1754800" cy="1316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Lesson 4</a:t>
            </a:r>
            <a:endParaRPr/>
          </a:p>
        </p:txBody>
      </p:sp>
      <p:sp>
        <p:nvSpPr>
          <p:cNvPr id="67" name="Google Shape;67;p14"/>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31</a:t>
            </a:r>
            <a:r>
              <a:rPr lang="en"/>
              <a:t> Aug 20</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2"/>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 you need?</a:t>
            </a:r>
            <a:endParaRPr/>
          </a:p>
        </p:txBody>
      </p:sp>
      <p:sp>
        <p:nvSpPr>
          <p:cNvPr id="179" name="Google Shape;179;p32"/>
          <p:cNvSpPr txBox="1"/>
          <p:nvPr>
            <p:ph idx="1" type="body"/>
          </p:nvPr>
        </p:nvSpPr>
        <p:spPr>
          <a:xfrm>
            <a:off x="471900" y="1538075"/>
            <a:ext cx="3812100" cy="27102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000000"/>
              </a:buClr>
              <a:buSzPts val="1800"/>
              <a:buAutoNum type="arabicPeriod"/>
            </a:pPr>
            <a:r>
              <a:rPr lang="en">
                <a:solidFill>
                  <a:srgbClr val="000000"/>
                </a:solidFill>
              </a:rPr>
              <a:t>Stationery</a:t>
            </a:r>
            <a:endParaRPr>
              <a:solidFill>
                <a:srgbClr val="000000"/>
              </a:solidFill>
            </a:endParaRPr>
          </a:p>
          <a:p>
            <a:pPr indent="-342900" lvl="0" marL="457200" rtl="0" algn="l">
              <a:lnSpc>
                <a:spcPct val="150000"/>
              </a:lnSpc>
              <a:spcBef>
                <a:spcPts val="0"/>
              </a:spcBef>
              <a:spcAft>
                <a:spcPts val="0"/>
              </a:spcAft>
              <a:buClr>
                <a:srgbClr val="000000"/>
              </a:buClr>
              <a:buSzPts val="1800"/>
              <a:buAutoNum type="arabicPeriod"/>
            </a:pPr>
            <a:r>
              <a:rPr lang="en">
                <a:solidFill>
                  <a:srgbClr val="000000"/>
                </a:solidFill>
              </a:rPr>
              <a:t>Maths exercise book</a:t>
            </a:r>
            <a:endParaRPr>
              <a:solidFill>
                <a:srgbClr val="000000"/>
              </a:solidFill>
            </a:endParaRPr>
          </a:p>
          <a:p>
            <a:pPr indent="-342900" lvl="0" marL="457200" rtl="0" algn="l">
              <a:lnSpc>
                <a:spcPct val="150000"/>
              </a:lnSpc>
              <a:spcBef>
                <a:spcPts val="0"/>
              </a:spcBef>
              <a:spcAft>
                <a:spcPts val="0"/>
              </a:spcAft>
              <a:buClr>
                <a:srgbClr val="000000"/>
              </a:buClr>
              <a:buSzPts val="1800"/>
              <a:buAutoNum type="arabicPeriod"/>
            </a:pPr>
            <a:r>
              <a:rPr lang="en">
                <a:solidFill>
                  <a:srgbClr val="000000"/>
                </a:solidFill>
              </a:rPr>
              <a:t>Textbook 2A</a:t>
            </a:r>
            <a:endParaRPr>
              <a:solidFill>
                <a:srgbClr val="000000"/>
              </a:solidFill>
            </a:endParaRPr>
          </a:p>
          <a:p>
            <a:pPr indent="-342900" lvl="0" marL="457200" rtl="0" algn="l">
              <a:lnSpc>
                <a:spcPct val="150000"/>
              </a:lnSpc>
              <a:spcBef>
                <a:spcPts val="0"/>
              </a:spcBef>
              <a:spcAft>
                <a:spcPts val="0"/>
              </a:spcAft>
              <a:buClr>
                <a:srgbClr val="000000"/>
              </a:buClr>
              <a:buSzPts val="1800"/>
              <a:buAutoNum type="arabicPeriod"/>
            </a:pPr>
            <a:r>
              <a:rPr lang="en">
                <a:solidFill>
                  <a:srgbClr val="000000"/>
                </a:solidFill>
              </a:rPr>
              <a:t>Workbook 2A</a:t>
            </a:r>
            <a:endParaRPr>
              <a:solidFill>
                <a:srgbClr val="0000FF"/>
              </a:solidFill>
            </a:endParaRPr>
          </a:p>
          <a:p>
            <a:pPr indent="0" lvl="0" marL="0" rtl="0" algn="l">
              <a:lnSpc>
                <a:spcPct val="150000"/>
              </a:lnSpc>
              <a:spcBef>
                <a:spcPts val="1600"/>
              </a:spcBef>
              <a:spcAft>
                <a:spcPts val="1600"/>
              </a:spcAft>
              <a:buNone/>
            </a:pPr>
            <a:r>
              <a:t/>
            </a:r>
            <a:endParaRPr>
              <a:solidFill>
                <a:srgbClr val="000000"/>
              </a:solidFill>
            </a:endParaRPr>
          </a:p>
        </p:txBody>
      </p:sp>
      <p:sp>
        <p:nvSpPr>
          <p:cNvPr id="180" name="Google Shape;180;p32"/>
          <p:cNvSpPr txBox="1"/>
          <p:nvPr>
            <p:ph idx="1" type="body"/>
          </p:nvPr>
        </p:nvSpPr>
        <p:spPr>
          <a:xfrm>
            <a:off x="5318075" y="590900"/>
            <a:ext cx="3233100" cy="40386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500">
                <a:solidFill>
                  <a:srgbClr val="FFFFFF"/>
                </a:solidFill>
              </a:rPr>
              <a:t>Keep Calm </a:t>
            </a:r>
            <a:endParaRPr sz="3500">
              <a:solidFill>
                <a:srgbClr val="FFFFFF"/>
              </a:solidFill>
            </a:endParaRPr>
          </a:p>
          <a:p>
            <a:pPr indent="0" lvl="0" marL="0" rtl="0" algn="ctr">
              <a:spcBef>
                <a:spcPts val="1600"/>
              </a:spcBef>
              <a:spcAft>
                <a:spcPts val="0"/>
              </a:spcAft>
              <a:buNone/>
            </a:pPr>
            <a:r>
              <a:rPr lang="en" sz="3500">
                <a:solidFill>
                  <a:srgbClr val="FFFFFF"/>
                </a:solidFill>
              </a:rPr>
              <a:t>&amp; </a:t>
            </a:r>
            <a:endParaRPr sz="3500">
              <a:solidFill>
                <a:srgbClr val="FFFFFF"/>
              </a:solidFill>
            </a:endParaRPr>
          </a:p>
          <a:p>
            <a:pPr indent="0" lvl="0" marL="0" rtl="0" algn="ctr">
              <a:spcBef>
                <a:spcPts val="1600"/>
              </a:spcBef>
              <a:spcAft>
                <a:spcPts val="1600"/>
              </a:spcAft>
              <a:buNone/>
            </a:pPr>
            <a:r>
              <a:rPr lang="en" sz="3500">
                <a:solidFill>
                  <a:srgbClr val="FFFFFF"/>
                </a:solidFill>
              </a:rPr>
              <a:t>Bring Your Materials Everyday</a:t>
            </a:r>
            <a:endParaRPr sz="350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3"/>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Lesson 7</a:t>
            </a:r>
            <a:endParaRPr/>
          </a:p>
        </p:txBody>
      </p:sp>
      <p:sp>
        <p:nvSpPr>
          <p:cNvPr id="186" name="Google Shape;186;p33"/>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3</a:t>
            </a:r>
            <a:r>
              <a:rPr lang="en"/>
              <a:t> Sep 20, Thursday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Lesson Objective</a:t>
            </a:r>
            <a:endParaRPr/>
          </a:p>
        </p:txBody>
      </p:sp>
      <p:sp>
        <p:nvSpPr>
          <p:cNvPr id="192" name="Google Shape;192;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AutoNum type="arabicPeriod"/>
            </a:pPr>
            <a:r>
              <a:rPr lang="en"/>
              <a:t>To solve simultaneous linear equations using elimination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5"/>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Solving Systems of Equations</a:t>
            </a:r>
            <a:endParaRPr/>
          </a:p>
        </p:txBody>
      </p:sp>
      <p:pic>
        <p:nvPicPr>
          <p:cNvPr descr="MIT grad shows how to use the elimination method to solve a system of linear equations (aka. simultaneous equations). To skip ahead: 1) For a BASIC example where terms cancel right away when you add the equations, skip to 0:25. 2) For an example in which you have to MULTIPLY ONE EQUATION by a number before adding the equations, skip to time 6:26. 3) For an example in which you have to MULTIPLY BOTH EQUATIONS by numbers before adding, skip to 12:12. P.S.) For HOW TO SUBTRACT equations instead of adding them, if you'd rather do that, skip to 18:00. Nancy formerly of MathBFF explains the steps.&#10;&#10;Follow me on Instagram! https://instagram.com/mathnancy&#10;Follow me on Twitter: https://twitter.com/nancypi&#10;&#10;For how to solve a system of linear equations by the SUBSTITUTION METHOD, jump to: https://youtu.be/YriMMWbndn0&#10;&#10;What does it mean to solve a system of equations using the elimination method? It means to solve for the x and y values that make both equations true, using the elimination method. Elimination is just one way of solving (substitution is another way) and is sometimes called linear combination. Here's how:&#10;&#10;1) BASIC ELIMINATION: First, make sure the equations are ordered in the same way, with their like terms lined up vertically. Then, try adding the equations (vertically) to make a new equation. If a term in the first equation has the same number coefficient but opposite sign (like 5y and -5y), then adding the equations will mean that those terms cancel. Since those terms disappear (in the example, 5y and -5y), there is just the variable x left in the equation so you can solve for x. Once you solve for x, you can take that number and plug it in for x in either of the original equations in the system, to solve for the other variable, y. The (x,y) pair is your solution.&#10;&#10;2) MULTIPLY ONE EQUATION BEFORE ADDING: Sometimes terms don't immediately cancel when you add the two equations. What do you do then? Try multiplying one of the equations by a number (both the left and right sides) to make either the x terms or y terms have similar coefficients (but opposite sign), like positive 4x and negative 4x. Then add the two equations (the new version) and follow the same steps as in the first example.&#10;&#10;3) MULTIPLY BOTH EQUATIONS BEFORE ADDING: If it does not help to just multiply one equation by a number, you may need to multiply both equations, separately, by numbers. If you check to see whether you can just multiply one equation by a number and add opposite terms/eliminate a variable, and it is not possible, then aim for an LCM, or least common multiple, by multiplying each equation by a different number, and then adding the equations.&#10;&#10;P.S.) YES, YOU CAN SUBTRACT INSTEAD (if you want): If you have a system that has the exact same x terms or exact same y terms in both equations, if you prefer, you can just subtract the equations. Alternatively, if you still wanted to add the equations, you could just multiply one of the equations by -1 first and then add the equations and solve normally.&#10;&#10;IMPORTANT: If you get something like 0 = 0 or 8 = 8, or something like 1 = 2 or 0 = 21 when you are following these steps and trying to solve, then you have probably found a special case. If you get something TRUE like 0 = 0 (a number equals the same number), then there are an infinite number of solutions to the system, and you can just write &quot;infinitely-many solutions&quot;. If instead you get something FALSE like 0 = 21, then there is no solution (inconsistent system), and you can write &quot;no solution&quot;.&#10;&#10;For more of my math videos, check out: http://nancypi.com" id="198" name="Google Shape;198;p35" title="Solving Systems of Equations... Elimination Method (NancyPi)">
            <a:hlinkClick r:id="rId3"/>
          </p:cNvPr>
          <p:cNvPicPr preferRelativeResize="0"/>
          <p:nvPr/>
        </p:nvPicPr>
        <p:blipFill>
          <a:blip r:embed="rId4">
            <a:alphaModFix/>
          </a:blip>
          <a:stretch>
            <a:fillRect/>
          </a:stretch>
        </p:blipFill>
        <p:spPr>
          <a:xfrm>
            <a:off x="3620450" y="71825"/>
            <a:ext cx="5455100" cy="40913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TB 2A, Pg 15, WE 3</a:t>
            </a:r>
            <a:endParaRPr/>
          </a:p>
        </p:txBody>
      </p:sp>
      <p:sp>
        <p:nvSpPr>
          <p:cNvPr id="204" name="Google Shape;204;p3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Guided Practice</a:t>
            </a:r>
            <a:endParaRPr/>
          </a:p>
        </p:txBody>
      </p:sp>
      <p:pic>
        <p:nvPicPr>
          <p:cNvPr id="205" name="Google Shape;205;p36"/>
          <p:cNvPicPr preferRelativeResize="0"/>
          <p:nvPr/>
        </p:nvPicPr>
        <p:blipFill rotWithShape="1">
          <a:blip r:embed="rId3">
            <a:alphaModFix/>
          </a:blip>
          <a:srcRect b="8325" l="15711" r="22160" t="23489"/>
          <a:stretch/>
        </p:blipFill>
        <p:spPr>
          <a:xfrm>
            <a:off x="2968825" y="1074350"/>
            <a:ext cx="6028926" cy="37199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TB 2A, Pg 15, WE 3</a:t>
            </a:r>
            <a:endParaRPr/>
          </a:p>
        </p:txBody>
      </p:sp>
      <p:sp>
        <p:nvSpPr>
          <p:cNvPr id="211" name="Google Shape;211;p3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Guided Practice</a:t>
            </a:r>
            <a:endParaRPr/>
          </a:p>
        </p:txBody>
      </p:sp>
      <p:pic>
        <p:nvPicPr>
          <p:cNvPr id="212" name="Google Shape;212;p37"/>
          <p:cNvPicPr preferRelativeResize="0"/>
          <p:nvPr/>
        </p:nvPicPr>
        <p:blipFill rotWithShape="1">
          <a:blip r:embed="rId3">
            <a:alphaModFix/>
          </a:blip>
          <a:srcRect b="20088" l="29373" r="35231" t="43340"/>
          <a:stretch/>
        </p:blipFill>
        <p:spPr>
          <a:xfrm>
            <a:off x="3049537" y="1322250"/>
            <a:ext cx="5881088" cy="3416400"/>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W</a:t>
            </a:r>
            <a:r>
              <a:rPr lang="en"/>
              <a:t>B 2A, Pg 13, Qn 1a</a:t>
            </a:r>
            <a:endParaRPr/>
          </a:p>
          <a:p>
            <a:pPr indent="0" lvl="0" marL="0" rtl="0" algn="l">
              <a:lnSpc>
                <a:spcPct val="150000"/>
              </a:lnSpc>
              <a:spcBef>
                <a:spcPts val="1600"/>
              </a:spcBef>
              <a:spcAft>
                <a:spcPts val="0"/>
              </a:spcAft>
              <a:buNone/>
            </a:pPr>
            <a:r>
              <a:rPr lang="en"/>
              <a:t>Solve each pair of simultaneous equations</a:t>
            </a:r>
            <a:endParaRPr/>
          </a:p>
          <a:p>
            <a:pPr indent="0" lvl="0" marL="0" rtl="0" algn="l">
              <a:lnSpc>
                <a:spcPct val="150000"/>
              </a:lnSpc>
              <a:spcBef>
                <a:spcPts val="1600"/>
              </a:spcBef>
              <a:spcAft>
                <a:spcPts val="0"/>
              </a:spcAft>
              <a:buNone/>
            </a:pPr>
            <a:r>
              <a:rPr lang="en"/>
              <a:t>1a)		2x + y = 5</a:t>
            </a:r>
            <a:endParaRPr/>
          </a:p>
          <a:p>
            <a:pPr indent="0" lvl="0" marL="0" rtl="0" algn="l">
              <a:lnSpc>
                <a:spcPct val="150000"/>
              </a:lnSpc>
              <a:spcBef>
                <a:spcPts val="1600"/>
              </a:spcBef>
              <a:spcAft>
                <a:spcPts val="1600"/>
              </a:spcAft>
              <a:buNone/>
            </a:pPr>
            <a:r>
              <a:rPr lang="en"/>
              <a:t>		x + y = 1</a:t>
            </a:r>
            <a:endParaRPr/>
          </a:p>
        </p:txBody>
      </p:sp>
      <p:sp>
        <p:nvSpPr>
          <p:cNvPr id="218" name="Google Shape;218;p38"/>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Guided Practice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9"/>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Self Practice</a:t>
            </a:r>
            <a:endParaRPr/>
          </a:p>
        </p:txBody>
      </p:sp>
      <p:sp>
        <p:nvSpPr>
          <p:cNvPr id="224" name="Google Shape;224;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WB 2A, Pg 13</a:t>
            </a:r>
            <a:endParaRPr/>
          </a:p>
          <a:p>
            <a:pPr indent="-342900" lvl="0" marL="457200" rtl="0" algn="l">
              <a:lnSpc>
                <a:spcPct val="150000"/>
              </a:lnSpc>
              <a:spcBef>
                <a:spcPts val="0"/>
              </a:spcBef>
              <a:spcAft>
                <a:spcPts val="0"/>
              </a:spcAft>
              <a:buSzPts val="1800"/>
              <a:buChar char="●"/>
            </a:pPr>
            <a:r>
              <a:rPr lang="en"/>
              <a:t>Qn 1b, c, d</a:t>
            </a:r>
            <a:endParaRPr/>
          </a:p>
          <a:p>
            <a:pPr indent="-342900" lvl="0" marL="457200" rtl="0" algn="l">
              <a:lnSpc>
                <a:spcPct val="150000"/>
              </a:lnSpc>
              <a:spcBef>
                <a:spcPts val="0"/>
              </a:spcBef>
              <a:spcAft>
                <a:spcPts val="0"/>
              </a:spcAft>
              <a:buSzPts val="1800"/>
              <a:buChar char="●"/>
            </a:pPr>
            <a:r>
              <a:rPr lang="en"/>
              <a:t>Individual/ pair work</a:t>
            </a:r>
            <a:endParaRPr/>
          </a:p>
        </p:txBody>
      </p:sp>
      <p:pic>
        <p:nvPicPr>
          <p:cNvPr descr="#classroom #timer #countdown&#10;10 Minute Timer that teachers can use at school in their classroom.&#10;This Timer Quietly Counts down to 0.&#10;When the time is up, an alarm sound will be heard from barking dogs.&#10;&#10;Please consider to subscribe,&#10;Thanks for watching" id="225" name="Google Shape;225;p39" title="10 Minute Timer for School and Homework - Dog Bark Alarm Sound">
            <a:hlinkClick r:id="rId3"/>
          </p:cNvPr>
          <p:cNvPicPr preferRelativeResize="0"/>
          <p:nvPr/>
        </p:nvPicPr>
        <p:blipFill>
          <a:blip r:embed="rId4">
            <a:alphaModFix/>
          </a:blip>
          <a:stretch>
            <a:fillRect/>
          </a:stretch>
        </p:blipFill>
        <p:spPr>
          <a:xfrm>
            <a:off x="7359375" y="64925"/>
            <a:ext cx="1717475" cy="12881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0"/>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1"/>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 you need?</a:t>
            </a:r>
            <a:endParaRPr/>
          </a:p>
        </p:txBody>
      </p:sp>
      <p:sp>
        <p:nvSpPr>
          <p:cNvPr id="237" name="Google Shape;237;p41"/>
          <p:cNvSpPr txBox="1"/>
          <p:nvPr>
            <p:ph idx="1" type="body"/>
          </p:nvPr>
        </p:nvSpPr>
        <p:spPr>
          <a:xfrm>
            <a:off x="471900" y="1538075"/>
            <a:ext cx="4389600" cy="27102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000000"/>
              </a:buClr>
              <a:buSzPts val="1800"/>
              <a:buAutoNum type="arabicPeriod"/>
            </a:pPr>
            <a:r>
              <a:rPr lang="en">
                <a:solidFill>
                  <a:srgbClr val="000000"/>
                </a:solidFill>
              </a:rPr>
              <a:t>Stationery</a:t>
            </a:r>
            <a:endParaRPr>
              <a:solidFill>
                <a:srgbClr val="000000"/>
              </a:solidFill>
            </a:endParaRPr>
          </a:p>
          <a:p>
            <a:pPr indent="-342900" lvl="0" marL="457200" rtl="0" algn="l">
              <a:lnSpc>
                <a:spcPct val="150000"/>
              </a:lnSpc>
              <a:spcBef>
                <a:spcPts val="0"/>
              </a:spcBef>
              <a:spcAft>
                <a:spcPts val="0"/>
              </a:spcAft>
              <a:buClr>
                <a:srgbClr val="000000"/>
              </a:buClr>
              <a:buSzPts val="1800"/>
              <a:buAutoNum type="arabicPeriod"/>
            </a:pPr>
            <a:r>
              <a:rPr lang="en">
                <a:solidFill>
                  <a:srgbClr val="000000"/>
                </a:solidFill>
              </a:rPr>
              <a:t>Maths exercise book </a:t>
            </a:r>
            <a:r>
              <a:rPr lang="en">
                <a:solidFill>
                  <a:srgbClr val="0000FF"/>
                </a:solidFill>
              </a:rPr>
              <a:t>(Bring it home)</a:t>
            </a:r>
            <a:endParaRPr>
              <a:solidFill>
                <a:srgbClr val="000000"/>
              </a:solidFill>
            </a:endParaRPr>
          </a:p>
          <a:p>
            <a:pPr indent="-342900" lvl="0" marL="457200" rtl="0" algn="l">
              <a:lnSpc>
                <a:spcPct val="150000"/>
              </a:lnSpc>
              <a:spcBef>
                <a:spcPts val="0"/>
              </a:spcBef>
              <a:spcAft>
                <a:spcPts val="0"/>
              </a:spcAft>
              <a:buClr>
                <a:srgbClr val="000000"/>
              </a:buClr>
              <a:buSzPts val="1800"/>
              <a:buAutoNum type="arabicPeriod"/>
            </a:pPr>
            <a:r>
              <a:rPr lang="en">
                <a:solidFill>
                  <a:srgbClr val="000000"/>
                </a:solidFill>
              </a:rPr>
              <a:t>Textbook 2A </a:t>
            </a:r>
            <a:r>
              <a:rPr lang="en">
                <a:solidFill>
                  <a:srgbClr val="0000FF"/>
                </a:solidFill>
              </a:rPr>
              <a:t>(Bring it home)</a:t>
            </a:r>
            <a:endParaRPr>
              <a:solidFill>
                <a:srgbClr val="0000FF"/>
              </a:solidFill>
            </a:endParaRPr>
          </a:p>
          <a:p>
            <a:pPr indent="-342900" lvl="0" marL="457200" rtl="0" algn="l">
              <a:lnSpc>
                <a:spcPct val="150000"/>
              </a:lnSpc>
              <a:spcBef>
                <a:spcPts val="0"/>
              </a:spcBef>
              <a:spcAft>
                <a:spcPts val="0"/>
              </a:spcAft>
              <a:buClr>
                <a:srgbClr val="000000"/>
              </a:buClr>
              <a:buSzPts val="1800"/>
              <a:buAutoNum type="arabicPeriod"/>
            </a:pPr>
            <a:r>
              <a:rPr lang="en">
                <a:solidFill>
                  <a:srgbClr val="000000"/>
                </a:solidFill>
              </a:rPr>
              <a:t>Workbook 2A</a:t>
            </a:r>
            <a:endParaRPr>
              <a:solidFill>
                <a:srgbClr val="000000"/>
              </a:solidFill>
            </a:endParaRPr>
          </a:p>
          <a:p>
            <a:pPr indent="0" lvl="0" marL="0" rtl="0" algn="l">
              <a:lnSpc>
                <a:spcPct val="150000"/>
              </a:lnSpc>
              <a:spcBef>
                <a:spcPts val="1600"/>
              </a:spcBef>
              <a:spcAft>
                <a:spcPts val="0"/>
              </a:spcAft>
              <a:buNone/>
            </a:pPr>
            <a:r>
              <a:rPr lang="en">
                <a:solidFill>
                  <a:srgbClr val="0000FF"/>
                </a:solidFill>
              </a:rPr>
              <a:t>E Teaching on Monday</a:t>
            </a:r>
            <a:endParaRPr>
              <a:solidFill>
                <a:srgbClr val="0000FF"/>
              </a:solidFill>
            </a:endParaRPr>
          </a:p>
          <a:p>
            <a:pPr indent="0" lvl="0" marL="0" rtl="0" algn="l">
              <a:lnSpc>
                <a:spcPct val="150000"/>
              </a:lnSpc>
              <a:spcBef>
                <a:spcPts val="1600"/>
              </a:spcBef>
              <a:spcAft>
                <a:spcPts val="1600"/>
              </a:spcAft>
              <a:buNone/>
            </a:pPr>
            <a:r>
              <a:t/>
            </a:r>
            <a:endParaRPr>
              <a:solidFill>
                <a:srgbClr val="000000"/>
              </a:solidFill>
            </a:endParaRPr>
          </a:p>
        </p:txBody>
      </p:sp>
      <p:sp>
        <p:nvSpPr>
          <p:cNvPr id="238" name="Google Shape;238;p41"/>
          <p:cNvSpPr txBox="1"/>
          <p:nvPr>
            <p:ph idx="1" type="body"/>
          </p:nvPr>
        </p:nvSpPr>
        <p:spPr>
          <a:xfrm>
            <a:off x="5318075" y="590900"/>
            <a:ext cx="3233100" cy="40386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500">
                <a:solidFill>
                  <a:srgbClr val="FFFFFF"/>
                </a:solidFill>
              </a:rPr>
              <a:t>Keep Calm </a:t>
            </a:r>
            <a:endParaRPr sz="3500">
              <a:solidFill>
                <a:srgbClr val="FFFFFF"/>
              </a:solidFill>
            </a:endParaRPr>
          </a:p>
          <a:p>
            <a:pPr indent="0" lvl="0" marL="0" rtl="0" algn="ctr">
              <a:spcBef>
                <a:spcPts val="1600"/>
              </a:spcBef>
              <a:spcAft>
                <a:spcPts val="0"/>
              </a:spcAft>
              <a:buNone/>
            </a:pPr>
            <a:r>
              <a:rPr lang="en" sz="3500">
                <a:solidFill>
                  <a:srgbClr val="FFFFFF"/>
                </a:solidFill>
              </a:rPr>
              <a:t>&amp; </a:t>
            </a:r>
            <a:endParaRPr sz="3500">
              <a:solidFill>
                <a:srgbClr val="FFFFFF"/>
              </a:solidFill>
            </a:endParaRPr>
          </a:p>
          <a:p>
            <a:pPr indent="0" lvl="0" marL="0" rtl="0" algn="ctr">
              <a:spcBef>
                <a:spcPts val="1600"/>
              </a:spcBef>
              <a:spcAft>
                <a:spcPts val="1600"/>
              </a:spcAft>
              <a:buNone/>
            </a:pPr>
            <a:r>
              <a:rPr lang="en" sz="3500">
                <a:solidFill>
                  <a:srgbClr val="FFFFFF"/>
                </a:solidFill>
              </a:rPr>
              <a:t>Bring Your Materials Everyday</a:t>
            </a:r>
            <a:endParaRPr sz="35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Lesson Objective</a:t>
            </a:r>
            <a:endParaRPr/>
          </a:p>
        </p:txBody>
      </p:sp>
      <p:sp>
        <p:nvSpPr>
          <p:cNvPr id="73" name="Google Shape;73;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AutoNum type="arabicPeriod"/>
            </a:pPr>
            <a:r>
              <a:rPr lang="en"/>
              <a:t>To explore Firefly subject pages</a:t>
            </a:r>
            <a:endParaRPr/>
          </a:p>
          <a:p>
            <a:pPr indent="-342900" lvl="0" marL="457200" rtl="0" algn="l">
              <a:lnSpc>
                <a:spcPct val="150000"/>
              </a:lnSpc>
              <a:spcBef>
                <a:spcPts val="0"/>
              </a:spcBef>
              <a:spcAft>
                <a:spcPts val="0"/>
              </a:spcAft>
              <a:buSzPts val="1800"/>
              <a:buAutoNum type="arabicPeriod"/>
            </a:pPr>
            <a:r>
              <a:rPr lang="en"/>
              <a:t>To solve simultaneous linear equations using graphical methods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2"/>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Lesson 8</a:t>
            </a:r>
            <a:endParaRPr/>
          </a:p>
        </p:txBody>
      </p:sp>
      <p:sp>
        <p:nvSpPr>
          <p:cNvPr id="244" name="Google Shape;244;p42"/>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4</a:t>
            </a:r>
            <a:r>
              <a:rPr lang="en"/>
              <a:t> Sep 20, Friday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3"/>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Lesson Objective</a:t>
            </a:r>
            <a:endParaRPr/>
          </a:p>
        </p:txBody>
      </p:sp>
      <p:sp>
        <p:nvSpPr>
          <p:cNvPr id="250" name="Google Shape;250;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AutoNum type="arabicPeriod"/>
            </a:pPr>
            <a:r>
              <a:rPr lang="en"/>
              <a:t>To solve simultaneous linear equations using </a:t>
            </a:r>
            <a:r>
              <a:rPr lang="en">
                <a:solidFill>
                  <a:srgbClr val="0000FF"/>
                </a:solidFill>
              </a:rPr>
              <a:t>elimination</a:t>
            </a:r>
            <a:endParaRPr>
              <a:solidFill>
                <a:srgbClr val="0000FF"/>
              </a:solidFill>
            </a:endParaRPr>
          </a:p>
          <a:p>
            <a:pPr indent="-342900" lvl="0" marL="457200" rtl="0" algn="l">
              <a:lnSpc>
                <a:spcPct val="150000"/>
              </a:lnSpc>
              <a:spcBef>
                <a:spcPts val="0"/>
              </a:spcBef>
              <a:spcAft>
                <a:spcPts val="0"/>
              </a:spcAft>
              <a:buSzPts val="1800"/>
              <a:buAutoNum type="arabicPeriod"/>
            </a:pPr>
            <a:r>
              <a:rPr lang="en"/>
              <a:t>To solve simultaneous linear equations using </a:t>
            </a:r>
            <a:r>
              <a:rPr lang="en">
                <a:solidFill>
                  <a:srgbClr val="0000FF"/>
                </a:solidFill>
              </a:rPr>
              <a:t>substitution</a:t>
            </a:r>
            <a:r>
              <a:rPr lang="en"/>
              <a:t>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Google Meet Link</a:t>
            </a:r>
            <a:endParaRPr/>
          </a:p>
        </p:txBody>
      </p:sp>
      <p:sp>
        <p:nvSpPr>
          <p:cNvPr id="256" name="Google Shape;256;p4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u="sng">
                <a:solidFill>
                  <a:schemeClr val="hlink"/>
                </a:solidFill>
                <a:hlinkClick r:id="rId3"/>
              </a:rPr>
              <a:t>https://meet.google.com/tre-ntgh-puc</a:t>
            </a:r>
            <a:endParaRPr/>
          </a:p>
          <a:p>
            <a:pPr indent="-342900" lvl="0" marL="457200" rtl="0" algn="l">
              <a:lnSpc>
                <a:spcPct val="150000"/>
              </a:lnSpc>
              <a:spcBef>
                <a:spcPts val="0"/>
              </a:spcBef>
              <a:spcAft>
                <a:spcPts val="0"/>
              </a:spcAft>
              <a:buSzPts val="1800"/>
              <a:buChar char="●"/>
            </a:pPr>
            <a:r>
              <a:rPr lang="en"/>
              <a:t>Firefly subject blog</a:t>
            </a:r>
            <a:endParaRPr/>
          </a:p>
          <a:p>
            <a:pPr indent="-342900" lvl="0" marL="457200" rtl="0" algn="l">
              <a:lnSpc>
                <a:spcPct val="150000"/>
              </a:lnSpc>
              <a:spcBef>
                <a:spcPts val="0"/>
              </a:spcBef>
              <a:spcAft>
                <a:spcPts val="0"/>
              </a:spcAft>
              <a:buSzPts val="1800"/>
              <a:buChar char="●"/>
            </a:pPr>
            <a:r>
              <a:rPr lang="en"/>
              <a:t>Google calendar invite</a:t>
            </a:r>
            <a:endParaRPr/>
          </a:p>
          <a:p>
            <a:pPr indent="-342900" lvl="0" marL="457200" rtl="0" algn="l">
              <a:lnSpc>
                <a:spcPct val="150000"/>
              </a:lnSpc>
              <a:spcBef>
                <a:spcPts val="0"/>
              </a:spcBef>
              <a:spcAft>
                <a:spcPts val="0"/>
              </a:spcAft>
              <a:buSzPts val="1800"/>
              <a:buChar char="●"/>
            </a:pPr>
            <a:r>
              <a:rPr lang="en"/>
              <a:t>Email</a:t>
            </a:r>
            <a:endParaRPr/>
          </a:p>
          <a:p>
            <a:pPr indent="-342900" lvl="0" marL="457200" rtl="0" algn="l">
              <a:lnSpc>
                <a:spcPct val="150000"/>
              </a:lnSpc>
              <a:spcBef>
                <a:spcPts val="0"/>
              </a:spcBef>
              <a:spcAft>
                <a:spcPts val="0"/>
              </a:spcAft>
              <a:buSzPts val="1800"/>
              <a:buChar char="●"/>
            </a:pPr>
            <a:r>
              <a:rPr lang="en"/>
              <a:t>Hangouts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Self Practice</a:t>
            </a:r>
            <a:endParaRPr/>
          </a:p>
        </p:txBody>
      </p:sp>
      <p:sp>
        <p:nvSpPr>
          <p:cNvPr id="262" name="Google Shape;262;p4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WB 2A, Pg 13</a:t>
            </a:r>
            <a:endParaRPr/>
          </a:p>
          <a:p>
            <a:pPr indent="-342900" lvl="0" marL="457200" rtl="0" algn="l">
              <a:lnSpc>
                <a:spcPct val="150000"/>
              </a:lnSpc>
              <a:spcBef>
                <a:spcPts val="0"/>
              </a:spcBef>
              <a:spcAft>
                <a:spcPts val="0"/>
              </a:spcAft>
              <a:buSzPts val="1800"/>
              <a:buChar char="●"/>
            </a:pPr>
            <a:r>
              <a:rPr lang="en"/>
              <a:t>WB 2A, Pg 14, Qn 1g, 1h, 1i</a:t>
            </a:r>
            <a:endParaRPr/>
          </a:p>
          <a:p>
            <a:pPr indent="-342900" lvl="0" marL="457200" rtl="0" algn="l">
              <a:lnSpc>
                <a:spcPct val="150000"/>
              </a:lnSpc>
              <a:spcBef>
                <a:spcPts val="0"/>
              </a:spcBef>
              <a:spcAft>
                <a:spcPts val="0"/>
              </a:spcAft>
              <a:buSzPts val="1800"/>
              <a:buChar char="●"/>
            </a:pPr>
            <a:r>
              <a:rPr lang="en"/>
              <a:t>Individual/ pair work</a:t>
            </a:r>
            <a:endParaRPr/>
          </a:p>
        </p:txBody>
      </p:sp>
      <p:pic>
        <p:nvPicPr>
          <p:cNvPr descr="#classroom #timer #countdown&#10;10 Minute Timer that teachers can use at school in their classroom.&#10;This Timer Quietly Counts down to 0.&#10;When the time is up, an alarm sound will be heard from barking dogs.&#10;&#10;Please consider to subscribe,&#10;Thanks for watching" id="263" name="Google Shape;263;p45" title="10 Minute Timer for School and Homework - Dog Bark Alarm Sound">
            <a:hlinkClick r:id="rId3"/>
          </p:cNvPr>
          <p:cNvPicPr preferRelativeResize="0"/>
          <p:nvPr/>
        </p:nvPicPr>
        <p:blipFill>
          <a:blip r:embed="rId4">
            <a:alphaModFix/>
          </a:blip>
          <a:stretch>
            <a:fillRect/>
          </a:stretch>
        </p:blipFill>
        <p:spPr>
          <a:xfrm>
            <a:off x="7359375" y="64925"/>
            <a:ext cx="1717475" cy="12881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6"/>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Solving Systems of Equations</a:t>
            </a:r>
            <a:endParaRPr/>
          </a:p>
        </p:txBody>
      </p:sp>
      <p:pic>
        <p:nvPicPr>
          <p:cNvPr descr="MIT grad shows how to use the substitution method to solve a system of linear equations (aka. simultaneous equations). To skip ahead: 1) For a BASIC SUBSTITUTION example, skip to time 0:19. 2) For an example where it's TRICKIER to solve and also involves FRACTIONS, skip to 08:17. and P.S.) For WEIRDER-LOOKING DIFFERENT FORMS of systems, for which you can still use substitution, skip to 16:46. Nancy formerly of MathBFF explains the steps.&#10;&#10;Follow me on Instagram! https://instagram.com/mathnancy&#10;Follow me on Twitter: https://twitter.com/nancypi&#10;&#10;For how to solve a system of linear equations with the ELIMINATION METHOD, jump to: https://youtu.be/XOJgzW4P7T8&#10;&#10;What does it mean to solve a system of equations using the SUBSTITUTION METHOD? It means to solve for the x and y values that make both equations true, using the substitution method. Substitution is just one way of solving (elimination is another way). Here are the THREE STEPS you can always follow:&#10;&#10;STEP 1) First, solve for x or y in either of the two equations in the system (get x or y alone on one side). It doesn't matter which equation you use first, and it doesn't matter whether you get x alone first or y alone first. You can pick whatever looks easiest to solve for in the system.&#10;&#10;STEP 2) Then, take the expression you found for y (or x) and plug it into the other equation you haven't used yet. For instance, if you got y alone in the first step, take that expression for y and plug it into, or substitute it into, the variable y in the other original equation in the system. Then, simplify the expression by distributing to open up the parentheses (using the distributive property) and combining like terms. Solve for the unknown variable in this equation.&#10;&#10;STEP 3) Finally, once you solve and get an actual number for a variable, you can take that number and plug it back into either original equation in the system and then simplify and solve for the other variable. This (x,y) pair is your solution.&#10;&#10;IMPORTANT: If you get something like 0 = 0 or 8 = 8, or something like 1 = 2 or 0 = 21 when you are following these steps and trying to solve, then you've probably found a special case. If you get something TRUE like 0 = 0 (a number equals the same number), then there are an infinite number of solutions to the system, and you can just write &quot;infinitely-many solutions&quot;. If instead you get something FALSE like 0 = 21, then there is no solution (inconsistent system), and you can write &quot;no solution&quot;.&#10;&#10;For more of my math videos, check out: http://nancypi.com" id="269" name="Google Shape;269;p46" title="Solving Systems of Equations... Substitution Method (NancyPi)">
            <a:hlinkClick r:id="rId3"/>
          </p:cNvPr>
          <p:cNvPicPr preferRelativeResize="0"/>
          <p:nvPr/>
        </p:nvPicPr>
        <p:blipFill>
          <a:blip r:embed="rId4">
            <a:alphaModFix/>
          </a:blip>
          <a:stretch>
            <a:fillRect/>
          </a:stretch>
        </p:blipFill>
        <p:spPr>
          <a:xfrm>
            <a:off x="3526050" y="74000"/>
            <a:ext cx="5542100" cy="41565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TB 2A, Pg 18, WE 7</a:t>
            </a:r>
            <a:endParaRPr/>
          </a:p>
        </p:txBody>
      </p:sp>
      <p:sp>
        <p:nvSpPr>
          <p:cNvPr id="275" name="Google Shape;275;p4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Guided Practice</a:t>
            </a:r>
            <a:endParaRPr/>
          </a:p>
        </p:txBody>
      </p:sp>
      <p:pic>
        <p:nvPicPr>
          <p:cNvPr id="276" name="Google Shape;276;p47"/>
          <p:cNvPicPr preferRelativeResize="0"/>
          <p:nvPr/>
        </p:nvPicPr>
        <p:blipFill rotWithShape="1">
          <a:blip r:embed="rId3">
            <a:alphaModFix/>
          </a:blip>
          <a:srcRect b="8233" l="2399" r="39632" t="25312"/>
          <a:stretch/>
        </p:blipFill>
        <p:spPr>
          <a:xfrm>
            <a:off x="2888250" y="1017450"/>
            <a:ext cx="6110951" cy="3938899"/>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WB 2A, Pg 14, Qn 1k</a:t>
            </a:r>
            <a:endParaRPr/>
          </a:p>
        </p:txBody>
      </p:sp>
      <p:sp>
        <p:nvSpPr>
          <p:cNvPr id="282" name="Google Shape;282;p48"/>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Guided Practice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9"/>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Self Practice</a:t>
            </a:r>
            <a:endParaRPr/>
          </a:p>
        </p:txBody>
      </p:sp>
      <p:sp>
        <p:nvSpPr>
          <p:cNvPr id="288" name="Google Shape;288;p4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WB 2A, Pg 14, Qn 1j, 1l</a:t>
            </a:r>
            <a:endParaRPr/>
          </a:p>
          <a:p>
            <a:pPr indent="-342900" lvl="0" marL="457200" rtl="0" algn="l">
              <a:lnSpc>
                <a:spcPct val="150000"/>
              </a:lnSpc>
              <a:spcBef>
                <a:spcPts val="0"/>
              </a:spcBef>
              <a:spcAft>
                <a:spcPts val="0"/>
              </a:spcAft>
              <a:buSzPts val="1800"/>
              <a:buChar char="●"/>
            </a:pPr>
            <a:r>
              <a:rPr lang="en"/>
              <a:t>Individual/ pair work</a:t>
            </a:r>
            <a:endParaRPr/>
          </a:p>
        </p:txBody>
      </p:sp>
      <p:pic>
        <p:nvPicPr>
          <p:cNvPr descr="#classroom #timer #countdown&#10;10 Minute Timer that teachers can use at school in their classroom.&#10;This Timer Quietly Counts down to 0.&#10;When the time is up, an alarm sound will be heard from barking dogs.&#10;&#10;Please consider to subscribe,&#10;Thanks for watching" id="289" name="Google Shape;289;p49" title="10 Minute Timer for School and Homework - Dog Bark Alarm Sound">
            <a:hlinkClick r:id="rId3"/>
          </p:cNvPr>
          <p:cNvPicPr preferRelativeResize="0"/>
          <p:nvPr/>
        </p:nvPicPr>
        <p:blipFill>
          <a:blip r:embed="rId4">
            <a:alphaModFix/>
          </a:blip>
          <a:stretch>
            <a:fillRect/>
          </a:stretch>
        </p:blipFill>
        <p:spPr>
          <a:xfrm>
            <a:off x="7359375" y="64925"/>
            <a:ext cx="1717475" cy="12881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5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t/>
            </a:r>
            <a:endParaRPr/>
          </a:p>
        </p:txBody>
      </p:sp>
      <p:sp>
        <p:nvSpPr>
          <p:cNvPr id="295" name="Google Shape;295;p50"/>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Homework</a:t>
            </a:r>
            <a:endParaRPr/>
          </a:p>
        </p:txBody>
      </p:sp>
      <p:sp>
        <p:nvSpPr>
          <p:cNvPr id="296" name="Google Shape;296;p50"/>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t>WB 2A, Pg 13 - 15</a:t>
            </a:r>
            <a:endParaRPr/>
          </a:p>
          <a:p>
            <a:pPr indent="0" lvl="0" marL="0" rtl="0" algn="l">
              <a:lnSpc>
                <a:spcPct val="150000"/>
              </a:lnSpc>
              <a:spcBef>
                <a:spcPts val="0"/>
              </a:spcBef>
              <a:spcAft>
                <a:spcPts val="0"/>
              </a:spcAft>
              <a:buNone/>
            </a:pPr>
            <a:r>
              <a:rPr lang="en"/>
              <a:t>Due: Tuesday, 8 Sep 20</a:t>
            </a:r>
            <a:endParaRPr/>
          </a:p>
        </p:txBody>
      </p:sp>
      <p:pic>
        <p:nvPicPr>
          <p:cNvPr id="297" name="Google Shape;297;p50"/>
          <p:cNvPicPr preferRelativeResize="0"/>
          <p:nvPr/>
        </p:nvPicPr>
        <p:blipFill>
          <a:blip r:embed="rId3">
            <a:alphaModFix/>
          </a:blip>
          <a:stretch>
            <a:fillRect/>
          </a:stretch>
        </p:blipFill>
        <p:spPr>
          <a:xfrm>
            <a:off x="4939500" y="724200"/>
            <a:ext cx="3837000" cy="3695100"/>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Firefly </a:t>
            </a:r>
            <a:endParaRPr/>
          </a:p>
          <a:p>
            <a:pPr indent="0" lvl="0" marL="0" rtl="0" algn="ctr">
              <a:spcBef>
                <a:spcPts val="0"/>
              </a:spcBef>
              <a:spcAft>
                <a:spcPts val="0"/>
              </a:spcAft>
              <a:buNone/>
            </a:pPr>
            <a:r>
              <a:rPr lang="en"/>
              <a:t>Subject Blog, Resources &amp; Tasks</a:t>
            </a:r>
            <a:endParaRPr/>
          </a:p>
        </p:txBody>
      </p:sp>
      <p:sp>
        <p:nvSpPr>
          <p:cNvPr id="79" name="Google Shape;79;p16"/>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Click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Corrections: Worksheet 1.1</a:t>
            </a:r>
            <a:endParaRPr/>
          </a:p>
        </p:txBody>
      </p:sp>
      <p:sp>
        <p:nvSpPr>
          <p:cNvPr id="85" name="Google Shape;85;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t>Common Mistakes</a:t>
            </a:r>
            <a:endParaRPr/>
          </a:p>
          <a:p>
            <a:pPr indent="-342900" lvl="0" marL="457200" rtl="0" algn="l">
              <a:lnSpc>
                <a:spcPct val="150000"/>
              </a:lnSpc>
              <a:spcBef>
                <a:spcPts val="1600"/>
              </a:spcBef>
              <a:spcAft>
                <a:spcPts val="0"/>
              </a:spcAft>
              <a:buSzPts val="1800"/>
              <a:buAutoNum type="arabicPeriod"/>
            </a:pPr>
            <a:r>
              <a:rPr lang="en"/>
              <a:t>Pencil &amp; ruler to plot</a:t>
            </a:r>
            <a:endParaRPr/>
          </a:p>
          <a:p>
            <a:pPr indent="-342900" lvl="0" marL="457200" rtl="0" algn="l">
              <a:lnSpc>
                <a:spcPct val="150000"/>
              </a:lnSpc>
              <a:spcBef>
                <a:spcPts val="0"/>
              </a:spcBef>
              <a:spcAft>
                <a:spcPts val="0"/>
              </a:spcAft>
              <a:buSzPts val="1800"/>
              <a:buAutoNum type="arabicPeriod"/>
            </a:pPr>
            <a:r>
              <a:rPr lang="en"/>
              <a:t>State equation of line on graph paper</a:t>
            </a:r>
            <a:endParaRPr/>
          </a:p>
          <a:p>
            <a:pPr indent="-342900" lvl="0" marL="457200" rtl="0" algn="l">
              <a:lnSpc>
                <a:spcPct val="150000"/>
              </a:lnSpc>
              <a:spcBef>
                <a:spcPts val="0"/>
              </a:spcBef>
              <a:spcAft>
                <a:spcPts val="0"/>
              </a:spcAft>
              <a:buSzPts val="1800"/>
              <a:buAutoNum type="arabicPeriod"/>
            </a:pPr>
            <a:r>
              <a:rPr lang="en"/>
              <a:t>Include x/ y in the equation of line</a:t>
            </a:r>
            <a:endParaRPr/>
          </a:p>
          <a:p>
            <a:pPr indent="-342900" lvl="0" marL="457200" rtl="0" algn="l">
              <a:lnSpc>
                <a:spcPct val="150000"/>
              </a:lnSpc>
              <a:spcBef>
                <a:spcPts val="0"/>
              </a:spcBef>
              <a:spcAft>
                <a:spcPts val="0"/>
              </a:spcAft>
              <a:buSzPts val="1800"/>
              <a:buAutoNum type="arabicPeriod"/>
            </a:pPr>
            <a:r>
              <a:rPr lang="en"/>
              <a:t>Extend the line till end of graph paper</a:t>
            </a:r>
            <a:endParaRPr/>
          </a:p>
          <a:p>
            <a:pPr indent="-342900" lvl="0" marL="457200" rtl="0" algn="l">
              <a:lnSpc>
                <a:spcPct val="150000"/>
              </a:lnSpc>
              <a:spcBef>
                <a:spcPts val="0"/>
              </a:spcBef>
              <a:spcAft>
                <a:spcPts val="0"/>
              </a:spcAft>
              <a:buSzPts val="1800"/>
              <a:buAutoNum type="arabicPeriod"/>
            </a:pPr>
            <a:r>
              <a:rPr lang="en"/>
              <a:t>Plot lines, not coordinates</a:t>
            </a:r>
            <a:endParaRPr/>
          </a:p>
          <a:p>
            <a:pPr indent="-342900" lvl="0" marL="457200" rtl="0" algn="l">
              <a:lnSpc>
                <a:spcPct val="150000"/>
              </a:lnSpc>
              <a:spcBef>
                <a:spcPts val="0"/>
              </a:spcBef>
              <a:spcAft>
                <a:spcPts val="0"/>
              </a:spcAft>
              <a:buSzPts val="1800"/>
              <a:buAutoNum type="arabicPeriod"/>
            </a:pPr>
            <a:r>
              <a:rPr lang="en"/>
              <a:t>Negative or Positive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Solving simultaneous linear equations by graphical method</a:t>
            </a:r>
            <a:endParaRPr/>
          </a:p>
        </p:txBody>
      </p:sp>
      <p:pic>
        <p:nvPicPr>
          <p:cNvPr id="91" name="Google Shape;91;p18" title="Solving Simultaneous Equations Graphically">
            <a:hlinkClick r:id="rId3"/>
          </p:cNvPr>
          <p:cNvPicPr preferRelativeResize="0"/>
          <p:nvPr/>
        </p:nvPicPr>
        <p:blipFill>
          <a:blip r:embed="rId4">
            <a:alphaModFix/>
          </a:blip>
          <a:stretch>
            <a:fillRect/>
          </a:stretch>
        </p:blipFill>
        <p:spPr>
          <a:xfrm>
            <a:off x="1807863" y="84375"/>
            <a:ext cx="5528275" cy="4146200"/>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TB 2A, Pg 11, WE 2 </a:t>
            </a:r>
            <a:r>
              <a:rPr lang="en">
                <a:solidFill>
                  <a:srgbClr val="0000FF"/>
                </a:solidFill>
              </a:rPr>
              <a:t>(WS)</a:t>
            </a:r>
            <a:endParaRPr>
              <a:solidFill>
                <a:srgbClr val="0000FF"/>
              </a:solidFill>
            </a:endParaRPr>
          </a:p>
        </p:txBody>
      </p:sp>
      <p:sp>
        <p:nvSpPr>
          <p:cNvPr id="97" name="Google Shape;97;p19"/>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Guided Practice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 you need?</a:t>
            </a:r>
            <a:endParaRPr/>
          </a:p>
        </p:txBody>
      </p:sp>
      <p:sp>
        <p:nvSpPr>
          <p:cNvPr id="109" name="Google Shape;109;p21"/>
          <p:cNvSpPr txBox="1"/>
          <p:nvPr>
            <p:ph idx="1" type="body"/>
          </p:nvPr>
        </p:nvSpPr>
        <p:spPr>
          <a:xfrm>
            <a:off x="471900" y="1919075"/>
            <a:ext cx="3812100" cy="27102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000000"/>
              </a:buClr>
              <a:buSzPts val="1800"/>
              <a:buAutoNum type="arabicPeriod"/>
            </a:pPr>
            <a:r>
              <a:rPr lang="en">
                <a:solidFill>
                  <a:srgbClr val="000000"/>
                </a:solidFill>
              </a:rPr>
              <a:t>Stationery</a:t>
            </a:r>
            <a:endParaRPr>
              <a:solidFill>
                <a:srgbClr val="000000"/>
              </a:solidFill>
            </a:endParaRPr>
          </a:p>
          <a:p>
            <a:pPr indent="-342900" lvl="0" marL="457200" rtl="0" algn="l">
              <a:lnSpc>
                <a:spcPct val="150000"/>
              </a:lnSpc>
              <a:spcBef>
                <a:spcPts val="0"/>
              </a:spcBef>
              <a:spcAft>
                <a:spcPts val="0"/>
              </a:spcAft>
              <a:buClr>
                <a:srgbClr val="000000"/>
              </a:buClr>
              <a:buSzPts val="1800"/>
              <a:buAutoNum type="arabicPeriod"/>
            </a:pPr>
            <a:r>
              <a:rPr lang="en">
                <a:solidFill>
                  <a:srgbClr val="000000"/>
                </a:solidFill>
              </a:rPr>
              <a:t>Maths exercise book</a:t>
            </a:r>
            <a:endParaRPr>
              <a:solidFill>
                <a:srgbClr val="000000"/>
              </a:solidFill>
            </a:endParaRPr>
          </a:p>
          <a:p>
            <a:pPr indent="-342900" lvl="0" marL="457200" rtl="0" algn="l">
              <a:lnSpc>
                <a:spcPct val="150000"/>
              </a:lnSpc>
              <a:spcBef>
                <a:spcPts val="0"/>
              </a:spcBef>
              <a:spcAft>
                <a:spcPts val="0"/>
              </a:spcAft>
              <a:buClr>
                <a:srgbClr val="000000"/>
              </a:buClr>
              <a:buSzPts val="1800"/>
              <a:buAutoNum type="arabicPeriod"/>
            </a:pPr>
            <a:r>
              <a:rPr lang="en">
                <a:solidFill>
                  <a:srgbClr val="000000"/>
                </a:solidFill>
              </a:rPr>
              <a:t>Textbook 2A</a:t>
            </a:r>
            <a:endParaRPr>
              <a:solidFill>
                <a:srgbClr val="000000"/>
              </a:solidFill>
            </a:endParaRPr>
          </a:p>
          <a:p>
            <a:pPr indent="-342900" lvl="0" marL="457200" rtl="0" algn="l">
              <a:lnSpc>
                <a:spcPct val="150000"/>
              </a:lnSpc>
              <a:spcBef>
                <a:spcPts val="0"/>
              </a:spcBef>
              <a:spcAft>
                <a:spcPts val="0"/>
              </a:spcAft>
              <a:buClr>
                <a:srgbClr val="000000"/>
              </a:buClr>
              <a:buSzPts val="1800"/>
              <a:buAutoNum type="arabicPeriod"/>
            </a:pPr>
            <a:r>
              <a:rPr lang="en">
                <a:solidFill>
                  <a:srgbClr val="000000"/>
                </a:solidFill>
              </a:rPr>
              <a:t>Workbook 2A</a:t>
            </a:r>
            <a:endParaRPr>
              <a:solidFill>
                <a:srgbClr val="000000"/>
              </a:solidFill>
            </a:endParaRPr>
          </a:p>
          <a:p>
            <a:pPr indent="-342900" lvl="0" marL="457200" rtl="0" algn="l">
              <a:lnSpc>
                <a:spcPct val="150000"/>
              </a:lnSpc>
              <a:spcBef>
                <a:spcPts val="0"/>
              </a:spcBef>
              <a:spcAft>
                <a:spcPts val="0"/>
              </a:spcAft>
              <a:buClr>
                <a:srgbClr val="000000"/>
              </a:buClr>
              <a:buSzPts val="1800"/>
              <a:buAutoNum type="arabicPeriod"/>
            </a:pPr>
            <a:r>
              <a:rPr lang="en">
                <a:solidFill>
                  <a:srgbClr val="000000"/>
                </a:solidFill>
              </a:rPr>
              <a:t>Worksheet (Guided Practice)</a:t>
            </a:r>
            <a:endParaRPr>
              <a:solidFill>
                <a:srgbClr val="000000"/>
              </a:solidFill>
            </a:endParaRPr>
          </a:p>
          <a:p>
            <a:pPr indent="0" lvl="0" marL="0" rtl="0" algn="l">
              <a:lnSpc>
                <a:spcPct val="150000"/>
              </a:lnSpc>
              <a:spcBef>
                <a:spcPts val="1600"/>
              </a:spcBef>
              <a:spcAft>
                <a:spcPts val="1600"/>
              </a:spcAft>
              <a:buNone/>
            </a:pPr>
            <a:r>
              <a:t/>
            </a:r>
            <a:endParaRPr>
              <a:solidFill>
                <a:srgbClr val="000000"/>
              </a:solidFill>
            </a:endParaRPr>
          </a:p>
        </p:txBody>
      </p:sp>
      <p:sp>
        <p:nvSpPr>
          <p:cNvPr id="110" name="Google Shape;110;p21"/>
          <p:cNvSpPr txBox="1"/>
          <p:nvPr>
            <p:ph idx="1" type="body"/>
          </p:nvPr>
        </p:nvSpPr>
        <p:spPr>
          <a:xfrm>
            <a:off x="5318075" y="590900"/>
            <a:ext cx="3233100" cy="40386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500">
                <a:solidFill>
                  <a:srgbClr val="FFFFFF"/>
                </a:solidFill>
              </a:rPr>
              <a:t>Keep Calm </a:t>
            </a:r>
            <a:endParaRPr sz="3500">
              <a:solidFill>
                <a:srgbClr val="FFFFFF"/>
              </a:solidFill>
            </a:endParaRPr>
          </a:p>
          <a:p>
            <a:pPr indent="0" lvl="0" marL="0" rtl="0" algn="ctr">
              <a:spcBef>
                <a:spcPts val="1600"/>
              </a:spcBef>
              <a:spcAft>
                <a:spcPts val="0"/>
              </a:spcAft>
              <a:buNone/>
            </a:pPr>
            <a:r>
              <a:rPr lang="en" sz="3500">
                <a:solidFill>
                  <a:srgbClr val="FFFFFF"/>
                </a:solidFill>
              </a:rPr>
              <a:t>&amp; </a:t>
            </a:r>
            <a:endParaRPr sz="3500">
              <a:solidFill>
                <a:srgbClr val="FFFFFF"/>
              </a:solidFill>
            </a:endParaRPr>
          </a:p>
          <a:p>
            <a:pPr indent="0" lvl="0" marL="0" rtl="0" algn="ctr">
              <a:spcBef>
                <a:spcPts val="1600"/>
              </a:spcBef>
              <a:spcAft>
                <a:spcPts val="1600"/>
              </a:spcAft>
              <a:buNone/>
            </a:pPr>
            <a:r>
              <a:rPr lang="en" sz="3500">
                <a:solidFill>
                  <a:srgbClr val="FFFFFF"/>
                </a:solidFill>
              </a:rPr>
              <a:t>Bring Your Materials Everyday</a:t>
            </a:r>
            <a:endParaRPr sz="35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