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60" r:id="rId4"/>
    <p:sldId id="261" r:id="rId5"/>
    <p:sldId id="266" r:id="rId6"/>
    <p:sldId id="269" r:id="rId7"/>
    <p:sldId id="270" r:id="rId8"/>
    <p:sldId id="267" r:id="rId9"/>
    <p:sldId id="271" r:id="rId10"/>
    <p:sldId id="263" r:id="rId11"/>
    <p:sldId id="272" r:id="rId12"/>
    <p:sldId id="273" r:id="rId13"/>
    <p:sldId id="274" r:id="rId14"/>
    <p:sldId id="264" r:id="rId15"/>
    <p:sldId id="262" r:id="rId16"/>
    <p:sldId id="279" r:id="rId17"/>
    <p:sldId id="281" r:id="rId18"/>
    <p:sldId id="292" r:id="rId19"/>
    <p:sldId id="282" r:id="rId20"/>
    <p:sldId id="293" r:id="rId21"/>
    <p:sldId id="291" r:id="rId22"/>
    <p:sldId id="290" r:id="rId23"/>
    <p:sldId id="280" r:id="rId24"/>
    <p:sldId id="284" r:id="rId25"/>
    <p:sldId id="288" r:id="rId26"/>
    <p:sldId id="294" r:id="rId2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39" d="100"/>
          <a:sy n="39" d="100"/>
        </p:scale>
        <p:origin x="6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9795" y="3394075"/>
            <a:ext cx="9211945" cy="1600200"/>
          </a:xfrm>
        </p:spPr>
        <p:txBody>
          <a:bodyPr/>
          <a:lstStyle/>
          <a:p>
            <a:r>
              <a:rPr lang="en-US" sz="4800"/>
              <a:t>SIMILARITY OF THEOREM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0605" y="1854835"/>
            <a:ext cx="10351135" cy="1752600"/>
          </a:xfrm>
        </p:spPr>
        <p:txBody>
          <a:bodyPr/>
          <a:lstStyle/>
          <a:p>
            <a:r>
              <a:rPr lang="en-US" sz="6600"/>
              <a:t>SIMILARITY TRIANGLES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SAS Similarity Theorem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456565" y="1319530"/>
            <a:ext cx="1019175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q"/>
            </a:pPr>
            <a:r>
              <a:rPr lang="en-US" sz="3200"/>
              <a:t>Two triangles are similar if an angle of one triangle is congruent to an angle of another triangle and the corresponding sides including those angles are in proportion.</a:t>
            </a:r>
          </a:p>
        </p:txBody>
      </p:sp>
    </p:spTree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150" y="88265"/>
            <a:ext cx="10972800" cy="582613"/>
          </a:xfrm>
        </p:spPr>
        <p:txBody>
          <a:bodyPr/>
          <a:lstStyle/>
          <a:p>
            <a:r>
              <a:rPr lang="en-US"/>
              <a:t>SAS Similarity Theorem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267460" y="2170430"/>
            <a:ext cx="1328420" cy="162369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343275" y="1661160"/>
            <a:ext cx="2420620" cy="264223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835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501140" y="200025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595880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086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338955" y="129286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8534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10080" y="363855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5645" y="283146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047875" y="292608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7585" y="265874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869815" y="275336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53585" y="412559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6282690" y="1183005"/>
            <a:ext cx="48736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If:                   =              ;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&lt;R = </a:t>
            </a:r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&lt;U</a:t>
            </a:r>
            <a:r>
              <a:rPr lang="en-US" sz="2000"/>
              <a:t> </a:t>
            </a:r>
          </a:p>
        </p:txBody>
      </p:sp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6980555" y="79248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3" imgW="279400" imgH="393700" progId="Equation.KSEE3">
                  <p:embed/>
                </p:oleObj>
              </mc:Choice>
              <mc:Fallback>
                <p:oleObj r:id="rId3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0555" y="79248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8196580" y="79248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6580" y="79248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459855" y="234505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Then:       PQR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STU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7491095" y="236855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8976995" y="2345055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Arc 17"/>
          <p:cNvSpPr/>
          <p:nvPr/>
        </p:nvSpPr>
        <p:spPr>
          <a:xfrm rot="15000000">
            <a:off x="2245995" y="341058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Arc 18"/>
          <p:cNvSpPr/>
          <p:nvPr/>
        </p:nvSpPr>
        <p:spPr>
          <a:xfrm rot="15000000">
            <a:off x="5278120" y="391858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0" name="Text Box 19"/>
          <p:cNvSpPr txBox="1"/>
          <p:nvPr/>
        </p:nvSpPr>
        <p:spPr>
          <a:xfrm>
            <a:off x="9799955" y="1097280"/>
            <a:ext cx="39052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~</a:t>
            </a:r>
          </a:p>
        </p:txBody>
      </p:sp>
    </p:spTree>
  </p:cSld>
  <p:clrMapOvr>
    <a:masterClrMapping/>
  </p:clrMapOvr>
  <p:transition>
    <p:cover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150" y="88265"/>
            <a:ext cx="10972800" cy="582613"/>
          </a:xfrm>
        </p:spPr>
        <p:txBody>
          <a:bodyPr/>
          <a:lstStyle/>
          <a:p>
            <a:r>
              <a:rPr lang="en-US"/>
              <a:t>SAS Similarity Theorem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267460" y="2170430"/>
            <a:ext cx="1328420" cy="162369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343275" y="1661160"/>
            <a:ext cx="2420620" cy="264223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835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501140" y="200025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595880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086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338955" y="129286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8534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10080" y="363855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5645" y="283146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047875" y="292608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7585" y="265874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869815" y="275336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53585" y="412559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5763895" y="971550"/>
            <a:ext cx="52698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GIVEN:                  =            ;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&lt;R = </a:t>
            </a:r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&lt;U</a:t>
            </a:r>
            <a:r>
              <a:rPr lang="en-US" sz="2000"/>
              <a:t> </a:t>
            </a:r>
          </a:p>
        </p:txBody>
      </p:sp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7123430" y="79248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r:id="rId3" imgW="279400" imgH="393700" progId="Equation.KSEE3">
                  <p:embed/>
                </p:oleObj>
              </mc:Choice>
              <mc:Fallback>
                <p:oleObj r:id="rId3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23430" y="79248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8196580" y="79248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6580" y="79248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049645" y="2381250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PROVE:       PQR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STU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7491095" y="236855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8976995" y="2345055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Arc 17"/>
          <p:cNvSpPr/>
          <p:nvPr/>
        </p:nvSpPr>
        <p:spPr>
          <a:xfrm rot="15000000">
            <a:off x="2245995" y="341058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Arc 18"/>
          <p:cNvSpPr/>
          <p:nvPr/>
        </p:nvSpPr>
        <p:spPr>
          <a:xfrm rot="15000000">
            <a:off x="5278120" y="391858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0" name="Text Box 19"/>
          <p:cNvSpPr txBox="1"/>
          <p:nvPr/>
        </p:nvSpPr>
        <p:spPr>
          <a:xfrm>
            <a:off x="9688830" y="868680"/>
            <a:ext cx="39052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~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150" y="88265"/>
            <a:ext cx="10972800" cy="582613"/>
          </a:xfrm>
        </p:spPr>
        <p:txBody>
          <a:bodyPr/>
          <a:lstStyle/>
          <a:p>
            <a:r>
              <a:rPr lang="en-US"/>
              <a:t>SAS Similarity Theorem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267460" y="2170430"/>
            <a:ext cx="1328420" cy="162369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343275" y="1661160"/>
            <a:ext cx="2420620" cy="264223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835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J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501140" y="200025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595880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086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338955" y="129286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8534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10080" y="363855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5645" y="283146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047875" y="292608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7585" y="265874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869815" y="275336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53585" y="412559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7280000">
            <a:off x="2038985" y="3538220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Arc 18"/>
          <p:cNvSpPr/>
          <p:nvPr/>
        </p:nvSpPr>
        <p:spPr>
          <a:xfrm rot="15960000">
            <a:off x="5307330" y="392874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1"/>
          </p:nvPr>
        </p:nvGraphicFramePr>
        <p:xfrm>
          <a:off x="5332095" y="994410"/>
          <a:ext cx="438023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2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If: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then: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AA  Similarity Theorem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733425" y="1174115"/>
            <a:ext cx="882523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q"/>
            </a:pPr>
            <a:r>
              <a:rPr lang="en-US" sz="3200"/>
              <a:t>Two triangles are similar if two angles of one triangle are congruent to two angles of another triangle.</a:t>
            </a:r>
          </a:p>
        </p:txBody>
      </p:sp>
      <p:sp>
        <p:nvSpPr>
          <p:cNvPr id="3" name="Right Triangle 2"/>
          <p:cNvSpPr/>
          <p:nvPr/>
        </p:nvSpPr>
        <p:spPr>
          <a:xfrm rot="19020000">
            <a:off x="1342390" y="2529840"/>
            <a:ext cx="1888490" cy="1797685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Right Triangle 3"/>
          <p:cNvSpPr/>
          <p:nvPr/>
        </p:nvSpPr>
        <p:spPr>
          <a:xfrm rot="19020000">
            <a:off x="4036695" y="1920875"/>
            <a:ext cx="2458720" cy="2277110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09600" y="31337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2013585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499485" y="336740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285490" y="287528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941185" y="27654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4945380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2" name="Arc 11"/>
          <p:cNvSpPr/>
          <p:nvPr/>
        </p:nvSpPr>
        <p:spPr>
          <a:xfrm rot="19440000">
            <a:off x="1888490" y="4472305"/>
            <a:ext cx="619125" cy="52895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4" name="Arc 13"/>
          <p:cNvSpPr/>
          <p:nvPr/>
        </p:nvSpPr>
        <p:spPr>
          <a:xfrm rot="18960000">
            <a:off x="1989455" y="452310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5" name="Arc 14"/>
          <p:cNvSpPr/>
          <p:nvPr/>
        </p:nvSpPr>
        <p:spPr>
          <a:xfrm rot="18180000">
            <a:off x="4963160" y="4264025"/>
            <a:ext cx="678815" cy="8769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" name="Arc 15"/>
          <p:cNvSpPr/>
          <p:nvPr/>
        </p:nvSpPr>
        <p:spPr>
          <a:xfrm rot="18960000">
            <a:off x="4851400" y="4447540"/>
            <a:ext cx="645160" cy="54927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" name="Arc 16"/>
          <p:cNvSpPr/>
          <p:nvPr/>
        </p:nvSpPr>
        <p:spPr>
          <a:xfrm rot="13260000">
            <a:off x="3117215" y="335597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Arc 17"/>
          <p:cNvSpPr/>
          <p:nvPr/>
        </p:nvSpPr>
        <p:spPr>
          <a:xfrm rot="13260000">
            <a:off x="6547485" y="297624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Right Triangle Similarity theorem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726440" y="1146175"/>
            <a:ext cx="909383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If the altitude is drawn to the hypotenuse of a  right triangle , then the two triangles formed are similar to the original rectangle and to each other.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744220" y="2925445"/>
            <a:ext cx="1022540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Given: </a:t>
            </a:r>
          </a:p>
          <a:p>
            <a:r>
              <a:rPr lang="en-US" sz="3200"/>
              <a:t>1.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∆ MER is a right triangle with &lt;MER and a right angle and side MR as the hypotenuse.</a:t>
            </a:r>
          </a:p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2. Side EY is an altitude to the hypotenuse of ∆MER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Properties of Right triangle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10540" y="1308100"/>
            <a:ext cx="1065657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When the altitude is drawn to the hypotenuse of a right triangle,</a:t>
            </a:r>
          </a:p>
          <a:p>
            <a:endParaRPr lang="en-US" sz="2000" b="1"/>
          </a:p>
          <a:p>
            <a:r>
              <a:rPr lang="en-US" sz="2000" b="1"/>
              <a:t>1. the length of the altitude is the geometric mean between the segments of the hypotenuse</a:t>
            </a:r>
          </a:p>
          <a:p>
            <a:endParaRPr lang="en-US" sz="2000" b="1"/>
          </a:p>
          <a:p>
            <a:r>
              <a:rPr lang="en-US" sz="2000" b="1"/>
              <a:t>2. each leg is the geometric mean between the hypotenuse and the segment of the hypotenuse that is adjacent to the leg.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295" y="2078990"/>
            <a:ext cx="10972800" cy="582613"/>
          </a:xfrm>
        </p:spPr>
        <p:txBody>
          <a:bodyPr/>
          <a:lstStyle/>
          <a:p>
            <a:r>
              <a:rPr lang="en-US" sz="8800"/>
              <a:t>LET'S TRY THIS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710" y="824865"/>
            <a:ext cx="10972800" cy="582613"/>
          </a:xfrm>
        </p:spPr>
        <p:txBody>
          <a:bodyPr/>
          <a:lstStyle/>
          <a:p>
            <a:r>
              <a:rPr lang="en-US">
                <a:sym typeface="+mn-ea"/>
              </a:rPr>
              <a:t>APPLICATION</a:t>
            </a:r>
            <a:endParaRPr lang="en-US"/>
          </a:p>
        </p:txBody>
      </p:sp>
      <p:pic>
        <p:nvPicPr>
          <p:cNvPr id="7" name="Picture 5" descr="q1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19917" b="24046"/>
          <a:stretch>
            <a:fillRect/>
          </a:stretch>
        </p:blipFill>
        <p:spPr>
          <a:xfrm>
            <a:off x="800100" y="2304415"/>
            <a:ext cx="7947025" cy="15392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1184275" y="1297940"/>
            <a:ext cx="74637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Determine what Similarity theorem that show in the following figure.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67460" y="2170430"/>
            <a:ext cx="1328420" cy="162369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343275" y="1661160"/>
            <a:ext cx="2420620" cy="264223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835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J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501140" y="200025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595880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086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338955" y="129286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8534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10080" y="363855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5645" y="283146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047875" y="292608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7585" y="265874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869815" y="275336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53585" y="412559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7280000">
            <a:off x="2038985" y="3538220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Arc 18"/>
          <p:cNvSpPr/>
          <p:nvPr/>
        </p:nvSpPr>
        <p:spPr>
          <a:xfrm rot="15960000">
            <a:off x="5307330" y="392874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691515" y="1294130"/>
            <a:ext cx="994283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/>
              <a:t>SIMILARITY</a:t>
            </a:r>
          </a:p>
          <a:p>
            <a:endParaRPr lang="en-US" sz="480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/>
              <a:t>THEOREM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980440" y="255905"/>
            <a:ext cx="4699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ANALYSIS</a:t>
            </a:r>
          </a:p>
        </p:txBody>
      </p:sp>
    </p:spTree>
  </p:cSld>
  <p:clrMapOvr>
    <a:masterClrMapping/>
  </p:clrMapOvr>
  <p:transition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5081270" cy="582930"/>
          </a:xfrm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733425" y="1174115"/>
            <a:ext cx="88252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q"/>
            </a:pPr>
            <a:endParaRPr lang="en-US" sz="3200"/>
          </a:p>
        </p:txBody>
      </p:sp>
      <p:sp>
        <p:nvSpPr>
          <p:cNvPr id="3" name="Right Triangle 2"/>
          <p:cNvSpPr/>
          <p:nvPr/>
        </p:nvSpPr>
        <p:spPr>
          <a:xfrm rot="19020000">
            <a:off x="1342390" y="2529840"/>
            <a:ext cx="1888490" cy="1797685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Right Triangle 3"/>
          <p:cNvSpPr/>
          <p:nvPr/>
        </p:nvSpPr>
        <p:spPr>
          <a:xfrm rot="19020000">
            <a:off x="4036695" y="1920875"/>
            <a:ext cx="2458720" cy="2277110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09600" y="31337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2013585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499485" y="336740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285490" y="287528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941185" y="27654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4945380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2" name="Arc 11"/>
          <p:cNvSpPr/>
          <p:nvPr/>
        </p:nvSpPr>
        <p:spPr>
          <a:xfrm rot="19440000">
            <a:off x="1888490" y="4472305"/>
            <a:ext cx="619125" cy="52895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4" name="Arc 13"/>
          <p:cNvSpPr/>
          <p:nvPr/>
        </p:nvSpPr>
        <p:spPr>
          <a:xfrm rot="18960000">
            <a:off x="1989455" y="452310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5" name="Arc 14"/>
          <p:cNvSpPr/>
          <p:nvPr/>
        </p:nvSpPr>
        <p:spPr>
          <a:xfrm rot="18180000">
            <a:off x="4963160" y="4264025"/>
            <a:ext cx="678815" cy="8769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" name="Arc 15"/>
          <p:cNvSpPr/>
          <p:nvPr/>
        </p:nvSpPr>
        <p:spPr>
          <a:xfrm rot="18960000">
            <a:off x="4851400" y="4447540"/>
            <a:ext cx="645160" cy="54927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" name="Arc 16"/>
          <p:cNvSpPr/>
          <p:nvPr/>
        </p:nvSpPr>
        <p:spPr>
          <a:xfrm rot="13260000">
            <a:off x="3117215" y="335597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Arc 17"/>
          <p:cNvSpPr/>
          <p:nvPr/>
        </p:nvSpPr>
        <p:spPr>
          <a:xfrm rot="13260000">
            <a:off x="6547485" y="297624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0" name="Text Box 99"/>
          <p:cNvSpPr txBox="1"/>
          <p:nvPr/>
        </p:nvSpPr>
        <p:spPr>
          <a:xfrm>
            <a:off x="609600" y="1444625"/>
            <a:ext cx="1107821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A. GENERALIZATIONS</a:t>
            </a:r>
          </a:p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SSS Similarity Theorem</a:t>
            </a:r>
            <a:endParaRPr lang="en-US" b="0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Two triangles are similar if the corresponding sides of two triangles are in proportions.</a:t>
            </a:r>
            <a:endParaRPr lang="en-US" b="1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SAS Similarity Theorem</a:t>
            </a:r>
            <a:endParaRPr lang="en-US" b="0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Two triangles are similar if an angle of one triangle is congruent to an angle of another triangle and the corresponding sides including those angles are in proportion.</a:t>
            </a:r>
            <a:endParaRPr lang="en-US" b="1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AA  Similarity Theorem</a:t>
            </a:r>
            <a:endParaRPr lang="en-US" b="0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Two triangles are similar if two angles of one triangle are congruent to two angles of another triangle.</a:t>
            </a:r>
            <a:endParaRPr lang="en-US" b="1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Right Triangle Similarity theorem</a:t>
            </a:r>
            <a:endParaRPr lang="en-US" b="0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If the altitude is drawn to the hypotenuse of a  right triangle , then the two triangles formed are similar to the original rectangle and to each other.</a:t>
            </a:r>
            <a:endParaRPr lang="en-US" b="1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1">
                <a:latin typeface="Times New Roman" panose="02020603050405020304" charset="0"/>
                <a:cs typeface="Calibri" panose="020F0502020204030204" charset="0"/>
              </a:rPr>
              <a:t>Special Properties of Right triangle</a:t>
            </a:r>
            <a:endParaRPr lang="en-US" b="0">
              <a:latin typeface="Times New Roman" panose="02020603050405020304" charset="0"/>
              <a:cs typeface="Calibri" panose="020F0502020204030204" charset="0"/>
            </a:endParaRP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When the altitude is drawn to the hypotenuse of a right triangle,</a:t>
            </a: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1. the length of the altitude is the geometric mean between the segments of the hypotenuse</a:t>
            </a: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2. each leg is the geometric mean between the hypotenuse and the segment of the hypotenuse that is adjacent to the leg</a:t>
            </a:r>
          </a:p>
          <a:p>
            <a:pPr indent="0"/>
            <a:r>
              <a:rPr lang="en-US" b="0">
                <a:latin typeface="Times New Roman" panose="02020603050405020304" charset="0"/>
                <a:cs typeface="Calibri" panose="020F050202020403020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pic>
        <p:nvPicPr>
          <p:cNvPr id="7" name="Picture 5" descr="q1"/>
          <p:cNvPicPr>
            <a:picLocks noGrp="1" noChangeAspect="1"/>
          </p:cNvPicPr>
          <p:nvPr>
            <p:ph idx="1"/>
          </p:nvPr>
        </p:nvPicPr>
        <p:blipFill>
          <a:blip r:embed="rId2"/>
          <a:srcRect t="-29022" b="24046"/>
          <a:stretch>
            <a:fillRect/>
          </a:stretch>
        </p:blipFill>
        <p:spPr>
          <a:xfrm>
            <a:off x="1140460" y="1680210"/>
            <a:ext cx="8794115" cy="2792730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829310" y="678815"/>
            <a:ext cx="72974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Pove if the two triangles are similar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67460" y="2170430"/>
            <a:ext cx="1328420" cy="162369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343275" y="1661160"/>
            <a:ext cx="2420620" cy="2642235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835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J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501140" y="200025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O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595880" y="360235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086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338955" y="129286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853430" y="414083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10080" y="363855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5645" y="283146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047875" y="292608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7585" y="265874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869815" y="275336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53585" y="412559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7280000">
            <a:off x="2038985" y="3538220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" name="Arc 18"/>
          <p:cNvSpPr/>
          <p:nvPr/>
        </p:nvSpPr>
        <p:spPr>
          <a:xfrm rot="15960000">
            <a:off x="5307330" y="3928745"/>
            <a:ext cx="746125" cy="64071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" name="Table 1"/>
          <p:cNvGraphicFramePr/>
          <p:nvPr/>
        </p:nvGraphicFramePr>
        <p:xfrm>
          <a:off x="5596890" y="1896745"/>
          <a:ext cx="610108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0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5081270" cy="582930"/>
          </a:xfrm>
        </p:spPr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733425" y="1174115"/>
            <a:ext cx="88252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charset="0"/>
              <a:buChar char="q"/>
            </a:pPr>
            <a:endParaRPr lang="en-US" sz="3200"/>
          </a:p>
        </p:txBody>
      </p:sp>
      <p:sp>
        <p:nvSpPr>
          <p:cNvPr id="3" name="Right Triangle 2"/>
          <p:cNvSpPr/>
          <p:nvPr/>
        </p:nvSpPr>
        <p:spPr>
          <a:xfrm rot="19020000">
            <a:off x="1342390" y="2529840"/>
            <a:ext cx="1888490" cy="1797685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Right Triangle 3"/>
          <p:cNvSpPr/>
          <p:nvPr/>
        </p:nvSpPr>
        <p:spPr>
          <a:xfrm rot="19020000">
            <a:off x="4036695" y="1920875"/>
            <a:ext cx="2458720" cy="2277110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09600" y="31337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2013585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499485" y="336740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285490" y="287528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941185" y="276542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4945380" y="47301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2" name="Arc 11"/>
          <p:cNvSpPr/>
          <p:nvPr/>
        </p:nvSpPr>
        <p:spPr>
          <a:xfrm rot="19440000">
            <a:off x="1888490" y="4472305"/>
            <a:ext cx="619125" cy="52895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4" name="Arc 13"/>
          <p:cNvSpPr/>
          <p:nvPr/>
        </p:nvSpPr>
        <p:spPr>
          <a:xfrm rot="18960000">
            <a:off x="1989455" y="452310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5" name="Arc 14"/>
          <p:cNvSpPr/>
          <p:nvPr/>
        </p:nvSpPr>
        <p:spPr>
          <a:xfrm rot="18180000">
            <a:off x="4963160" y="4264025"/>
            <a:ext cx="678815" cy="8769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" name="Arc 15"/>
          <p:cNvSpPr/>
          <p:nvPr/>
        </p:nvSpPr>
        <p:spPr>
          <a:xfrm rot="18960000">
            <a:off x="4851400" y="4447540"/>
            <a:ext cx="645160" cy="54927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" name="Arc 16"/>
          <p:cNvSpPr/>
          <p:nvPr/>
        </p:nvSpPr>
        <p:spPr>
          <a:xfrm rot="13260000">
            <a:off x="3117215" y="335597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Arc 17"/>
          <p:cNvSpPr/>
          <p:nvPr/>
        </p:nvSpPr>
        <p:spPr>
          <a:xfrm rot="13260000">
            <a:off x="6547485" y="2976245"/>
            <a:ext cx="479425" cy="457835"/>
          </a:xfrm>
          <a:prstGeom prst="arc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1"/>
          </p:nvPr>
        </p:nvGraphicFramePr>
        <p:xfrm>
          <a:off x="2609850" y="1174115"/>
          <a:ext cx="5384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TRUE OF FALSE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972820" y="1230630"/>
            <a:ext cx="1060958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ym typeface="+mn-ea"/>
              </a:rPr>
              <a:t>1. In SAS similarity theorem,two triangles are similar if the corresponding sides of two triangles are in proportions.</a:t>
            </a:r>
          </a:p>
          <a:p>
            <a:r>
              <a:rPr lang="en-US" sz="2800"/>
              <a:t>2. In AA , t</a:t>
            </a:r>
            <a:r>
              <a:rPr lang="en-US" sz="2800">
                <a:sym typeface="+mn-ea"/>
              </a:rPr>
              <a:t>wo triangles are similar if two angles of one triangle are congruent to two angles of another triangle.</a:t>
            </a:r>
          </a:p>
          <a:p>
            <a:r>
              <a:rPr lang="en-US" sz="2800"/>
              <a:t>3. In SSS, t</a:t>
            </a:r>
            <a:r>
              <a:rPr lang="en-US" sz="2800">
                <a:sym typeface="+mn-ea"/>
              </a:rPr>
              <a:t>wo triangles are similar if an angle of one triangle is congruent to an angle of another triangle and the corresponding sides including those angles are in proportion.</a:t>
            </a:r>
            <a:endParaRPr lang="en-US" sz="2800"/>
          </a:p>
          <a:p>
            <a:r>
              <a:rPr lang="en-US" sz="2800"/>
              <a:t>4. In right triangle similarity, </a:t>
            </a:r>
            <a:r>
              <a:rPr lang="en-US" sz="2800">
                <a:sym typeface="+mn-ea"/>
              </a:rPr>
              <a:t>If the altitude is drawn to the hypotenuse of a  right triangle , then the two triangles formed are similar to the original rectangle and to each other.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0" name="Text Box 99"/>
          <p:cNvSpPr txBox="1"/>
          <p:nvPr/>
        </p:nvSpPr>
        <p:spPr>
          <a:xfrm>
            <a:off x="1200150" y="1278890"/>
            <a:ext cx="959612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1">
                <a:latin typeface="Times New Roman" panose="02020603050405020304" charset="0"/>
                <a:cs typeface="Calibri" panose="020F0502020204030204" charset="0"/>
              </a:rPr>
              <a:t>ASSIGNMENT</a:t>
            </a:r>
            <a:endParaRPr lang="en-US" sz="2800" b="0">
              <a:latin typeface="Wingdings" panose="05000000000000000000" charset="0"/>
              <a:cs typeface="Calibri" panose="020F0502020204030204" charset="0"/>
            </a:endParaRPr>
          </a:p>
          <a:p>
            <a:pPr indent="0"/>
            <a:r>
              <a:rPr lang="en-US" sz="2800" b="0">
                <a:latin typeface="Wingdings" panose="05000000000000000000" charset="0"/>
                <a:cs typeface="Calibri" panose="020F0502020204030204" charset="0"/>
              </a:rPr>
              <a:t>l </a:t>
            </a:r>
            <a:r>
              <a:rPr lang="en-US" sz="2800" b="0">
                <a:latin typeface="Times New Roman" panose="02020603050405020304" charset="0"/>
                <a:cs typeface="Calibri" panose="020F0502020204030204" charset="0"/>
              </a:rPr>
              <a:t>Familiarize the theorem of similarity theorem.</a:t>
            </a:r>
            <a:endParaRPr lang="en-US" sz="2800" b="0">
              <a:latin typeface="Wingdings" panose="05000000000000000000" charset="0"/>
              <a:cs typeface="Calibri" panose="020F0502020204030204" charset="0"/>
            </a:endParaRPr>
          </a:p>
          <a:p>
            <a:pPr indent="0"/>
            <a:r>
              <a:rPr lang="en-US" sz="2800" b="0">
                <a:latin typeface="Wingdings" panose="05000000000000000000" charset="0"/>
                <a:cs typeface="Calibri" panose="020F0502020204030204" charset="0"/>
              </a:rPr>
              <a:t>l </a:t>
            </a:r>
            <a:r>
              <a:rPr lang="en-US" sz="2800" b="0">
                <a:latin typeface="Times New Roman" panose="02020603050405020304" charset="0"/>
                <a:cs typeface="Calibri" panose="020F0502020204030204" charset="0"/>
              </a:rPr>
              <a:t>Study of Pythagorean theorem.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SSS Similarity theorem</a:t>
            </a:r>
          </a:p>
          <a:p>
            <a:r>
              <a:rPr lang="en-US"/>
              <a:t>SAS Similarity theorem</a:t>
            </a:r>
          </a:p>
          <a:p>
            <a:r>
              <a:rPr lang="en-US"/>
              <a:t>AA Similarity theorem</a:t>
            </a:r>
          </a:p>
          <a:p>
            <a:r>
              <a:rPr lang="en-US"/>
              <a:t>right triangle similarity theorem</a:t>
            </a:r>
          </a:p>
          <a:p>
            <a:r>
              <a:rPr lang="en-US"/>
              <a:t>special right triangle theorem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Two triangles are similar if the corresponding sides of two triangles are in proportions.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296035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958340" y="305181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053080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4658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796155" y="234442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63106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6739890" y="2234565"/>
            <a:ext cx="39687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If:              =           =  </a:t>
            </a:r>
          </a:p>
        </p:txBody>
      </p:sp>
      <p:graphicFrame>
        <p:nvGraphicFramePr>
          <p:cNvPr id="30" name="Object 29"/>
          <p:cNvGraphicFramePr/>
          <p:nvPr/>
        </p:nvGraphicFramePr>
        <p:xfrm>
          <a:off x="7183755" y="1722755"/>
          <a:ext cx="628015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1256665" imgH="1917065" progId="Equation.KSEE3">
                  <p:embed/>
                </p:oleObj>
              </mc:Choice>
              <mc:Fallback>
                <p:oleObj r:id="rId3" imgW="1256665" imgH="1917065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83755" y="1722755"/>
                        <a:ext cx="628015" cy="113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8195310" y="179832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5310" y="179832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9434195" y="184404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7" imgW="279400" imgH="393700" progId="Equation.KSEE3">
                  <p:embed/>
                </p:oleObj>
              </mc:Choice>
              <mc:Fallback>
                <p:oleObj r:id="rId7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34195" y="184404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917055" y="339661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Then:       PQR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STU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7948295" y="342011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9434195" y="3396615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 and Its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296035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2115185" y="285369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053080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4658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796155" y="234442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63106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37785" y="5304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5994400" y="2088515"/>
            <a:ext cx="39687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GIVEN               =               =  </a:t>
            </a:r>
          </a:p>
        </p:txBody>
      </p:sp>
      <p:graphicFrame>
        <p:nvGraphicFramePr>
          <p:cNvPr id="30" name="Object 29"/>
          <p:cNvGraphicFramePr/>
          <p:nvPr/>
        </p:nvGraphicFramePr>
        <p:xfrm>
          <a:off x="7183755" y="1722755"/>
          <a:ext cx="628015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3" imgW="1256665" imgH="1917065" progId="Equation.KSEE3">
                  <p:embed/>
                </p:oleObj>
              </mc:Choice>
              <mc:Fallback>
                <p:oleObj r:id="rId3" imgW="1256665" imgH="1917065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83755" y="1722755"/>
                        <a:ext cx="628015" cy="113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8195310" y="179832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5310" y="179832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9434195" y="184404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7" imgW="279400" imgH="393700" progId="Equation.KSEE3">
                  <p:embed/>
                </p:oleObj>
              </mc:Choice>
              <mc:Fallback>
                <p:oleObj r:id="rId7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34195" y="184404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917055" y="339661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PROVE:       PQR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STU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836422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980186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6724015" y="2103755"/>
            <a:ext cx="39687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If               =               =  </a:t>
            </a:r>
          </a:p>
        </p:txBody>
      </p:sp>
      <p:graphicFrame>
        <p:nvGraphicFramePr>
          <p:cNvPr id="30" name="Object 29"/>
          <p:cNvGraphicFramePr/>
          <p:nvPr/>
        </p:nvGraphicFramePr>
        <p:xfrm>
          <a:off x="7126605" y="1877695"/>
          <a:ext cx="5715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r:id="rId3" imgW="279400" imgH="393700" progId="Equation.KSEE3">
                  <p:embed/>
                </p:oleObj>
              </mc:Choice>
              <mc:Fallback>
                <p:oleObj r:id="rId3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26605" y="1877695"/>
                        <a:ext cx="57150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8195310" y="179832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5310" y="179832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9416415" y="1844040"/>
          <a:ext cx="8159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r:id="rId7" imgW="292100" imgH="393700" progId="Equation.KSEE3">
                  <p:embed/>
                </p:oleObj>
              </mc:Choice>
              <mc:Fallback>
                <p:oleObj r:id="rId7" imgW="2921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16415" y="1844040"/>
                        <a:ext cx="81597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7516495" y="337375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then:       ABC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XYZ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836422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980186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37785" y="5304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5994400" y="2143125"/>
            <a:ext cx="39687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GIVEN               =               =  </a:t>
            </a:r>
          </a:p>
        </p:txBody>
      </p:sp>
      <p:graphicFrame>
        <p:nvGraphicFramePr>
          <p:cNvPr id="30" name="Object 29"/>
          <p:cNvGraphicFramePr/>
          <p:nvPr/>
        </p:nvGraphicFramePr>
        <p:xfrm>
          <a:off x="7126605" y="1877695"/>
          <a:ext cx="5715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r:id="rId3" imgW="279400" imgH="393700" progId="Equation.KSEE3">
                  <p:embed/>
                </p:oleObj>
              </mc:Choice>
              <mc:Fallback>
                <p:oleObj r:id="rId3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26605" y="1877695"/>
                        <a:ext cx="57150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8195310" y="1798320"/>
          <a:ext cx="78041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r:id="rId5" imgW="279400" imgH="393700" progId="Equation.KSEE3">
                  <p:embed/>
                </p:oleObj>
              </mc:Choice>
              <mc:Fallback>
                <p:oleObj r:id="rId5" imgW="2794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95310" y="1798320"/>
                        <a:ext cx="78041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9416415" y="1844040"/>
          <a:ext cx="8159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r:id="rId7" imgW="292100" imgH="393700" progId="Equation.KSEE3">
                  <p:embed/>
                </p:oleObj>
              </mc:Choice>
              <mc:Fallback>
                <p:oleObj r:id="rId7" imgW="2921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16415" y="1844040"/>
                        <a:ext cx="81597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999605" y="337375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PROVE:       ABC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en-US" sz="2400"/>
              <a:t>       XYZ</a:t>
            </a:r>
          </a:p>
        </p:txBody>
      </p:sp>
      <p:sp>
        <p:nvSpPr>
          <p:cNvPr id="38" name="Isosceles Triangle 37"/>
          <p:cNvSpPr/>
          <p:nvPr/>
        </p:nvSpPr>
        <p:spPr>
          <a:xfrm>
            <a:off x="836422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9801860" y="3392170"/>
            <a:ext cx="412750" cy="41275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296035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2115185" y="2853690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053080" y="4653915"/>
            <a:ext cx="546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4658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796155" y="2344420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6310630" y="5192395"/>
            <a:ext cx="429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37785" y="525843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19" name="Content Placeholder 18"/>
          <p:cNvGraphicFramePr>
            <a:graphicFrameLocks noGrp="1"/>
          </p:cNvGraphicFramePr>
          <p:nvPr>
            <p:ph sz="half" idx="1"/>
          </p:nvPr>
        </p:nvGraphicFramePr>
        <p:xfrm>
          <a:off x="6221095" y="2344420"/>
          <a:ext cx="5384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1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If: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then: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SSS Similarity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1724660" y="3221990"/>
            <a:ext cx="1328420" cy="162369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800475" y="2712720"/>
            <a:ext cx="2420620" cy="2642235"/>
          </a:xfrm>
          <a:prstGeom prst="triangle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67280" y="4690110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174490" y="397764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174490" y="383413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42845" y="388302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21255" y="383413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05075" y="397764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264785" y="3710305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43195" y="3661410"/>
            <a:ext cx="441325" cy="2819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27015" y="3804920"/>
            <a:ext cx="523875" cy="3397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10785" y="5177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851660" y="4220845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969770" y="4047490"/>
            <a:ext cx="347345" cy="22733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37785" y="5304155"/>
            <a:ext cx="0" cy="3835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 Box 27"/>
          <p:cNvSpPr txBox="1"/>
          <p:nvPr/>
        </p:nvSpPr>
        <p:spPr>
          <a:xfrm>
            <a:off x="5994400" y="2143125"/>
            <a:ext cx="39687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GIVEN               =               =  </a:t>
            </a:r>
          </a:p>
        </p:txBody>
      </p:sp>
      <p:graphicFrame>
        <p:nvGraphicFramePr>
          <p:cNvPr id="30" name="Object 29"/>
          <p:cNvGraphicFramePr/>
          <p:nvPr/>
        </p:nvGraphicFramePr>
        <p:xfrm>
          <a:off x="7100570" y="1877695"/>
          <a:ext cx="62357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3" imgW="304800" imgH="393700" progId="Equation.KSEE3">
                  <p:embed/>
                </p:oleObj>
              </mc:Choice>
              <mc:Fallback>
                <p:oleObj r:id="rId3" imgW="3048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00570" y="1877695"/>
                        <a:ext cx="62357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8212773" y="1798320"/>
          <a:ext cx="74549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5" imgW="266700" imgH="393700" progId="Equation.KSEE3">
                  <p:embed/>
                </p:oleObj>
              </mc:Choice>
              <mc:Fallback>
                <p:oleObj r:id="rId5" imgW="2667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12773" y="1798320"/>
                        <a:ext cx="745490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/>
          <p:nvPr/>
        </p:nvGraphicFramePr>
        <p:xfrm>
          <a:off x="9487218" y="1843723"/>
          <a:ext cx="674370" cy="1010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7" imgW="241300" imgH="393700" progId="Equation.KSEE3">
                  <p:embed/>
                </p:oleObj>
              </mc:Choice>
              <mc:Fallback>
                <p:oleObj r:id="rId7" imgW="241300" imgH="393700" progId="Equation.KSEE3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87218" y="1843723"/>
                        <a:ext cx="674370" cy="1010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36"/>
          <p:cNvSpPr txBox="1"/>
          <p:nvPr/>
        </p:nvSpPr>
        <p:spPr>
          <a:xfrm>
            <a:off x="6999605" y="3373755"/>
            <a:ext cx="4984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PROVE: </a:t>
            </a:r>
          </a:p>
        </p:txBody>
      </p:sp>
    </p:spTree>
  </p:cSld>
  <p:clrMapOvr>
    <a:masterClrMapping/>
  </p:clrMapOvr>
  <p:transition>
    <p:pull dir="lu"/>
  </p:transition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</Words>
  <Application>Microsoft Office PowerPoint</Application>
  <PresentationFormat>Widescreen</PresentationFormat>
  <Paragraphs>155</Paragraphs>
  <Slides>26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Gear Drives</vt:lpstr>
      <vt:lpstr>Equation.KSEE3</vt:lpstr>
      <vt:lpstr>SIMILARITY OF THEOREM</vt:lpstr>
      <vt:lpstr>PowerPoint Presentation</vt:lpstr>
      <vt:lpstr>PowerPoint Presentation</vt:lpstr>
      <vt:lpstr>SSS Similarity Theorem</vt:lpstr>
      <vt:lpstr>SSS Similarity Theorem and Its Proof</vt:lpstr>
      <vt:lpstr>SSS Similarity Theorem </vt:lpstr>
      <vt:lpstr>SSS Similarity Theorem</vt:lpstr>
      <vt:lpstr>SSS Similarity Theorem</vt:lpstr>
      <vt:lpstr>SSS Similarity Theorem</vt:lpstr>
      <vt:lpstr>SAS Similarity Theorem</vt:lpstr>
      <vt:lpstr>SAS Similarity Theorem</vt:lpstr>
      <vt:lpstr>SAS Similarity Theorem</vt:lpstr>
      <vt:lpstr>SAS Similarity Theorem</vt:lpstr>
      <vt:lpstr>AA  Similarity Theorem</vt:lpstr>
      <vt:lpstr>Right Triangle Similarity theorem </vt:lpstr>
      <vt:lpstr>Special Properties of Right triangle</vt:lpstr>
      <vt:lpstr>LET'S TRY THIS</vt:lpstr>
      <vt:lpstr>APPLICATION</vt:lpstr>
      <vt:lpstr>PowerPoint Presentation</vt:lpstr>
      <vt:lpstr> </vt:lpstr>
      <vt:lpstr>PowerPoint Presentation</vt:lpstr>
      <vt:lpstr>EVALUATION</vt:lpstr>
      <vt:lpstr>PowerPoint Presentation</vt:lpstr>
      <vt:lpstr> </vt:lpstr>
      <vt:lpstr>TRUE OF FALSE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SIMILARITY OF THEOREM AND ITS PROOF</dc:title>
  <dc:creator>Dell</dc:creator>
  <cp:lastModifiedBy>Sharon Gayeta</cp:lastModifiedBy>
  <cp:revision>15</cp:revision>
  <dcterms:created xsi:type="dcterms:W3CDTF">2020-01-29T00:51:00Z</dcterms:created>
  <dcterms:modified xsi:type="dcterms:W3CDTF">2024-06-30T12:02:32Z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