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75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62487" y="2017401"/>
            <a:ext cx="5596255" cy="601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54399" y="2378017"/>
            <a:ext cx="10591901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5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476957" y="1253096"/>
            <a:ext cx="9192895" cy="7661275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ctr" marL="12065" marR="5080">
              <a:lnSpc>
                <a:spcPct val="100200"/>
              </a:lnSpc>
              <a:spcBef>
                <a:spcPts val="115"/>
              </a:spcBef>
            </a:pPr>
            <a:r>
              <a:rPr dirty="0" sz="10000" b="1">
                <a:solidFill>
                  <a:srgbClr val="FFFFFF"/>
                </a:solidFill>
                <a:latin typeface="Cambria"/>
                <a:cs typeface="Cambria"/>
              </a:rPr>
              <a:t>Unraveling</a:t>
            </a:r>
            <a:r>
              <a:rPr dirty="0" sz="10000" spc="-45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10000" spc="-25" b="1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10000" spc="120" b="1">
                <a:solidFill>
                  <a:srgbClr val="FFFFFF"/>
                </a:solidFill>
                <a:latin typeface="Cambria"/>
                <a:cs typeface="Cambria"/>
              </a:rPr>
              <a:t>Curves:</a:t>
            </a:r>
            <a:r>
              <a:rPr dirty="0" sz="10000" spc="-7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10000" b="1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dirty="0" sz="10000" spc="-23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10000" spc="-25" b="1">
                <a:solidFill>
                  <a:srgbClr val="FFFFFF"/>
                </a:solidFill>
                <a:latin typeface="Cambria"/>
                <a:cs typeface="Cambria"/>
              </a:rPr>
              <a:t>Art </a:t>
            </a:r>
            <a:r>
              <a:rPr dirty="0" sz="10000" b="1">
                <a:solidFill>
                  <a:srgbClr val="FFFFFF"/>
                </a:solidFill>
                <a:latin typeface="Cambria"/>
                <a:cs typeface="Cambria"/>
              </a:rPr>
              <a:t>and</a:t>
            </a:r>
            <a:r>
              <a:rPr dirty="0" sz="10000" spc="114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10000" spc="110" b="1">
                <a:solidFill>
                  <a:srgbClr val="FFFFFF"/>
                </a:solidFill>
                <a:latin typeface="Cambria"/>
                <a:cs typeface="Cambria"/>
              </a:rPr>
              <a:t>Science</a:t>
            </a:r>
            <a:r>
              <a:rPr dirty="0" sz="10000" spc="114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10000" spc="70" b="1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dirty="0" sz="10000" spc="-10" b="1">
                <a:solidFill>
                  <a:srgbClr val="FFFFFF"/>
                </a:solidFill>
                <a:latin typeface="Cambria"/>
                <a:cs typeface="Cambria"/>
              </a:rPr>
              <a:t>Parametric Equations</a:t>
            </a:r>
            <a:endParaRPr sz="10000">
              <a:latin typeface="Cambria"/>
              <a:cs typeface="Cambri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1"/>
            <a:ext cx="5122075" cy="80009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-45"/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/>
          <a:solidFill>
            <a:srgbClr val="000000"/>
          </a:solidFill>
        </p:spPr>
        <p:txBody>
          <a:bodyPr wrap="square" lIns="0" tIns="226060" rIns="0" bIns="0" rtlCol="0" vert="horz">
            <a:spAutoFit/>
          </a:bodyPr>
          <a:lstStyle/>
          <a:p>
            <a:pPr marL="3154680" marR="1252855" indent="-1931035">
              <a:lnSpc>
                <a:spcPct val="101000"/>
              </a:lnSpc>
              <a:spcBef>
                <a:spcPts val="1780"/>
              </a:spcBef>
            </a:pPr>
            <a:r>
              <a:rPr dirty="0" sz="3900"/>
              <a:t>Introduction</a:t>
            </a:r>
            <a:r>
              <a:rPr dirty="0" sz="3900" spc="-20"/>
              <a:t> </a:t>
            </a:r>
            <a:r>
              <a:rPr dirty="0" sz="3900"/>
              <a:t>to</a:t>
            </a:r>
            <a:r>
              <a:rPr dirty="0" sz="3900" spc="25"/>
              <a:t> </a:t>
            </a:r>
            <a:r>
              <a:rPr dirty="0" sz="3900" spc="-10"/>
              <a:t>Parametric Equations</a:t>
            </a:r>
            <a:endParaRPr sz="390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62490" y="3896829"/>
            <a:ext cx="1563662" cy="307263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0070452" y="4366679"/>
            <a:ext cx="431800" cy="216535"/>
          </a:xfrm>
          <a:custGeom>
            <a:avLst/>
            <a:gdLst/>
            <a:ahLst/>
            <a:cxnLst/>
            <a:rect l="l" t="t" r="r" b="b"/>
            <a:pathLst>
              <a:path w="431800" h="216535">
                <a:moveTo>
                  <a:pt x="151714" y="137896"/>
                </a:moveTo>
                <a:lnTo>
                  <a:pt x="151638" y="104597"/>
                </a:lnTo>
                <a:lnTo>
                  <a:pt x="150596" y="90474"/>
                </a:lnTo>
                <a:lnTo>
                  <a:pt x="150495" y="89052"/>
                </a:lnTo>
                <a:lnTo>
                  <a:pt x="132232" y="52641"/>
                </a:lnTo>
                <a:lnTo>
                  <a:pt x="94551" y="36029"/>
                </a:lnTo>
                <a:lnTo>
                  <a:pt x="78206" y="34912"/>
                </a:lnTo>
                <a:lnTo>
                  <a:pt x="68033" y="35306"/>
                </a:lnTo>
                <a:lnTo>
                  <a:pt x="29438" y="44894"/>
                </a:lnTo>
                <a:lnTo>
                  <a:pt x="2540" y="62382"/>
                </a:lnTo>
                <a:lnTo>
                  <a:pt x="19494" y="90474"/>
                </a:lnTo>
                <a:lnTo>
                  <a:pt x="26873" y="84404"/>
                </a:lnTo>
                <a:lnTo>
                  <a:pt x="34048" y="79349"/>
                </a:lnTo>
                <a:lnTo>
                  <a:pt x="75971" y="67449"/>
                </a:lnTo>
                <a:lnTo>
                  <a:pt x="85648" y="68046"/>
                </a:lnTo>
                <a:lnTo>
                  <a:pt x="115722" y="96024"/>
                </a:lnTo>
                <a:lnTo>
                  <a:pt x="116344" y="104597"/>
                </a:lnTo>
                <a:lnTo>
                  <a:pt x="116344" y="108127"/>
                </a:lnTo>
                <a:lnTo>
                  <a:pt x="116344" y="137896"/>
                </a:lnTo>
                <a:lnTo>
                  <a:pt x="116344" y="155181"/>
                </a:lnTo>
                <a:lnTo>
                  <a:pt x="112064" y="163131"/>
                </a:lnTo>
                <a:lnTo>
                  <a:pt x="85572" y="183769"/>
                </a:lnTo>
                <a:lnTo>
                  <a:pt x="85153" y="183769"/>
                </a:lnTo>
                <a:lnTo>
                  <a:pt x="78295" y="185051"/>
                </a:lnTo>
                <a:lnTo>
                  <a:pt x="77787" y="185051"/>
                </a:lnTo>
                <a:lnTo>
                  <a:pt x="70370" y="185470"/>
                </a:lnTo>
                <a:lnTo>
                  <a:pt x="62128" y="185051"/>
                </a:lnTo>
                <a:lnTo>
                  <a:pt x="35077" y="168186"/>
                </a:lnTo>
                <a:lnTo>
                  <a:pt x="35077" y="154419"/>
                </a:lnTo>
                <a:lnTo>
                  <a:pt x="70993" y="137896"/>
                </a:lnTo>
                <a:lnTo>
                  <a:pt x="116344" y="137896"/>
                </a:lnTo>
                <a:lnTo>
                  <a:pt x="116344" y="108127"/>
                </a:lnTo>
                <a:lnTo>
                  <a:pt x="70370" y="108127"/>
                </a:lnTo>
                <a:lnTo>
                  <a:pt x="58445" y="108585"/>
                </a:lnTo>
                <a:lnTo>
                  <a:pt x="16306" y="123748"/>
                </a:lnTo>
                <a:lnTo>
                  <a:pt x="0" y="161531"/>
                </a:lnTo>
                <a:lnTo>
                  <a:pt x="431" y="168186"/>
                </a:lnTo>
                <a:lnTo>
                  <a:pt x="24625" y="205613"/>
                </a:lnTo>
                <a:lnTo>
                  <a:pt x="66916" y="216090"/>
                </a:lnTo>
                <a:lnTo>
                  <a:pt x="79108" y="215430"/>
                </a:lnTo>
                <a:lnTo>
                  <a:pt x="114884" y="201739"/>
                </a:lnTo>
                <a:lnTo>
                  <a:pt x="117259" y="199669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69"/>
                </a:lnTo>
                <a:lnTo>
                  <a:pt x="151714" y="185470"/>
                </a:lnTo>
                <a:lnTo>
                  <a:pt x="151714" y="137896"/>
                </a:lnTo>
                <a:close/>
              </a:path>
              <a:path w="431800" h="216535">
                <a:moveTo>
                  <a:pt x="295351" y="34912"/>
                </a:moveTo>
                <a:lnTo>
                  <a:pt x="254584" y="41084"/>
                </a:lnTo>
                <a:lnTo>
                  <a:pt x="231089" y="57264"/>
                </a:lnTo>
                <a:lnTo>
                  <a:pt x="233730" y="36525"/>
                </a:lnTo>
                <a:lnTo>
                  <a:pt x="199351" y="36525"/>
                </a:lnTo>
                <a:lnTo>
                  <a:pt x="199351" y="214566"/>
                </a:lnTo>
                <a:lnTo>
                  <a:pt x="234645" y="214566"/>
                </a:lnTo>
                <a:lnTo>
                  <a:pt x="234645" y="123774"/>
                </a:lnTo>
                <a:lnTo>
                  <a:pt x="235445" y="111239"/>
                </a:lnTo>
                <a:lnTo>
                  <a:pt x="254660" y="77190"/>
                </a:lnTo>
                <a:lnTo>
                  <a:pt x="279895" y="69672"/>
                </a:lnTo>
                <a:lnTo>
                  <a:pt x="295351" y="69672"/>
                </a:lnTo>
                <a:lnTo>
                  <a:pt x="295351" y="57264"/>
                </a:lnTo>
                <a:lnTo>
                  <a:pt x="295351" y="34912"/>
                </a:lnTo>
                <a:close/>
              </a:path>
              <a:path w="431800" h="216535">
                <a:moveTo>
                  <a:pt x="431634" y="199517"/>
                </a:moveTo>
                <a:lnTo>
                  <a:pt x="424053" y="183946"/>
                </a:lnTo>
                <a:lnTo>
                  <a:pt x="417969" y="171424"/>
                </a:lnTo>
                <a:lnTo>
                  <a:pt x="410921" y="176911"/>
                </a:lnTo>
                <a:lnTo>
                  <a:pt x="404114" y="180822"/>
                </a:lnTo>
                <a:lnTo>
                  <a:pt x="397560" y="183172"/>
                </a:lnTo>
                <a:lnTo>
                  <a:pt x="391261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28"/>
                </a:lnTo>
                <a:lnTo>
                  <a:pt x="371005" y="174091"/>
                </a:lnTo>
                <a:lnTo>
                  <a:pt x="369163" y="168160"/>
                </a:lnTo>
                <a:lnTo>
                  <a:pt x="369163" y="68059"/>
                </a:lnTo>
                <a:lnTo>
                  <a:pt x="419506" y="68059"/>
                </a:lnTo>
                <a:lnTo>
                  <a:pt x="419506" y="36525"/>
                </a:lnTo>
                <a:lnTo>
                  <a:pt x="369163" y="36525"/>
                </a:lnTo>
                <a:lnTo>
                  <a:pt x="369163" y="0"/>
                </a:lnTo>
                <a:lnTo>
                  <a:pt x="333870" y="0"/>
                </a:lnTo>
                <a:lnTo>
                  <a:pt x="333870" y="36525"/>
                </a:lnTo>
                <a:lnTo>
                  <a:pt x="304317" y="36525"/>
                </a:lnTo>
                <a:lnTo>
                  <a:pt x="304317" y="68059"/>
                </a:lnTo>
                <a:lnTo>
                  <a:pt x="333870" y="68059"/>
                </a:lnTo>
                <a:lnTo>
                  <a:pt x="333870" y="161531"/>
                </a:lnTo>
                <a:lnTo>
                  <a:pt x="334759" y="173659"/>
                </a:lnTo>
                <a:lnTo>
                  <a:pt x="337362" y="183946"/>
                </a:lnTo>
                <a:lnTo>
                  <a:pt x="337464" y="184378"/>
                </a:lnTo>
                <a:lnTo>
                  <a:pt x="341972" y="193725"/>
                </a:lnTo>
                <a:lnTo>
                  <a:pt x="376466" y="215201"/>
                </a:lnTo>
                <a:lnTo>
                  <a:pt x="388734" y="216090"/>
                </a:lnTo>
                <a:lnTo>
                  <a:pt x="395897" y="216090"/>
                </a:lnTo>
                <a:lnTo>
                  <a:pt x="426034" y="204216"/>
                </a:lnTo>
                <a:lnTo>
                  <a:pt x="431634" y="1995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36952" y="3458679"/>
            <a:ext cx="1701927" cy="3072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279276" y="4334979"/>
            <a:ext cx="1171892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356833" y="5220804"/>
            <a:ext cx="2853575" cy="24778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9330880" y="3316961"/>
            <a:ext cx="7703820" cy="266382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98425">
              <a:lnSpc>
                <a:spcPct val="100000"/>
              </a:lnSpc>
              <a:spcBef>
                <a:spcPts val="605"/>
              </a:spcBef>
            </a:pPr>
            <a:r>
              <a:rPr dirty="0" sz="2450" spc="80">
                <a:latin typeface="Verdana"/>
                <a:cs typeface="Verdana"/>
              </a:rPr>
              <a:t>Welcome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fascinating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09855" marR="102235" indent="1682114">
              <a:lnSpc>
                <a:spcPct val="117300"/>
              </a:lnSpc>
              <a:tabLst>
                <a:tab pos="1248410" algn="l"/>
                <a:tab pos="3202940" algn="l"/>
              </a:tabLst>
            </a:pPr>
            <a:r>
              <a:rPr dirty="0" sz="2450" spc="-330">
                <a:latin typeface="Verdana"/>
                <a:cs typeface="Verdana"/>
              </a:rPr>
              <a:t>!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this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presentation,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will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explore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85">
                <a:latin typeface="Verdana"/>
                <a:cs typeface="Verdana"/>
              </a:rPr>
              <a:t>behind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mathematical</a:t>
            </a:r>
            <a:endParaRPr sz="2450">
              <a:latin typeface="Verdana"/>
              <a:cs typeface="Verdana"/>
            </a:endParaRPr>
          </a:p>
          <a:p>
            <a:pPr algn="ctr" marL="12700" marR="5080" indent="-635">
              <a:lnSpc>
                <a:spcPct val="117300"/>
              </a:lnSpc>
              <a:spcBef>
                <a:spcPts val="75"/>
              </a:spcBef>
              <a:tabLst>
                <a:tab pos="5958205" algn="l"/>
              </a:tabLst>
            </a:pPr>
            <a:r>
              <a:rPr dirty="0" sz="2450" spc="-65">
                <a:latin typeface="Verdana"/>
                <a:cs typeface="Verdana"/>
              </a:rPr>
              <a:t>tools,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revealing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beauty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utility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various </a:t>
            </a:r>
            <a:r>
              <a:rPr dirty="0" sz="2450" spc="-60">
                <a:latin typeface="Verdana"/>
                <a:cs typeface="Verdana"/>
              </a:rPr>
              <a:t>ﬁelds.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Get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ready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</a:t>
            </a:r>
            <a:r>
              <a:rPr dirty="0" sz="2450">
                <a:latin typeface="Verdana"/>
                <a:cs typeface="Verdana"/>
              </a:rPr>
              <a:t>	that</a:t>
            </a:r>
            <a:r>
              <a:rPr dirty="0" sz="2450" spc="-45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deﬁne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universe!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4836795" cy="1240790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</a:pPr>
            <a:r>
              <a:rPr dirty="0" sz="3950">
                <a:solidFill>
                  <a:srgbClr val="000000"/>
                </a:solidFill>
              </a:rPr>
              <a:t>What</a:t>
            </a:r>
            <a:r>
              <a:rPr dirty="0" sz="3950" spc="-135">
                <a:solidFill>
                  <a:srgbClr val="000000"/>
                </a:solidFill>
              </a:rPr>
              <a:t> </a:t>
            </a:r>
            <a:r>
              <a:rPr dirty="0" sz="3950">
                <a:solidFill>
                  <a:srgbClr val="000000"/>
                </a:solidFill>
              </a:rPr>
              <a:t>are</a:t>
            </a:r>
            <a:r>
              <a:rPr dirty="0" sz="3950" spc="-105">
                <a:solidFill>
                  <a:srgbClr val="000000"/>
                </a:solidFill>
              </a:rPr>
              <a:t> </a:t>
            </a:r>
            <a:r>
              <a:rPr dirty="0" sz="3950" spc="-10">
                <a:solidFill>
                  <a:srgbClr val="000000"/>
                </a:solidFill>
              </a:rPr>
              <a:t>Parametric Equations?</a:t>
            </a:r>
            <a:endParaRPr sz="39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01731" y="2869311"/>
            <a:ext cx="3363696" cy="30726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053569" y="5155311"/>
            <a:ext cx="2647061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571264" y="5536311"/>
            <a:ext cx="2895688" cy="24778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553192" y="2788552"/>
            <a:ext cx="5956935" cy="3069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3478529">
              <a:lnSpc>
                <a:spcPct val="102000"/>
              </a:lnSpc>
              <a:spcBef>
                <a:spcPts val="65"/>
              </a:spcBef>
              <a:tabLst>
                <a:tab pos="5247640" algn="l"/>
              </a:tabLst>
            </a:pPr>
            <a:r>
              <a:rPr dirty="0" sz="2450" spc="55">
                <a:latin typeface="Verdana"/>
                <a:cs typeface="Verdana"/>
              </a:rPr>
              <a:t>deﬁne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curves </a:t>
            </a:r>
            <a:r>
              <a:rPr dirty="0" sz="2450" spc="55">
                <a:latin typeface="Verdana"/>
                <a:cs typeface="Verdana"/>
              </a:rPr>
              <a:t>using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one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or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more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parameters.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Unlike </a:t>
            </a:r>
            <a:r>
              <a:rPr dirty="0" sz="2450">
                <a:latin typeface="Verdana"/>
                <a:cs typeface="Verdana"/>
              </a:rPr>
              <a:t>standard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equations,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 spc="50">
                <a:latin typeface="Verdana"/>
                <a:cs typeface="Verdana"/>
              </a:rPr>
              <a:t>more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dynamic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representation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 </a:t>
            </a:r>
            <a:r>
              <a:rPr dirty="0" sz="2450" spc="-40">
                <a:latin typeface="Verdana"/>
                <a:cs typeface="Verdana"/>
              </a:rPr>
              <a:t>shapes.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ﬂexibility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enables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>
                <a:latin typeface="Verdana"/>
                <a:cs typeface="Verdana"/>
              </a:rPr>
              <a:t>describe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motions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relationships</a:t>
            </a:r>
            <a:r>
              <a:rPr dirty="0" sz="2450" spc="-25">
                <a:latin typeface="Verdana"/>
                <a:cs typeface="Verdana"/>
              </a:rPr>
              <a:t> 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3013710">
              <a:lnSpc>
                <a:spcPct val="100000"/>
              </a:lnSpc>
              <a:spcBef>
                <a:spcPts val="60"/>
              </a:spcBef>
            </a:pPr>
            <a:r>
              <a:rPr dirty="0" sz="2450" spc="-10">
                <a:latin typeface="Verdana"/>
                <a:cs typeface="Verdana"/>
              </a:rPr>
              <a:t>spaces.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92215" cy="894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700">
                <a:solidFill>
                  <a:srgbClr val="000000"/>
                </a:solidFill>
              </a:rPr>
              <a:t>Applications</a:t>
            </a:r>
            <a:r>
              <a:rPr dirty="0" sz="5700" spc="100">
                <a:solidFill>
                  <a:srgbClr val="000000"/>
                </a:solidFill>
              </a:rPr>
              <a:t> </a:t>
            </a:r>
            <a:r>
              <a:rPr dirty="0" sz="5700">
                <a:solidFill>
                  <a:srgbClr val="000000"/>
                </a:solidFill>
              </a:rPr>
              <a:t>in</a:t>
            </a:r>
            <a:r>
              <a:rPr dirty="0" sz="5700" spc="-125">
                <a:solidFill>
                  <a:srgbClr val="000000"/>
                </a:solidFill>
              </a:rPr>
              <a:t> </a:t>
            </a:r>
            <a:r>
              <a:rPr dirty="0" sz="5700" spc="-25">
                <a:solidFill>
                  <a:srgbClr val="000000"/>
                </a:solidFill>
              </a:rPr>
              <a:t>Art</a:t>
            </a:r>
            <a:endParaRPr sz="57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62894" y="2869311"/>
            <a:ext cx="1009002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805410" y="5155311"/>
            <a:ext cx="3628517" cy="30726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553192" y="2788552"/>
            <a:ext cx="5652135" cy="346011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1084580">
              <a:lnSpc>
                <a:spcPct val="102000"/>
              </a:lnSpc>
              <a:spcBef>
                <a:spcPts val="65"/>
              </a:spcBef>
            </a:pP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designers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often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use </a:t>
            </a:r>
            <a:r>
              <a:rPr dirty="0" sz="2450">
                <a:latin typeface="Verdana"/>
                <a:cs typeface="Verdana"/>
              </a:rPr>
              <a:t>parametric</a:t>
            </a:r>
            <a:r>
              <a:rPr dirty="0" sz="2450" spc="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create </a:t>
            </a:r>
            <a:r>
              <a:rPr dirty="0" sz="2450" spc="65">
                <a:latin typeface="Verdana"/>
                <a:cs typeface="Verdana"/>
              </a:rPr>
              <a:t>stunning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visual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works.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By </a:t>
            </a:r>
            <a:r>
              <a:rPr dirty="0" sz="2450" spc="65">
                <a:latin typeface="Verdana"/>
                <a:cs typeface="Verdana"/>
              </a:rPr>
              <a:t>manipulating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parameters,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they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can </a:t>
            </a:r>
            <a:r>
              <a:rPr dirty="0" sz="2450">
                <a:latin typeface="Verdana"/>
                <a:cs typeface="Verdana"/>
              </a:rPr>
              <a:t>generate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intricate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patterns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 spc="-40">
                <a:latin typeface="Verdana"/>
                <a:cs typeface="Verdana"/>
              </a:rPr>
              <a:t>shapes,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transforming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mathematical </a:t>
            </a:r>
            <a:r>
              <a:rPr dirty="0" sz="2450" spc="60">
                <a:latin typeface="Verdana"/>
                <a:cs typeface="Verdana"/>
              </a:rPr>
              <a:t>concepts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into</a:t>
            </a:r>
            <a:endParaRPr sz="2450">
              <a:latin typeface="Verdana"/>
              <a:cs typeface="Verdana"/>
            </a:endParaRPr>
          </a:p>
          <a:p>
            <a:pPr marL="12700" marR="1504950">
              <a:lnSpc>
                <a:spcPts val="3080"/>
              </a:lnSpc>
              <a:spcBef>
                <a:spcPts val="20"/>
              </a:spcBef>
            </a:pP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captivate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viewer's </a:t>
            </a:r>
            <a:r>
              <a:rPr dirty="0" sz="2450" spc="-10">
                <a:latin typeface="Verdana"/>
                <a:cs typeface="Verdana"/>
              </a:rPr>
              <a:t>imagination.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52845" cy="72263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50">
                <a:solidFill>
                  <a:srgbClr val="000000"/>
                </a:solidFill>
              </a:rPr>
              <a:t>Applications</a:t>
            </a:r>
            <a:r>
              <a:rPr dirty="0" sz="4550" spc="195">
                <a:solidFill>
                  <a:srgbClr val="000000"/>
                </a:solidFill>
              </a:rPr>
              <a:t> </a:t>
            </a:r>
            <a:r>
              <a:rPr dirty="0" sz="4550">
                <a:solidFill>
                  <a:srgbClr val="000000"/>
                </a:solidFill>
              </a:rPr>
              <a:t>in</a:t>
            </a:r>
            <a:r>
              <a:rPr dirty="0" sz="4550" spc="210">
                <a:solidFill>
                  <a:srgbClr val="000000"/>
                </a:solidFill>
              </a:rPr>
              <a:t> </a:t>
            </a:r>
            <a:r>
              <a:rPr dirty="0" sz="4550" spc="40">
                <a:solidFill>
                  <a:srgbClr val="000000"/>
                </a:solidFill>
              </a:rPr>
              <a:t>Science</a:t>
            </a:r>
            <a:endParaRPr sz="45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72251" y="3631310"/>
            <a:ext cx="1131379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580319" y="4012310"/>
            <a:ext cx="2990392" cy="3088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601731" y="2869311"/>
            <a:ext cx="3363696" cy="30726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464032" y="3631310"/>
            <a:ext cx="1897761" cy="3088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353415" y="5155311"/>
            <a:ext cx="1674495" cy="24778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597045" y="5536311"/>
            <a:ext cx="1298575" cy="30726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553192" y="2788539"/>
            <a:ext cx="6028690" cy="3069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433705" indent="3478529">
              <a:lnSpc>
                <a:spcPct val="102000"/>
              </a:lnSpc>
              <a:spcBef>
                <a:spcPts val="65"/>
              </a:spcBef>
              <a:tabLst>
                <a:tab pos="2747010" algn="l"/>
                <a:tab pos="4826000" algn="l"/>
              </a:tabLst>
            </a:pPr>
            <a:r>
              <a:rPr dirty="0" sz="2450" spc="-10">
                <a:latin typeface="Verdana"/>
                <a:cs typeface="Verdana"/>
              </a:rPr>
              <a:t>play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crucial role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scientiﬁc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ﬁelds, </a:t>
            </a:r>
            <a:r>
              <a:rPr dirty="0" sz="2450" spc="65">
                <a:latin typeface="Verdana"/>
                <a:cs typeface="Verdana"/>
              </a:rPr>
              <a:t>including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marR="5080" indent="3001010">
              <a:lnSpc>
                <a:spcPct val="102000"/>
              </a:lnSpc>
              <a:tabLst>
                <a:tab pos="4575175" algn="l"/>
              </a:tabLst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model </a:t>
            </a:r>
            <a:r>
              <a:rPr dirty="0" sz="2450" spc="-55">
                <a:latin typeface="Verdana"/>
                <a:cs typeface="Verdana"/>
              </a:rPr>
              <a:t>trajectories,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simulate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movements,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create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realistic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animations,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bridging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100">
                <a:latin typeface="Verdana"/>
                <a:cs typeface="Verdana"/>
              </a:rPr>
              <a:t>gap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between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442720">
              <a:lnSpc>
                <a:spcPct val="100000"/>
              </a:lnSpc>
              <a:spcBef>
                <a:spcPts val="60"/>
              </a:spcBef>
            </a:pPr>
            <a:r>
              <a:rPr dirty="0" sz="2450" spc="-10">
                <a:latin typeface="Verdana"/>
                <a:cs typeface="Verdana"/>
              </a:rPr>
              <a:t>applications.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2153" y="1419873"/>
            <a:ext cx="4776470" cy="124079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25"/>
              </a:spcBef>
            </a:pPr>
            <a:r>
              <a:rPr dirty="0" sz="3950" spc="55">
                <a:solidFill>
                  <a:srgbClr val="000000"/>
                </a:solidFill>
              </a:rPr>
              <a:t>Creating </a:t>
            </a:r>
            <a:r>
              <a:rPr dirty="0" sz="3950" spc="-10">
                <a:solidFill>
                  <a:srgbClr val="000000"/>
                </a:solidFill>
              </a:rPr>
              <a:t>Parametric</a:t>
            </a:r>
            <a:endParaRPr sz="3950"/>
          </a:p>
          <a:p>
            <a:pPr algn="r" marR="5080">
              <a:lnSpc>
                <a:spcPct val="100000"/>
              </a:lnSpc>
              <a:spcBef>
                <a:spcPts val="60"/>
              </a:spcBef>
            </a:pPr>
            <a:r>
              <a:rPr dirty="0" sz="3950" spc="45">
                <a:solidFill>
                  <a:srgbClr val="000000"/>
                </a:solidFill>
              </a:rPr>
              <a:t>Curves</a:t>
            </a:r>
            <a:endParaRPr sz="3950"/>
          </a:p>
        </p:txBody>
      </p:sp>
      <p:grpSp>
        <p:nvGrpSpPr>
          <p:cNvPr id="3" name="object 3" descr=""/>
          <p:cNvGrpSpPr/>
          <p:nvPr/>
        </p:nvGrpSpPr>
        <p:grpSpPr>
          <a:xfrm>
            <a:off x="4760480" y="4305719"/>
            <a:ext cx="127635" cy="216535"/>
            <a:chOff x="4760480" y="4305719"/>
            <a:chExt cx="127635" cy="21653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60480" y="4305719"/>
              <a:ext cx="127317" cy="216103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60480" y="4305719"/>
              <a:ext cx="127317" cy="216103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99193" y="2950057"/>
            <a:ext cx="2655468" cy="307263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6492405" y="5620169"/>
            <a:ext cx="127635" cy="216535"/>
            <a:chOff x="6492405" y="5620169"/>
            <a:chExt cx="127635" cy="216535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92405" y="5620169"/>
              <a:ext cx="127304" cy="216103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92405" y="5620169"/>
              <a:ext cx="127304" cy="216103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581454" y="2808326"/>
            <a:ext cx="6097270" cy="31019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r" marL="292100" marR="5080" indent="-280035">
              <a:lnSpc>
                <a:spcPct val="117800"/>
              </a:lnSpc>
              <a:spcBef>
                <a:spcPts val="80"/>
              </a:spcBef>
              <a:tabLst>
                <a:tab pos="2260600" algn="l"/>
                <a:tab pos="2907030" algn="l"/>
                <a:tab pos="4473575" algn="l"/>
              </a:tabLst>
            </a:pPr>
            <a:r>
              <a:rPr dirty="0" sz="2450" spc="-100">
                <a:latin typeface="Verdana"/>
                <a:cs typeface="Verdana"/>
              </a:rPr>
              <a:t>To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create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</a:t>
            </a:r>
            <a:r>
              <a:rPr dirty="0" sz="2450">
                <a:latin typeface="Verdana"/>
                <a:cs typeface="Verdana"/>
              </a:rPr>
              <a:t>		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you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need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40">
                <a:latin typeface="Verdana"/>
                <a:cs typeface="Verdana"/>
              </a:rPr>
              <a:t>express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35">
                <a:latin typeface="Verdana"/>
                <a:cs typeface="Verdana"/>
              </a:rPr>
              <a:t>x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25">
                <a:latin typeface="Verdana"/>
                <a:cs typeface="Verdana"/>
              </a:rPr>
              <a:t>y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coordinates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 </a:t>
            </a:r>
            <a:r>
              <a:rPr dirty="0" sz="2450" spc="45">
                <a:latin typeface="Verdana"/>
                <a:cs typeface="Verdana"/>
              </a:rPr>
              <a:t>functions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parameter,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usually </a:t>
            </a:r>
            <a:r>
              <a:rPr dirty="0" sz="2450" spc="70">
                <a:latin typeface="Verdana"/>
                <a:cs typeface="Verdana"/>
              </a:rPr>
              <a:t>denoted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For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example,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-180">
                <a:latin typeface="Verdana"/>
                <a:cs typeface="Verdana"/>
              </a:rPr>
              <a:t>x(t)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 spc="-175">
                <a:latin typeface="Verdana"/>
                <a:cs typeface="Verdana"/>
              </a:rPr>
              <a:t>y(t)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describe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 spc="-45">
                <a:latin typeface="Verdana"/>
                <a:cs typeface="Verdana"/>
              </a:rPr>
              <a:t>circle,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allowing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visualize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it </a:t>
            </a:r>
            <a:r>
              <a:rPr dirty="0" sz="2450">
                <a:latin typeface="Verdana"/>
                <a:cs typeface="Verdana"/>
              </a:rPr>
              <a:t>dynamically</a:t>
            </a:r>
            <a:r>
              <a:rPr dirty="0" sz="2450" spc="6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10">
                <a:latin typeface="Verdana"/>
                <a:cs typeface="Verdana"/>
              </a:rPr>
              <a:t>varies.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700"/>
              <a:t>Exploring</a:t>
            </a:r>
            <a:r>
              <a:rPr dirty="0" sz="3700" spc="150"/>
              <a:t> </a:t>
            </a:r>
            <a:r>
              <a:rPr dirty="0" sz="3700"/>
              <a:t>Famous</a:t>
            </a:r>
            <a:r>
              <a:rPr dirty="0" sz="3700" spc="160"/>
              <a:t> </a:t>
            </a:r>
            <a:r>
              <a:rPr dirty="0" sz="3700" spc="-10"/>
              <a:t>Curves</a:t>
            </a:r>
            <a:endParaRPr sz="370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28017" y="3214382"/>
            <a:ext cx="2292248" cy="24940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701901" y="3977995"/>
            <a:ext cx="1377315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089323" y="4425607"/>
            <a:ext cx="1016736" cy="18117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505434" y="4358995"/>
            <a:ext cx="1061339" cy="3088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062195" y="3135224"/>
            <a:ext cx="5566410" cy="34601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336925" algn="l"/>
              </a:tabLst>
            </a:pP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Many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endParaRPr sz="2450">
              <a:latin typeface="Verdana"/>
              <a:cs typeface="Verdana"/>
            </a:endParaRPr>
          </a:p>
          <a:p>
            <a:pPr marL="12700" marR="1216025">
              <a:lnSpc>
                <a:spcPct val="102000"/>
              </a:lnSpc>
            </a:pP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described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using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parametric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equations,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5080" indent="1109980">
              <a:lnSpc>
                <a:spcPct val="102000"/>
              </a:lnSpc>
              <a:tabLst>
                <a:tab pos="3522345" algn="l"/>
              </a:tabLst>
            </a:pP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Each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curve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offers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unique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insights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into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mathematical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properties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8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0">
                <a:solidFill>
                  <a:srgbClr val="FFFFFF"/>
                </a:solidFill>
                <a:latin typeface="Verdana"/>
                <a:cs typeface="Verdana"/>
              </a:rPr>
              <a:t>can </a:t>
            </a:r>
            <a:r>
              <a:rPr dirty="0" sz="2450" spc="9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visualized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beautifully,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showcasing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interplay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art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science.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Challenges</a:t>
            </a:r>
            <a:r>
              <a:rPr dirty="0" spc="210"/>
              <a:t> </a:t>
            </a:r>
            <a:r>
              <a:rPr dirty="0"/>
              <a:t>and</a:t>
            </a:r>
            <a:r>
              <a:rPr dirty="0" spc="220"/>
              <a:t> </a:t>
            </a:r>
            <a:r>
              <a:rPr dirty="0" spc="-10"/>
              <a:t>Solutions</a:t>
            </a: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60831" y="4739995"/>
            <a:ext cx="1907540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195045" y="4358995"/>
            <a:ext cx="1345692" cy="247789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062195" y="3135224"/>
            <a:ext cx="5502275" cy="1164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</a:pPr>
            <a:r>
              <a:rPr dirty="0" sz="2450" spc="85">
                <a:solidFill>
                  <a:srgbClr val="FFFFFF"/>
                </a:solidFill>
                <a:latin typeface="Verdana"/>
                <a:cs typeface="Verdana"/>
              </a:rPr>
              <a:t>While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working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parametric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equations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9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rewarding,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also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presents</a:t>
            </a:r>
            <a:r>
              <a:rPr dirty="0" sz="2450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challenges.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62195" y="4278223"/>
            <a:ext cx="3032125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65"/>
              </a:spcBef>
            </a:pP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450" spc="-60">
                <a:solidFill>
                  <a:srgbClr val="FFFFFF"/>
                </a:solidFill>
                <a:latin typeface="Verdana"/>
                <a:cs typeface="Verdana"/>
              </a:rPr>
              <a:t>curves,</a:t>
            </a:r>
            <a:r>
              <a:rPr dirty="0" sz="2450" spc="-1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handling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609372" y="4278223"/>
            <a:ext cx="828675" cy="783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55244">
              <a:lnSpc>
                <a:spcPct val="100000"/>
              </a:lnSpc>
              <a:spcBef>
                <a:spcPts val="60"/>
              </a:spcBef>
            </a:pP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062195" y="5040223"/>
            <a:ext cx="5494020" cy="155511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 marR="5080">
              <a:lnSpc>
                <a:spcPct val="102899"/>
              </a:lnSpc>
              <a:spcBef>
                <a:spcPts val="40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dirty="0" sz="2450" spc="-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smooth</a:t>
            </a:r>
            <a:r>
              <a:rPr dirty="0" sz="245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transitions</a:t>
            </a:r>
            <a:r>
              <a:rPr dirty="0" sz="2450" spc="-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are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critical.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However,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dirty="0" sz="2450" spc="-1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practice</a:t>
            </a:r>
            <a:r>
              <a:rPr dirty="0" sz="2450" spc="-1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dirty="0" sz="2450" spc="-70">
                <a:solidFill>
                  <a:srgbClr val="FFFFFF"/>
                </a:solidFill>
                <a:latin typeface="Verdana"/>
                <a:cs typeface="Verdana"/>
              </a:rPr>
              <a:t>creativity,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challenges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be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overcome.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2965557" y="4912233"/>
                  </a:moveTo>
                  <a:lnTo>
                    <a:pt x="12965481" y="4878933"/>
                  </a:lnTo>
                  <a:lnTo>
                    <a:pt x="12964440" y="4864811"/>
                  </a:lnTo>
                  <a:lnTo>
                    <a:pt x="12964338" y="4863401"/>
                  </a:lnTo>
                  <a:lnTo>
                    <a:pt x="12960693" y="4849050"/>
                  </a:lnTo>
                  <a:lnTo>
                    <a:pt x="12957061" y="4841799"/>
                  </a:lnTo>
                  <a:lnTo>
                    <a:pt x="12954622" y="4836922"/>
                  </a:lnTo>
                  <a:lnTo>
                    <a:pt x="12922898" y="4813693"/>
                  </a:lnTo>
                  <a:lnTo>
                    <a:pt x="12892151" y="4809248"/>
                  </a:lnTo>
                  <a:lnTo>
                    <a:pt x="12881953" y="4809642"/>
                  </a:lnTo>
                  <a:lnTo>
                    <a:pt x="12843307" y="4819231"/>
                  </a:lnTo>
                  <a:lnTo>
                    <a:pt x="12816459" y="4836731"/>
                  </a:lnTo>
                  <a:lnTo>
                    <a:pt x="12833350" y="4864811"/>
                  </a:lnTo>
                  <a:lnTo>
                    <a:pt x="12840754" y="4858740"/>
                  </a:lnTo>
                  <a:lnTo>
                    <a:pt x="12847930" y="4853686"/>
                  </a:lnTo>
                  <a:lnTo>
                    <a:pt x="12889865" y="4841799"/>
                  </a:lnTo>
                  <a:lnTo>
                    <a:pt x="12899555" y="4842395"/>
                  </a:lnTo>
                  <a:lnTo>
                    <a:pt x="12929629" y="4870361"/>
                  </a:lnTo>
                  <a:lnTo>
                    <a:pt x="12930251" y="4878933"/>
                  </a:lnTo>
                  <a:lnTo>
                    <a:pt x="12930251" y="4882464"/>
                  </a:lnTo>
                  <a:lnTo>
                    <a:pt x="12930251" y="4912233"/>
                  </a:lnTo>
                  <a:lnTo>
                    <a:pt x="12930251" y="4929517"/>
                  </a:lnTo>
                  <a:lnTo>
                    <a:pt x="12925959" y="4937468"/>
                  </a:lnTo>
                  <a:lnTo>
                    <a:pt x="12899466" y="4958118"/>
                  </a:lnTo>
                  <a:lnTo>
                    <a:pt x="12899047" y="4958118"/>
                  </a:lnTo>
                  <a:lnTo>
                    <a:pt x="12892202" y="4959401"/>
                  </a:lnTo>
                  <a:lnTo>
                    <a:pt x="12891669" y="4959401"/>
                  </a:lnTo>
                  <a:lnTo>
                    <a:pt x="12884277" y="4959820"/>
                  </a:lnTo>
                  <a:lnTo>
                    <a:pt x="12876035" y="4959401"/>
                  </a:lnTo>
                  <a:lnTo>
                    <a:pt x="12848971" y="4942522"/>
                  </a:lnTo>
                  <a:lnTo>
                    <a:pt x="12848971" y="4928768"/>
                  </a:lnTo>
                  <a:lnTo>
                    <a:pt x="12884912" y="4912233"/>
                  </a:lnTo>
                  <a:lnTo>
                    <a:pt x="12930251" y="4912233"/>
                  </a:lnTo>
                  <a:lnTo>
                    <a:pt x="12930251" y="4882464"/>
                  </a:lnTo>
                  <a:lnTo>
                    <a:pt x="12884277" y="4882464"/>
                  </a:lnTo>
                  <a:lnTo>
                    <a:pt x="12872365" y="4882921"/>
                  </a:lnTo>
                  <a:lnTo>
                    <a:pt x="12830175" y="4898085"/>
                  </a:lnTo>
                  <a:lnTo>
                    <a:pt x="12813919" y="4935867"/>
                  </a:lnTo>
                  <a:lnTo>
                    <a:pt x="12814351" y="4942522"/>
                  </a:lnTo>
                  <a:lnTo>
                    <a:pt x="12838544" y="4979949"/>
                  </a:lnTo>
                  <a:lnTo>
                    <a:pt x="12880848" y="4990439"/>
                  </a:lnTo>
                  <a:lnTo>
                    <a:pt x="12893015" y="4989779"/>
                  </a:lnTo>
                  <a:lnTo>
                    <a:pt x="12928727" y="4976076"/>
                  </a:lnTo>
                  <a:lnTo>
                    <a:pt x="12931140" y="4974006"/>
                  </a:lnTo>
                  <a:lnTo>
                    <a:pt x="12931140" y="4988903"/>
                  </a:lnTo>
                  <a:lnTo>
                    <a:pt x="12965557" y="4988903"/>
                  </a:lnTo>
                  <a:lnTo>
                    <a:pt x="12965557" y="4974006"/>
                  </a:lnTo>
                  <a:lnTo>
                    <a:pt x="12965557" y="4959820"/>
                  </a:lnTo>
                  <a:lnTo>
                    <a:pt x="12965557" y="4912233"/>
                  </a:lnTo>
                  <a:close/>
                </a:path>
                <a:path w="18288000" h="10287000">
                  <a:moveTo>
                    <a:pt x="13109194" y="4809248"/>
                  </a:moveTo>
                  <a:lnTo>
                    <a:pt x="13068465" y="4815421"/>
                  </a:lnTo>
                  <a:lnTo>
                    <a:pt x="13044932" y="4831613"/>
                  </a:lnTo>
                  <a:lnTo>
                    <a:pt x="13047599" y="4810861"/>
                  </a:lnTo>
                  <a:lnTo>
                    <a:pt x="13013182" y="4810861"/>
                  </a:lnTo>
                  <a:lnTo>
                    <a:pt x="13013182" y="4988903"/>
                  </a:lnTo>
                  <a:lnTo>
                    <a:pt x="13048488" y="4988903"/>
                  </a:lnTo>
                  <a:lnTo>
                    <a:pt x="13048488" y="4898123"/>
                  </a:lnTo>
                  <a:lnTo>
                    <a:pt x="13049288" y="4885575"/>
                  </a:lnTo>
                  <a:lnTo>
                    <a:pt x="13068554" y="4851527"/>
                  </a:lnTo>
                  <a:lnTo>
                    <a:pt x="13093624" y="4844021"/>
                  </a:lnTo>
                  <a:lnTo>
                    <a:pt x="13109194" y="4844021"/>
                  </a:lnTo>
                  <a:lnTo>
                    <a:pt x="13109194" y="4831613"/>
                  </a:lnTo>
                  <a:lnTo>
                    <a:pt x="13109194" y="4809248"/>
                  </a:lnTo>
                  <a:close/>
                </a:path>
                <a:path w="18288000" h="10287000">
                  <a:moveTo>
                    <a:pt x="13245465" y="4973853"/>
                  </a:moveTo>
                  <a:lnTo>
                    <a:pt x="13237921" y="4958283"/>
                  </a:lnTo>
                  <a:lnTo>
                    <a:pt x="13231876" y="4945773"/>
                  </a:lnTo>
                  <a:lnTo>
                    <a:pt x="13224840" y="4951260"/>
                  </a:lnTo>
                  <a:lnTo>
                    <a:pt x="13218059" y="4955159"/>
                  </a:lnTo>
                  <a:lnTo>
                    <a:pt x="13211505" y="4957508"/>
                  </a:lnTo>
                  <a:lnTo>
                    <a:pt x="13205206" y="4958283"/>
                  </a:lnTo>
                  <a:lnTo>
                    <a:pt x="13197840" y="4958283"/>
                  </a:lnTo>
                  <a:lnTo>
                    <a:pt x="13192379" y="4956314"/>
                  </a:lnTo>
                  <a:lnTo>
                    <a:pt x="13188569" y="4952377"/>
                  </a:lnTo>
                  <a:lnTo>
                    <a:pt x="13184886" y="4948428"/>
                  </a:lnTo>
                  <a:lnTo>
                    <a:pt x="13183108" y="4942497"/>
                  </a:lnTo>
                  <a:lnTo>
                    <a:pt x="13183108" y="4842408"/>
                  </a:lnTo>
                  <a:lnTo>
                    <a:pt x="13233400" y="4842408"/>
                  </a:lnTo>
                  <a:lnTo>
                    <a:pt x="13233400" y="4810861"/>
                  </a:lnTo>
                  <a:lnTo>
                    <a:pt x="13183108" y="4810861"/>
                  </a:lnTo>
                  <a:lnTo>
                    <a:pt x="13183108" y="4774336"/>
                  </a:lnTo>
                  <a:lnTo>
                    <a:pt x="13147802" y="4774336"/>
                  </a:lnTo>
                  <a:lnTo>
                    <a:pt x="13147802" y="4810861"/>
                  </a:lnTo>
                  <a:lnTo>
                    <a:pt x="13118211" y="4810861"/>
                  </a:lnTo>
                  <a:lnTo>
                    <a:pt x="13118211" y="4842408"/>
                  </a:lnTo>
                  <a:lnTo>
                    <a:pt x="13147802" y="4842408"/>
                  </a:lnTo>
                  <a:lnTo>
                    <a:pt x="13147802" y="4935867"/>
                  </a:lnTo>
                  <a:lnTo>
                    <a:pt x="13148704" y="4947996"/>
                  </a:lnTo>
                  <a:lnTo>
                    <a:pt x="13151295" y="4958283"/>
                  </a:lnTo>
                  <a:lnTo>
                    <a:pt x="13151396" y="4958727"/>
                  </a:lnTo>
                  <a:lnTo>
                    <a:pt x="13155892" y="4968062"/>
                  </a:lnTo>
                  <a:lnTo>
                    <a:pt x="13190398" y="4989538"/>
                  </a:lnTo>
                  <a:lnTo>
                    <a:pt x="13202666" y="4990439"/>
                  </a:lnTo>
                  <a:lnTo>
                    <a:pt x="13209778" y="4990439"/>
                  </a:lnTo>
                  <a:lnTo>
                    <a:pt x="13239890" y="4978552"/>
                  </a:lnTo>
                  <a:lnTo>
                    <a:pt x="13245465" y="4973853"/>
                  </a:lnTo>
                  <a:close/>
                </a:path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15557" y="4740871"/>
              <a:ext cx="3359632" cy="307276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6672" y="5121871"/>
              <a:ext cx="1171879" cy="247802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2813919" y="4772571"/>
              <a:ext cx="431800" cy="216535"/>
            </a:xfrm>
            <a:custGeom>
              <a:avLst/>
              <a:gdLst/>
              <a:ahLst/>
              <a:cxnLst/>
              <a:rect l="l" t="t" r="r" b="b"/>
              <a:pathLst>
                <a:path w="431800" h="216535">
                  <a:moveTo>
                    <a:pt x="143153" y="67462"/>
                  </a:moveTo>
                  <a:lnTo>
                    <a:pt x="75946" y="67462"/>
                  </a:lnTo>
                  <a:lnTo>
                    <a:pt x="85639" y="68050"/>
                  </a:lnTo>
                  <a:lnTo>
                    <a:pt x="93964" y="69816"/>
                  </a:lnTo>
                  <a:lnTo>
                    <a:pt x="116332" y="104597"/>
                  </a:lnTo>
                  <a:lnTo>
                    <a:pt x="116332" y="108127"/>
                  </a:lnTo>
                  <a:lnTo>
                    <a:pt x="70358" y="108127"/>
                  </a:lnTo>
                  <a:lnTo>
                    <a:pt x="58453" y="108578"/>
                  </a:lnTo>
                  <a:lnTo>
                    <a:pt x="16256" y="123739"/>
                  </a:lnTo>
                  <a:lnTo>
                    <a:pt x="0" y="161531"/>
                  </a:lnTo>
                  <a:lnTo>
                    <a:pt x="443" y="168186"/>
                  </a:lnTo>
                  <a:lnTo>
                    <a:pt x="24632" y="205612"/>
                  </a:lnTo>
                  <a:lnTo>
                    <a:pt x="66929" y="216103"/>
                  </a:lnTo>
                  <a:lnTo>
                    <a:pt x="79097" y="215431"/>
                  </a:lnTo>
                  <a:lnTo>
                    <a:pt x="114808" y="201739"/>
                  </a:lnTo>
                  <a:lnTo>
                    <a:pt x="117221" y="199669"/>
                  </a:lnTo>
                  <a:lnTo>
                    <a:pt x="151638" y="199669"/>
                  </a:lnTo>
                  <a:lnTo>
                    <a:pt x="151638" y="185483"/>
                  </a:lnTo>
                  <a:lnTo>
                    <a:pt x="70358" y="185483"/>
                  </a:lnTo>
                  <a:lnTo>
                    <a:pt x="62120" y="185057"/>
                  </a:lnTo>
                  <a:lnTo>
                    <a:pt x="35052" y="168186"/>
                  </a:lnTo>
                  <a:lnTo>
                    <a:pt x="35052" y="154432"/>
                  </a:lnTo>
                  <a:lnTo>
                    <a:pt x="70993" y="137896"/>
                  </a:lnTo>
                  <a:lnTo>
                    <a:pt x="151638" y="137896"/>
                  </a:lnTo>
                  <a:lnTo>
                    <a:pt x="151564" y="104597"/>
                  </a:lnTo>
                  <a:lnTo>
                    <a:pt x="150527" y="90474"/>
                  </a:lnTo>
                  <a:lnTo>
                    <a:pt x="150423" y="89053"/>
                  </a:lnTo>
                  <a:lnTo>
                    <a:pt x="146780" y="74710"/>
                  </a:lnTo>
                  <a:lnTo>
                    <a:pt x="143153" y="67462"/>
                  </a:lnTo>
                  <a:close/>
                </a:path>
                <a:path w="431800" h="216535">
                  <a:moveTo>
                    <a:pt x="151638" y="199669"/>
                  </a:moveTo>
                  <a:lnTo>
                    <a:pt x="117221" y="199669"/>
                  </a:lnTo>
                  <a:lnTo>
                    <a:pt x="117221" y="214566"/>
                  </a:lnTo>
                  <a:lnTo>
                    <a:pt x="151638" y="214566"/>
                  </a:lnTo>
                  <a:lnTo>
                    <a:pt x="151638" y="199669"/>
                  </a:lnTo>
                  <a:close/>
                </a:path>
                <a:path w="431800" h="216535">
                  <a:moveTo>
                    <a:pt x="151638" y="137896"/>
                  </a:moveTo>
                  <a:lnTo>
                    <a:pt x="116332" y="137896"/>
                  </a:lnTo>
                  <a:lnTo>
                    <a:pt x="116332" y="155181"/>
                  </a:lnTo>
                  <a:lnTo>
                    <a:pt x="112047" y="163127"/>
                  </a:lnTo>
                  <a:lnTo>
                    <a:pt x="85554" y="183776"/>
                  </a:lnTo>
                  <a:lnTo>
                    <a:pt x="85132" y="183776"/>
                  </a:lnTo>
                  <a:lnTo>
                    <a:pt x="78286" y="185057"/>
                  </a:lnTo>
                  <a:lnTo>
                    <a:pt x="77751" y="185057"/>
                  </a:lnTo>
                  <a:lnTo>
                    <a:pt x="70358" y="185483"/>
                  </a:lnTo>
                  <a:lnTo>
                    <a:pt x="151638" y="185483"/>
                  </a:lnTo>
                  <a:lnTo>
                    <a:pt x="151638" y="137896"/>
                  </a:lnTo>
                  <a:close/>
                </a:path>
                <a:path w="431800" h="216535">
                  <a:moveTo>
                    <a:pt x="78232" y="34912"/>
                  </a:moveTo>
                  <a:lnTo>
                    <a:pt x="38862" y="41135"/>
                  </a:lnTo>
                  <a:lnTo>
                    <a:pt x="2540" y="62395"/>
                  </a:lnTo>
                  <a:lnTo>
                    <a:pt x="19431" y="90474"/>
                  </a:lnTo>
                  <a:lnTo>
                    <a:pt x="26838" y="84392"/>
                  </a:lnTo>
                  <a:lnTo>
                    <a:pt x="34020" y="79348"/>
                  </a:lnTo>
                  <a:lnTo>
                    <a:pt x="75946" y="67462"/>
                  </a:lnTo>
                  <a:lnTo>
                    <a:pt x="143153" y="67462"/>
                  </a:lnTo>
                  <a:lnTo>
                    <a:pt x="140708" y="62573"/>
                  </a:lnTo>
                  <a:lnTo>
                    <a:pt x="132207" y="52641"/>
                  </a:lnTo>
                  <a:lnTo>
                    <a:pt x="121540" y="44888"/>
                  </a:lnTo>
                  <a:lnTo>
                    <a:pt x="108981" y="39347"/>
                  </a:lnTo>
                  <a:lnTo>
                    <a:pt x="94541" y="36021"/>
                  </a:lnTo>
                  <a:lnTo>
                    <a:pt x="78232" y="34912"/>
                  </a:lnTo>
                  <a:close/>
                </a:path>
                <a:path w="431800" h="216535">
                  <a:moveTo>
                    <a:pt x="233680" y="36525"/>
                  </a:moveTo>
                  <a:lnTo>
                    <a:pt x="199263" y="36525"/>
                  </a:lnTo>
                  <a:lnTo>
                    <a:pt x="199263" y="214566"/>
                  </a:lnTo>
                  <a:lnTo>
                    <a:pt x="234569" y="214566"/>
                  </a:lnTo>
                  <a:lnTo>
                    <a:pt x="234569" y="123786"/>
                  </a:lnTo>
                  <a:lnTo>
                    <a:pt x="235378" y="111237"/>
                  </a:lnTo>
                  <a:lnTo>
                    <a:pt x="254642" y="77184"/>
                  </a:lnTo>
                  <a:lnTo>
                    <a:pt x="279707" y="69684"/>
                  </a:lnTo>
                  <a:lnTo>
                    <a:pt x="295275" y="69684"/>
                  </a:lnTo>
                  <a:lnTo>
                    <a:pt x="295275" y="57277"/>
                  </a:lnTo>
                  <a:lnTo>
                    <a:pt x="231013" y="57277"/>
                  </a:lnTo>
                  <a:lnTo>
                    <a:pt x="233680" y="36525"/>
                  </a:lnTo>
                  <a:close/>
                </a:path>
                <a:path w="431800" h="216535">
                  <a:moveTo>
                    <a:pt x="295275" y="34912"/>
                  </a:moveTo>
                  <a:lnTo>
                    <a:pt x="254555" y="41084"/>
                  </a:lnTo>
                  <a:lnTo>
                    <a:pt x="231013" y="57277"/>
                  </a:lnTo>
                  <a:lnTo>
                    <a:pt x="295275" y="57277"/>
                  </a:lnTo>
                  <a:lnTo>
                    <a:pt x="295275" y="34912"/>
                  </a:lnTo>
                  <a:close/>
                </a:path>
                <a:path w="431800" h="216535">
                  <a:moveTo>
                    <a:pt x="369189" y="68072"/>
                  </a:moveTo>
                  <a:lnTo>
                    <a:pt x="333883" y="68072"/>
                  </a:lnTo>
                  <a:lnTo>
                    <a:pt x="333883" y="161531"/>
                  </a:lnTo>
                  <a:lnTo>
                    <a:pt x="334785" y="173654"/>
                  </a:lnTo>
                  <a:lnTo>
                    <a:pt x="337376" y="183946"/>
                  </a:lnTo>
                  <a:lnTo>
                    <a:pt x="337486" y="184383"/>
                  </a:lnTo>
                  <a:lnTo>
                    <a:pt x="365633" y="212493"/>
                  </a:lnTo>
                  <a:lnTo>
                    <a:pt x="388747" y="216103"/>
                  </a:lnTo>
                  <a:lnTo>
                    <a:pt x="395859" y="216103"/>
                  </a:lnTo>
                  <a:lnTo>
                    <a:pt x="431546" y="199517"/>
                  </a:lnTo>
                  <a:lnTo>
                    <a:pt x="424010" y="183946"/>
                  </a:lnTo>
                  <a:lnTo>
                    <a:pt x="383921" y="183946"/>
                  </a:lnTo>
                  <a:lnTo>
                    <a:pt x="378460" y="181978"/>
                  </a:lnTo>
                  <a:lnTo>
                    <a:pt x="374650" y="178041"/>
                  </a:lnTo>
                  <a:lnTo>
                    <a:pt x="370967" y="174091"/>
                  </a:lnTo>
                  <a:lnTo>
                    <a:pt x="369189" y="168160"/>
                  </a:lnTo>
                  <a:lnTo>
                    <a:pt x="369189" y="68072"/>
                  </a:lnTo>
                  <a:close/>
                </a:path>
                <a:path w="431800" h="216535">
                  <a:moveTo>
                    <a:pt x="417957" y="171437"/>
                  </a:moveTo>
                  <a:lnTo>
                    <a:pt x="410932" y="176911"/>
                  </a:lnTo>
                  <a:lnTo>
                    <a:pt x="404145" y="180821"/>
                  </a:lnTo>
                  <a:lnTo>
                    <a:pt x="397597" y="183165"/>
                  </a:lnTo>
                  <a:lnTo>
                    <a:pt x="391287" y="183946"/>
                  </a:lnTo>
                  <a:lnTo>
                    <a:pt x="424010" y="183946"/>
                  </a:lnTo>
                  <a:lnTo>
                    <a:pt x="417957" y="171437"/>
                  </a:lnTo>
                  <a:close/>
                </a:path>
                <a:path w="431800" h="216535">
                  <a:moveTo>
                    <a:pt x="419481" y="36525"/>
                  </a:moveTo>
                  <a:lnTo>
                    <a:pt x="304292" y="36525"/>
                  </a:lnTo>
                  <a:lnTo>
                    <a:pt x="304292" y="68072"/>
                  </a:lnTo>
                  <a:lnTo>
                    <a:pt x="419481" y="68072"/>
                  </a:lnTo>
                  <a:lnTo>
                    <a:pt x="419481" y="36525"/>
                  </a:lnTo>
                  <a:close/>
                </a:path>
                <a:path w="431800" h="216535">
                  <a:moveTo>
                    <a:pt x="369189" y="0"/>
                  </a:moveTo>
                  <a:lnTo>
                    <a:pt x="333883" y="0"/>
                  </a:lnTo>
                  <a:lnTo>
                    <a:pt x="333883" y="36525"/>
                  </a:lnTo>
                  <a:lnTo>
                    <a:pt x="369189" y="36525"/>
                  </a:lnTo>
                  <a:lnTo>
                    <a:pt x="36918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68420" marR="5080" indent="-3856354">
              <a:lnSpc>
                <a:spcPct val="100400"/>
              </a:lnSpc>
              <a:spcBef>
                <a:spcPts val="105"/>
              </a:spcBef>
            </a:pPr>
            <a:r>
              <a:rPr dirty="0" spc="120"/>
              <a:t>Conclusion:</a:t>
            </a:r>
            <a:r>
              <a:rPr dirty="0" spc="-125"/>
              <a:t> </a:t>
            </a:r>
            <a:r>
              <a:rPr dirty="0"/>
              <a:t>The</a:t>
            </a:r>
            <a:r>
              <a:rPr dirty="0" spc="30"/>
              <a:t> </a:t>
            </a:r>
            <a:r>
              <a:rPr dirty="0"/>
              <a:t>Beauty</a:t>
            </a:r>
            <a:r>
              <a:rPr dirty="0" spc="-160"/>
              <a:t> </a:t>
            </a:r>
            <a:r>
              <a:rPr dirty="0" spc="40"/>
              <a:t>of </a:t>
            </a:r>
            <a:r>
              <a:rPr dirty="0" spc="85"/>
              <a:t>Curves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331385" y="4660112"/>
            <a:ext cx="9615805" cy="192658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722620" algn="l"/>
                <a:tab pos="8990965" algn="l"/>
              </a:tabLst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conclusion,</a:t>
            </a:r>
            <a:r>
              <a:rPr dirty="0" sz="2450">
                <a:latin typeface="Verdana"/>
                <a:cs typeface="Verdana"/>
              </a:rPr>
              <a:t>	beautifully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blend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491490" marR="483234" indent="1475740">
              <a:lnSpc>
                <a:spcPct val="102000"/>
              </a:lnSpc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not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only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understand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complex </a:t>
            </a:r>
            <a:r>
              <a:rPr dirty="0" sz="2450" spc="85">
                <a:latin typeface="Verdana"/>
                <a:cs typeface="Verdana"/>
              </a:rPr>
              <a:t>phenomena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but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also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inspire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creativity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ﬁelds.</a:t>
            </a:r>
            <a:endParaRPr sz="2450">
              <a:latin typeface="Verdana"/>
              <a:cs typeface="Verdana"/>
            </a:endParaRPr>
          </a:p>
          <a:p>
            <a:pPr marL="1624330" marR="483234" indent="-1133475">
              <a:lnSpc>
                <a:spcPct val="102000"/>
              </a:lnSpc>
            </a:pPr>
            <a:r>
              <a:rPr dirty="0" sz="2450" spc="65">
                <a:latin typeface="Verdana"/>
                <a:cs typeface="Verdana"/>
              </a:rPr>
              <a:t>Embracing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equations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allows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appreciate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 spc="50">
                <a:latin typeface="Verdana"/>
                <a:cs typeface="Verdana"/>
              </a:rPr>
              <a:t>elegance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curves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shape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world.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2024-12-18T06:30:56Z</dcterms:created>
  <dcterms:modified xsi:type="dcterms:W3CDTF">2024-12-18T06:30:56Z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