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7161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49260" y="1463040"/>
            <a:ext cx="7645479" cy="1969770"/>
          </a:xfrm>
          <a:prstGeom prst="rect">
            <a:avLst/>
          </a:prstGeom>
          <a:noFill/>
          <a:ln/>
        </p:spPr>
        <p:txBody>
          <a:bodyPr wrap="square" lIns="0" tIns="0" rIns="0" bIns="0" rtlCol="0" anchor="t"/>
          <a:lstStyle/>
          <a:p>
            <a:pPr marL="0" indent="0">
              <a:lnSpc>
                <a:spcPts val="7750"/>
              </a:lnSpc>
              <a:buNone/>
            </a:pPr>
            <a:r>
              <a:rPr lang="en-US" sz="6200" b="1" dirty="0">
                <a:solidFill>
                  <a:srgbClr val="FFB393"/>
                </a:solidFill>
                <a:latin typeface="Brygada 1918 Bold" pitchFamily="34" charset="0"/>
                <a:ea typeface="Brygada 1918 Bold" pitchFamily="34" charset="-122"/>
                <a:cs typeface="Brygada 1918 Bold" pitchFamily="34" charset="-120"/>
              </a:rPr>
              <a:t>Volume and Capacity</a:t>
            </a:r>
            <a:endParaRPr lang="en-US" sz="6200" dirty="0"/>
          </a:p>
        </p:txBody>
      </p:sp>
      <p:sp>
        <p:nvSpPr>
          <p:cNvPr id="4" name="Text 1"/>
          <p:cNvSpPr/>
          <p:nvPr/>
        </p:nvSpPr>
        <p:spPr>
          <a:xfrm>
            <a:off x="749260" y="3753922"/>
            <a:ext cx="7645479" cy="2396966"/>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Volume and capacity are fundamental concepts in science, engineering, and everyday life. Understanding these principles is crucial for a wide range of applications, from measuring and managing resources to designing efficient systems and products. In this presentation, we'll explore the definitions, measurements, and practical applications of volume and capacity, equipping you with the knowledge to better understand and utilize these essential properties.</a:t>
            </a:r>
            <a:endParaRPr lang="en-US" sz="1650" dirty="0"/>
          </a:p>
        </p:txBody>
      </p:sp>
      <p:sp>
        <p:nvSpPr>
          <p:cNvPr id="7" name="Text 3"/>
          <p:cNvSpPr/>
          <p:nvPr/>
        </p:nvSpPr>
        <p:spPr>
          <a:xfrm>
            <a:off x="1198840" y="6391751"/>
            <a:ext cx="4810074" cy="374690"/>
          </a:xfrm>
          <a:prstGeom prst="rect">
            <a:avLst/>
          </a:prstGeom>
          <a:noFill/>
          <a:ln/>
        </p:spPr>
        <p:txBody>
          <a:bodyPr wrap="none" lIns="0" tIns="0" rIns="0" bIns="0" rtlCol="0" anchor="t"/>
          <a:lstStyle/>
          <a:p>
            <a:pPr marL="0" indent="0" algn="l">
              <a:lnSpc>
                <a:spcPts val="2950"/>
              </a:lnSpc>
              <a:buNone/>
            </a:pPr>
            <a:r>
              <a:rPr lang="en-US" sz="2100" b="1" dirty="0">
                <a:solidFill>
                  <a:srgbClr val="F4CAB8"/>
                </a:solidFill>
                <a:latin typeface="Montserrat Bold" pitchFamily="34" charset="0"/>
                <a:ea typeface="Montserrat Bold" pitchFamily="34" charset="-122"/>
                <a:cs typeface="Montserrat Bold" pitchFamily="34" charset="-120"/>
              </a:rPr>
              <a:t>by Onyedikachi Onwurah</a:t>
            </a:r>
            <a:endParaRPr lang="en-US" sz="2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957"/>
          </a:xfrm>
          <a:prstGeom prst="rect">
            <a:avLst/>
          </a:prstGeom>
        </p:spPr>
      </p:pic>
      <p:sp>
        <p:nvSpPr>
          <p:cNvPr id="3" name="Text 0"/>
          <p:cNvSpPr/>
          <p:nvPr/>
        </p:nvSpPr>
        <p:spPr>
          <a:xfrm>
            <a:off x="6224111" y="579596"/>
            <a:ext cx="7668578" cy="1405176"/>
          </a:xfrm>
          <a:prstGeom prst="rect">
            <a:avLst/>
          </a:prstGeom>
          <a:noFill/>
          <a:ln/>
        </p:spPr>
        <p:txBody>
          <a:bodyPr wrap="square" lIns="0" tIns="0" rIns="0" bIns="0" rtlCol="0" anchor="t"/>
          <a:lstStyle/>
          <a:p>
            <a:pPr marL="0" indent="0">
              <a:lnSpc>
                <a:spcPts val="5500"/>
              </a:lnSpc>
              <a:buNone/>
            </a:pPr>
            <a:r>
              <a:rPr lang="en-US" sz="4400" b="1" dirty="0">
                <a:solidFill>
                  <a:srgbClr val="FFB393"/>
                </a:solidFill>
                <a:latin typeface="Brygada 1918 Bold" pitchFamily="34" charset="0"/>
                <a:ea typeface="Brygada 1918 Bold" pitchFamily="34" charset="-122"/>
                <a:cs typeface="Brygada 1918 Bold" pitchFamily="34" charset="-120"/>
              </a:rPr>
              <a:t>Defining Volume and Capacity</a:t>
            </a:r>
            <a:endParaRPr lang="en-US" sz="4400" dirty="0"/>
          </a:p>
        </p:txBody>
      </p:sp>
      <p:sp>
        <p:nvSpPr>
          <p:cNvPr id="4" name="Shape 1"/>
          <p:cNvSpPr/>
          <p:nvPr/>
        </p:nvSpPr>
        <p:spPr>
          <a:xfrm>
            <a:off x="6224111" y="2537936"/>
            <a:ext cx="474226" cy="474226"/>
          </a:xfrm>
          <a:prstGeom prst="roundRect">
            <a:avLst>
              <a:gd name="adj" fmla="val 6667"/>
            </a:avLst>
          </a:prstGeom>
          <a:solidFill>
            <a:srgbClr val="4D1529"/>
          </a:solidFill>
          <a:ln/>
        </p:spPr>
      </p:sp>
      <p:sp>
        <p:nvSpPr>
          <p:cNvPr id="5" name="Text 2"/>
          <p:cNvSpPr/>
          <p:nvPr/>
        </p:nvSpPr>
        <p:spPr>
          <a:xfrm>
            <a:off x="6376868" y="2606397"/>
            <a:ext cx="168593" cy="337304"/>
          </a:xfrm>
          <a:prstGeom prst="rect">
            <a:avLst/>
          </a:prstGeom>
          <a:noFill/>
          <a:ln/>
        </p:spPr>
        <p:txBody>
          <a:bodyPr wrap="none" lIns="0" tIns="0" rIns="0" bIns="0" rtlCol="0" anchor="t"/>
          <a:lstStyle/>
          <a:p>
            <a:pPr marL="0" indent="0" algn="ctr">
              <a:lnSpc>
                <a:spcPts val="2650"/>
              </a:lnSpc>
              <a:buNone/>
            </a:pPr>
            <a:r>
              <a:rPr lang="en-US" sz="2650" b="1" dirty="0">
                <a:solidFill>
                  <a:srgbClr val="F4CAB8"/>
                </a:solidFill>
                <a:latin typeface="Brygada 1918 Bold" pitchFamily="34" charset="0"/>
                <a:ea typeface="Brygada 1918 Bold" pitchFamily="34" charset="-122"/>
                <a:cs typeface="Brygada 1918 Bold" pitchFamily="34" charset="-120"/>
              </a:rPr>
              <a:t>1</a:t>
            </a:r>
            <a:endParaRPr lang="en-US" sz="2650" dirty="0"/>
          </a:p>
        </p:txBody>
      </p:sp>
      <p:sp>
        <p:nvSpPr>
          <p:cNvPr id="6" name="Text 3"/>
          <p:cNvSpPr/>
          <p:nvPr/>
        </p:nvSpPr>
        <p:spPr>
          <a:xfrm>
            <a:off x="6909078" y="2537936"/>
            <a:ext cx="2810470" cy="351353"/>
          </a:xfrm>
          <a:prstGeom prst="rect">
            <a:avLst/>
          </a:prstGeom>
          <a:noFill/>
          <a:ln/>
        </p:spPr>
        <p:txBody>
          <a:bodyPr wrap="none" lIns="0" tIns="0" rIns="0" bIns="0" rtlCol="0" anchor="t"/>
          <a:lstStyle/>
          <a:p>
            <a:pPr marL="0" indent="0">
              <a:lnSpc>
                <a:spcPts val="2750"/>
              </a:lnSpc>
              <a:buNone/>
            </a:pPr>
            <a:r>
              <a:rPr lang="en-US" sz="2200" b="1" dirty="0">
                <a:solidFill>
                  <a:srgbClr val="F4CAB8"/>
                </a:solidFill>
                <a:latin typeface="Brygada 1918 Bold" pitchFamily="34" charset="0"/>
                <a:ea typeface="Brygada 1918 Bold" pitchFamily="34" charset="-122"/>
                <a:cs typeface="Brygada 1918 Bold" pitchFamily="34" charset="-120"/>
              </a:rPr>
              <a:t>Volume</a:t>
            </a:r>
            <a:endParaRPr lang="en-US" sz="2200" dirty="0"/>
          </a:p>
        </p:txBody>
      </p:sp>
      <p:sp>
        <p:nvSpPr>
          <p:cNvPr id="7" name="Text 4"/>
          <p:cNvSpPr/>
          <p:nvPr/>
        </p:nvSpPr>
        <p:spPr>
          <a:xfrm>
            <a:off x="6909078" y="3015734"/>
            <a:ext cx="3043952" cy="2697480"/>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Volume refers to the amount of three-dimensional space occupied by an object or substance. It is typically measured in units like cubic meters (m³), liters (L), or cubic feet (ft³).</a:t>
            </a:r>
            <a:endParaRPr lang="en-US" sz="1650" dirty="0"/>
          </a:p>
        </p:txBody>
      </p:sp>
      <p:sp>
        <p:nvSpPr>
          <p:cNvPr id="8" name="Shape 5"/>
          <p:cNvSpPr/>
          <p:nvPr/>
        </p:nvSpPr>
        <p:spPr>
          <a:xfrm>
            <a:off x="10163770" y="2537936"/>
            <a:ext cx="474226" cy="474226"/>
          </a:xfrm>
          <a:prstGeom prst="roundRect">
            <a:avLst>
              <a:gd name="adj" fmla="val 6667"/>
            </a:avLst>
          </a:prstGeom>
          <a:solidFill>
            <a:srgbClr val="4D1529"/>
          </a:solidFill>
          <a:ln/>
        </p:spPr>
      </p:sp>
      <p:sp>
        <p:nvSpPr>
          <p:cNvPr id="9" name="Text 6"/>
          <p:cNvSpPr/>
          <p:nvPr/>
        </p:nvSpPr>
        <p:spPr>
          <a:xfrm>
            <a:off x="10304740" y="2606397"/>
            <a:ext cx="192286" cy="337304"/>
          </a:xfrm>
          <a:prstGeom prst="rect">
            <a:avLst/>
          </a:prstGeom>
          <a:noFill/>
          <a:ln/>
        </p:spPr>
        <p:txBody>
          <a:bodyPr wrap="none" lIns="0" tIns="0" rIns="0" bIns="0" rtlCol="0" anchor="t"/>
          <a:lstStyle/>
          <a:p>
            <a:pPr marL="0" indent="0" algn="ctr">
              <a:lnSpc>
                <a:spcPts val="2650"/>
              </a:lnSpc>
              <a:buNone/>
            </a:pPr>
            <a:r>
              <a:rPr lang="en-US" sz="2650" b="1" dirty="0">
                <a:solidFill>
                  <a:srgbClr val="F4CAB8"/>
                </a:solidFill>
                <a:latin typeface="Brygada 1918 Bold" pitchFamily="34" charset="0"/>
                <a:ea typeface="Brygada 1918 Bold" pitchFamily="34" charset="-122"/>
                <a:cs typeface="Brygada 1918 Bold" pitchFamily="34" charset="-120"/>
              </a:rPr>
              <a:t>2</a:t>
            </a:r>
            <a:endParaRPr lang="en-US" sz="2650" dirty="0"/>
          </a:p>
        </p:txBody>
      </p:sp>
      <p:sp>
        <p:nvSpPr>
          <p:cNvPr id="10" name="Text 7"/>
          <p:cNvSpPr/>
          <p:nvPr/>
        </p:nvSpPr>
        <p:spPr>
          <a:xfrm>
            <a:off x="10848737" y="2537936"/>
            <a:ext cx="2810470" cy="351353"/>
          </a:xfrm>
          <a:prstGeom prst="rect">
            <a:avLst/>
          </a:prstGeom>
          <a:noFill/>
          <a:ln/>
        </p:spPr>
        <p:txBody>
          <a:bodyPr wrap="none" lIns="0" tIns="0" rIns="0" bIns="0" rtlCol="0" anchor="t"/>
          <a:lstStyle/>
          <a:p>
            <a:pPr marL="0" indent="0">
              <a:lnSpc>
                <a:spcPts val="2750"/>
              </a:lnSpc>
              <a:buNone/>
            </a:pPr>
            <a:r>
              <a:rPr lang="en-US" sz="2200" b="1" dirty="0">
                <a:solidFill>
                  <a:srgbClr val="F4CAB8"/>
                </a:solidFill>
                <a:latin typeface="Brygada 1918 Bold" pitchFamily="34" charset="0"/>
                <a:ea typeface="Brygada 1918 Bold" pitchFamily="34" charset="-122"/>
                <a:cs typeface="Brygada 1918 Bold" pitchFamily="34" charset="-120"/>
              </a:rPr>
              <a:t>Capacity</a:t>
            </a:r>
            <a:endParaRPr lang="en-US" sz="2200" dirty="0"/>
          </a:p>
        </p:txBody>
      </p:sp>
      <p:sp>
        <p:nvSpPr>
          <p:cNvPr id="11" name="Text 8"/>
          <p:cNvSpPr/>
          <p:nvPr/>
        </p:nvSpPr>
        <p:spPr>
          <a:xfrm>
            <a:off x="10848737" y="3015734"/>
            <a:ext cx="3043952" cy="2697480"/>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Capacity is the maximum amount of a substance or object that a container or system can hold. It is often used to describe the maximum storage or holding capability of a given space or device.</a:t>
            </a:r>
            <a:endParaRPr lang="en-US" sz="1650" dirty="0"/>
          </a:p>
        </p:txBody>
      </p:sp>
      <p:sp>
        <p:nvSpPr>
          <p:cNvPr id="12" name="Shape 9"/>
          <p:cNvSpPr/>
          <p:nvPr/>
        </p:nvSpPr>
        <p:spPr>
          <a:xfrm>
            <a:off x="6224111" y="6161008"/>
            <a:ext cx="474226" cy="474226"/>
          </a:xfrm>
          <a:prstGeom prst="roundRect">
            <a:avLst>
              <a:gd name="adj" fmla="val 6667"/>
            </a:avLst>
          </a:prstGeom>
          <a:solidFill>
            <a:srgbClr val="4D1529"/>
          </a:solidFill>
          <a:ln/>
        </p:spPr>
      </p:sp>
      <p:sp>
        <p:nvSpPr>
          <p:cNvPr id="13" name="Text 10"/>
          <p:cNvSpPr/>
          <p:nvPr/>
        </p:nvSpPr>
        <p:spPr>
          <a:xfrm>
            <a:off x="6358295" y="6229469"/>
            <a:ext cx="205740" cy="337304"/>
          </a:xfrm>
          <a:prstGeom prst="rect">
            <a:avLst/>
          </a:prstGeom>
          <a:noFill/>
          <a:ln/>
        </p:spPr>
        <p:txBody>
          <a:bodyPr wrap="none" lIns="0" tIns="0" rIns="0" bIns="0" rtlCol="0" anchor="t"/>
          <a:lstStyle/>
          <a:p>
            <a:pPr marL="0" indent="0" algn="ctr">
              <a:lnSpc>
                <a:spcPts val="2650"/>
              </a:lnSpc>
              <a:buNone/>
            </a:pPr>
            <a:r>
              <a:rPr lang="en-US" sz="2650" b="1" dirty="0">
                <a:solidFill>
                  <a:srgbClr val="F4CAB8"/>
                </a:solidFill>
                <a:latin typeface="Brygada 1918 Bold" pitchFamily="34" charset="0"/>
                <a:ea typeface="Brygada 1918 Bold" pitchFamily="34" charset="-122"/>
                <a:cs typeface="Brygada 1918 Bold" pitchFamily="34" charset="-120"/>
              </a:rPr>
              <a:t>3</a:t>
            </a:r>
            <a:endParaRPr lang="en-US" sz="2650" dirty="0"/>
          </a:p>
        </p:txBody>
      </p:sp>
      <p:sp>
        <p:nvSpPr>
          <p:cNvPr id="14" name="Text 11"/>
          <p:cNvSpPr/>
          <p:nvPr/>
        </p:nvSpPr>
        <p:spPr>
          <a:xfrm>
            <a:off x="6909078" y="6161008"/>
            <a:ext cx="2810470" cy="351353"/>
          </a:xfrm>
          <a:prstGeom prst="rect">
            <a:avLst/>
          </a:prstGeom>
          <a:noFill/>
          <a:ln/>
        </p:spPr>
        <p:txBody>
          <a:bodyPr wrap="none" lIns="0" tIns="0" rIns="0" bIns="0" rtlCol="0" anchor="t"/>
          <a:lstStyle/>
          <a:p>
            <a:pPr marL="0" indent="0">
              <a:lnSpc>
                <a:spcPts val="2750"/>
              </a:lnSpc>
              <a:buNone/>
            </a:pPr>
            <a:r>
              <a:rPr lang="en-US" sz="2200" b="1" dirty="0">
                <a:solidFill>
                  <a:srgbClr val="F4CAB8"/>
                </a:solidFill>
                <a:latin typeface="Brygada 1918 Bold" pitchFamily="34" charset="0"/>
                <a:ea typeface="Brygada 1918 Bold" pitchFamily="34" charset="-122"/>
                <a:cs typeface="Brygada 1918 Bold" pitchFamily="34" charset="-120"/>
              </a:rPr>
              <a:t>Relationship</a:t>
            </a:r>
            <a:endParaRPr lang="en-US" sz="2200" dirty="0"/>
          </a:p>
        </p:txBody>
      </p:sp>
      <p:sp>
        <p:nvSpPr>
          <p:cNvPr id="15" name="Text 12"/>
          <p:cNvSpPr/>
          <p:nvPr/>
        </p:nvSpPr>
        <p:spPr>
          <a:xfrm>
            <a:off x="6909078" y="6638806"/>
            <a:ext cx="6983611" cy="1011555"/>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While related, volume and capacity are not the same. Volume is a property of the object itself, while capacity is a property of the container or system that holds the object.</a:t>
            </a:r>
            <a:endParaRPr lang="en-US" sz="1650" dirty="0"/>
          </a:p>
        </p:txBody>
      </p:sp>
      <p:pic>
        <p:nvPicPr>
          <p:cNvPr id="17" name="Picture 16">
            <a:extLst>
              <a:ext uri="{FF2B5EF4-FFF2-40B4-BE49-F238E27FC236}">
                <a16:creationId xmlns:a16="http://schemas.microsoft.com/office/drawing/2014/main" id="{54B40E68-D145-4B65-8CB8-A07A2D662450}"/>
              </a:ext>
            </a:extLst>
          </p:cNvPr>
          <p:cNvPicPr>
            <a:picLocks noChangeAspect="1"/>
          </p:cNvPicPr>
          <p:nvPr/>
        </p:nvPicPr>
        <p:blipFill>
          <a:blip r:embed="rId4"/>
          <a:stretch>
            <a:fillRect/>
          </a:stretch>
        </p:blipFill>
        <p:spPr>
          <a:xfrm>
            <a:off x="11524817" y="7650361"/>
            <a:ext cx="3105583" cy="58110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236946"/>
          </a:xfrm>
          <a:prstGeom prst="rect">
            <a:avLst/>
          </a:prstGeom>
        </p:spPr>
      </p:pic>
      <p:sp>
        <p:nvSpPr>
          <p:cNvPr id="3" name="Text 0"/>
          <p:cNvSpPr/>
          <p:nvPr/>
        </p:nvSpPr>
        <p:spPr>
          <a:xfrm>
            <a:off x="626269" y="2731294"/>
            <a:ext cx="4772382" cy="596503"/>
          </a:xfrm>
          <a:prstGeom prst="rect">
            <a:avLst/>
          </a:prstGeom>
          <a:noFill/>
          <a:ln/>
        </p:spPr>
        <p:txBody>
          <a:bodyPr wrap="none" lIns="0" tIns="0" rIns="0" bIns="0" rtlCol="0" anchor="t"/>
          <a:lstStyle/>
          <a:p>
            <a:pPr marL="0" indent="0">
              <a:lnSpc>
                <a:spcPts val="4650"/>
              </a:lnSpc>
              <a:buNone/>
            </a:pPr>
            <a:r>
              <a:rPr lang="en-US" sz="3750" b="1" dirty="0">
                <a:solidFill>
                  <a:srgbClr val="FFB393"/>
                </a:solidFill>
                <a:latin typeface="Brygada 1918 Bold" pitchFamily="34" charset="0"/>
                <a:ea typeface="Brygada 1918 Bold" pitchFamily="34" charset="-122"/>
                <a:cs typeface="Brygada 1918 Bold" pitchFamily="34" charset="-120"/>
              </a:rPr>
              <a:t>Measuring Volume</a:t>
            </a:r>
            <a:endParaRPr lang="en-US" sz="3750" dirty="0"/>
          </a:p>
        </p:txBody>
      </p:sp>
      <p:sp>
        <p:nvSpPr>
          <p:cNvPr id="4" name="Shape 1"/>
          <p:cNvSpPr/>
          <p:nvPr/>
        </p:nvSpPr>
        <p:spPr>
          <a:xfrm>
            <a:off x="626269" y="5665708"/>
            <a:ext cx="13377862" cy="22860"/>
          </a:xfrm>
          <a:prstGeom prst="roundRect">
            <a:avLst>
              <a:gd name="adj" fmla="val 117431"/>
            </a:avLst>
          </a:prstGeom>
          <a:solidFill>
            <a:srgbClr val="662E42"/>
          </a:solidFill>
          <a:ln/>
        </p:spPr>
      </p:sp>
      <p:sp>
        <p:nvSpPr>
          <p:cNvPr id="5" name="Shape 2"/>
          <p:cNvSpPr/>
          <p:nvPr/>
        </p:nvSpPr>
        <p:spPr>
          <a:xfrm>
            <a:off x="3914537" y="5039439"/>
            <a:ext cx="22860" cy="626269"/>
          </a:xfrm>
          <a:prstGeom prst="roundRect">
            <a:avLst>
              <a:gd name="adj" fmla="val 117431"/>
            </a:avLst>
          </a:prstGeom>
          <a:solidFill>
            <a:srgbClr val="662E42"/>
          </a:solidFill>
          <a:ln/>
        </p:spPr>
      </p:sp>
      <p:sp>
        <p:nvSpPr>
          <p:cNvPr id="6" name="Shape 3"/>
          <p:cNvSpPr/>
          <p:nvPr/>
        </p:nvSpPr>
        <p:spPr>
          <a:xfrm>
            <a:off x="3724632" y="5464373"/>
            <a:ext cx="402669" cy="402669"/>
          </a:xfrm>
          <a:prstGeom prst="roundRect">
            <a:avLst>
              <a:gd name="adj" fmla="val 6667"/>
            </a:avLst>
          </a:prstGeom>
          <a:solidFill>
            <a:srgbClr val="4D1529"/>
          </a:solidFill>
          <a:ln/>
        </p:spPr>
      </p:sp>
      <p:sp>
        <p:nvSpPr>
          <p:cNvPr id="7" name="Text 4"/>
          <p:cNvSpPr/>
          <p:nvPr/>
        </p:nvSpPr>
        <p:spPr>
          <a:xfrm>
            <a:off x="3854291" y="5522476"/>
            <a:ext cx="143232" cy="286345"/>
          </a:xfrm>
          <a:prstGeom prst="rect">
            <a:avLst/>
          </a:prstGeom>
          <a:noFill/>
          <a:ln/>
        </p:spPr>
        <p:txBody>
          <a:bodyPr wrap="none" lIns="0" tIns="0" rIns="0" bIns="0" rtlCol="0" anchor="t"/>
          <a:lstStyle/>
          <a:p>
            <a:pPr marL="0" indent="0" algn="ctr">
              <a:lnSpc>
                <a:spcPts val="2250"/>
              </a:lnSpc>
              <a:buNone/>
            </a:pPr>
            <a:r>
              <a:rPr lang="en-US" sz="2250" b="1" dirty="0">
                <a:solidFill>
                  <a:srgbClr val="F4CAB8"/>
                </a:solidFill>
                <a:latin typeface="Brygada 1918 Bold" pitchFamily="34" charset="0"/>
                <a:ea typeface="Brygada 1918 Bold" pitchFamily="34" charset="-122"/>
                <a:cs typeface="Brygada 1918 Bold" pitchFamily="34" charset="-120"/>
              </a:rPr>
              <a:t>1</a:t>
            </a:r>
            <a:endParaRPr lang="en-US" sz="2250" dirty="0"/>
          </a:p>
        </p:txBody>
      </p:sp>
      <p:sp>
        <p:nvSpPr>
          <p:cNvPr id="8" name="Text 5"/>
          <p:cNvSpPr/>
          <p:nvPr/>
        </p:nvSpPr>
        <p:spPr>
          <a:xfrm>
            <a:off x="2732842" y="3596164"/>
            <a:ext cx="2386132" cy="298252"/>
          </a:xfrm>
          <a:prstGeom prst="rect">
            <a:avLst/>
          </a:prstGeom>
          <a:noFill/>
          <a:ln/>
        </p:spPr>
        <p:txBody>
          <a:bodyPr wrap="none" lIns="0" tIns="0" rIns="0" bIns="0" rtlCol="0" anchor="t"/>
          <a:lstStyle/>
          <a:p>
            <a:pPr marL="0" indent="0" algn="ctr">
              <a:lnSpc>
                <a:spcPts val="2300"/>
              </a:lnSpc>
              <a:buNone/>
            </a:pPr>
            <a:r>
              <a:rPr lang="en-US" sz="1850" b="1" dirty="0">
                <a:solidFill>
                  <a:srgbClr val="F4CAB8"/>
                </a:solidFill>
                <a:latin typeface="Brygada 1918 Bold" pitchFamily="34" charset="0"/>
                <a:ea typeface="Brygada 1918 Bold" pitchFamily="34" charset="-122"/>
                <a:cs typeface="Brygada 1918 Bold" pitchFamily="34" charset="-120"/>
              </a:rPr>
              <a:t>Direct Measurement</a:t>
            </a:r>
            <a:endParaRPr lang="en-US" sz="1850" dirty="0"/>
          </a:p>
        </p:txBody>
      </p:sp>
      <p:sp>
        <p:nvSpPr>
          <p:cNvPr id="9" name="Text 6"/>
          <p:cNvSpPr/>
          <p:nvPr/>
        </p:nvSpPr>
        <p:spPr>
          <a:xfrm>
            <a:off x="805220" y="4001691"/>
            <a:ext cx="6241494" cy="858679"/>
          </a:xfrm>
          <a:prstGeom prst="rect">
            <a:avLst/>
          </a:prstGeom>
          <a:noFill/>
          <a:ln/>
        </p:spPr>
        <p:txBody>
          <a:bodyPr wrap="square" lIns="0" tIns="0" rIns="0" bIns="0" rtlCol="0" anchor="t"/>
          <a:lstStyle/>
          <a:p>
            <a:pPr marL="0" indent="0" algn="ctr">
              <a:lnSpc>
                <a:spcPts val="2250"/>
              </a:lnSpc>
              <a:buNone/>
            </a:pPr>
            <a:r>
              <a:rPr lang="en-US" sz="1400" dirty="0">
                <a:solidFill>
                  <a:srgbClr val="F4CAB8"/>
                </a:solidFill>
                <a:latin typeface="Montserrat Medium" pitchFamily="34" charset="0"/>
                <a:ea typeface="Montserrat Medium" pitchFamily="34" charset="-122"/>
                <a:cs typeface="Montserrat Medium" pitchFamily="34" charset="-120"/>
              </a:rPr>
              <a:t>For regular-shaped objects, volume can be directly calculated using the formula for the shape's geometry, such as the volume of a cube or a cylinder.</a:t>
            </a:r>
            <a:endParaRPr lang="en-US" sz="1400" dirty="0"/>
          </a:p>
        </p:txBody>
      </p:sp>
      <p:sp>
        <p:nvSpPr>
          <p:cNvPr id="10" name="Shape 7"/>
          <p:cNvSpPr/>
          <p:nvPr/>
        </p:nvSpPr>
        <p:spPr>
          <a:xfrm>
            <a:off x="7303651" y="5665708"/>
            <a:ext cx="22860" cy="626269"/>
          </a:xfrm>
          <a:prstGeom prst="roundRect">
            <a:avLst>
              <a:gd name="adj" fmla="val 117431"/>
            </a:avLst>
          </a:prstGeom>
          <a:solidFill>
            <a:srgbClr val="662E42"/>
          </a:solidFill>
          <a:ln/>
        </p:spPr>
      </p:sp>
      <p:sp>
        <p:nvSpPr>
          <p:cNvPr id="11" name="Shape 8"/>
          <p:cNvSpPr/>
          <p:nvPr/>
        </p:nvSpPr>
        <p:spPr>
          <a:xfrm>
            <a:off x="7113746" y="5464373"/>
            <a:ext cx="402669" cy="402669"/>
          </a:xfrm>
          <a:prstGeom prst="roundRect">
            <a:avLst>
              <a:gd name="adj" fmla="val 6667"/>
            </a:avLst>
          </a:prstGeom>
          <a:solidFill>
            <a:srgbClr val="4D1529"/>
          </a:solidFill>
          <a:ln/>
        </p:spPr>
      </p:sp>
      <p:sp>
        <p:nvSpPr>
          <p:cNvPr id="12" name="Text 9"/>
          <p:cNvSpPr/>
          <p:nvPr/>
        </p:nvSpPr>
        <p:spPr>
          <a:xfrm>
            <a:off x="7233404" y="5522476"/>
            <a:ext cx="163235" cy="286345"/>
          </a:xfrm>
          <a:prstGeom prst="rect">
            <a:avLst/>
          </a:prstGeom>
          <a:noFill/>
          <a:ln/>
        </p:spPr>
        <p:txBody>
          <a:bodyPr wrap="none" lIns="0" tIns="0" rIns="0" bIns="0" rtlCol="0" anchor="t"/>
          <a:lstStyle/>
          <a:p>
            <a:pPr marL="0" indent="0" algn="ctr">
              <a:lnSpc>
                <a:spcPts val="2250"/>
              </a:lnSpc>
              <a:buNone/>
            </a:pPr>
            <a:r>
              <a:rPr lang="en-US" sz="2250" b="1" dirty="0">
                <a:solidFill>
                  <a:srgbClr val="F4CAB8"/>
                </a:solidFill>
                <a:latin typeface="Brygada 1918 Bold" pitchFamily="34" charset="0"/>
                <a:ea typeface="Brygada 1918 Bold" pitchFamily="34" charset="-122"/>
                <a:cs typeface="Brygada 1918 Bold" pitchFamily="34" charset="-120"/>
              </a:rPr>
              <a:t>2</a:t>
            </a:r>
            <a:endParaRPr lang="en-US" sz="2250" dirty="0"/>
          </a:p>
        </p:txBody>
      </p:sp>
      <p:sp>
        <p:nvSpPr>
          <p:cNvPr id="13" name="Text 10"/>
          <p:cNvSpPr/>
          <p:nvPr/>
        </p:nvSpPr>
        <p:spPr>
          <a:xfrm>
            <a:off x="6046946" y="6471047"/>
            <a:ext cx="2536269" cy="298252"/>
          </a:xfrm>
          <a:prstGeom prst="rect">
            <a:avLst/>
          </a:prstGeom>
          <a:noFill/>
          <a:ln/>
        </p:spPr>
        <p:txBody>
          <a:bodyPr wrap="none" lIns="0" tIns="0" rIns="0" bIns="0" rtlCol="0" anchor="t"/>
          <a:lstStyle/>
          <a:p>
            <a:pPr marL="0" indent="0" algn="ctr">
              <a:lnSpc>
                <a:spcPts val="2300"/>
              </a:lnSpc>
              <a:buNone/>
            </a:pPr>
            <a:r>
              <a:rPr lang="en-US" sz="1850" b="1" dirty="0">
                <a:solidFill>
                  <a:srgbClr val="F4CAB8"/>
                </a:solidFill>
                <a:latin typeface="Brygada 1918 Bold" pitchFamily="34" charset="0"/>
                <a:ea typeface="Brygada 1918 Bold" pitchFamily="34" charset="-122"/>
                <a:cs typeface="Brygada 1918 Bold" pitchFamily="34" charset="-120"/>
              </a:rPr>
              <a:t>Displacement Method</a:t>
            </a:r>
            <a:endParaRPr lang="en-US" sz="1850" dirty="0"/>
          </a:p>
        </p:txBody>
      </p:sp>
      <p:sp>
        <p:nvSpPr>
          <p:cNvPr id="14" name="Text 11"/>
          <p:cNvSpPr/>
          <p:nvPr/>
        </p:nvSpPr>
        <p:spPr>
          <a:xfrm>
            <a:off x="4194334" y="6876574"/>
            <a:ext cx="6241613" cy="858679"/>
          </a:xfrm>
          <a:prstGeom prst="rect">
            <a:avLst/>
          </a:prstGeom>
          <a:noFill/>
          <a:ln/>
        </p:spPr>
        <p:txBody>
          <a:bodyPr wrap="square" lIns="0" tIns="0" rIns="0" bIns="0" rtlCol="0" anchor="t"/>
          <a:lstStyle/>
          <a:p>
            <a:pPr marL="0" indent="0" algn="ctr">
              <a:lnSpc>
                <a:spcPts val="2250"/>
              </a:lnSpc>
              <a:buNone/>
            </a:pPr>
            <a:r>
              <a:rPr lang="en-US" sz="1400" dirty="0">
                <a:solidFill>
                  <a:srgbClr val="F4CAB8"/>
                </a:solidFill>
                <a:latin typeface="Montserrat Medium" pitchFamily="34" charset="0"/>
                <a:ea typeface="Montserrat Medium" pitchFamily="34" charset="-122"/>
                <a:cs typeface="Montserrat Medium" pitchFamily="34" charset="-120"/>
              </a:rPr>
              <a:t>The displacement method involves submerging an object in a container of water and measuring the volume of water displaced, which is equal to the object's volume.</a:t>
            </a:r>
            <a:endParaRPr lang="en-US" sz="1400" dirty="0"/>
          </a:p>
        </p:txBody>
      </p:sp>
      <p:sp>
        <p:nvSpPr>
          <p:cNvPr id="15" name="Shape 12"/>
          <p:cNvSpPr/>
          <p:nvPr/>
        </p:nvSpPr>
        <p:spPr>
          <a:xfrm>
            <a:off x="10692884" y="5039439"/>
            <a:ext cx="22860" cy="626269"/>
          </a:xfrm>
          <a:prstGeom prst="roundRect">
            <a:avLst>
              <a:gd name="adj" fmla="val 117431"/>
            </a:avLst>
          </a:prstGeom>
          <a:solidFill>
            <a:srgbClr val="662E42"/>
          </a:solidFill>
          <a:ln/>
        </p:spPr>
      </p:sp>
      <p:sp>
        <p:nvSpPr>
          <p:cNvPr id="16" name="Shape 13"/>
          <p:cNvSpPr/>
          <p:nvPr/>
        </p:nvSpPr>
        <p:spPr>
          <a:xfrm>
            <a:off x="10502979" y="5464373"/>
            <a:ext cx="402669" cy="402669"/>
          </a:xfrm>
          <a:prstGeom prst="roundRect">
            <a:avLst>
              <a:gd name="adj" fmla="val 6667"/>
            </a:avLst>
          </a:prstGeom>
          <a:solidFill>
            <a:srgbClr val="4D1529"/>
          </a:solidFill>
          <a:ln/>
        </p:spPr>
      </p:sp>
      <p:sp>
        <p:nvSpPr>
          <p:cNvPr id="17" name="Text 14"/>
          <p:cNvSpPr/>
          <p:nvPr/>
        </p:nvSpPr>
        <p:spPr>
          <a:xfrm>
            <a:off x="10616922" y="5522476"/>
            <a:ext cx="174665" cy="286345"/>
          </a:xfrm>
          <a:prstGeom prst="rect">
            <a:avLst/>
          </a:prstGeom>
          <a:noFill/>
          <a:ln/>
        </p:spPr>
        <p:txBody>
          <a:bodyPr wrap="none" lIns="0" tIns="0" rIns="0" bIns="0" rtlCol="0" anchor="t"/>
          <a:lstStyle/>
          <a:p>
            <a:pPr marL="0" indent="0" algn="ctr">
              <a:lnSpc>
                <a:spcPts val="2250"/>
              </a:lnSpc>
              <a:buNone/>
            </a:pPr>
            <a:r>
              <a:rPr lang="en-US" sz="2250" b="1" dirty="0">
                <a:solidFill>
                  <a:srgbClr val="F4CAB8"/>
                </a:solidFill>
                <a:latin typeface="Brygada 1918 Bold" pitchFamily="34" charset="0"/>
                <a:ea typeface="Brygada 1918 Bold" pitchFamily="34" charset="-122"/>
                <a:cs typeface="Brygada 1918 Bold" pitchFamily="34" charset="-120"/>
              </a:rPr>
              <a:t>3</a:t>
            </a:r>
            <a:endParaRPr lang="en-US" sz="2250" dirty="0"/>
          </a:p>
        </p:txBody>
      </p:sp>
      <p:sp>
        <p:nvSpPr>
          <p:cNvPr id="18" name="Text 15"/>
          <p:cNvSpPr/>
          <p:nvPr/>
        </p:nvSpPr>
        <p:spPr>
          <a:xfrm>
            <a:off x="9419392" y="3596164"/>
            <a:ext cx="2569964" cy="298252"/>
          </a:xfrm>
          <a:prstGeom prst="rect">
            <a:avLst/>
          </a:prstGeom>
          <a:noFill/>
          <a:ln/>
        </p:spPr>
        <p:txBody>
          <a:bodyPr wrap="none" lIns="0" tIns="0" rIns="0" bIns="0" rtlCol="0" anchor="t"/>
          <a:lstStyle/>
          <a:p>
            <a:pPr marL="0" indent="0" algn="ctr">
              <a:lnSpc>
                <a:spcPts val="2300"/>
              </a:lnSpc>
              <a:buNone/>
            </a:pPr>
            <a:r>
              <a:rPr lang="en-US" sz="1850" b="1" dirty="0">
                <a:solidFill>
                  <a:srgbClr val="F4CAB8"/>
                </a:solidFill>
                <a:latin typeface="Brygada 1918 Bold" pitchFamily="34" charset="0"/>
                <a:ea typeface="Brygada 1918 Bold" pitchFamily="34" charset="-122"/>
                <a:cs typeface="Brygada 1918 Bold" pitchFamily="34" charset="-120"/>
              </a:rPr>
              <a:t>Graduated Containers</a:t>
            </a:r>
            <a:endParaRPr lang="en-US" sz="1850" dirty="0"/>
          </a:p>
        </p:txBody>
      </p:sp>
      <p:sp>
        <p:nvSpPr>
          <p:cNvPr id="19" name="Text 16"/>
          <p:cNvSpPr/>
          <p:nvPr/>
        </p:nvSpPr>
        <p:spPr>
          <a:xfrm>
            <a:off x="7583567" y="4001691"/>
            <a:ext cx="6241613" cy="858679"/>
          </a:xfrm>
          <a:prstGeom prst="rect">
            <a:avLst/>
          </a:prstGeom>
          <a:noFill/>
          <a:ln/>
        </p:spPr>
        <p:txBody>
          <a:bodyPr wrap="square" lIns="0" tIns="0" rIns="0" bIns="0" rtlCol="0" anchor="t"/>
          <a:lstStyle/>
          <a:p>
            <a:pPr marL="0" indent="0" algn="ctr">
              <a:lnSpc>
                <a:spcPts val="2250"/>
              </a:lnSpc>
              <a:buNone/>
            </a:pPr>
            <a:r>
              <a:rPr lang="en-US" sz="1400" dirty="0">
                <a:solidFill>
                  <a:srgbClr val="F4CAB8"/>
                </a:solidFill>
                <a:latin typeface="Montserrat Medium" pitchFamily="34" charset="0"/>
                <a:ea typeface="Montserrat Medium" pitchFamily="34" charset="-122"/>
                <a:cs typeface="Montserrat Medium" pitchFamily="34" charset="-120"/>
              </a:rPr>
              <a:t>Graduated containers, such as beakers or cylinders, are commonly used to directly measure the volume of liquids by reading the markings on the container.</a:t>
            </a:r>
            <a:endParaRPr lang="en-US" sz="1400" dirty="0"/>
          </a:p>
        </p:txBody>
      </p:sp>
      <p:pic>
        <p:nvPicPr>
          <p:cNvPr id="21" name="Picture 20">
            <a:extLst>
              <a:ext uri="{FF2B5EF4-FFF2-40B4-BE49-F238E27FC236}">
                <a16:creationId xmlns:a16="http://schemas.microsoft.com/office/drawing/2014/main" id="{71B75016-7183-4B6D-8A71-FE2436DF38A1}"/>
              </a:ext>
            </a:extLst>
          </p:cNvPr>
          <p:cNvPicPr>
            <a:picLocks noChangeAspect="1"/>
          </p:cNvPicPr>
          <p:nvPr/>
        </p:nvPicPr>
        <p:blipFill>
          <a:blip r:embed="rId4"/>
          <a:stretch>
            <a:fillRect/>
          </a:stretch>
        </p:blipFill>
        <p:spPr>
          <a:xfrm>
            <a:off x="11524817" y="7633421"/>
            <a:ext cx="3105583" cy="58110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49260" y="1910120"/>
            <a:ext cx="5709404" cy="713542"/>
          </a:xfrm>
          <a:prstGeom prst="rect">
            <a:avLst/>
          </a:prstGeom>
          <a:noFill/>
          <a:ln/>
        </p:spPr>
        <p:txBody>
          <a:bodyPr wrap="non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Measuring Capacity</a:t>
            </a:r>
            <a:endParaRPr lang="en-US" sz="4450" dirty="0"/>
          </a:p>
        </p:txBody>
      </p:sp>
      <p:sp>
        <p:nvSpPr>
          <p:cNvPr id="3" name="Text 1"/>
          <p:cNvSpPr/>
          <p:nvPr/>
        </p:nvSpPr>
        <p:spPr>
          <a:xfrm>
            <a:off x="749260" y="3158847"/>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Direct Measurement</a:t>
            </a:r>
            <a:endParaRPr lang="en-US" sz="2200" dirty="0"/>
          </a:p>
        </p:txBody>
      </p:sp>
      <p:sp>
        <p:nvSpPr>
          <p:cNvPr id="4" name="Text 2"/>
          <p:cNvSpPr/>
          <p:nvPr/>
        </p:nvSpPr>
        <p:spPr>
          <a:xfrm>
            <a:off x="749260" y="3729752"/>
            <a:ext cx="4028599" cy="1712119"/>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The capacity of a container can be directly measured by filling it with a substance, such as water or sand, and then measuring the amount used to completely fill the container.</a:t>
            </a:r>
            <a:endParaRPr lang="en-US" sz="1650" dirty="0"/>
          </a:p>
        </p:txBody>
      </p:sp>
      <p:sp>
        <p:nvSpPr>
          <p:cNvPr id="5" name="Text 3"/>
          <p:cNvSpPr/>
          <p:nvPr/>
        </p:nvSpPr>
        <p:spPr>
          <a:xfrm>
            <a:off x="5307687" y="3158847"/>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Markings and Labels</a:t>
            </a:r>
            <a:endParaRPr lang="en-US" sz="2200" dirty="0"/>
          </a:p>
        </p:txBody>
      </p:sp>
      <p:sp>
        <p:nvSpPr>
          <p:cNvPr id="6" name="Text 4"/>
          <p:cNvSpPr/>
          <p:nvPr/>
        </p:nvSpPr>
        <p:spPr>
          <a:xfrm>
            <a:off x="5307687" y="3729752"/>
            <a:ext cx="4028599" cy="2396966"/>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Many containers, such as bottles, cans, and boxes, have their capacity clearly marked on the label or printed directly on the container itself, making it easy to determine the maximum amount they can hold.</a:t>
            </a:r>
            <a:endParaRPr lang="en-US" sz="1650" dirty="0"/>
          </a:p>
        </p:txBody>
      </p:sp>
      <p:sp>
        <p:nvSpPr>
          <p:cNvPr id="7" name="Text 5"/>
          <p:cNvSpPr/>
          <p:nvPr/>
        </p:nvSpPr>
        <p:spPr>
          <a:xfrm>
            <a:off x="9866114" y="3158847"/>
            <a:ext cx="3692723"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Inferring from Dimensions</a:t>
            </a:r>
            <a:endParaRPr lang="en-US" sz="2200" dirty="0"/>
          </a:p>
        </p:txBody>
      </p:sp>
      <p:sp>
        <p:nvSpPr>
          <p:cNvPr id="8" name="Text 6"/>
          <p:cNvSpPr/>
          <p:nvPr/>
        </p:nvSpPr>
        <p:spPr>
          <a:xfrm>
            <a:off x="9866114" y="3729752"/>
            <a:ext cx="4028599" cy="1712119"/>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For regular-shaped containers, the capacity can be calculated by multiplying the length, width, and height dimensions, similar to how volume is calculated for objects.</a:t>
            </a:r>
            <a:endParaRPr lang="en-US" sz="1650" dirty="0"/>
          </a:p>
        </p:txBody>
      </p:sp>
      <p:pic>
        <p:nvPicPr>
          <p:cNvPr id="10" name="Picture 9">
            <a:extLst>
              <a:ext uri="{FF2B5EF4-FFF2-40B4-BE49-F238E27FC236}">
                <a16:creationId xmlns:a16="http://schemas.microsoft.com/office/drawing/2014/main" id="{FEF0EAD5-811F-4E6E-B94D-8DA5C13F8986}"/>
              </a:ext>
            </a:extLst>
          </p:cNvPr>
          <p:cNvPicPr>
            <a:picLocks noChangeAspect="1"/>
          </p:cNvPicPr>
          <p:nvPr/>
        </p:nvPicPr>
        <p:blipFill>
          <a:blip r:embed="rId3"/>
          <a:stretch>
            <a:fillRect/>
          </a:stretch>
        </p:blipFill>
        <p:spPr>
          <a:xfrm>
            <a:off x="11449775" y="7542137"/>
            <a:ext cx="3105583" cy="58110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49260" y="982623"/>
            <a:ext cx="9830157" cy="713542"/>
          </a:xfrm>
          <a:prstGeom prst="rect">
            <a:avLst/>
          </a:prstGeom>
          <a:noFill/>
          <a:ln/>
        </p:spPr>
        <p:txBody>
          <a:bodyPr wrap="non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Importance of Volume and Capacity</a:t>
            </a:r>
            <a:endParaRPr lang="en-US" sz="4450" dirty="0"/>
          </a:p>
        </p:txBody>
      </p:sp>
      <p:sp>
        <p:nvSpPr>
          <p:cNvPr id="3" name="Shape 1"/>
          <p:cNvSpPr/>
          <p:nvPr/>
        </p:nvSpPr>
        <p:spPr>
          <a:xfrm>
            <a:off x="749260" y="2124313"/>
            <a:ext cx="6458903" cy="2625447"/>
          </a:xfrm>
          <a:prstGeom prst="roundRect">
            <a:avLst>
              <a:gd name="adj" fmla="val 1223"/>
            </a:avLst>
          </a:prstGeom>
          <a:solidFill>
            <a:srgbClr val="4D1529"/>
          </a:solidFill>
          <a:ln/>
        </p:spPr>
      </p:sp>
      <p:sp>
        <p:nvSpPr>
          <p:cNvPr id="4" name="Text 2"/>
          <p:cNvSpPr/>
          <p:nvPr/>
        </p:nvSpPr>
        <p:spPr>
          <a:xfrm>
            <a:off x="963335" y="2338387"/>
            <a:ext cx="3153966"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Resource Management</a:t>
            </a:r>
            <a:endParaRPr lang="en-US" sz="2200" dirty="0"/>
          </a:p>
        </p:txBody>
      </p:sp>
      <p:sp>
        <p:nvSpPr>
          <p:cNvPr id="5" name="Text 3"/>
          <p:cNvSpPr/>
          <p:nvPr/>
        </p:nvSpPr>
        <p:spPr>
          <a:xfrm>
            <a:off x="963335" y="2823567"/>
            <a:ext cx="6030754" cy="1369695"/>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Understanding volume and capacity is essential for efficiently managing resources, such as water, fuel, and raw materials, ensuring they are stored, transported, and used effectively.</a:t>
            </a:r>
            <a:endParaRPr lang="en-US" sz="1650" dirty="0"/>
          </a:p>
        </p:txBody>
      </p:sp>
      <p:sp>
        <p:nvSpPr>
          <p:cNvPr id="6" name="Shape 4"/>
          <p:cNvSpPr/>
          <p:nvPr/>
        </p:nvSpPr>
        <p:spPr>
          <a:xfrm>
            <a:off x="7422237" y="2124313"/>
            <a:ext cx="6458903" cy="2625447"/>
          </a:xfrm>
          <a:prstGeom prst="roundRect">
            <a:avLst>
              <a:gd name="adj" fmla="val 1223"/>
            </a:avLst>
          </a:prstGeom>
          <a:solidFill>
            <a:srgbClr val="4D1529"/>
          </a:solidFill>
          <a:ln/>
        </p:spPr>
      </p:sp>
      <p:sp>
        <p:nvSpPr>
          <p:cNvPr id="7" name="Text 5"/>
          <p:cNvSpPr/>
          <p:nvPr/>
        </p:nvSpPr>
        <p:spPr>
          <a:xfrm>
            <a:off x="7636312" y="2338387"/>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Efficient Design</a:t>
            </a:r>
            <a:endParaRPr lang="en-US" sz="2200" dirty="0"/>
          </a:p>
        </p:txBody>
      </p:sp>
      <p:sp>
        <p:nvSpPr>
          <p:cNvPr id="8" name="Text 6"/>
          <p:cNvSpPr/>
          <p:nvPr/>
        </p:nvSpPr>
        <p:spPr>
          <a:xfrm>
            <a:off x="7636312" y="2823567"/>
            <a:ext cx="6030754" cy="1712119"/>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Knowing the volume and capacity of objects and containers is crucial for designing products, systems, and structures that are optimized for their intended use, whether it's a storage tank, a shipping container, or a building.</a:t>
            </a:r>
            <a:endParaRPr lang="en-US" sz="1650" dirty="0"/>
          </a:p>
        </p:txBody>
      </p:sp>
      <p:sp>
        <p:nvSpPr>
          <p:cNvPr id="9" name="Shape 7"/>
          <p:cNvSpPr/>
          <p:nvPr/>
        </p:nvSpPr>
        <p:spPr>
          <a:xfrm>
            <a:off x="749260" y="4963835"/>
            <a:ext cx="6458903" cy="2283023"/>
          </a:xfrm>
          <a:prstGeom prst="roundRect">
            <a:avLst>
              <a:gd name="adj" fmla="val 1407"/>
            </a:avLst>
          </a:prstGeom>
          <a:solidFill>
            <a:srgbClr val="4D1529"/>
          </a:solidFill>
          <a:ln/>
        </p:spPr>
      </p:sp>
      <p:sp>
        <p:nvSpPr>
          <p:cNvPr id="10" name="Text 8"/>
          <p:cNvSpPr/>
          <p:nvPr/>
        </p:nvSpPr>
        <p:spPr>
          <a:xfrm>
            <a:off x="963335" y="5177909"/>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Scientific Research</a:t>
            </a:r>
            <a:endParaRPr lang="en-US" sz="2200" dirty="0"/>
          </a:p>
        </p:txBody>
      </p:sp>
      <p:sp>
        <p:nvSpPr>
          <p:cNvPr id="11" name="Text 9"/>
          <p:cNvSpPr/>
          <p:nvPr/>
        </p:nvSpPr>
        <p:spPr>
          <a:xfrm>
            <a:off x="963335" y="5663089"/>
            <a:ext cx="6030754" cy="1369695"/>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Precise measurements of volume and capacity are fundamental to many scientific disciplines, from chemistry and physics to biology and engineering, enabling accurate data collection and analysis.</a:t>
            </a:r>
            <a:endParaRPr lang="en-US" sz="1650" dirty="0"/>
          </a:p>
        </p:txBody>
      </p:sp>
      <p:sp>
        <p:nvSpPr>
          <p:cNvPr id="12" name="Shape 10"/>
          <p:cNvSpPr/>
          <p:nvPr/>
        </p:nvSpPr>
        <p:spPr>
          <a:xfrm>
            <a:off x="7422237" y="4963835"/>
            <a:ext cx="6458903" cy="2283023"/>
          </a:xfrm>
          <a:prstGeom prst="roundRect">
            <a:avLst>
              <a:gd name="adj" fmla="val 1407"/>
            </a:avLst>
          </a:prstGeom>
          <a:solidFill>
            <a:srgbClr val="4D1529"/>
          </a:solidFill>
          <a:ln/>
        </p:spPr>
      </p:sp>
      <p:sp>
        <p:nvSpPr>
          <p:cNvPr id="13" name="Text 11"/>
          <p:cNvSpPr/>
          <p:nvPr/>
        </p:nvSpPr>
        <p:spPr>
          <a:xfrm>
            <a:off x="7636312" y="5177909"/>
            <a:ext cx="3062883"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Everyday Applications</a:t>
            </a:r>
            <a:endParaRPr lang="en-US" sz="2200" dirty="0"/>
          </a:p>
        </p:txBody>
      </p:sp>
      <p:sp>
        <p:nvSpPr>
          <p:cNvPr id="14" name="Text 12"/>
          <p:cNvSpPr/>
          <p:nvPr/>
        </p:nvSpPr>
        <p:spPr>
          <a:xfrm>
            <a:off x="7636312" y="5663089"/>
            <a:ext cx="6030754" cy="1369695"/>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Volume and capacity measurements are essential in everyday tasks, such as cooking, baking, and measuring the amount of medicine or fuel needed, ensuring accuracy and safety.</a:t>
            </a:r>
            <a:endParaRPr lang="en-US" sz="1650" dirty="0"/>
          </a:p>
        </p:txBody>
      </p:sp>
      <p:pic>
        <p:nvPicPr>
          <p:cNvPr id="16" name="Picture 15">
            <a:extLst>
              <a:ext uri="{FF2B5EF4-FFF2-40B4-BE49-F238E27FC236}">
                <a16:creationId xmlns:a16="http://schemas.microsoft.com/office/drawing/2014/main" id="{12375C08-DEB0-4B1B-9D90-AC33E89DB02E}"/>
              </a:ext>
            </a:extLst>
          </p:cNvPr>
          <p:cNvPicPr>
            <a:picLocks noChangeAspect="1"/>
          </p:cNvPicPr>
          <p:nvPr/>
        </p:nvPicPr>
        <p:blipFill>
          <a:blip r:embed="rId3"/>
          <a:stretch>
            <a:fillRect/>
          </a:stretch>
        </p:blipFill>
        <p:spPr>
          <a:xfrm>
            <a:off x="11439727" y="7572282"/>
            <a:ext cx="3105583" cy="58110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78061" y="534472"/>
            <a:ext cx="7787878" cy="1291352"/>
          </a:xfrm>
          <a:prstGeom prst="rect">
            <a:avLst/>
          </a:prstGeom>
          <a:noFill/>
          <a:ln/>
        </p:spPr>
        <p:txBody>
          <a:bodyPr wrap="square" lIns="0" tIns="0" rIns="0" bIns="0" rtlCol="0" anchor="t"/>
          <a:lstStyle/>
          <a:p>
            <a:pPr marL="0" indent="0">
              <a:lnSpc>
                <a:spcPts val="5050"/>
              </a:lnSpc>
              <a:buNone/>
            </a:pPr>
            <a:r>
              <a:rPr lang="en-US" sz="4050" b="1" dirty="0">
                <a:solidFill>
                  <a:srgbClr val="FFB393"/>
                </a:solidFill>
                <a:latin typeface="Brygada 1918 Bold" pitchFamily="34" charset="0"/>
                <a:ea typeface="Brygada 1918 Bold" pitchFamily="34" charset="-122"/>
                <a:cs typeface="Brygada 1918 Bold" pitchFamily="34" charset="-120"/>
              </a:rPr>
              <a:t>Calculating Volume and Capacity</a:t>
            </a:r>
            <a:endParaRPr lang="en-US" sz="4050" dirty="0"/>
          </a:p>
        </p:txBody>
      </p:sp>
      <p:pic>
        <p:nvPicPr>
          <p:cNvPr id="4" name="Image 1" descr="preencoded.png"/>
          <p:cNvPicPr>
            <a:picLocks noChangeAspect="1"/>
          </p:cNvPicPr>
          <p:nvPr/>
        </p:nvPicPr>
        <p:blipFill>
          <a:blip r:embed="rId4"/>
          <a:stretch>
            <a:fillRect/>
          </a:stretch>
        </p:blipFill>
        <p:spPr>
          <a:xfrm>
            <a:off x="678061" y="2116336"/>
            <a:ext cx="968573" cy="1756291"/>
          </a:xfrm>
          <a:prstGeom prst="rect">
            <a:avLst/>
          </a:prstGeom>
        </p:spPr>
      </p:pic>
      <p:sp>
        <p:nvSpPr>
          <p:cNvPr id="5" name="Text 1"/>
          <p:cNvSpPr/>
          <p:nvPr/>
        </p:nvSpPr>
        <p:spPr>
          <a:xfrm>
            <a:off x="1937147" y="2310051"/>
            <a:ext cx="2583061" cy="322898"/>
          </a:xfrm>
          <a:prstGeom prst="rect">
            <a:avLst/>
          </a:prstGeom>
          <a:noFill/>
          <a:ln/>
        </p:spPr>
        <p:txBody>
          <a:bodyPr wrap="none" lIns="0" tIns="0" rIns="0" bIns="0" rtlCol="0" anchor="t"/>
          <a:lstStyle/>
          <a:p>
            <a:pPr marL="0" indent="0" algn="l">
              <a:lnSpc>
                <a:spcPts val="2500"/>
              </a:lnSpc>
              <a:buNone/>
            </a:pPr>
            <a:r>
              <a:rPr lang="en-US" sz="2000" b="1" dirty="0">
                <a:solidFill>
                  <a:srgbClr val="F4CAB8"/>
                </a:solidFill>
                <a:latin typeface="Brygada 1918 Bold" pitchFamily="34" charset="0"/>
                <a:ea typeface="Brygada 1918 Bold" pitchFamily="34" charset="-122"/>
                <a:cs typeface="Brygada 1918 Bold" pitchFamily="34" charset="-120"/>
              </a:rPr>
              <a:t>Geometric Formulas</a:t>
            </a:r>
            <a:endParaRPr lang="en-US" sz="2000" dirty="0"/>
          </a:p>
        </p:txBody>
      </p:sp>
      <p:sp>
        <p:nvSpPr>
          <p:cNvPr id="6" name="Text 2"/>
          <p:cNvSpPr/>
          <p:nvPr/>
        </p:nvSpPr>
        <p:spPr>
          <a:xfrm>
            <a:off x="1937147" y="2749153"/>
            <a:ext cx="6528792" cy="929759"/>
          </a:xfrm>
          <a:prstGeom prst="rect">
            <a:avLst/>
          </a:prstGeom>
          <a:noFill/>
          <a:ln/>
        </p:spPr>
        <p:txBody>
          <a:bodyPr wrap="square" lIns="0" tIns="0" rIns="0" bIns="0" rtlCol="0" anchor="t"/>
          <a:lstStyle/>
          <a:p>
            <a:pPr marL="0" indent="0" algn="l">
              <a:lnSpc>
                <a:spcPts val="2400"/>
              </a:lnSpc>
              <a:buNone/>
            </a:pPr>
            <a:r>
              <a:rPr lang="en-US" sz="1500" dirty="0">
                <a:solidFill>
                  <a:srgbClr val="F4CAB8"/>
                </a:solidFill>
                <a:latin typeface="Montserrat Medium" pitchFamily="34" charset="0"/>
                <a:ea typeface="Montserrat Medium" pitchFamily="34" charset="-122"/>
                <a:cs typeface="Montserrat Medium" pitchFamily="34" charset="-120"/>
              </a:rPr>
              <a:t>For regular-shaped objects and containers, volume and capacity can be calculated using geometric formulas, such as the volume of a cube (V = l x w x h) or the capacity of a cylinder (V = π x r² x h).</a:t>
            </a:r>
            <a:endParaRPr lang="en-US" sz="1500" dirty="0"/>
          </a:p>
        </p:txBody>
      </p:sp>
      <p:pic>
        <p:nvPicPr>
          <p:cNvPr id="7" name="Image 2" descr="preencoded.png"/>
          <p:cNvPicPr>
            <a:picLocks noChangeAspect="1"/>
          </p:cNvPicPr>
          <p:nvPr/>
        </p:nvPicPr>
        <p:blipFill>
          <a:blip r:embed="rId5"/>
          <a:stretch>
            <a:fillRect/>
          </a:stretch>
        </p:blipFill>
        <p:spPr>
          <a:xfrm>
            <a:off x="678061" y="3872627"/>
            <a:ext cx="968573" cy="2066211"/>
          </a:xfrm>
          <a:prstGeom prst="rect">
            <a:avLst/>
          </a:prstGeom>
        </p:spPr>
      </p:pic>
      <p:sp>
        <p:nvSpPr>
          <p:cNvPr id="8" name="Text 3"/>
          <p:cNvSpPr/>
          <p:nvPr/>
        </p:nvSpPr>
        <p:spPr>
          <a:xfrm>
            <a:off x="1937147" y="4066342"/>
            <a:ext cx="2583061" cy="322898"/>
          </a:xfrm>
          <a:prstGeom prst="rect">
            <a:avLst/>
          </a:prstGeom>
          <a:noFill/>
          <a:ln/>
        </p:spPr>
        <p:txBody>
          <a:bodyPr wrap="none" lIns="0" tIns="0" rIns="0" bIns="0" rtlCol="0" anchor="t"/>
          <a:lstStyle/>
          <a:p>
            <a:pPr marL="0" indent="0" algn="l">
              <a:lnSpc>
                <a:spcPts val="2500"/>
              </a:lnSpc>
              <a:buNone/>
            </a:pPr>
            <a:r>
              <a:rPr lang="en-US" sz="2000" b="1" dirty="0">
                <a:solidFill>
                  <a:srgbClr val="F4CAB8"/>
                </a:solidFill>
                <a:latin typeface="Brygada 1918 Bold" pitchFamily="34" charset="0"/>
                <a:ea typeface="Brygada 1918 Bold" pitchFamily="34" charset="-122"/>
                <a:cs typeface="Brygada 1918 Bold" pitchFamily="34" charset="-120"/>
              </a:rPr>
              <a:t>Irregular Shapes</a:t>
            </a:r>
            <a:endParaRPr lang="en-US" sz="2000" dirty="0"/>
          </a:p>
        </p:txBody>
      </p:sp>
      <p:sp>
        <p:nvSpPr>
          <p:cNvPr id="9" name="Text 4"/>
          <p:cNvSpPr/>
          <p:nvPr/>
        </p:nvSpPr>
        <p:spPr>
          <a:xfrm>
            <a:off x="1937147" y="4505444"/>
            <a:ext cx="6528792" cy="1239679"/>
          </a:xfrm>
          <a:prstGeom prst="rect">
            <a:avLst/>
          </a:prstGeom>
          <a:noFill/>
          <a:ln/>
        </p:spPr>
        <p:txBody>
          <a:bodyPr wrap="square" lIns="0" tIns="0" rIns="0" bIns="0" rtlCol="0" anchor="t"/>
          <a:lstStyle/>
          <a:p>
            <a:pPr marL="0" indent="0" algn="l">
              <a:lnSpc>
                <a:spcPts val="2400"/>
              </a:lnSpc>
              <a:buNone/>
            </a:pPr>
            <a:r>
              <a:rPr lang="en-US" sz="1500" dirty="0">
                <a:solidFill>
                  <a:srgbClr val="F4CAB8"/>
                </a:solidFill>
                <a:latin typeface="Montserrat Medium" pitchFamily="34" charset="0"/>
                <a:ea typeface="Montserrat Medium" pitchFamily="34" charset="-122"/>
                <a:cs typeface="Montserrat Medium" pitchFamily="34" charset="-120"/>
              </a:rPr>
              <a:t>For irregular-shaped objects or containers, more complex methods, such as the water displacement technique or numerical integration, may be required to determine their volume and capacity.</a:t>
            </a:r>
            <a:endParaRPr lang="en-US" sz="1500" dirty="0"/>
          </a:p>
        </p:txBody>
      </p:sp>
      <p:pic>
        <p:nvPicPr>
          <p:cNvPr id="10" name="Image 3" descr="preencoded.png"/>
          <p:cNvPicPr>
            <a:picLocks noChangeAspect="1"/>
          </p:cNvPicPr>
          <p:nvPr/>
        </p:nvPicPr>
        <p:blipFill>
          <a:blip r:embed="rId6"/>
          <a:stretch>
            <a:fillRect/>
          </a:stretch>
        </p:blipFill>
        <p:spPr>
          <a:xfrm>
            <a:off x="678061" y="5938838"/>
            <a:ext cx="968573" cy="1756291"/>
          </a:xfrm>
          <a:prstGeom prst="rect">
            <a:avLst/>
          </a:prstGeom>
        </p:spPr>
      </p:pic>
      <p:sp>
        <p:nvSpPr>
          <p:cNvPr id="11" name="Text 5"/>
          <p:cNvSpPr/>
          <p:nvPr/>
        </p:nvSpPr>
        <p:spPr>
          <a:xfrm>
            <a:off x="1937147" y="6132552"/>
            <a:ext cx="3074908" cy="322898"/>
          </a:xfrm>
          <a:prstGeom prst="rect">
            <a:avLst/>
          </a:prstGeom>
          <a:noFill/>
          <a:ln/>
        </p:spPr>
        <p:txBody>
          <a:bodyPr wrap="none" lIns="0" tIns="0" rIns="0" bIns="0" rtlCol="0" anchor="t"/>
          <a:lstStyle/>
          <a:p>
            <a:pPr marL="0" indent="0" algn="l">
              <a:lnSpc>
                <a:spcPts val="2500"/>
              </a:lnSpc>
              <a:buNone/>
            </a:pPr>
            <a:r>
              <a:rPr lang="en-US" sz="2000" b="1" dirty="0">
                <a:solidFill>
                  <a:srgbClr val="F4CAB8"/>
                </a:solidFill>
                <a:latin typeface="Brygada 1918 Bold" pitchFamily="34" charset="0"/>
                <a:ea typeface="Brygada 1918 Bold" pitchFamily="34" charset="-122"/>
                <a:cs typeface="Brygada 1918 Bold" pitchFamily="34" charset="-120"/>
              </a:rPr>
              <a:t>Practical Considerations</a:t>
            </a:r>
            <a:endParaRPr lang="en-US" sz="2000" dirty="0"/>
          </a:p>
        </p:txBody>
      </p:sp>
      <p:sp>
        <p:nvSpPr>
          <p:cNvPr id="12" name="Text 6"/>
          <p:cNvSpPr/>
          <p:nvPr/>
        </p:nvSpPr>
        <p:spPr>
          <a:xfrm>
            <a:off x="1937147" y="6571655"/>
            <a:ext cx="6528792" cy="929759"/>
          </a:xfrm>
          <a:prstGeom prst="rect">
            <a:avLst/>
          </a:prstGeom>
          <a:noFill/>
          <a:ln/>
        </p:spPr>
        <p:txBody>
          <a:bodyPr wrap="square" lIns="0" tIns="0" rIns="0" bIns="0" rtlCol="0" anchor="t"/>
          <a:lstStyle/>
          <a:p>
            <a:pPr marL="0" indent="0" algn="l">
              <a:lnSpc>
                <a:spcPts val="2400"/>
              </a:lnSpc>
              <a:buNone/>
            </a:pPr>
            <a:r>
              <a:rPr lang="en-US" sz="1500" dirty="0">
                <a:solidFill>
                  <a:srgbClr val="F4CAB8"/>
                </a:solidFill>
                <a:latin typeface="Montserrat Medium" pitchFamily="34" charset="0"/>
                <a:ea typeface="Montserrat Medium" pitchFamily="34" charset="-122"/>
                <a:cs typeface="Montserrat Medium" pitchFamily="34" charset="-120"/>
              </a:rPr>
              <a:t>When calculating volume and capacity, it's important to consider factors like temperature, pressure, and unit conversions to ensure accurate and meaningful results.</a:t>
            </a: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76037" y="532448"/>
            <a:ext cx="7791926" cy="1287542"/>
          </a:xfrm>
          <a:prstGeom prst="rect">
            <a:avLst/>
          </a:prstGeom>
          <a:noFill/>
          <a:ln/>
        </p:spPr>
        <p:txBody>
          <a:bodyPr wrap="square" lIns="0" tIns="0" rIns="0" bIns="0" rtlCol="0" anchor="t"/>
          <a:lstStyle/>
          <a:p>
            <a:pPr marL="0" indent="0">
              <a:lnSpc>
                <a:spcPts val="5050"/>
              </a:lnSpc>
              <a:buNone/>
            </a:pPr>
            <a:r>
              <a:rPr lang="en-US" sz="4050" b="1" dirty="0">
                <a:solidFill>
                  <a:srgbClr val="FFB393"/>
                </a:solidFill>
                <a:latin typeface="Brygada 1918 Bold" pitchFamily="34" charset="0"/>
                <a:ea typeface="Brygada 1918 Bold" pitchFamily="34" charset="-122"/>
                <a:cs typeface="Brygada 1918 Bold" pitchFamily="34" charset="-120"/>
              </a:rPr>
              <a:t>Applications of Volume and Capacity</a:t>
            </a:r>
            <a:endParaRPr lang="en-US" sz="4050" dirty="0"/>
          </a:p>
        </p:txBody>
      </p:sp>
      <p:pic>
        <p:nvPicPr>
          <p:cNvPr id="4" name="Image 1" descr="preencoded.png"/>
          <p:cNvPicPr>
            <a:picLocks noChangeAspect="1"/>
          </p:cNvPicPr>
          <p:nvPr/>
        </p:nvPicPr>
        <p:blipFill>
          <a:blip r:embed="rId4"/>
          <a:stretch>
            <a:fillRect/>
          </a:stretch>
        </p:blipFill>
        <p:spPr>
          <a:xfrm>
            <a:off x="676037" y="2109668"/>
            <a:ext cx="482798" cy="482798"/>
          </a:xfrm>
          <a:prstGeom prst="rect">
            <a:avLst/>
          </a:prstGeom>
        </p:spPr>
      </p:pic>
      <p:sp>
        <p:nvSpPr>
          <p:cNvPr id="5" name="Text 1"/>
          <p:cNvSpPr/>
          <p:nvPr/>
        </p:nvSpPr>
        <p:spPr>
          <a:xfrm>
            <a:off x="676037" y="2785586"/>
            <a:ext cx="2575441" cy="321826"/>
          </a:xfrm>
          <a:prstGeom prst="rect">
            <a:avLst/>
          </a:prstGeom>
          <a:noFill/>
          <a:ln/>
        </p:spPr>
        <p:txBody>
          <a:bodyPr wrap="none" lIns="0" tIns="0" rIns="0" bIns="0" rtlCol="0" anchor="t"/>
          <a:lstStyle/>
          <a:p>
            <a:pPr marL="0" indent="0" algn="l">
              <a:lnSpc>
                <a:spcPts val="2500"/>
              </a:lnSpc>
              <a:buNone/>
            </a:pPr>
            <a:r>
              <a:rPr lang="en-US" sz="2000" b="1" dirty="0">
                <a:solidFill>
                  <a:srgbClr val="F4CAB8"/>
                </a:solidFill>
                <a:latin typeface="Brygada 1918 Bold" pitchFamily="34" charset="0"/>
                <a:ea typeface="Brygada 1918 Bold" pitchFamily="34" charset="-122"/>
                <a:cs typeface="Brygada 1918 Bold" pitchFamily="34" charset="-120"/>
              </a:rPr>
              <a:t>Fuel Management</a:t>
            </a:r>
            <a:endParaRPr lang="en-US" sz="2000" dirty="0"/>
          </a:p>
        </p:txBody>
      </p:sp>
      <p:sp>
        <p:nvSpPr>
          <p:cNvPr id="6" name="Text 2"/>
          <p:cNvSpPr/>
          <p:nvPr/>
        </p:nvSpPr>
        <p:spPr>
          <a:xfrm>
            <a:off x="676037" y="3223260"/>
            <a:ext cx="3751064" cy="1235869"/>
          </a:xfrm>
          <a:prstGeom prst="rect">
            <a:avLst/>
          </a:prstGeom>
          <a:noFill/>
          <a:ln/>
        </p:spPr>
        <p:txBody>
          <a:bodyPr wrap="square" lIns="0" tIns="0" rIns="0" bIns="0" rtlCol="0" anchor="t"/>
          <a:lstStyle/>
          <a:p>
            <a:pPr marL="0" indent="0" algn="l">
              <a:lnSpc>
                <a:spcPts val="2400"/>
              </a:lnSpc>
              <a:buNone/>
            </a:pPr>
            <a:r>
              <a:rPr lang="en-US" sz="1500" dirty="0">
                <a:solidFill>
                  <a:srgbClr val="F4CAB8"/>
                </a:solidFill>
                <a:latin typeface="Montserrat Medium" pitchFamily="34" charset="0"/>
                <a:ea typeface="Montserrat Medium" pitchFamily="34" charset="-122"/>
                <a:cs typeface="Montserrat Medium" pitchFamily="34" charset="-120"/>
              </a:rPr>
              <a:t>Accurate measurements of fuel tank capacity and volume are essential for efficient transportation and energy management.</a:t>
            </a:r>
            <a:endParaRPr lang="en-US" sz="1500" dirty="0"/>
          </a:p>
        </p:txBody>
      </p:sp>
      <p:pic>
        <p:nvPicPr>
          <p:cNvPr id="7" name="Image 2" descr="preencoded.png"/>
          <p:cNvPicPr>
            <a:picLocks noChangeAspect="1"/>
          </p:cNvPicPr>
          <p:nvPr/>
        </p:nvPicPr>
        <p:blipFill>
          <a:blip r:embed="rId5"/>
          <a:stretch>
            <a:fillRect/>
          </a:stretch>
        </p:blipFill>
        <p:spPr>
          <a:xfrm>
            <a:off x="4716780" y="2109668"/>
            <a:ext cx="482798" cy="482798"/>
          </a:xfrm>
          <a:prstGeom prst="rect">
            <a:avLst/>
          </a:prstGeom>
        </p:spPr>
      </p:pic>
      <p:sp>
        <p:nvSpPr>
          <p:cNvPr id="8" name="Text 3"/>
          <p:cNvSpPr/>
          <p:nvPr/>
        </p:nvSpPr>
        <p:spPr>
          <a:xfrm>
            <a:off x="4716780" y="2785586"/>
            <a:ext cx="2575441" cy="321826"/>
          </a:xfrm>
          <a:prstGeom prst="rect">
            <a:avLst/>
          </a:prstGeom>
          <a:noFill/>
          <a:ln/>
        </p:spPr>
        <p:txBody>
          <a:bodyPr wrap="none" lIns="0" tIns="0" rIns="0" bIns="0" rtlCol="0" anchor="t"/>
          <a:lstStyle/>
          <a:p>
            <a:pPr marL="0" indent="0" algn="l">
              <a:lnSpc>
                <a:spcPts val="2500"/>
              </a:lnSpc>
              <a:buNone/>
            </a:pPr>
            <a:r>
              <a:rPr lang="en-US" sz="2000" b="1" dirty="0">
                <a:solidFill>
                  <a:srgbClr val="F4CAB8"/>
                </a:solidFill>
                <a:latin typeface="Brygada 1918 Bold" pitchFamily="34" charset="0"/>
                <a:ea typeface="Brygada 1918 Bold" pitchFamily="34" charset="-122"/>
                <a:cs typeface="Brygada 1918 Bold" pitchFamily="34" charset="-120"/>
              </a:rPr>
              <a:t>Cooking and Baking</a:t>
            </a:r>
            <a:endParaRPr lang="en-US" sz="2000" dirty="0"/>
          </a:p>
        </p:txBody>
      </p:sp>
      <p:sp>
        <p:nvSpPr>
          <p:cNvPr id="9" name="Text 4"/>
          <p:cNvSpPr/>
          <p:nvPr/>
        </p:nvSpPr>
        <p:spPr>
          <a:xfrm>
            <a:off x="4716780" y="3223260"/>
            <a:ext cx="3751183" cy="1235869"/>
          </a:xfrm>
          <a:prstGeom prst="rect">
            <a:avLst/>
          </a:prstGeom>
          <a:noFill/>
          <a:ln/>
        </p:spPr>
        <p:txBody>
          <a:bodyPr wrap="square" lIns="0" tIns="0" rIns="0" bIns="0" rtlCol="0" anchor="t"/>
          <a:lstStyle/>
          <a:p>
            <a:pPr marL="0" indent="0" algn="l">
              <a:lnSpc>
                <a:spcPts val="2400"/>
              </a:lnSpc>
              <a:buNone/>
            </a:pPr>
            <a:r>
              <a:rPr lang="en-US" sz="1500" dirty="0">
                <a:solidFill>
                  <a:srgbClr val="F4CAB8"/>
                </a:solidFill>
                <a:latin typeface="Montserrat Medium" pitchFamily="34" charset="0"/>
                <a:ea typeface="Montserrat Medium" pitchFamily="34" charset="-122"/>
                <a:cs typeface="Montserrat Medium" pitchFamily="34" charset="-120"/>
              </a:rPr>
              <a:t>Precise volume and capacity measurements are crucial in the kitchen for successful recipe preparation and food storage.</a:t>
            </a:r>
            <a:endParaRPr lang="en-US" sz="1500" dirty="0"/>
          </a:p>
        </p:txBody>
      </p:sp>
      <p:pic>
        <p:nvPicPr>
          <p:cNvPr id="10" name="Image 3" descr="preencoded.png"/>
          <p:cNvPicPr>
            <a:picLocks noChangeAspect="1"/>
          </p:cNvPicPr>
          <p:nvPr/>
        </p:nvPicPr>
        <p:blipFill>
          <a:blip r:embed="rId6"/>
          <a:stretch>
            <a:fillRect/>
          </a:stretch>
        </p:blipFill>
        <p:spPr>
          <a:xfrm>
            <a:off x="676037" y="5038606"/>
            <a:ext cx="482798" cy="482798"/>
          </a:xfrm>
          <a:prstGeom prst="rect">
            <a:avLst/>
          </a:prstGeom>
        </p:spPr>
      </p:pic>
      <p:sp>
        <p:nvSpPr>
          <p:cNvPr id="11" name="Text 5"/>
          <p:cNvSpPr/>
          <p:nvPr/>
        </p:nvSpPr>
        <p:spPr>
          <a:xfrm>
            <a:off x="676037" y="5714524"/>
            <a:ext cx="2812852" cy="321826"/>
          </a:xfrm>
          <a:prstGeom prst="rect">
            <a:avLst/>
          </a:prstGeom>
          <a:noFill/>
          <a:ln/>
        </p:spPr>
        <p:txBody>
          <a:bodyPr wrap="none" lIns="0" tIns="0" rIns="0" bIns="0" rtlCol="0" anchor="t"/>
          <a:lstStyle/>
          <a:p>
            <a:pPr marL="0" indent="0" algn="l">
              <a:lnSpc>
                <a:spcPts val="2500"/>
              </a:lnSpc>
              <a:buNone/>
            </a:pPr>
            <a:r>
              <a:rPr lang="en-US" sz="2000" b="1" dirty="0">
                <a:solidFill>
                  <a:srgbClr val="F4CAB8"/>
                </a:solidFill>
                <a:latin typeface="Brygada 1918 Bold" pitchFamily="34" charset="0"/>
                <a:ea typeface="Brygada 1918 Bold" pitchFamily="34" charset="-122"/>
                <a:cs typeface="Brygada 1918 Bold" pitchFamily="34" charset="-120"/>
              </a:rPr>
              <a:t>Logistics and Shipping</a:t>
            </a:r>
            <a:endParaRPr lang="en-US" sz="2000" dirty="0"/>
          </a:p>
        </p:txBody>
      </p:sp>
      <p:sp>
        <p:nvSpPr>
          <p:cNvPr id="12" name="Text 6"/>
          <p:cNvSpPr/>
          <p:nvPr/>
        </p:nvSpPr>
        <p:spPr>
          <a:xfrm>
            <a:off x="676037" y="6152198"/>
            <a:ext cx="3751064" cy="1235869"/>
          </a:xfrm>
          <a:prstGeom prst="rect">
            <a:avLst/>
          </a:prstGeom>
          <a:noFill/>
          <a:ln/>
        </p:spPr>
        <p:txBody>
          <a:bodyPr wrap="square" lIns="0" tIns="0" rIns="0" bIns="0" rtlCol="0" anchor="t"/>
          <a:lstStyle/>
          <a:p>
            <a:pPr marL="0" indent="0" algn="l">
              <a:lnSpc>
                <a:spcPts val="2400"/>
              </a:lnSpc>
              <a:buNone/>
            </a:pPr>
            <a:r>
              <a:rPr lang="en-US" sz="1500" dirty="0">
                <a:solidFill>
                  <a:srgbClr val="F4CAB8"/>
                </a:solidFill>
                <a:latin typeface="Montserrat Medium" pitchFamily="34" charset="0"/>
                <a:ea typeface="Montserrat Medium" pitchFamily="34" charset="-122"/>
                <a:cs typeface="Montserrat Medium" pitchFamily="34" charset="-120"/>
              </a:rPr>
              <a:t>Understanding the volume and capacity of containers, vehicles, and storage spaces is vital for effective logistics and transportation planning.</a:t>
            </a:r>
            <a:endParaRPr lang="en-US" sz="1500" dirty="0"/>
          </a:p>
        </p:txBody>
      </p:sp>
      <p:pic>
        <p:nvPicPr>
          <p:cNvPr id="13" name="Image 4" descr="preencoded.png"/>
          <p:cNvPicPr>
            <a:picLocks noChangeAspect="1"/>
          </p:cNvPicPr>
          <p:nvPr/>
        </p:nvPicPr>
        <p:blipFill>
          <a:blip r:embed="rId7"/>
          <a:stretch>
            <a:fillRect/>
          </a:stretch>
        </p:blipFill>
        <p:spPr>
          <a:xfrm>
            <a:off x="4716780" y="5038606"/>
            <a:ext cx="482798" cy="482798"/>
          </a:xfrm>
          <a:prstGeom prst="rect">
            <a:avLst/>
          </a:prstGeom>
        </p:spPr>
      </p:pic>
      <p:sp>
        <p:nvSpPr>
          <p:cNvPr id="14" name="Text 7"/>
          <p:cNvSpPr/>
          <p:nvPr/>
        </p:nvSpPr>
        <p:spPr>
          <a:xfrm>
            <a:off x="4716780" y="5714524"/>
            <a:ext cx="2575441" cy="321826"/>
          </a:xfrm>
          <a:prstGeom prst="rect">
            <a:avLst/>
          </a:prstGeom>
          <a:noFill/>
          <a:ln/>
        </p:spPr>
        <p:txBody>
          <a:bodyPr wrap="none" lIns="0" tIns="0" rIns="0" bIns="0" rtlCol="0" anchor="t"/>
          <a:lstStyle/>
          <a:p>
            <a:pPr marL="0" indent="0" algn="l">
              <a:lnSpc>
                <a:spcPts val="2500"/>
              </a:lnSpc>
              <a:buNone/>
            </a:pPr>
            <a:r>
              <a:rPr lang="en-US" sz="2000" b="1" dirty="0">
                <a:solidFill>
                  <a:srgbClr val="F4CAB8"/>
                </a:solidFill>
                <a:latin typeface="Brygada 1918 Bold" pitchFamily="34" charset="0"/>
                <a:ea typeface="Brygada 1918 Bold" pitchFamily="34" charset="-122"/>
                <a:cs typeface="Brygada 1918 Bold" pitchFamily="34" charset="-120"/>
              </a:rPr>
              <a:t>Scientific Research</a:t>
            </a:r>
            <a:endParaRPr lang="en-US" sz="2000" dirty="0"/>
          </a:p>
        </p:txBody>
      </p:sp>
      <p:sp>
        <p:nvSpPr>
          <p:cNvPr id="15" name="Text 8"/>
          <p:cNvSpPr/>
          <p:nvPr/>
        </p:nvSpPr>
        <p:spPr>
          <a:xfrm>
            <a:off x="4716780" y="6152198"/>
            <a:ext cx="3751183" cy="1544836"/>
          </a:xfrm>
          <a:prstGeom prst="rect">
            <a:avLst/>
          </a:prstGeom>
          <a:noFill/>
          <a:ln/>
        </p:spPr>
        <p:txBody>
          <a:bodyPr wrap="square" lIns="0" tIns="0" rIns="0" bIns="0" rtlCol="0" anchor="t"/>
          <a:lstStyle/>
          <a:p>
            <a:pPr marL="0" indent="0" algn="l">
              <a:lnSpc>
                <a:spcPts val="2400"/>
              </a:lnSpc>
              <a:buNone/>
            </a:pPr>
            <a:r>
              <a:rPr lang="en-US" sz="1500" dirty="0">
                <a:solidFill>
                  <a:srgbClr val="F4CAB8"/>
                </a:solidFill>
                <a:latin typeface="Montserrat Medium" pitchFamily="34" charset="0"/>
                <a:ea typeface="Montserrat Medium" pitchFamily="34" charset="-122"/>
                <a:cs typeface="Montserrat Medium" pitchFamily="34" charset="-120"/>
              </a:rPr>
              <a:t>Precise volume and capacity measurements are fundamental to many scientific experiments and processes, ensuring accurate data and results.</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18530" y="850940"/>
            <a:ext cx="7184707" cy="589002"/>
          </a:xfrm>
          <a:prstGeom prst="rect">
            <a:avLst/>
          </a:prstGeom>
          <a:noFill/>
          <a:ln/>
        </p:spPr>
        <p:txBody>
          <a:bodyPr wrap="none" lIns="0" tIns="0" rIns="0" bIns="0" rtlCol="0" anchor="t"/>
          <a:lstStyle/>
          <a:p>
            <a:pPr marL="0" indent="0">
              <a:lnSpc>
                <a:spcPts val="4600"/>
              </a:lnSpc>
              <a:buNone/>
            </a:pPr>
            <a:r>
              <a:rPr lang="en-US" sz="3700" b="1" dirty="0">
                <a:solidFill>
                  <a:srgbClr val="FFB393"/>
                </a:solidFill>
                <a:latin typeface="Brygada 1918 Bold" pitchFamily="34" charset="0"/>
                <a:ea typeface="Brygada 1918 Bold" pitchFamily="34" charset="-122"/>
                <a:cs typeface="Brygada 1918 Bold" pitchFamily="34" charset="-120"/>
              </a:rPr>
              <a:t>Common Units of Measurement</a:t>
            </a:r>
            <a:endParaRPr lang="en-US" sz="3700" dirty="0"/>
          </a:p>
        </p:txBody>
      </p:sp>
      <p:sp>
        <p:nvSpPr>
          <p:cNvPr id="4" name="Shape 1"/>
          <p:cNvSpPr/>
          <p:nvPr/>
        </p:nvSpPr>
        <p:spPr>
          <a:xfrm>
            <a:off x="618530" y="1704975"/>
            <a:ext cx="7906941" cy="5673566"/>
          </a:xfrm>
          <a:prstGeom prst="roundRect">
            <a:avLst>
              <a:gd name="adj" fmla="val 467"/>
            </a:avLst>
          </a:prstGeom>
          <a:noFill/>
          <a:ln w="7620">
            <a:solidFill>
              <a:srgbClr val="FFFFFF">
                <a:alpha val="24000"/>
              </a:srgbClr>
            </a:solidFill>
            <a:prstDash val="solid"/>
          </a:ln>
        </p:spPr>
      </p:sp>
      <p:sp>
        <p:nvSpPr>
          <p:cNvPr id="5" name="Shape 2"/>
          <p:cNvSpPr/>
          <p:nvPr/>
        </p:nvSpPr>
        <p:spPr>
          <a:xfrm>
            <a:off x="626150" y="1712595"/>
            <a:ext cx="7890867" cy="509826"/>
          </a:xfrm>
          <a:prstGeom prst="rect">
            <a:avLst/>
          </a:prstGeom>
          <a:solidFill>
            <a:srgbClr val="FFFFFF">
              <a:alpha val="4000"/>
            </a:srgbClr>
          </a:solidFill>
          <a:ln/>
        </p:spPr>
      </p:sp>
      <p:sp>
        <p:nvSpPr>
          <p:cNvPr id="6" name="Text 3"/>
          <p:cNvSpPr/>
          <p:nvPr/>
        </p:nvSpPr>
        <p:spPr>
          <a:xfrm>
            <a:off x="803791" y="1826181"/>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Unit</a:t>
            </a:r>
            <a:endParaRPr lang="en-US" sz="1350" dirty="0"/>
          </a:p>
        </p:txBody>
      </p:sp>
      <p:sp>
        <p:nvSpPr>
          <p:cNvPr id="7" name="Text 4"/>
          <p:cNvSpPr/>
          <p:nvPr/>
        </p:nvSpPr>
        <p:spPr>
          <a:xfrm>
            <a:off x="3437573" y="1826181"/>
            <a:ext cx="226897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Description</a:t>
            </a:r>
            <a:endParaRPr lang="en-US" sz="1350" dirty="0"/>
          </a:p>
        </p:txBody>
      </p:sp>
      <p:sp>
        <p:nvSpPr>
          <p:cNvPr id="8" name="Text 5"/>
          <p:cNvSpPr/>
          <p:nvPr/>
        </p:nvSpPr>
        <p:spPr>
          <a:xfrm>
            <a:off x="6067544" y="1826181"/>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Conversion</a:t>
            </a:r>
            <a:endParaRPr lang="en-US" sz="1350" dirty="0"/>
          </a:p>
        </p:txBody>
      </p:sp>
      <p:sp>
        <p:nvSpPr>
          <p:cNvPr id="9" name="Shape 6"/>
          <p:cNvSpPr/>
          <p:nvPr/>
        </p:nvSpPr>
        <p:spPr>
          <a:xfrm>
            <a:off x="626150" y="2222421"/>
            <a:ext cx="7890867" cy="1075134"/>
          </a:xfrm>
          <a:prstGeom prst="rect">
            <a:avLst/>
          </a:prstGeom>
          <a:solidFill>
            <a:srgbClr val="000000">
              <a:alpha val="4000"/>
            </a:srgbClr>
          </a:solidFill>
          <a:ln/>
        </p:spPr>
      </p:sp>
      <p:sp>
        <p:nvSpPr>
          <p:cNvPr id="10" name="Text 7"/>
          <p:cNvSpPr/>
          <p:nvPr/>
        </p:nvSpPr>
        <p:spPr>
          <a:xfrm>
            <a:off x="803791" y="2336006"/>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Liter (L)</a:t>
            </a:r>
            <a:endParaRPr lang="en-US" sz="1350" dirty="0"/>
          </a:p>
        </p:txBody>
      </p:sp>
      <p:sp>
        <p:nvSpPr>
          <p:cNvPr id="11" name="Text 8"/>
          <p:cNvSpPr/>
          <p:nvPr/>
        </p:nvSpPr>
        <p:spPr>
          <a:xfrm>
            <a:off x="3437573" y="2336006"/>
            <a:ext cx="2268974" cy="847963"/>
          </a:xfrm>
          <a:prstGeom prst="rect">
            <a:avLst/>
          </a:prstGeom>
          <a:noFill/>
          <a:ln/>
        </p:spPr>
        <p:txBody>
          <a:bodyPr wrap="squar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A metric unit of volume, commonly used for liquids and gases</a:t>
            </a:r>
            <a:endParaRPr lang="en-US" sz="1350" dirty="0"/>
          </a:p>
        </p:txBody>
      </p:sp>
      <p:sp>
        <p:nvSpPr>
          <p:cNvPr id="12" name="Text 9"/>
          <p:cNvSpPr/>
          <p:nvPr/>
        </p:nvSpPr>
        <p:spPr>
          <a:xfrm>
            <a:off x="6067544" y="2336006"/>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1 L = 1,000 mL</a:t>
            </a:r>
            <a:endParaRPr lang="en-US" sz="1350" dirty="0"/>
          </a:p>
        </p:txBody>
      </p:sp>
      <p:sp>
        <p:nvSpPr>
          <p:cNvPr id="13" name="Shape 10"/>
          <p:cNvSpPr/>
          <p:nvPr/>
        </p:nvSpPr>
        <p:spPr>
          <a:xfrm>
            <a:off x="626150" y="3297555"/>
            <a:ext cx="7890867" cy="1357789"/>
          </a:xfrm>
          <a:prstGeom prst="rect">
            <a:avLst/>
          </a:prstGeom>
          <a:solidFill>
            <a:srgbClr val="FFFFFF">
              <a:alpha val="4000"/>
            </a:srgbClr>
          </a:solidFill>
          <a:ln/>
        </p:spPr>
      </p:sp>
      <p:sp>
        <p:nvSpPr>
          <p:cNvPr id="14" name="Text 11"/>
          <p:cNvSpPr/>
          <p:nvPr/>
        </p:nvSpPr>
        <p:spPr>
          <a:xfrm>
            <a:off x="803791" y="3411141"/>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Gallon (gal)</a:t>
            </a:r>
            <a:endParaRPr lang="en-US" sz="1350" dirty="0"/>
          </a:p>
        </p:txBody>
      </p:sp>
      <p:sp>
        <p:nvSpPr>
          <p:cNvPr id="15" name="Text 12"/>
          <p:cNvSpPr/>
          <p:nvPr/>
        </p:nvSpPr>
        <p:spPr>
          <a:xfrm>
            <a:off x="3437573" y="3411141"/>
            <a:ext cx="2268974" cy="1130618"/>
          </a:xfrm>
          <a:prstGeom prst="rect">
            <a:avLst/>
          </a:prstGeom>
          <a:noFill/>
          <a:ln/>
        </p:spPr>
        <p:txBody>
          <a:bodyPr wrap="squar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A unit of volume, primarily used for measuring liquids in the United States</a:t>
            </a:r>
            <a:endParaRPr lang="en-US" sz="1350" dirty="0"/>
          </a:p>
        </p:txBody>
      </p:sp>
      <p:sp>
        <p:nvSpPr>
          <p:cNvPr id="16" name="Text 13"/>
          <p:cNvSpPr/>
          <p:nvPr/>
        </p:nvSpPr>
        <p:spPr>
          <a:xfrm>
            <a:off x="6067544" y="3411141"/>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1 gal = 3.785 L</a:t>
            </a:r>
            <a:endParaRPr lang="en-US" sz="1350" dirty="0"/>
          </a:p>
        </p:txBody>
      </p:sp>
      <p:sp>
        <p:nvSpPr>
          <p:cNvPr id="17" name="Shape 14"/>
          <p:cNvSpPr/>
          <p:nvPr/>
        </p:nvSpPr>
        <p:spPr>
          <a:xfrm>
            <a:off x="626150" y="4655344"/>
            <a:ext cx="7890867" cy="1357789"/>
          </a:xfrm>
          <a:prstGeom prst="rect">
            <a:avLst/>
          </a:prstGeom>
          <a:solidFill>
            <a:srgbClr val="000000">
              <a:alpha val="4000"/>
            </a:srgbClr>
          </a:solidFill>
          <a:ln/>
        </p:spPr>
      </p:sp>
      <p:sp>
        <p:nvSpPr>
          <p:cNvPr id="18" name="Text 15"/>
          <p:cNvSpPr/>
          <p:nvPr/>
        </p:nvSpPr>
        <p:spPr>
          <a:xfrm>
            <a:off x="803791" y="4768929"/>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Cubic Foot (ft³)</a:t>
            </a:r>
            <a:endParaRPr lang="en-US" sz="1350" dirty="0"/>
          </a:p>
        </p:txBody>
      </p:sp>
      <p:sp>
        <p:nvSpPr>
          <p:cNvPr id="19" name="Text 16"/>
          <p:cNvSpPr/>
          <p:nvPr/>
        </p:nvSpPr>
        <p:spPr>
          <a:xfrm>
            <a:off x="3437573" y="4768929"/>
            <a:ext cx="2268974" cy="1130618"/>
          </a:xfrm>
          <a:prstGeom prst="rect">
            <a:avLst/>
          </a:prstGeom>
          <a:noFill/>
          <a:ln/>
        </p:spPr>
        <p:txBody>
          <a:bodyPr wrap="squar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A unit of volume, commonly used for measuring the volume of solids and gases</a:t>
            </a:r>
            <a:endParaRPr lang="en-US" sz="1350" dirty="0"/>
          </a:p>
        </p:txBody>
      </p:sp>
      <p:sp>
        <p:nvSpPr>
          <p:cNvPr id="20" name="Text 17"/>
          <p:cNvSpPr/>
          <p:nvPr/>
        </p:nvSpPr>
        <p:spPr>
          <a:xfrm>
            <a:off x="6067544" y="4768929"/>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1 ft³ = 28.317 L</a:t>
            </a:r>
            <a:endParaRPr lang="en-US" sz="1350" dirty="0"/>
          </a:p>
        </p:txBody>
      </p:sp>
      <p:sp>
        <p:nvSpPr>
          <p:cNvPr id="21" name="Shape 18"/>
          <p:cNvSpPr/>
          <p:nvPr/>
        </p:nvSpPr>
        <p:spPr>
          <a:xfrm>
            <a:off x="626150" y="6013133"/>
            <a:ext cx="7890867" cy="1357789"/>
          </a:xfrm>
          <a:prstGeom prst="rect">
            <a:avLst/>
          </a:prstGeom>
          <a:solidFill>
            <a:srgbClr val="FFFFFF">
              <a:alpha val="4000"/>
            </a:srgbClr>
          </a:solidFill>
          <a:ln/>
        </p:spPr>
      </p:sp>
      <p:sp>
        <p:nvSpPr>
          <p:cNvPr id="22" name="Text 19"/>
          <p:cNvSpPr/>
          <p:nvPr/>
        </p:nvSpPr>
        <p:spPr>
          <a:xfrm>
            <a:off x="803791" y="6126718"/>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Milliliter (mL)</a:t>
            </a:r>
            <a:endParaRPr lang="en-US" sz="1350" dirty="0"/>
          </a:p>
        </p:txBody>
      </p:sp>
      <p:sp>
        <p:nvSpPr>
          <p:cNvPr id="23" name="Text 20"/>
          <p:cNvSpPr/>
          <p:nvPr/>
        </p:nvSpPr>
        <p:spPr>
          <a:xfrm>
            <a:off x="3437573" y="6126718"/>
            <a:ext cx="2268974" cy="1130618"/>
          </a:xfrm>
          <a:prstGeom prst="rect">
            <a:avLst/>
          </a:prstGeom>
          <a:noFill/>
          <a:ln/>
        </p:spPr>
        <p:txBody>
          <a:bodyPr wrap="squar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A metric unit of volume, commonly used for small measurements of liquids</a:t>
            </a:r>
            <a:endParaRPr lang="en-US" sz="1350" dirty="0"/>
          </a:p>
        </p:txBody>
      </p:sp>
      <p:sp>
        <p:nvSpPr>
          <p:cNvPr id="24" name="Text 21"/>
          <p:cNvSpPr/>
          <p:nvPr/>
        </p:nvSpPr>
        <p:spPr>
          <a:xfrm>
            <a:off x="6067544" y="6126718"/>
            <a:ext cx="2272784" cy="282654"/>
          </a:xfrm>
          <a:prstGeom prst="rect">
            <a:avLst/>
          </a:prstGeom>
          <a:noFill/>
          <a:ln/>
        </p:spPr>
        <p:txBody>
          <a:bodyPr wrap="none" lIns="0" tIns="0" rIns="0" bIns="0" rtlCol="0" anchor="t"/>
          <a:lstStyle/>
          <a:p>
            <a:pPr marL="0" indent="0">
              <a:lnSpc>
                <a:spcPts val="2200"/>
              </a:lnSpc>
              <a:buNone/>
            </a:pPr>
            <a:r>
              <a:rPr lang="en-US" sz="1350" dirty="0">
                <a:solidFill>
                  <a:srgbClr val="F4CAB8"/>
                </a:solidFill>
                <a:latin typeface="Montserrat Medium" pitchFamily="34" charset="0"/>
                <a:ea typeface="Montserrat Medium" pitchFamily="34" charset="-122"/>
                <a:cs typeface="Montserrat Medium" pitchFamily="34" charset="-120"/>
              </a:rPr>
              <a:t>1 mL = 0.001 L</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49260" y="1985010"/>
            <a:ext cx="9118878" cy="713542"/>
          </a:xfrm>
          <a:prstGeom prst="rect">
            <a:avLst/>
          </a:prstGeom>
          <a:noFill/>
          <a:ln/>
        </p:spPr>
        <p:txBody>
          <a:bodyPr wrap="non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Practical Examples and Exercises</a:t>
            </a:r>
            <a:endParaRPr lang="en-US" sz="4450" dirty="0"/>
          </a:p>
        </p:txBody>
      </p:sp>
      <p:sp>
        <p:nvSpPr>
          <p:cNvPr id="3" name="Text 1"/>
          <p:cNvSpPr/>
          <p:nvPr/>
        </p:nvSpPr>
        <p:spPr>
          <a:xfrm>
            <a:off x="749260" y="3233738"/>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Calculating Volume</a:t>
            </a:r>
            <a:endParaRPr lang="en-US" sz="2200" dirty="0"/>
          </a:p>
        </p:txBody>
      </p:sp>
      <p:sp>
        <p:nvSpPr>
          <p:cNvPr id="4" name="Text 2"/>
          <p:cNvSpPr/>
          <p:nvPr/>
        </p:nvSpPr>
        <p:spPr>
          <a:xfrm>
            <a:off x="749260" y="3804642"/>
            <a:ext cx="4028599" cy="1027271"/>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Determine the volume of a rectangular box with dimensions of 10 cm x 15 cm x 20 cm.</a:t>
            </a:r>
            <a:endParaRPr lang="en-US" sz="1650" dirty="0"/>
          </a:p>
        </p:txBody>
      </p:sp>
      <p:sp>
        <p:nvSpPr>
          <p:cNvPr id="5" name="Text 3"/>
          <p:cNvSpPr/>
          <p:nvPr/>
        </p:nvSpPr>
        <p:spPr>
          <a:xfrm>
            <a:off x="749260" y="5024557"/>
            <a:ext cx="4028599" cy="1027271"/>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Volume = Length x Width x Height = 10 cm x 15 cm x 20 cm = 3,000 cm³ or 3 L</a:t>
            </a:r>
            <a:endParaRPr lang="en-US" sz="1650" dirty="0"/>
          </a:p>
        </p:txBody>
      </p:sp>
      <p:sp>
        <p:nvSpPr>
          <p:cNvPr id="6" name="Text 4"/>
          <p:cNvSpPr/>
          <p:nvPr/>
        </p:nvSpPr>
        <p:spPr>
          <a:xfrm>
            <a:off x="5307687" y="3233738"/>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Measuring Capacity</a:t>
            </a:r>
            <a:endParaRPr lang="en-US" sz="2200" dirty="0"/>
          </a:p>
        </p:txBody>
      </p:sp>
      <p:sp>
        <p:nvSpPr>
          <p:cNvPr id="7" name="Text 5"/>
          <p:cNvSpPr/>
          <p:nvPr/>
        </p:nvSpPr>
        <p:spPr>
          <a:xfrm>
            <a:off x="5307687" y="3804642"/>
            <a:ext cx="4028599" cy="1027271"/>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A cylindrical container has a diameter of 8 inches and a height of 12 inches. Calculate its capacity.</a:t>
            </a:r>
            <a:endParaRPr lang="en-US" sz="1650" dirty="0"/>
          </a:p>
        </p:txBody>
      </p:sp>
      <p:sp>
        <p:nvSpPr>
          <p:cNvPr id="8" name="Text 6"/>
          <p:cNvSpPr/>
          <p:nvPr/>
        </p:nvSpPr>
        <p:spPr>
          <a:xfrm>
            <a:off x="5307687" y="5024557"/>
            <a:ext cx="4028599" cy="684848"/>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Capacity = π x r² x h = 3.14 x (4 in)² x 12 in = 1,520 in³ or 24.8 gallons</a:t>
            </a:r>
            <a:endParaRPr lang="en-US" sz="1650" dirty="0"/>
          </a:p>
        </p:txBody>
      </p:sp>
      <p:sp>
        <p:nvSpPr>
          <p:cNvPr id="9" name="Text 7"/>
          <p:cNvSpPr/>
          <p:nvPr/>
        </p:nvSpPr>
        <p:spPr>
          <a:xfrm>
            <a:off x="9866114" y="3233738"/>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Unit Conversions</a:t>
            </a:r>
            <a:endParaRPr lang="en-US" sz="2200" dirty="0"/>
          </a:p>
        </p:txBody>
      </p:sp>
      <p:sp>
        <p:nvSpPr>
          <p:cNvPr id="10" name="Text 8"/>
          <p:cNvSpPr/>
          <p:nvPr/>
        </p:nvSpPr>
        <p:spPr>
          <a:xfrm>
            <a:off x="9866114" y="3804642"/>
            <a:ext cx="4028599" cy="342424"/>
          </a:xfrm>
          <a:prstGeom prst="rect">
            <a:avLst/>
          </a:prstGeom>
          <a:noFill/>
          <a:ln/>
        </p:spPr>
        <p:txBody>
          <a:bodyPr wrap="non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Convert 500 mL to gallons.</a:t>
            </a:r>
            <a:endParaRPr lang="en-US" sz="1650" dirty="0"/>
          </a:p>
        </p:txBody>
      </p:sp>
      <p:sp>
        <p:nvSpPr>
          <p:cNvPr id="11" name="Text 9"/>
          <p:cNvSpPr/>
          <p:nvPr/>
        </p:nvSpPr>
        <p:spPr>
          <a:xfrm>
            <a:off x="9866114" y="4339709"/>
            <a:ext cx="4028599" cy="684848"/>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500 mL = 0.5 L, and 1 L = 0.264 gallons, so 500 mL = 0.132 gallons</a:t>
            </a:r>
            <a:endParaRPr lang="en-US" sz="1650" dirty="0"/>
          </a:p>
        </p:txBody>
      </p:sp>
      <p:pic>
        <p:nvPicPr>
          <p:cNvPr id="13" name="Picture 12">
            <a:extLst>
              <a:ext uri="{FF2B5EF4-FFF2-40B4-BE49-F238E27FC236}">
                <a16:creationId xmlns:a16="http://schemas.microsoft.com/office/drawing/2014/main" id="{A6500CC5-3E82-4D89-A2C1-2FF5DDBBB018}"/>
              </a:ext>
            </a:extLst>
          </p:cNvPr>
          <p:cNvPicPr>
            <a:picLocks noChangeAspect="1"/>
          </p:cNvPicPr>
          <p:nvPr/>
        </p:nvPicPr>
        <p:blipFill>
          <a:blip r:embed="rId3"/>
          <a:stretch>
            <a:fillRect/>
          </a:stretch>
        </p:blipFill>
        <p:spPr>
          <a:xfrm>
            <a:off x="11524817" y="7615446"/>
            <a:ext cx="3105583" cy="58110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982</Words>
  <Application>Microsoft Office PowerPoint</Application>
  <PresentationFormat>Custom</PresentationFormat>
  <Paragraphs>90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Brygada 1918</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2024-11-15T06:30:55Z</dcterms:created>
  <dcterms:modified xsi:type="dcterms:W3CDTF">2024-11-15T08:04:15Z</dcterms:modified>
</cp:coreProperties>
</file>