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sldIdLst>
    <p:sldId id="282" r:id="rId2"/>
    <p:sldId id="312" r:id="rId3"/>
    <p:sldId id="283" r:id="rId4"/>
    <p:sldId id="281" r:id="rId5"/>
    <p:sldId id="785" r:id="rId6"/>
    <p:sldId id="786" r:id="rId7"/>
    <p:sldId id="830" r:id="rId8"/>
    <p:sldId id="788" r:id="rId9"/>
    <p:sldId id="787" r:id="rId10"/>
    <p:sldId id="810" r:id="rId11"/>
    <p:sldId id="789" r:id="rId12"/>
    <p:sldId id="818" r:id="rId13"/>
    <p:sldId id="790" r:id="rId14"/>
    <p:sldId id="791" r:id="rId15"/>
    <p:sldId id="792" r:id="rId16"/>
    <p:sldId id="793" r:id="rId17"/>
    <p:sldId id="794" r:id="rId18"/>
    <p:sldId id="813" r:id="rId19"/>
    <p:sldId id="797" r:id="rId20"/>
    <p:sldId id="799" r:id="rId21"/>
    <p:sldId id="800" r:id="rId22"/>
    <p:sldId id="801" r:id="rId23"/>
    <p:sldId id="795" r:id="rId24"/>
    <p:sldId id="802" r:id="rId25"/>
    <p:sldId id="803" r:id="rId26"/>
    <p:sldId id="804" r:id="rId27"/>
    <p:sldId id="805" r:id="rId28"/>
    <p:sldId id="831" r:id="rId29"/>
    <p:sldId id="825" r:id="rId30"/>
    <p:sldId id="807" r:id="rId31"/>
    <p:sldId id="809" r:id="rId32"/>
    <p:sldId id="842" r:id="rId33"/>
    <p:sldId id="844" r:id="rId34"/>
    <p:sldId id="845" r:id="rId35"/>
    <p:sldId id="820" r:id="rId36"/>
    <p:sldId id="815" r:id="rId37"/>
    <p:sldId id="821" r:id="rId38"/>
    <p:sldId id="816" r:id="rId39"/>
    <p:sldId id="822" r:id="rId40"/>
    <p:sldId id="817" r:id="rId41"/>
    <p:sldId id="823" r:id="rId42"/>
    <p:sldId id="824" r:id="rId43"/>
    <p:sldId id="827" r:id="rId44"/>
    <p:sldId id="828" r:id="rId45"/>
    <p:sldId id="832" r:id="rId46"/>
    <p:sldId id="833" r:id="rId47"/>
    <p:sldId id="834" r:id="rId48"/>
    <p:sldId id="846" r:id="rId49"/>
    <p:sldId id="874" r:id="rId50"/>
    <p:sldId id="848" r:id="rId51"/>
    <p:sldId id="849" r:id="rId52"/>
    <p:sldId id="852" r:id="rId53"/>
    <p:sldId id="857" r:id="rId54"/>
    <p:sldId id="853" r:id="rId55"/>
    <p:sldId id="850" r:id="rId56"/>
    <p:sldId id="875" r:id="rId57"/>
    <p:sldId id="878" r:id="rId58"/>
    <p:sldId id="879" r:id="rId59"/>
    <p:sldId id="877" r:id="rId60"/>
    <p:sldId id="851" r:id="rId61"/>
    <p:sldId id="847" r:id="rId62"/>
    <p:sldId id="854" r:id="rId63"/>
    <p:sldId id="855" r:id="rId64"/>
    <p:sldId id="876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C4BCB8-A4FA-44F6-AB33-EE7B0EE49B46}">
          <p14:sldIdLst>
            <p14:sldId id="282"/>
            <p14:sldId id="312"/>
            <p14:sldId id="283"/>
            <p14:sldId id="281"/>
            <p14:sldId id="785"/>
            <p14:sldId id="786"/>
            <p14:sldId id="830"/>
            <p14:sldId id="788"/>
            <p14:sldId id="787"/>
            <p14:sldId id="810"/>
            <p14:sldId id="789"/>
            <p14:sldId id="818"/>
            <p14:sldId id="790"/>
            <p14:sldId id="791"/>
            <p14:sldId id="792"/>
            <p14:sldId id="793"/>
            <p14:sldId id="794"/>
            <p14:sldId id="813"/>
            <p14:sldId id="797"/>
            <p14:sldId id="799"/>
            <p14:sldId id="800"/>
            <p14:sldId id="801"/>
            <p14:sldId id="795"/>
            <p14:sldId id="802"/>
            <p14:sldId id="803"/>
            <p14:sldId id="804"/>
            <p14:sldId id="805"/>
            <p14:sldId id="831"/>
            <p14:sldId id="825"/>
            <p14:sldId id="807"/>
            <p14:sldId id="809"/>
            <p14:sldId id="842"/>
            <p14:sldId id="844"/>
            <p14:sldId id="845"/>
            <p14:sldId id="820"/>
            <p14:sldId id="815"/>
            <p14:sldId id="821"/>
            <p14:sldId id="816"/>
            <p14:sldId id="822"/>
            <p14:sldId id="817"/>
            <p14:sldId id="823"/>
            <p14:sldId id="824"/>
            <p14:sldId id="827"/>
            <p14:sldId id="828"/>
            <p14:sldId id="832"/>
            <p14:sldId id="833"/>
            <p14:sldId id="834"/>
            <p14:sldId id="846"/>
            <p14:sldId id="874"/>
            <p14:sldId id="848"/>
            <p14:sldId id="849"/>
            <p14:sldId id="852"/>
            <p14:sldId id="857"/>
            <p14:sldId id="853"/>
            <p14:sldId id="850"/>
            <p14:sldId id="875"/>
            <p14:sldId id="878"/>
            <p14:sldId id="879"/>
            <p14:sldId id="877"/>
            <p14:sldId id="851"/>
            <p14:sldId id="847"/>
            <p14:sldId id="854"/>
            <p14:sldId id="855"/>
            <p14:sldId id="876"/>
          </p14:sldIdLst>
        </p14:section>
        <p14:section name="Untitled Section" id="{23470AF2-BDD7-4619-86D3-4092C2B760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4200" userDrawn="1">
          <p15:clr>
            <a:srgbClr val="A4A3A4"/>
          </p15:clr>
        </p15:guide>
        <p15:guide id="3" pos="24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Lawrence Mallari" initials="ILM" lastIdx="1" clrIdx="0">
    <p:extLst>
      <p:ext uri="{19B8F6BF-5375-455C-9EA6-DF929625EA0E}">
        <p15:presenceInfo xmlns:p15="http://schemas.microsoft.com/office/powerpoint/2012/main" userId="Ian Lawrence Mallari" providerId="None"/>
      </p:ext>
    </p:extLst>
  </p:cmAuthor>
  <p:cmAuthor id="2" name="Ian Lawrence Mallari" initials="ILM [2]" lastIdx="1" clrIdx="1">
    <p:extLst>
      <p:ext uri="{19B8F6BF-5375-455C-9EA6-DF929625EA0E}">
        <p15:presenceInfo xmlns:p15="http://schemas.microsoft.com/office/powerpoint/2012/main" userId="S::ianlawrence.mallari@r3-2.deped.gov.ph::ac262c83-8ac3-4335-8f0d-f296e028a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3A537"/>
    <a:srgbClr val="FF0066"/>
    <a:srgbClr val="0070C0"/>
    <a:srgbClr val="FFFFFF"/>
    <a:srgbClr val="FF99CC"/>
    <a:srgbClr val="B265FF"/>
    <a:srgbClr val="008080"/>
    <a:srgbClr val="E2E983"/>
    <a:srgbClr val="D6E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48" y="72"/>
      </p:cViewPr>
      <p:guideLst>
        <p:guide orient="horz" pos="912"/>
        <p:guide pos="4200"/>
        <p:guide pos="2496"/>
      </p:guideLst>
    </p:cSldViewPr>
  </p:slideViewPr>
  <p:outlineViewPr>
    <p:cViewPr>
      <p:scale>
        <a:sx n="33" d="100"/>
        <a:sy n="33" d="100"/>
      </p:scale>
      <p:origin x="0" y="-75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6259D-4AD6-4E86-A782-1B50FEB26A2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77AF-F51A-4434-A679-89149C38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77AF-F51A-4434-A679-89149C383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77AF-F51A-4434-A679-89149C383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77AF-F51A-4434-A679-89149C383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77AF-F51A-4434-A679-89149C383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39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4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1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B694A9-8363-4035-8307-0BEA7450353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BEE6A8-8695-486A-BFC0-0ACFC6A63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36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1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51.png"/><Relationship Id="rId7" Type="http://schemas.openxmlformats.org/officeDocument/2006/relationships/image" Target="../media/image691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1.png"/><Relationship Id="rId5" Type="http://schemas.openxmlformats.org/officeDocument/2006/relationships/image" Target="../media/image671.png"/><Relationship Id="rId4" Type="http://schemas.openxmlformats.org/officeDocument/2006/relationships/image" Target="../media/image6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651.png"/><Relationship Id="rId7" Type="http://schemas.openxmlformats.org/officeDocument/2006/relationships/image" Target="../media/image69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1.png"/><Relationship Id="rId5" Type="http://schemas.openxmlformats.org/officeDocument/2006/relationships/image" Target="../media/image671.png"/><Relationship Id="rId4" Type="http://schemas.openxmlformats.org/officeDocument/2006/relationships/image" Target="../media/image6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7" Type="http://schemas.openxmlformats.org/officeDocument/2006/relationships/image" Target="../media/image107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107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6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90.png"/><Relationship Id="rId7" Type="http://schemas.openxmlformats.org/officeDocument/2006/relationships/image" Target="../media/image11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700.png"/><Relationship Id="rId9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690.png"/><Relationship Id="rId7" Type="http://schemas.openxmlformats.org/officeDocument/2006/relationships/image" Target="../media/image111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9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4" Type="http://schemas.openxmlformats.org/officeDocument/2006/relationships/image" Target="../media/image1100.png"/><Relationship Id="rId9" Type="http://schemas.openxmlformats.org/officeDocument/2006/relationships/image" Target="../media/image12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090.png"/><Relationship Id="rId7" Type="http://schemas.openxmlformats.org/officeDocument/2006/relationships/image" Target="../media/image133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3" Type="http://schemas.openxmlformats.org/officeDocument/2006/relationships/image" Target="../media/image1150.png"/><Relationship Id="rId7" Type="http://schemas.openxmlformats.org/officeDocument/2006/relationships/image" Target="../media/image11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Relationship Id="rId9" Type="http://schemas.openxmlformats.org/officeDocument/2006/relationships/image" Target="../media/image13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3" Type="http://schemas.openxmlformats.org/officeDocument/2006/relationships/image" Target="../media/image1220.png"/><Relationship Id="rId7" Type="http://schemas.openxmlformats.org/officeDocument/2006/relationships/image" Target="../media/image126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0.png"/><Relationship Id="rId5" Type="http://schemas.openxmlformats.org/officeDocument/2006/relationships/image" Target="../media/image1240.png"/><Relationship Id="rId4" Type="http://schemas.openxmlformats.org/officeDocument/2006/relationships/image" Target="../media/image136.png"/><Relationship Id="rId9" Type="http://schemas.openxmlformats.org/officeDocument/2006/relationships/image" Target="../media/image1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8.png"/><Relationship Id="rId7" Type="http://schemas.openxmlformats.org/officeDocument/2006/relationships/image" Target="../media/image133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290.png"/><Relationship Id="rId7" Type="http://schemas.openxmlformats.org/officeDocument/2006/relationships/image" Target="../media/image133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5" Type="http://schemas.openxmlformats.org/officeDocument/2006/relationships/image" Target="../media/image1310.png"/><Relationship Id="rId4" Type="http://schemas.openxmlformats.org/officeDocument/2006/relationships/image" Target="../media/image130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01.png"/><Relationship Id="rId10" Type="http://schemas.openxmlformats.org/officeDocument/2006/relationships/image" Target="../media/image147.png"/><Relationship Id="rId4" Type="http://schemas.openxmlformats.org/officeDocument/2006/relationships/image" Target="../media/image142.png"/><Relationship Id="rId9" Type="http://schemas.openxmlformats.org/officeDocument/2006/relationships/image" Target="../media/image14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7" Type="http://schemas.openxmlformats.org/officeDocument/2006/relationships/image" Target="../media/image1411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0.png"/><Relationship Id="rId5" Type="http://schemas.openxmlformats.org/officeDocument/2006/relationships/image" Target="../media/image1390.png"/><Relationship Id="rId4" Type="http://schemas.openxmlformats.org/officeDocument/2006/relationships/image" Target="../media/image138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3" Type="http://schemas.openxmlformats.org/officeDocument/2006/relationships/image" Target="../media/image1420.png"/><Relationship Id="rId7" Type="http://schemas.openxmlformats.org/officeDocument/2006/relationships/image" Target="../media/image146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0.png"/><Relationship Id="rId5" Type="http://schemas.openxmlformats.org/officeDocument/2006/relationships/image" Target="../media/image1440.png"/><Relationship Id="rId4" Type="http://schemas.openxmlformats.org/officeDocument/2006/relationships/image" Target="../media/image1430.png"/><Relationship Id="rId9" Type="http://schemas.openxmlformats.org/officeDocument/2006/relationships/image" Target="../media/image13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s://en.wikipedia.org/wiki/List_of_Latin_phrases_(full)" TargetMode="External"/><Relationship Id="rId7" Type="http://schemas.openxmlformats.org/officeDocument/2006/relationships/image" Target="../media/image1480.png"/><Relationship Id="rId2" Type="http://schemas.openxmlformats.org/officeDocument/2006/relationships/hyperlink" Target="https://en.wikipedia.org/wiki/Initialis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ogical_argument" TargetMode="External"/><Relationship Id="rId5" Type="http://schemas.openxmlformats.org/officeDocument/2006/relationships/hyperlink" Target="https://en.wikipedia.org/wiki/Philosophy" TargetMode="External"/><Relationship Id="rId4" Type="http://schemas.openxmlformats.org/officeDocument/2006/relationships/hyperlink" Target="https://en.wikipedia.org/wiki/Mathematical_proo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arrow&#10;&#10;Description automatically generated">
            <a:extLst>
              <a:ext uri="{FF2B5EF4-FFF2-40B4-BE49-F238E27FC236}">
                <a16:creationId xmlns:a16="http://schemas.microsoft.com/office/drawing/2014/main" id="{84D58715-92C3-4DE9-A7EA-2B2B2AFE6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3" y="12283"/>
            <a:ext cx="7107753" cy="71077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7F950-D322-4C26-910F-4CD96FF1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808648" cy="575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>
                <a:solidFill>
                  <a:srgbClr val="FFFFFF"/>
                </a:solidFill>
              </a:rPr>
              <a:t>Q2 . Geometry Review on Reasoning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i="1" dirty="0">
              <a:solidFill>
                <a:srgbClr val="FF0066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71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40513BF-3F3F-444E-A747-EB83067AD1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6249288"/>
                  </p:ext>
                </p:extLst>
              </p:nvPr>
            </p:nvGraphicFramePr>
            <p:xfrm>
              <a:off x="3687632" y="3237047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9989665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05837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Statements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83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𝐹𝐸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/>
                            <a:t>1.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327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04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39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454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159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40513BF-3F3F-444E-A747-EB83067AD1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6249288"/>
                  </p:ext>
                </p:extLst>
              </p:nvPr>
            </p:nvGraphicFramePr>
            <p:xfrm>
              <a:off x="3687632" y="3237047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9989665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05837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Statements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83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4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/>
                            <a:t>1.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327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04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39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454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606557" r="-10044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1593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E4BBF4-0C20-4898-8CC0-52E36438A82A}"/>
                  </a:ext>
                </a:extLst>
              </p:cNvPr>
              <p:cNvSpPr txBox="1"/>
              <p:nvPr/>
            </p:nvSpPr>
            <p:spPr>
              <a:xfrm>
                <a:off x="928468" y="1153551"/>
                <a:ext cx="3840480" cy="92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</a:rPr>
                  <a:t>Given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</m:acc>
                      <m:r>
                        <a:rPr lang="en-P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𝐹𝐴</m:t>
                          </m:r>
                        </m:e>
                      </m:acc>
                      <m:r>
                        <a:rPr lang="en-P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E4BBF4-0C20-4898-8CC0-52E36438A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68" y="1153551"/>
                <a:ext cx="3840480" cy="924484"/>
              </a:xfrm>
              <a:prstGeom prst="rect">
                <a:avLst/>
              </a:prstGeom>
              <a:blipFill>
                <a:blip r:embed="rId3"/>
                <a:stretch>
                  <a:fillRect l="-1270" t="-394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8803C3-090F-446B-87F4-604B589C1E68}"/>
                  </a:ext>
                </a:extLst>
              </p:cNvPr>
              <p:cNvSpPr txBox="1"/>
              <p:nvPr/>
            </p:nvSpPr>
            <p:spPr>
              <a:xfrm>
                <a:off x="928468" y="2172872"/>
                <a:ext cx="3840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</a:rPr>
                  <a:t>Prove: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8803C3-090F-446B-87F4-604B589C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68" y="2172872"/>
                <a:ext cx="3840480" cy="646331"/>
              </a:xfrm>
              <a:prstGeom prst="rect">
                <a:avLst/>
              </a:prstGeom>
              <a:blipFill>
                <a:blip r:embed="rId4"/>
                <a:stretch>
                  <a:fillRect l="-1270" t="-566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6">
            <a:extLst>
              <a:ext uri="{FF2B5EF4-FFF2-40B4-BE49-F238E27FC236}">
                <a16:creationId xmlns:a16="http://schemas.microsoft.com/office/drawing/2014/main" id="{7C3EE2C2-7EB2-4107-8E94-8AE3AAF0FD69}"/>
              </a:ext>
            </a:extLst>
          </p:cNvPr>
          <p:cNvSpPr/>
          <p:nvPr/>
        </p:nvSpPr>
        <p:spPr>
          <a:xfrm>
            <a:off x="6738425" y="590843"/>
            <a:ext cx="3123027" cy="2213119"/>
          </a:xfrm>
          <a:custGeom>
            <a:avLst/>
            <a:gdLst>
              <a:gd name="connsiteX0" fmla="*/ 0 w 2799471"/>
              <a:gd name="connsiteY0" fmla="*/ 987571 h 1975141"/>
              <a:gd name="connsiteX1" fmla="*/ 1399736 w 2799471"/>
              <a:gd name="connsiteY1" fmla="*/ 0 h 1975141"/>
              <a:gd name="connsiteX2" fmla="*/ 2799471 w 2799471"/>
              <a:gd name="connsiteY2" fmla="*/ 987571 h 1975141"/>
              <a:gd name="connsiteX3" fmla="*/ 1399736 w 2799471"/>
              <a:gd name="connsiteY3" fmla="*/ 1975141 h 1975141"/>
              <a:gd name="connsiteX4" fmla="*/ 0 w 2799471"/>
              <a:gd name="connsiteY4" fmla="*/ 987571 h 1975141"/>
              <a:gd name="connsiteX0" fmla="*/ 189913 w 1399735"/>
              <a:gd name="connsiteY0" fmla="*/ 1114180 h 1975141"/>
              <a:gd name="connsiteX1" fmla="*/ 0 w 1399735"/>
              <a:gd name="connsiteY1" fmla="*/ 0 h 1975141"/>
              <a:gd name="connsiteX2" fmla="*/ 1399735 w 1399735"/>
              <a:gd name="connsiteY2" fmla="*/ 987571 h 1975141"/>
              <a:gd name="connsiteX3" fmla="*/ 0 w 1399735"/>
              <a:gd name="connsiteY3" fmla="*/ 1975141 h 1975141"/>
              <a:gd name="connsiteX4" fmla="*/ 189913 w 1399735"/>
              <a:gd name="connsiteY4" fmla="*/ 1114180 h 1975141"/>
              <a:gd name="connsiteX0" fmla="*/ 1765495 w 2975317"/>
              <a:gd name="connsiteY0" fmla="*/ 1114180 h 2059547"/>
              <a:gd name="connsiteX1" fmla="*/ 1575582 w 2975317"/>
              <a:gd name="connsiteY1" fmla="*/ 0 h 2059547"/>
              <a:gd name="connsiteX2" fmla="*/ 2975317 w 2975317"/>
              <a:gd name="connsiteY2" fmla="*/ 987571 h 2059547"/>
              <a:gd name="connsiteX3" fmla="*/ 0 w 2975317"/>
              <a:gd name="connsiteY3" fmla="*/ 2059547 h 2059547"/>
              <a:gd name="connsiteX4" fmla="*/ 1765495 w 2975317"/>
              <a:gd name="connsiteY4" fmla="*/ 1114180 h 2059547"/>
              <a:gd name="connsiteX0" fmla="*/ 1878036 w 3087858"/>
              <a:gd name="connsiteY0" fmla="*/ 1057909 h 2003276"/>
              <a:gd name="connsiteX1" fmla="*/ 0 w 3087858"/>
              <a:gd name="connsiteY1" fmla="*/ 0 h 2003276"/>
              <a:gd name="connsiteX2" fmla="*/ 3087858 w 3087858"/>
              <a:gd name="connsiteY2" fmla="*/ 931300 h 2003276"/>
              <a:gd name="connsiteX3" fmla="*/ 112541 w 3087858"/>
              <a:gd name="connsiteY3" fmla="*/ 2003276 h 2003276"/>
              <a:gd name="connsiteX4" fmla="*/ 1878036 w 3087858"/>
              <a:gd name="connsiteY4" fmla="*/ 1057909 h 2003276"/>
              <a:gd name="connsiteX0" fmla="*/ 907365 w 3087858"/>
              <a:gd name="connsiteY0" fmla="*/ 987570 h 2003276"/>
              <a:gd name="connsiteX1" fmla="*/ 0 w 3087858"/>
              <a:gd name="connsiteY1" fmla="*/ 0 h 2003276"/>
              <a:gd name="connsiteX2" fmla="*/ 3087858 w 3087858"/>
              <a:gd name="connsiteY2" fmla="*/ 931300 h 2003276"/>
              <a:gd name="connsiteX3" fmla="*/ 112541 w 3087858"/>
              <a:gd name="connsiteY3" fmla="*/ 2003276 h 2003276"/>
              <a:gd name="connsiteX4" fmla="*/ 907365 w 3087858"/>
              <a:gd name="connsiteY4" fmla="*/ 987570 h 2003276"/>
              <a:gd name="connsiteX0" fmla="*/ 907365 w 3101830"/>
              <a:gd name="connsiteY0" fmla="*/ 987570 h 2003276"/>
              <a:gd name="connsiteX1" fmla="*/ 0 w 3101830"/>
              <a:gd name="connsiteY1" fmla="*/ 0 h 2003276"/>
              <a:gd name="connsiteX2" fmla="*/ 3101830 w 3101830"/>
              <a:gd name="connsiteY2" fmla="*/ 994970 h 2003276"/>
              <a:gd name="connsiteX3" fmla="*/ 112541 w 3101830"/>
              <a:gd name="connsiteY3" fmla="*/ 2003276 h 2003276"/>
              <a:gd name="connsiteX4" fmla="*/ 907365 w 3101830"/>
              <a:gd name="connsiteY4" fmla="*/ 987570 h 200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30" h="2003276">
                <a:moveTo>
                  <a:pt x="907365" y="987570"/>
                </a:moveTo>
                <a:lnTo>
                  <a:pt x="0" y="0"/>
                </a:lnTo>
                <a:lnTo>
                  <a:pt x="3101830" y="994970"/>
                </a:lnTo>
                <a:lnTo>
                  <a:pt x="112541" y="2003276"/>
                </a:lnTo>
                <a:lnTo>
                  <a:pt x="907365" y="987570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A3EBD-E803-4B9D-AEED-DF19CC5F24B2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>
            <a:off x="7651991" y="1681861"/>
            <a:ext cx="2209461" cy="81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5B67F5-F224-43A5-B6C6-207716B17C9B}"/>
              </a:ext>
            </a:extLst>
          </p:cNvPr>
          <p:cNvSpPr txBox="1"/>
          <p:nvPr/>
        </p:nvSpPr>
        <p:spPr>
          <a:xfrm>
            <a:off x="6372665" y="73152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endParaRPr lang="en-P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3E473-9CCD-4914-9C69-94F929BF59A7}"/>
              </a:ext>
            </a:extLst>
          </p:cNvPr>
          <p:cNvSpPr txBox="1"/>
          <p:nvPr/>
        </p:nvSpPr>
        <p:spPr>
          <a:xfrm>
            <a:off x="7025931" y="14971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P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89C1A-82AA-4DAA-B435-4155C7D27353}"/>
              </a:ext>
            </a:extLst>
          </p:cNvPr>
          <p:cNvSpPr txBox="1"/>
          <p:nvPr/>
        </p:nvSpPr>
        <p:spPr>
          <a:xfrm>
            <a:off x="6399871" y="23113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P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86283-0EE3-4637-9658-E3B2D1BF1746}"/>
              </a:ext>
            </a:extLst>
          </p:cNvPr>
          <p:cNvSpPr txBox="1"/>
          <p:nvPr/>
        </p:nvSpPr>
        <p:spPr>
          <a:xfrm>
            <a:off x="9901482" y="15218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endParaRPr lang="en-P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41A3CF-95B0-4AA2-ADF1-AE509D2201B2}"/>
              </a:ext>
            </a:extLst>
          </p:cNvPr>
          <p:cNvSpPr txBox="1"/>
          <p:nvPr/>
        </p:nvSpPr>
        <p:spPr>
          <a:xfrm>
            <a:off x="9000979" y="437271"/>
            <a:ext cx="1988062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5. The diagram</a:t>
            </a:r>
            <a:endParaRPr lang="en-PH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39C40F-23C8-4A15-8953-CFF8856A0766}"/>
              </a:ext>
            </a:extLst>
          </p:cNvPr>
          <p:cNvSpPr txBox="1"/>
          <p:nvPr/>
        </p:nvSpPr>
        <p:spPr>
          <a:xfrm>
            <a:off x="362243" y="437271"/>
            <a:ext cx="1719776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given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B7C2D-7997-4FC4-A055-E6DC133BB82B}"/>
              </a:ext>
            </a:extLst>
          </p:cNvPr>
          <p:cNvSpPr txBox="1"/>
          <p:nvPr/>
        </p:nvSpPr>
        <p:spPr>
          <a:xfrm>
            <a:off x="362243" y="3054605"/>
            <a:ext cx="2348562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/>
              <a:t>2. The proposition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5C940F-2712-4DE5-9EB5-AE04B182FFDC}"/>
              </a:ext>
            </a:extLst>
          </p:cNvPr>
          <p:cNvSpPr txBox="1"/>
          <p:nvPr/>
        </p:nvSpPr>
        <p:spPr>
          <a:xfrm>
            <a:off x="4138537" y="2819203"/>
            <a:ext cx="2887394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/>
              <a:t>3. The statement Column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9D26B-D939-420F-80DE-447DE789695E}"/>
              </a:ext>
            </a:extLst>
          </p:cNvPr>
          <p:cNvSpPr txBox="1"/>
          <p:nvPr/>
        </p:nvSpPr>
        <p:spPr>
          <a:xfrm>
            <a:off x="8002758" y="2797497"/>
            <a:ext cx="2799467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/>
              <a:t>4. The reason Column</a:t>
            </a:r>
          </a:p>
        </p:txBody>
      </p:sp>
    </p:spTree>
    <p:extLst>
      <p:ext uri="{BB962C8B-B14F-4D97-AF65-F5344CB8AC3E}">
        <p14:creationId xmlns:p14="http://schemas.microsoft.com/office/powerpoint/2010/main" val="280062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A6F35EF-85B5-4DD1-9DBD-1E098CEF2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27211"/>
              </p:ext>
            </p:extLst>
          </p:nvPr>
        </p:nvGraphicFramePr>
        <p:xfrm>
          <a:off x="2700148" y="3402012"/>
          <a:ext cx="7161304" cy="2174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0652">
                  <a:extLst>
                    <a:ext uri="{9D8B030D-6E8A-4147-A177-3AD203B41FA5}">
                      <a16:colId xmlns:a16="http://schemas.microsoft.com/office/drawing/2014/main" val="2891514191"/>
                    </a:ext>
                  </a:extLst>
                </a:gridCol>
                <a:gridCol w="3580652">
                  <a:extLst>
                    <a:ext uri="{9D8B030D-6E8A-4147-A177-3AD203B41FA5}">
                      <a16:colId xmlns:a16="http://schemas.microsoft.com/office/drawing/2014/main" val="615170278"/>
                    </a:ext>
                  </a:extLst>
                </a:gridCol>
              </a:tblGrid>
              <a:tr h="466603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613198"/>
                  </a:ext>
                </a:extLst>
              </a:tr>
              <a:tr h="49237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59905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64542"/>
                  </a:ext>
                </a:extLst>
              </a:tr>
              <a:tr h="45600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2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C9ED69-1B25-418D-90E2-C081119D39A0}"/>
                  </a:ext>
                </a:extLst>
              </p:cNvPr>
              <p:cNvSpPr txBox="1"/>
              <p:nvPr/>
            </p:nvSpPr>
            <p:spPr>
              <a:xfrm>
                <a:off x="956603" y="942535"/>
                <a:ext cx="2401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given: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C9ED69-1B25-418D-90E2-C081119D3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942535"/>
                <a:ext cx="2401170" cy="646331"/>
              </a:xfrm>
              <a:prstGeom prst="rect">
                <a:avLst/>
              </a:prstGeom>
              <a:blipFill>
                <a:blip r:embed="rId2"/>
                <a:stretch>
                  <a:fillRect l="-2284" t="-566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0FC49D-4F09-43F0-9EA9-5F5A338FD44A}"/>
                  </a:ext>
                </a:extLst>
              </p:cNvPr>
              <p:cNvSpPr txBox="1"/>
              <p:nvPr/>
            </p:nvSpPr>
            <p:spPr>
              <a:xfrm>
                <a:off x="956603" y="2220351"/>
                <a:ext cx="1417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</a:t>
                </a:r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0FC49D-4F09-43F0-9EA9-5F5A338F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2220351"/>
                <a:ext cx="1417952" cy="369332"/>
              </a:xfrm>
              <a:prstGeom prst="rect">
                <a:avLst/>
              </a:prstGeom>
              <a:blipFill>
                <a:blip r:embed="rId3"/>
                <a:stretch>
                  <a:fillRect l="-3863" t="-8197" r="-2146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53B4FA-9670-41FC-ADE8-AB7E06F3556B}"/>
                  </a:ext>
                </a:extLst>
              </p:cNvPr>
              <p:cNvSpPr txBox="1"/>
              <p:nvPr/>
            </p:nvSpPr>
            <p:spPr>
              <a:xfrm>
                <a:off x="3442179" y="3912771"/>
                <a:ext cx="22121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53B4FA-9670-41FC-ADE8-AB7E06F3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79" y="3912771"/>
                <a:ext cx="221214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BB75AA-8C1D-4F39-B3B5-5B5AFF0D6032}"/>
                  </a:ext>
                </a:extLst>
              </p:cNvPr>
              <p:cNvSpPr txBox="1"/>
              <p:nvPr/>
            </p:nvSpPr>
            <p:spPr>
              <a:xfrm>
                <a:off x="3357773" y="4321709"/>
                <a:ext cx="22121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=25+3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BB75AA-8C1D-4F39-B3B5-5B5AFF0D6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773" y="4321709"/>
                <a:ext cx="22121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B456DF-7182-43A3-B136-D944ED8853EA}"/>
                  </a:ext>
                </a:extLst>
              </p:cNvPr>
              <p:cNvSpPr txBox="1"/>
              <p:nvPr/>
            </p:nvSpPr>
            <p:spPr>
              <a:xfrm>
                <a:off x="3456247" y="4750238"/>
                <a:ext cx="22121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B456DF-7182-43A3-B136-D944ED885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247" y="4750238"/>
                <a:ext cx="22121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F4BFC-1692-4A1F-A572-6C18E2FAA5C8}"/>
                  </a:ext>
                </a:extLst>
              </p:cNvPr>
              <p:cNvSpPr txBox="1"/>
              <p:nvPr/>
            </p:nvSpPr>
            <p:spPr>
              <a:xfrm>
                <a:off x="3456247" y="5149329"/>
                <a:ext cx="22121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F4BFC-1692-4A1F-A572-6C18E2FAA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247" y="5149329"/>
                <a:ext cx="22121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24D7556-5C44-4E0D-9369-457EC504FB2E}"/>
              </a:ext>
            </a:extLst>
          </p:cNvPr>
          <p:cNvSpPr txBox="1"/>
          <p:nvPr/>
        </p:nvSpPr>
        <p:spPr>
          <a:xfrm>
            <a:off x="3442178" y="3429000"/>
            <a:ext cx="221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Statements</a:t>
            </a:r>
            <a:endParaRPr lang="en-PH" b="1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B3311-307E-400B-A416-14F2B17E470D}"/>
              </a:ext>
            </a:extLst>
          </p:cNvPr>
          <p:cNvSpPr txBox="1"/>
          <p:nvPr/>
        </p:nvSpPr>
        <p:spPr>
          <a:xfrm>
            <a:off x="6665674" y="3429000"/>
            <a:ext cx="221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Reasons</a:t>
            </a:r>
            <a:endParaRPr lang="en-PH" b="1" i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0BAEE7-78C3-44AA-9EFE-E60512C099E3}"/>
              </a:ext>
            </a:extLst>
          </p:cNvPr>
          <p:cNvSpPr txBox="1"/>
          <p:nvPr/>
        </p:nvSpPr>
        <p:spPr>
          <a:xfrm>
            <a:off x="7378048" y="391277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Given</a:t>
            </a:r>
            <a:endParaRPr lang="en-PH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0FEBB-98D8-4B1D-BC48-83D4E6B5993C}"/>
              </a:ext>
            </a:extLst>
          </p:cNvPr>
          <p:cNvSpPr txBox="1"/>
          <p:nvPr/>
        </p:nvSpPr>
        <p:spPr>
          <a:xfrm>
            <a:off x="7378048" y="4750238"/>
            <a:ext cx="210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Transpose or  APE</a:t>
            </a:r>
            <a:endParaRPr lang="en-PH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8DBD3-8C83-4498-812B-92EE6D33F5C4}"/>
              </a:ext>
            </a:extLst>
          </p:cNvPr>
          <p:cNvSpPr txBox="1"/>
          <p:nvPr/>
        </p:nvSpPr>
        <p:spPr>
          <a:xfrm>
            <a:off x="6336245" y="5167566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Divide both side by 2 or  MPE</a:t>
            </a:r>
            <a:endParaRPr lang="en-PH" i="1" dirty="0"/>
          </a:p>
        </p:txBody>
      </p:sp>
    </p:spTree>
    <p:extLst>
      <p:ext uri="{BB962C8B-B14F-4D97-AF65-F5344CB8AC3E}">
        <p14:creationId xmlns:p14="http://schemas.microsoft.com/office/powerpoint/2010/main" val="42478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A0CA651-1F7B-4ACD-AC60-90A30A2B6C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3730936"/>
                  </p:ext>
                </p:extLst>
              </p:nvPr>
            </p:nvGraphicFramePr>
            <p:xfrm>
              <a:off x="787791" y="969316"/>
              <a:ext cx="10311618" cy="32393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7206">
                      <a:extLst>
                        <a:ext uri="{9D8B030D-6E8A-4147-A177-3AD203B41FA5}">
                          <a16:colId xmlns:a16="http://schemas.microsoft.com/office/drawing/2014/main" val="3459503364"/>
                        </a:ext>
                      </a:extLst>
                    </a:gridCol>
                    <a:gridCol w="3765452">
                      <a:extLst>
                        <a:ext uri="{9D8B030D-6E8A-4147-A177-3AD203B41FA5}">
                          <a16:colId xmlns:a16="http://schemas.microsoft.com/office/drawing/2014/main" val="107594212"/>
                        </a:ext>
                      </a:extLst>
                    </a:gridCol>
                    <a:gridCol w="3108960">
                      <a:extLst>
                        <a:ext uri="{9D8B030D-6E8A-4147-A177-3AD203B41FA5}">
                          <a16:colId xmlns:a16="http://schemas.microsoft.com/office/drawing/2014/main" val="3145270339"/>
                        </a:ext>
                      </a:extLst>
                    </a:gridCol>
                  </a:tblGrid>
                  <a:tr h="518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Conclusion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4882629"/>
                      </a:ext>
                    </a:extLst>
                  </a:tr>
                  <a:tr h="93209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H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PH" smtClean="0">
                                  <a:latin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PH" dirty="0"/>
                            <a:t> is a right angle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Then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1891536"/>
                      </a:ext>
                    </a:extLst>
                  </a:tr>
                  <a:tr h="8944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H" dirty="0"/>
                            <a:t>If  </a:t>
                          </a:r>
                          <a14:m>
                            <m:oMath xmlns:m="http://schemas.openxmlformats.org/officeDocument/2006/math">
                              <m:r>
                                <a:rPr lang="en-PH" smtClean="0">
                                  <a:latin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 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PH" dirty="0"/>
                            <a:t> congruent</a:t>
                          </a:r>
                          <a:r>
                            <a:rPr lang="en-PH" baseline="0" dirty="0"/>
                            <a:t> angles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Then 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1027579"/>
                      </a:ext>
                    </a:extLst>
                  </a:tr>
                  <a:tr h="447244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PH" dirty="0">
                              <a:ea typeface="Cambria Math" panose="02040503050406030204" pitchFamily="18" charset="0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𝑎𝑟𝑒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𝑙𝑖𝑛𝑒𝑎𝑟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𝑝𝑎𝑖𝑟</m:t>
                              </m:r>
                            </m:oMath>
                          </a14:m>
                          <a:endParaRPr lang="en-US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Then</a:t>
                          </a:r>
                          <a:endParaRPr lang="en-PH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86649"/>
                      </a:ext>
                    </a:extLst>
                  </a:tr>
                  <a:tr h="447244">
                    <a:tc vMerge="1"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Then </a:t>
                          </a:r>
                          <a:endParaRPr lang="en-PH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4225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9A0CA651-1F7B-4ACD-AC60-90A30A2B6C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3730936"/>
                  </p:ext>
                </p:extLst>
              </p:nvPr>
            </p:nvGraphicFramePr>
            <p:xfrm>
              <a:off x="787791" y="969316"/>
              <a:ext cx="10311618" cy="32393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7206">
                      <a:extLst>
                        <a:ext uri="{9D8B030D-6E8A-4147-A177-3AD203B41FA5}">
                          <a16:colId xmlns:a16="http://schemas.microsoft.com/office/drawing/2014/main" val="3459503364"/>
                        </a:ext>
                      </a:extLst>
                    </a:gridCol>
                    <a:gridCol w="3765452">
                      <a:extLst>
                        <a:ext uri="{9D8B030D-6E8A-4147-A177-3AD203B41FA5}">
                          <a16:colId xmlns:a16="http://schemas.microsoft.com/office/drawing/2014/main" val="107594212"/>
                        </a:ext>
                      </a:extLst>
                    </a:gridCol>
                    <a:gridCol w="3108960">
                      <a:extLst>
                        <a:ext uri="{9D8B030D-6E8A-4147-A177-3AD203B41FA5}">
                          <a16:colId xmlns:a16="http://schemas.microsoft.com/office/drawing/2014/main" val="3145270339"/>
                        </a:ext>
                      </a:extLst>
                    </a:gridCol>
                  </a:tblGrid>
                  <a:tr h="518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Conclusion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4882629"/>
                      </a:ext>
                    </a:extLst>
                  </a:tr>
                  <a:tr h="9320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" t="-58824" r="-200355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Then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1891536"/>
                      </a:ext>
                    </a:extLst>
                  </a:tr>
                  <a:tr h="8944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" t="-165306" r="-200355" b="-1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Then 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1027579"/>
                      </a:ext>
                    </a:extLst>
                  </a:tr>
                  <a:tr h="44724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" t="-265306" r="-200355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Then</a:t>
                          </a:r>
                          <a:endParaRPr lang="en-PH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86649"/>
                      </a:ext>
                    </a:extLst>
                  </a:tr>
                  <a:tr h="447244">
                    <a:tc vMerge="1"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Then </a:t>
                          </a:r>
                          <a:endParaRPr lang="en-PH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4225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826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2644-88FA-42A7-9EA7-8CA179AC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 #1 on Proving (</a:t>
            </a:r>
            <a:r>
              <a:rPr lang="en-US" i="1" dirty="0">
                <a:solidFill>
                  <a:srgbClr val="FF0066"/>
                </a:solidFill>
              </a:rPr>
              <a:t>Proving Algebra</a:t>
            </a:r>
            <a:r>
              <a:rPr lang="en-US" dirty="0"/>
              <a:t>)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E48A-24C0-4246-8D86-A2CDF613E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554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9B53-485E-416A-87A6-C1872D84DD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20570"/>
            <a:ext cx="10058400" cy="780122"/>
          </a:xfrm>
        </p:spPr>
        <p:txBody>
          <a:bodyPr/>
          <a:lstStyle/>
          <a:p>
            <a:r>
              <a:rPr lang="en-US" dirty="0"/>
              <a:t>Properties of Equality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D98BF8-834E-4990-AF41-7A0BE0867D0E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2255303615"/>
                  </p:ext>
                </p:extLst>
              </p:nvPr>
            </p:nvGraphicFramePr>
            <p:xfrm>
              <a:off x="1066800" y="1000692"/>
              <a:ext cx="10058400" cy="4943749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24009">
                      <a:extLst>
                        <a:ext uri="{9D8B030D-6E8A-4147-A177-3AD203B41FA5}">
                          <a16:colId xmlns:a16="http://schemas.microsoft.com/office/drawing/2014/main" val="494027880"/>
                        </a:ext>
                      </a:extLst>
                    </a:gridCol>
                    <a:gridCol w="5134391">
                      <a:extLst>
                        <a:ext uri="{9D8B030D-6E8A-4147-A177-3AD203B41FA5}">
                          <a16:colId xmlns:a16="http://schemas.microsoft.com/office/drawing/2014/main" val="3312238132"/>
                        </a:ext>
                      </a:extLst>
                    </a:gridCol>
                  </a:tblGrid>
                  <a:tr h="39389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Property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Example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94039"/>
                      </a:ext>
                    </a:extLst>
                  </a:tr>
                  <a:tr h="61263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Addition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APE</a:t>
                          </a:r>
                          <a:b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</a:b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Subtraction Property of Equality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or SPE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PH" dirty="0"/>
                            <a:t> and</a:t>
                          </a:r>
                          <a:r>
                            <a:rPr lang="en-PH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PH" dirty="0"/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en-US" b="0" dirty="0"/>
                        </a:p>
                        <a:p>
                          <a:r>
                            <a:rPr lang="en-US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PH" dirty="0"/>
                            <a:t> and</a:t>
                          </a:r>
                          <a:r>
                            <a:rPr lang="en-PH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PH" dirty="0"/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117952"/>
                      </a:ext>
                    </a:extLst>
                  </a:tr>
                  <a:tr h="72823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Multiplication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PH" dirty="0"/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b="0" dirty="0"/>
                        </a:p>
                        <a:p>
                          <a:r>
                            <a:rPr lang="en-US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PH" dirty="0"/>
                            <a:t>, then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303015"/>
                      </a:ext>
                    </a:extLst>
                  </a:tr>
                  <a:tr h="545056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Division Property of Equality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or DPE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oMath>
                          </a14:m>
                          <a:r>
                            <a:rPr lang="en-PH" dirty="0"/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2257034"/>
                      </a:ext>
                    </a:extLst>
                  </a:tr>
                  <a:tr h="77865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Substitution Property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PH" dirty="0"/>
                            <a:t> then either </a:t>
                          </a:r>
                          <a14:m>
                            <m:oMath xmlns:m="http://schemas.openxmlformats.org/officeDocument/2006/math"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PH" dirty="0"/>
                            <a:t>be substituted for the other any equality or inequality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57413198"/>
                      </a:ext>
                    </a:extLst>
                  </a:tr>
                  <a:tr h="54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Reflexive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Reflexive 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68311772"/>
                      </a:ext>
                    </a:extLst>
                  </a:tr>
                  <a:tr h="61263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Symmetric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Symmetric 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PH" dirty="0"/>
                            <a:t> then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0659001"/>
                      </a:ext>
                    </a:extLst>
                  </a:tr>
                  <a:tr h="61263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Transitive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Transitive 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PH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PH" dirty="0"/>
                            <a:t> then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2142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D98BF8-834E-4990-AF41-7A0BE0867D0E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2255303615"/>
                  </p:ext>
                </p:extLst>
              </p:nvPr>
            </p:nvGraphicFramePr>
            <p:xfrm>
              <a:off x="1066800" y="1000692"/>
              <a:ext cx="10058400" cy="4943749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24009">
                      <a:extLst>
                        <a:ext uri="{9D8B030D-6E8A-4147-A177-3AD203B41FA5}">
                          <a16:colId xmlns:a16="http://schemas.microsoft.com/office/drawing/2014/main" val="494027880"/>
                        </a:ext>
                      </a:extLst>
                    </a:gridCol>
                    <a:gridCol w="5134391">
                      <a:extLst>
                        <a:ext uri="{9D8B030D-6E8A-4147-A177-3AD203B41FA5}">
                          <a16:colId xmlns:a16="http://schemas.microsoft.com/office/drawing/2014/main" val="3312238132"/>
                        </a:ext>
                      </a:extLst>
                    </a:gridCol>
                  </a:tblGrid>
                  <a:tr h="39389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Property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Example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940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Addition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APE</a:t>
                          </a:r>
                          <a:b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</a:br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Subtraction Property of Equality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or SPE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200" t="-66667" r="-475" b="-62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117952"/>
                      </a:ext>
                    </a:extLst>
                  </a:tr>
                  <a:tr h="76085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Multiplication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200" t="-140000" r="-475" b="-425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7303015"/>
                      </a:ext>
                    </a:extLst>
                  </a:tr>
                  <a:tr h="545056"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Division Property of Equality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or DPE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200" t="-337079" r="-475" b="-497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2257034"/>
                      </a:ext>
                    </a:extLst>
                  </a:tr>
                  <a:tr h="77865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Substitution Property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200" t="-303906" r="-475" b="-246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7413198"/>
                      </a:ext>
                    </a:extLst>
                  </a:tr>
                  <a:tr h="5450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Reflexive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Reflexive 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200" t="-574444" r="-475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831177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Symmetric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Symmetric 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200" t="-578095" r="-475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0659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Transitive Property of Equality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Transitive 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6200" t="-678095" r="-475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2142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866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CDCE1-8D14-481E-9FE8-7B34DDAC57C1}"/>
              </a:ext>
            </a:extLst>
          </p:cNvPr>
          <p:cNvSpPr txBox="1"/>
          <p:nvPr/>
        </p:nvSpPr>
        <p:spPr>
          <a:xfrm>
            <a:off x="1004474" y="1133643"/>
            <a:ext cx="3956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Addition Property of Equality or </a:t>
            </a:r>
            <a:r>
              <a:rPr lang="en-US" b="1" i="1" dirty="0">
                <a:solidFill>
                  <a:srgbClr val="0070C0"/>
                </a:solidFill>
              </a:rPr>
              <a:t>APE</a:t>
            </a:r>
            <a:endParaRPr lang="en-PH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F7446-E0E8-485B-ADBB-226535B0F56C}"/>
                  </a:ext>
                </a:extLst>
              </p:cNvPr>
              <p:cNvSpPr txBox="1"/>
              <p:nvPr/>
            </p:nvSpPr>
            <p:spPr>
              <a:xfrm>
                <a:off x="2832294" y="2431436"/>
                <a:ext cx="629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F7446-E0E8-485B-ADBB-226535B0F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94" y="2431436"/>
                <a:ext cx="629724" cy="276999"/>
              </a:xfrm>
              <a:prstGeom prst="rect">
                <a:avLst/>
              </a:prstGeom>
              <a:blipFill>
                <a:blip r:embed="rId2"/>
                <a:stretch>
                  <a:fillRect l="-3883" r="-7767" b="-2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6678E2-C271-4A0C-A779-8F3EC3CE27EF}"/>
                  </a:ext>
                </a:extLst>
              </p:cNvPr>
              <p:cNvSpPr txBox="1"/>
              <p:nvPr/>
            </p:nvSpPr>
            <p:spPr>
              <a:xfrm>
                <a:off x="2428337" y="2771273"/>
                <a:ext cx="14376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6678E2-C271-4A0C-A779-8F3EC3CE2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337" y="2771273"/>
                <a:ext cx="1437638" cy="276999"/>
              </a:xfrm>
              <a:prstGeom prst="rect">
                <a:avLst/>
              </a:prstGeom>
              <a:blipFill>
                <a:blip r:embed="rId3"/>
                <a:stretch>
                  <a:fillRect l="-1695" r="-3390" b="-2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5CE5EA-C474-43B3-AEB4-8509C359C867}"/>
                  </a:ext>
                </a:extLst>
              </p:cNvPr>
              <p:cNvSpPr txBox="1"/>
              <p:nvPr/>
            </p:nvSpPr>
            <p:spPr>
              <a:xfrm>
                <a:off x="2428337" y="3704582"/>
                <a:ext cx="1284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+5=20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5CE5EA-C474-43B3-AEB4-8509C359C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337" y="3704582"/>
                <a:ext cx="1284582" cy="276999"/>
              </a:xfrm>
              <a:prstGeom prst="rect">
                <a:avLst/>
              </a:prstGeom>
              <a:blipFill>
                <a:blip r:embed="rId4"/>
                <a:stretch>
                  <a:fillRect l="-3318" r="-3791" b="-111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6DB719-F366-417D-8278-BB48B10DD41E}"/>
                  </a:ext>
                </a:extLst>
              </p:cNvPr>
              <p:cNvSpPr txBox="1"/>
              <p:nvPr/>
            </p:nvSpPr>
            <p:spPr>
              <a:xfrm>
                <a:off x="2024380" y="4152404"/>
                <a:ext cx="2092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+5−5=20−5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6DB719-F366-417D-8278-BB48B10DD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80" y="4152404"/>
                <a:ext cx="2092496" cy="276999"/>
              </a:xfrm>
              <a:prstGeom prst="rect">
                <a:avLst/>
              </a:prstGeom>
              <a:blipFill>
                <a:blip r:embed="rId5"/>
                <a:stretch>
                  <a:fillRect l="-1749" r="-2332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D4C5F0-CA37-47E9-B8A2-3B4E3F87AD26}"/>
              </a:ext>
            </a:extLst>
          </p:cNvPr>
          <p:cNvSpPr txBox="1"/>
          <p:nvPr/>
        </p:nvSpPr>
        <p:spPr>
          <a:xfrm>
            <a:off x="337624" y="2386236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1</a:t>
            </a:r>
            <a:endParaRPr lang="en-PH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B9DDB-E628-4530-943C-781A1C230B3D}"/>
              </a:ext>
            </a:extLst>
          </p:cNvPr>
          <p:cNvSpPr txBox="1"/>
          <p:nvPr/>
        </p:nvSpPr>
        <p:spPr>
          <a:xfrm>
            <a:off x="337624" y="3670886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2</a:t>
            </a:r>
            <a:endParaRPr lang="en-PH" sz="16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3DE51-A3F7-4B2B-A89D-F29957DCB117}"/>
              </a:ext>
            </a:extLst>
          </p:cNvPr>
          <p:cNvSpPr txBox="1"/>
          <p:nvPr/>
        </p:nvSpPr>
        <p:spPr>
          <a:xfrm>
            <a:off x="943566" y="1831130"/>
            <a:ext cx="4017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66"/>
                </a:solidFill>
              </a:rPr>
              <a:t>Add or </a:t>
            </a:r>
            <a:r>
              <a:rPr lang="en-US" sz="1600" i="1" dirty="0">
                <a:solidFill>
                  <a:srgbClr val="0070C0"/>
                </a:solidFill>
              </a:rPr>
              <a:t>subtract</a:t>
            </a:r>
            <a:r>
              <a:rPr lang="en-US" sz="1600" i="1" dirty="0">
                <a:solidFill>
                  <a:srgbClr val="FF0066"/>
                </a:solidFill>
              </a:rPr>
              <a:t> same values on both side</a:t>
            </a:r>
            <a:endParaRPr lang="en-PH" sz="1600" i="1" dirty="0">
              <a:solidFill>
                <a:srgbClr val="FF006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E7189E-3913-498D-8D74-3CD62CC5BE4F}"/>
              </a:ext>
            </a:extLst>
          </p:cNvPr>
          <p:cNvSpPr txBox="1"/>
          <p:nvPr/>
        </p:nvSpPr>
        <p:spPr>
          <a:xfrm>
            <a:off x="6988126" y="1133643"/>
            <a:ext cx="4575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Multiplication Property of Equality or </a:t>
            </a:r>
            <a:r>
              <a:rPr lang="en-US" b="1" i="1" dirty="0">
                <a:solidFill>
                  <a:srgbClr val="0070C0"/>
                </a:solidFill>
              </a:rPr>
              <a:t>MPE</a:t>
            </a:r>
            <a:endParaRPr lang="en-PH" b="1" i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CFC9AB-7026-4899-BA92-224F8B9B104F}"/>
              </a:ext>
            </a:extLst>
          </p:cNvPr>
          <p:cNvCxnSpPr/>
          <p:nvPr/>
        </p:nvCxnSpPr>
        <p:spPr>
          <a:xfrm>
            <a:off x="6096000" y="562708"/>
            <a:ext cx="0" cy="5430129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CC318E0-B6C3-4446-B7A5-960C1EB0DD36}"/>
              </a:ext>
            </a:extLst>
          </p:cNvPr>
          <p:cNvSpPr txBox="1"/>
          <p:nvPr/>
        </p:nvSpPr>
        <p:spPr>
          <a:xfrm>
            <a:off x="7267161" y="1831130"/>
            <a:ext cx="412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66"/>
                </a:solidFill>
              </a:rPr>
              <a:t>Multiply or </a:t>
            </a:r>
            <a:r>
              <a:rPr lang="en-US" sz="1600" i="1" dirty="0">
                <a:solidFill>
                  <a:srgbClr val="0070C0"/>
                </a:solidFill>
              </a:rPr>
              <a:t>Divide</a:t>
            </a:r>
            <a:r>
              <a:rPr lang="en-US" sz="1600" i="1" dirty="0">
                <a:solidFill>
                  <a:srgbClr val="FF0066"/>
                </a:solidFill>
              </a:rPr>
              <a:t> same values on both side</a:t>
            </a:r>
            <a:endParaRPr lang="en-PH" sz="1600" i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4D7AA4-5768-4EF4-81A9-A27CD28D34B7}"/>
                  </a:ext>
                </a:extLst>
              </p:cNvPr>
              <p:cNvSpPr txBox="1"/>
              <p:nvPr/>
            </p:nvSpPr>
            <p:spPr>
              <a:xfrm>
                <a:off x="9667816" y="2436256"/>
                <a:ext cx="880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4D7AA4-5768-4EF4-81A9-A27CD28D3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16" y="2436256"/>
                <a:ext cx="880626" cy="276999"/>
              </a:xfrm>
              <a:prstGeom prst="rect">
                <a:avLst/>
              </a:prstGeom>
              <a:blipFill>
                <a:blip r:embed="rId6"/>
                <a:stretch>
                  <a:fillRect l="-5556" r="-5556" b="-111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3E0205-8976-40D7-8E9C-E7260838B492}"/>
                  </a:ext>
                </a:extLst>
              </p:cNvPr>
              <p:cNvSpPr txBox="1"/>
              <p:nvPr/>
            </p:nvSpPr>
            <p:spPr>
              <a:xfrm>
                <a:off x="9667816" y="2962242"/>
                <a:ext cx="880626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3E0205-8976-40D7-8E9C-E7260838B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16" y="2962242"/>
                <a:ext cx="880626" cy="526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4911CD1-6875-4352-A072-2F31172C974E}"/>
              </a:ext>
            </a:extLst>
          </p:cNvPr>
          <p:cNvSpPr txBox="1"/>
          <p:nvPr/>
        </p:nvSpPr>
        <p:spPr>
          <a:xfrm>
            <a:off x="7173146" y="2391056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1</a:t>
            </a:r>
            <a:endParaRPr lang="en-PH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319DF6-0077-4503-AE20-60DD6F1895D5}"/>
                  </a:ext>
                </a:extLst>
              </p:cNvPr>
              <p:cNvSpPr txBox="1"/>
              <p:nvPr/>
            </p:nvSpPr>
            <p:spPr>
              <a:xfrm>
                <a:off x="9667815" y="3704582"/>
                <a:ext cx="8806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319DF6-0077-4503-AE20-60DD6F18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15" y="3704582"/>
                <a:ext cx="880617" cy="276999"/>
              </a:xfrm>
              <a:prstGeom prst="rect">
                <a:avLst/>
              </a:prstGeom>
              <a:blipFill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72BED5-9D7B-4FE3-8FFA-928DFAE44E51}"/>
                  </a:ext>
                </a:extLst>
              </p:cNvPr>
              <p:cNvSpPr txBox="1"/>
              <p:nvPr/>
            </p:nvSpPr>
            <p:spPr>
              <a:xfrm>
                <a:off x="2832294" y="4660785"/>
                <a:ext cx="880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72BED5-9D7B-4FE3-8FFA-928DFAE44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94" y="4660785"/>
                <a:ext cx="880626" cy="276999"/>
              </a:xfrm>
              <a:prstGeom prst="rect">
                <a:avLst/>
              </a:prstGeom>
              <a:blipFill>
                <a:blip r:embed="rId9"/>
                <a:stretch>
                  <a:fillRect l="-5556" r="-6250" b="-111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300BFBA-8FFC-48EA-89AA-6803B7B9F513}"/>
              </a:ext>
            </a:extLst>
          </p:cNvPr>
          <p:cNvSpPr txBox="1"/>
          <p:nvPr/>
        </p:nvSpPr>
        <p:spPr>
          <a:xfrm>
            <a:off x="4214752" y="2752467"/>
            <a:ext cx="178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APE/</a:t>
            </a:r>
            <a:r>
              <a:rPr lang="en-US" i="1" dirty="0">
                <a:solidFill>
                  <a:srgbClr val="FF0066"/>
                </a:solidFill>
              </a:rPr>
              <a:t>Transpose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80569F-A5ED-4AC5-BF5D-A78BAA90FC25}"/>
              </a:ext>
            </a:extLst>
          </p:cNvPr>
          <p:cNvSpPr txBox="1"/>
          <p:nvPr/>
        </p:nvSpPr>
        <p:spPr>
          <a:xfrm>
            <a:off x="4455608" y="461461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APE/</a:t>
            </a:r>
            <a:r>
              <a:rPr lang="en-US" i="1" dirty="0">
                <a:solidFill>
                  <a:srgbClr val="0070C0"/>
                </a:solidFill>
              </a:rPr>
              <a:t>SPE</a:t>
            </a:r>
            <a:endParaRPr lang="en-PH" i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8FBDC0-0BE0-4079-86F0-3C51FBB97024}"/>
              </a:ext>
            </a:extLst>
          </p:cNvPr>
          <p:cNvSpPr txBox="1"/>
          <p:nvPr/>
        </p:nvSpPr>
        <p:spPr>
          <a:xfrm>
            <a:off x="10823230" y="3655497"/>
            <a:ext cx="136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MPE/ DPE</a:t>
            </a:r>
            <a:endParaRPr lang="en-PH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05ACB1-22EC-46F6-88A5-B49F69DF9C43}"/>
                  </a:ext>
                </a:extLst>
              </p:cNvPr>
              <p:cNvSpPr txBox="1"/>
              <p:nvPr/>
            </p:nvSpPr>
            <p:spPr>
              <a:xfrm>
                <a:off x="9725659" y="4367431"/>
                <a:ext cx="91909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05ACB1-22EC-46F6-88A5-B49F69DF9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659" y="4367431"/>
                <a:ext cx="919098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FE32FF8-35D0-4BEE-B8B3-FE94BAA18B81}"/>
              </a:ext>
            </a:extLst>
          </p:cNvPr>
          <p:cNvSpPr txBox="1"/>
          <p:nvPr/>
        </p:nvSpPr>
        <p:spPr>
          <a:xfrm>
            <a:off x="7230989" y="4322231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2</a:t>
            </a:r>
            <a:endParaRPr lang="en-PH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1409E0-D506-4CC7-B21B-0DF765969BC7}"/>
                  </a:ext>
                </a:extLst>
              </p:cNvPr>
              <p:cNvSpPr txBox="1"/>
              <p:nvPr/>
            </p:nvSpPr>
            <p:spPr>
              <a:xfrm>
                <a:off x="9667815" y="5902329"/>
                <a:ext cx="8806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1409E0-D506-4CC7-B21B-0DF76596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15" y="5902329"/>
                <a:ext cx="880617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460979-B97D-4CAD-96DC-2E134EBC248A}"/>
                  </a:ext>
                </a:extLst>
              </p:cNvPr>
              <p:cNvSpPr txBox="1"/>
              <p:nvPr/>
            </p:nvSpPr>
            <p:spPr>
              <a:xfrm>
                <a:off x="9217045" y="5102007"/>
                <a:ext cx="180139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460979-B97D-4CAD-96DC-2E134EBC2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045" y="5102007"/>
                <a:ext cx="1801391" cy="622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157BF1C-014B-4721-92EF-0478F0DAF4B3}"/>
              </a:ext>
            </a:extLst>
          </p:cNvPr>
          <p:cNvSpPr txBox="1"/>
          <p:nvPr/>
        </p:nvSpPr>
        <p:spPr>
          <a:xfrm>
            <a:off x="11052811" y="592690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MPE</a:t>
            </a:r>
            <a:endParaRPr lang="en-PH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18C0D6-85E3-49A0-9C25-CA5EAFE76D4B}"/>
              </a:ext>
            </a:extLst>
          </p:cNvPr>
          <p:cNvSpPr txBox="1"/>
          <p:nvPr/>
        </p:nvSpPr>
        <p:spPr>
          <a:xfrm>
            <a:off x="6576151" y="5219932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66"/>
                </a:solidFill>
              </a:rPr>
              <a:t>Multiply by the reciprocal</a:t>
            </a:r>
            <a:endParaRPr lang="en-PH" sz="160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1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B576C9-9ED4-4A2D-85C9-1B602A32648C}"/>
              </a:ext>
            </a:extLst>
          </p:cNvPr>
          <p:cNvSpPr txBox="1"/>
          <p:nvPr/>
        </p:nvSpPr>
        <p:spPr>
          <a:xfrm>
            <a:off x="1065626" y="835242"/>
            <a:ext cx="388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Substitution Property or </a:t>
            </a:r>
            <a:r>
              <a:rPr lang="en-US" b="1" i="1" dirty="0" err="1">
                <a:solidFill>
                  <a:srgbClr val="FF0066"/>
                </a:solidFill>
              </a:rPr>
              <a:t>Subtitution</a:t>
            </a:r>
            <a:endParaRPr lang="en-PH" b="1" i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78908A-944F-4C7D-ADC8-0CFF737B25D2}"/>
                  </a:ext>
                </a:extLst>
              </p:cNvPr>
              <p:cNvSpPr txBox="1"/>
              <p:nvPr/>
            </p:nvSpPr>
            <p:spPr>
              <a:xfrm>
                <a:off x="2095563" y="2157718"/>
                <a:ext cx="1290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78908A-944F-4C7D-ADC8-0CFF737B2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63" y="2157718"/>
                <a:ext cx="1290161" cy="276999"/>
              </a:xfrm>
              <a:prstGeom prst="rect">
                <a:avLst/>
              </a:prstGeom>
              <a:blipFill>
                <a:blip r:embed="rId2"/>
                <a:stretch>
                  <a:fillRect l="-3791" r="-3791" b="-2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6545A-4E1A-45CA-9681-95666E0BC036}"/>
                  </a:ext>
                </a:extLst>
              </p:cNvPr>
              <p:cNvSpPr txBox="1"/>
              <p:nvPr/>
            </p:nvSpPr>
            <p:spPr>
              <a:xfrm>
                <a:off x="2303152" y="2525209"/>
                <a:ext cx="944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6545A-4E1A-45CA-9681-95666E0BC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152" y="2525209"/>
                <a:ext cx="944746" cy="276999"/>
              </a:xfrm>
              <a:prstGeom prst="rect">
                <a:avLst/>
              </a:prstGeom>
              <a:blipFill>
                <a:blip r:embed="rId3"/>
                <a:stretch>
                  <a:fillRect l="-15484" t="-28261" r="-7742" b="-5000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CD9A8D-05BC-466F-BF7A-EC340A10780F}"/>
              </a:ext>
            </a:extLst>
          </p:cNvPr>
          <p:cNvSpPr txBox="1"/>
          <p:nvPr/>
        </p:nvSpPr>
        <p:spPr>
          <a:xfrm>
            <a:off x="6889652" y="835242"/>
            <a:ext cx="3998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Reflexive Property of Equality or </a:t>
            </a:r>
            <a:r>
              <a:rPr lang="en-US" b="1" i="1" dirty="0">
                <a:solidFill>
                  <a:srgbClr val="0070C0"/>
                </a:solidFill>
              </a:rPr>
              <a:t>Reflexive PE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54F0FF-96AA-42D9-9E85-6E94C79D29B9}"/>
                  </a:ext>
                </a:extLst>
              </p:cNvPr>
              <p:cNvSpPr txBox="1"/>
              <p:nvPr/>
            </p:nvSpPr>
            <p:spPr>
              <a:xfrm>
                <a:off x="2095563" y="3940239"/>
                <a:ext cx="14795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54F0FF-96AA-42D9-9E85-6E94C79D2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63" y="3940239"/>
                <a:ext cx="1479572" cy="276999"/>
              </a:xfrm>
              <a:prstGeom prst="rect">
                <a:avLst/>
              </a:prstGeom>
              <a:blipFill>
                <a:blip r:embed="rId4"/>
                <a:stretch>
                  <a:fillRect l="-3306" r="-3306" b="-2608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AA7D7-66BB-4CCD-9AAB-B499FC60434C}"/>
                  </a:ext>
                </a:extLst>
              </p:cNvPr>
              <p:cNvSpPr txBox="1"/>
              <p:nvPr/>
            </p:nvSpPr>
            <p:spPr>
              <a:xfrm>
                <a:off x="2282217" y="4307730"/>
                <a:ext cx="1287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0AA7D7-66BB-4CCD-9AAB-B499FC604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217" y="4307730"/>
                <a:ext cx="1287981" cy="276999"/>
              </a:xfrm>
              <a:prstGeom prst="rect">
                <a:avLst/>
              </a:prstGeom>
              <a:blipFill>
                <a:blip r:embed="rId5"/>
                <a:stretch>
                  <a:fillRect l="-3302" r="-3302" b="-2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094F60-80B8-4205-BD61-E2CAF69AD8B7}"/>
                  </a:ext>
                </a:extLst>
              </p:cNvPr>
              <p:cNvSpPr txBox="1"/>
              <p:nvPr/>
            </p:nvSpPr>
            <p:spPr>
              <a:xfrm>
                <a:off x="2843260" y="5096974"/>
                <a:ext cx="755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094F60-80B8-4205-BD61-E2CAF69AD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60" y="5096974"/>
                <a:ext cx="755784" cy="276999"/>
              </a:xfrm>
              <a:prstGeom prst="rect">
                <a:avLst/>
              </a:prstGeom>
              <a:blipFill>
                <a:blip r:embed="rId6"/>
                <a:stretch>
                  <a:fillRect l="-6452" r="-6452" b="-2608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FF12AA-7E60-4C81-8254-BCCC80D3C147}"/>
              </a:ext>
            </a:extLst>
          </p:cNvPr>
          <p:cNvSpPr txBox="1"/>
          <p:nvPr/>
        </p:nvSpPr>
        <p:spPr>
          <a:xfrm>
            <a:off x="4067498" y="4261563"/>
            <a:ext cx="1712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66"/>
                </a:solidFill>
              </a:rPr>
              <a:t>Substitution</a:t>
            </a:r>
            <a:endParaRPr lang="en-PH" dirty="0">
              <a:solidFill>
                <a:srgbClr val="FF00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CB1D5-4E7F-46E9-B37B-91D820CC752D}"/>
              </a:ext>
            </a:extLst>
          </p:cNvPr>
          <p:cNvSpPr txBox="1"/>
          <p:nvPr/>
        </p:nvSpPr>
        <p:spPr>
          <a:xfrm>
            <a:off x="4067498" y="5050807"/>
            <a:ext cx="755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APE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E086A5-18E1-4E49-9FA6-753927ECF035}"/>
                  </a:ext>
                </a:extLst>
              </p:cNvPr>
              <p:cNvSpPr txBox="1"/>
              <p:nvPr/>
            </p:nvSpPr>
            <p:spPr>
              <a:xfrm>
                <a:off x="8540787" y="2065385"/>
                <a:ext cx="806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E086A5-18E1-4E49-9FA6-753927ECF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87" y="2065385"/>
                <a:ext cx="8066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B591323-8F70-44CB-8400-5AF9A8F2250D}"/>
              </a:ext>
            </a:extLst>
          </p:cNvPr>
          <p:cNvSpPr txBox="1"/>
          <p:nvPr/>
        </p:nvSpPr>
        <p:spPr>
          <a:xfrm>
            <a:off x="1065627" y="1492348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63A537"/>
                </a:solidFill>
              </a:rPr>
              <a:t>Substituting</a:t>
            </a:r>
            <a:r>
              <a:rPr lang="en-US" i="1" dirty="0"/>
              <a:t> values to the variables</a:t>
            </a:r>
            <a:endParaRPr lang="en-PH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48F2D-97D5-4754-8EC8-A6EF36741EF6}"/>
              </a:ext>
            </a:extLst>
          </p:cNvPr>
          <p:cNvSpPr txBox="1"/>
          <p:nvPr/>
        </p:nvSpPr>
        <p:spPr>
          <a:xfrm>
            <a:off x="7238999" y="149648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63A537"/>
                </a:solidFill>
              </a:rPr>
              <a:t>Mirror </a:t>
            </a:r>
            <a:r>
              <a:rPr lang="en-US" i="1" dirty="0"/>
              <a:t>of values</a:t>
            </a:r>
            <a:endParaRPr lang="en-PH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D6956C-5444-495F-BD8A-B5E0FBC4C719}"/>
              </a:ext>
            </a:extLst>
          </p:cNvPr>
          <p:cNvCxnSpPr/>
          <p:nvPr/>
        </p:nvCxnSpPr>
        <p:spPr>
          <a:xfrm>
            <a:off x="6096000" y="562708"/>
            <a:ext cx="0" cy="5430129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F28830B-F488-4F8C-A12F-4CFE3FFD7D26}"/>
              </a:ext>
            </a:extLst>
          </p:cNvPr>
          <p:cNvSpPr txBox="1"/>
          <p:nvPr/>
        </p:nvSpPr>
        <p:spPr>
          <a:xfrm>
            <a:off x="376125" y="213219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1</a:t>
            </a:r>
            <a:endParaRPr lang="en-PH" sz="16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B90A6-219C-4463-9CEC-C5270502B528}"/>
              </a:ext>
            </a:extLst>
          </p:cNvPr>
          <p:cNvSpPr txBox="1"/>
          <p:nvPr/>
        </p:nvSpPr>
        <p:spPr>
          <a:xfrm>
            <a:off x="6624024" y="2107236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1</a:t>
            </a:r>
            <a:endParaRPr lang="en-PH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C58A5C-FFE8-4D8D-A8A7-E71F5A8869B2}"/>
                  </a:ext>
                </a:extLst>
              </p:cNvPr>
              <p:cNvSpPr txBox="1"/>
              <p:nvPr/>
            </p:nvSpPr>
            <p:spPr>
              <a:xfrm>
                <a:off x="2193196" y="3610651"/>
                <a:ext cx="1290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C58A5C-FFE8-4D8D-A8A7-E71F5A886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96" y="3610651"/>
                <a:ext cx="1290161" cy="276999"/>
              </a:xfrm>
              <a:prstGeom prst="rect">
                <a:avLst/>
              </a:prstGeom>
              <a:blipFill>
                <a:blip r:embed="rId8"/>
                <a:stretch>
                  <a:fillRect l="-3791" r="-3791" b="-2608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CF11D45-2FDA-48C0-8686-1140764B114E}"/>
              </a:ext>
            </a:extLst>
          </p:cNvPr>
          <p:cNvSpPr txBox="1"/>
          <p:nvPr/>
        </p:nvSpPr>
        <p:spPr>
          <a:xfrm>
            <a:off x="4067498" y="3570907"/>
            <a:ext cx="1066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Given</a:t>
            </a:r>
            <a:endParaRPr lang="en-PH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57502E-275C-4652-9F98-87FD5CAAC85C}"/>
                  </a:ext>
                </a:extLst>
              </p:cNvPr>
              <p:cNvSpPr txBox="1"/>
              <p:nvPr/>
            </p:nvSpPr>
            <p:spPr>
              <a:xfrm>
                <a:off x="2839366" y="4696100"/>
                <a:ext cx="1287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=22−10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57502E-275C-4652-9F98-87FD5CAAC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366" y="4696100"/>
                <a:ext cx="1287981" cy="276999"/>
              </a:xfrm>
              <a:prstGeom prst="rect">
                <a:avLst/>
              </a:prstGeom>
              <a:blipFill>
                <a:blip r:embed="rId9"/>
                <a:stretch>
                  <a:fillRect l="-3791" r="-3318" b="-2608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BD68300-B41D-4B20-81AA-FC2D55E8B383}"/>
              </a:ext>
            </a:extLst>
          </p:cNvPr>
          <p:cNvSpPr txBox="1"/>
          <p:nvPr/>
        </p:nvSpPr>
        <p:spPr>
          <a:xfrm>
            <a:off x="10163484" y="2091847"/>
            <a:ext cx="162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Reflexive PE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0175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E1528-FA92-4021-9D5F-8BE2A526AF7A}"/>
              </a:ext>
            </a:extLst>
          </p:cNvPr>
          <p:cNvSpPr txBox="1"/>
          <p:nvPr/>
        </p:nvSpPr>
        <p:spPr>
          <a:xfrm>
            <a:off x="784273" y="80710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Symmetric Property of Equality or </a:t>
            </a:r>
            <a:r>
              <a:rPr lang="en-US" b="1" i="1" dirty="0">
                <a:solidFill>
                  <a:srgbClr val="0070C0"/>
                </a:solidFill>
              </a:rPr>
              <a:t>Symmetric</a:t>
            </a:r>
            <a:endParaRPr lang="en-PH" b="1" i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E41E1-DDB4-463F-B097-5DE8D786703D}"/>
              </a:ext>
            </a:extLst>
          </p:cNvPr>
          <p:cNvSpPr txBox="1"/>
          <p:nvPr/>
        </p:nvSpPr>
        <p:spPr>
          <a:xfrm>
            <a:off x="7058464" y="815926"/>
            <a:ext cx="4885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Transitive Property of Equality or </a:t>
            </a:r>
            <a:r>
              <a:rPr lang="en-US" b="1" i="1" dirty="0">
                <a:solidFill>
                  <a:srgbClr val="0070C0"/>
                </a:solidFill>
              </a:rPr>
              <a:t>Transitive</a:t>
            </a:r>
            <a:endParaRPr lang="en-PH" b="1" i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9F7A0D-3A3F-4242-8645-B3AA32699076}"/>
              </a:ext>
            </a:extLst>
          </p:cNvPr>
          <p:cNvCxnSpPr/>
          <p:nvPr/>
        </p:nvCxnSpPr>
        <p:spPr>
          <a:xfrm>
            <a:off x="6096000" y="562708"/>
            <a:ext cx="0" cy="5430129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9C9104-C66C-42AE-9DE5-6723FB839697}"/>
                  </a:ext>
                </a:extLst>
              </p:cNvPr>
              <p:cNvSpPr txBox="1"/>
              <p:nvPr/>
            </p:nvSpPr>
            <p:spPr>
              <a:xfrm>
                <a:off x="1749082" y="1420836"/>
                <a:ext cx="20843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PH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9C9104-C66C-42AE-9DE5-6723FB83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82" y="1420836"/>
                <a:ext cx="2084363" cy="369332"/>
              </a:xfrm>
              <a:prstGeom prst="rect">
                <a:avLst/>
              </a:prstGeom>
              <a:blipFill>
                <a:blip r:embed="rId2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E66EC0-4F49-4604-9C3C-4BB6F1ED515E}"/>
                  </a:ext>
                </a:extLst>
              </p:cNvPr>
              <p:cNvSpPr txBox="1"/>
              <p:nvPr/>
            </p:nvSpPr>
            <p:spPr>
              <a:xfrm>
                <a:off x="2294215" y="3429000"/>
                <a:ext cx="1469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8=5−3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E66EC0-4F49-4604-9C3C-4BB6F1ED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15" y="3429000"/>
                <a:ext cx="14692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2EEE77-6CB9-46DC-8658-66C3DB7DDBFA}"/>
                  </a:ext>
                </a:extLst>
              </p:cNvPr>
              <p:cNvSpPr txBox="1"/>
              <p:nvPr/>
            </p:nvSpPr>
            <p:spPr>
              <a:xfrm>
                <a:off x="1749082" y="2055586"/>
                <a:ext cx="20843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2EEE77-6CB9-46DC-8658-66C3DB7DD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82" y="2055586"/>
                <a:ext cx="20843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3B276E-C06F-4127-9DBD-C7CDBCE3381C}"/>
                  </a:ext>
                </a:extLst>
              </p:cNvPr>
              <p:cNvSpPr txBox="1"/>
              <p:nvPr/>
            </p:nvSpPr>
            <p:spPr>
              <a:xfrm>
                <a:off x="2294215" y="4119306"/>
                <a:ext cx="123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3=−3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3B276E-C06F-4127-9DBD-C7CDBCE33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15" y="4119306"/>
                <a:ext cx="12384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598EF0-89A3-4AC1-8C72-F17850FF8BB0}"/>
                  </a:ext>
                </a:extLst>
              </p:cNvPr>
              <p:cNvSpPr txBox="1"/>
              <p:nvPr/>
            </p:nvSpPr>
            <p:spPr>
              <a:xfrm>
                <a:off x="2125403" y="4809612"/>
                <a:ext cx="1110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598EF0-89A3-4AC1-8C72-F17850FF8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403" y="4809612"/>
                <a:ext cx="11101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15547C-B0C2-4C17-89EB-56A8E9C0C80C}"/>
                  </a:ext>
                </a:extLst>
              </p:cNvPr>
              <p:cNvSpPr txBox="1"/>
              <p:nvPr/>
            </p:nvSpPr>
            <p:spPr>
              <a:xfrm>
                <a:off x="2358335" y="5437164"/>
                <a:ext cx="1110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15547C-B0C2-4C17-89EB-56A8E9C0C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35" y="5437164"/>
                <a:ext cx="111017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DC2D6ED-77F0-4988-9FDF-83DA50F98CB0}"/>
              </a:ext>
            </a:extLst>
          </p:cNvPr>
          <p:cNvSpPr txBox="1"/>
          <p:nvPr/>
        </p:nvSpPr>
        <p:spPr>
          <a:xfrm>
            <a:off x="4067973" y="3429000"/>
            <a:ext cx="106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Given</a:t>
            </a:r>
            <a:endParaRPr lang="en-P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F38614-3A60-49D1-8C02-91078EF59406}"/>
              </a:ext>
            </a:extLst>
          </p:cNvPr>
          <p:cNvSpPr txBox="1"/>
          <p:nvPr/>
        </p:nvSpPr>
        <p:spPr>
          <a:xfrm>
            <a:off x="4045178" y="4119306"/>
            <a:ext cx="106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APE</a:t>
            </a:r>
            <a:endParaRPr lang="en-P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BB608C-65B7-4F61-986A-0281AD55D64E}"/>
              </a:ext>
            </a:extLst>
          </p:cNvPr>
          <p:cNvSpPr txBox="1"/>
          <p:nvPr/>
        </p:nvSpPr>
        <p:spPr>
          <a:xfrm>
            <a:off x="4016455" y="4809612"/>
            <a:ext cx="106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MPE</a:t>
            </a:r>
            <a:endParaRPr lang="en-P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04A19-7FC7-449A-8FED-FAFCDD8771F6}"/>
              </a:ext>
            </a:extLst>
          </p:cNvPr>
          <p:cNvSpPr txBox="1"/>
          <p:nvPr/>
        </p:nvSpPr>
        <p:spPr>
          <a:xfrm>
            <a:off x="4012855" y="5437164"/>
            <a:ext cx="1895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66"/>
                </a:solidFill>
              </a:rPr>
              <a:t>Symmetric Property</a:t>
            </a:r>
            <a:endParaRPr lang="en-PH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0EA492-7E8D-4263-A78D-37064D722E19}"/>
                  </a:ext>
                </a:extLst>
              </p:cNvPr>
              <p:cNvSpPr txBox="1"/>
              <p:nvPr/>
            </p:nvSpPr>
            <p:spPr>
              <a:xfrm>
                <a:off x="8063712" y="4294582"/>
                <a:ext cx="1164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0EA492-7E8D-4263-A78D-37064D722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712" y="4294582"/>
                <a:ext cx="1164101" cy="276999"/>
              </a:xfrm>
              <a:prstGeom prst="rect">
                <a:avLst/>
              </a:prstGeom>
              <a:blipFill>
                <a:blip r:embed="rId8"/>
                <a:stretch>
                  <a:fillRect l="-1571" r="-3141" b="-2608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6E8913-6057-4E9C-ABD1-D2476D947B7F}"/>
                  </a:ext>
                </a:extLst>
              </p:cNvPr>
              <p:cNvSpPr txBox="1"/>
              <p:nvPr/>
            </p:nvSpPr>
            <p:spPr>
              <a:xfrm>
                <a:off x="7537333" y="4679994"/>
                <a:ext cx="1290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6E8913-6057-4E9C-ABD1-D2476D947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33" y="4679994"/>
                <a:ext cx="1290161" cy="276999"/>
              </a:xfrm>
              <a:prstGeom prst="rect">
                <a:avLst/>
              </a:prstGeom>
              <a:blipFill>
                <a:blip r:embed="rId9"/>
                <a:stretch>
                  <a:fillRect l="-3302" r="-3774" b="-2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2393C8-DC4B-4591-9C3D-8227288D79E4}"/>
                  </a:ext>
                </a:extLst>
              </p:cNvPr>
              <p:cNvSpPr txBox="1"/>
              <p:nvPr/>
            </p:nvSpPr>
            <p:spPr>
              <a:xfrm>
                <a:off x="8063711" y="5113998"/>
                <a:ext cx="738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2393C8-DC4B-4591-9C3D-8227288D7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711" y="5113998"/>
                <a:ext cx="738151" cy="276999"/>
              </a:xfrm>
              <a:prstGeom prst="rect">
                <a:avLst/>
              </a:prstGeom>
              <a:blipFill>
                <a:blip r:embed="rId10"/>
                <a:stretch>
                  <a:fillRect l="-3306" r="-6612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7D7C1D7-9EE2-4ACE-91E5-A63EF9DB534A}"/>
              </a:ext>
            </a:extLst>
          </p:cNvPr>
          <p:cNvSpPr txBox="1"/>
          <p:nvPr/>
        </p:nvSpPr>
        <p:spPr>
          <a:xfrm>
            <a:off x="9234846" y="5113998"/>
            <a:ext cx="132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Transitive property 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AB7775-E646-4AB5-9744-F937A8FFC212}"/>
                  </a:ext>
                </a:extLst>
              </p:cNvPr>
              <p:cNvSpPr txBox="1"/>
              <p:nvPr/>
            </p:nvSpPr>
            <p:spPr>
              <a:xfrm>
                <a:off x="7980660" y="2162350"/>
                <a:ext cx="757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AB7775-E646-4AB5-9744-F937A8FFC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660" y="2162350"/>
                <a:ext cx="757707" cy="276999"/>
              </a:xfrm>
              <a:prstGeom prst="rect">
                <a:avLst/>
              </a:prstGeom>
              <a:blipFill>
                <a:blip r:embed="rId11"/>
                <a:stretch>
                  <a:fillRect l="-5645" r="-5645" b="-111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3FD2CB-5761-409A-A11F-6B1798B2243E}"/>
                  </a:ext>
                </a:extLst>
              </p:cNvPr>
              <p:cNvSpPr txBox="1"/>
              <p:nvPr/>
            </p:nvSpPr>
            <p:spPr>
              <a:xfrm>
                <a:off x="7943406" y="1790168"/>
                <a:ext cx="884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3FD2CB-5761-409A-A11F-6B1798B22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406" y="1790168"/>
                <a:ext cx="884088" cy="276999"/>
              </a:xfrm>
              <a:prstGeom prst="rect">
                <a:avLst/>
              </a:prstGeom>
              <a:blipFill>
                <a:blip r:embed="rId12"/>
                <a:stretch>
                  <a:fillRect l="-4828" r="-5517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3FCB2DA-46D2-4960-9489-D225213F1825}"/>
                  </a:ext>
                </a:extLst>
              </p:cNvPr>
              <p:cNvSpPr txBox="1"/>
              <p:nvPr/>
            </p:nvSpPr>
            <p:spPr>
              <a:xfrm>
                <a:off x="8063711" y="2633757"/>
                <a:ext cx="752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3FCB2DA-46D2-4960-9489-D225213F1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711" y="2633757"/>
                <a:ext cx="752065" cy="276999"/>
              </a:xfrm>
              <a:prstGeom prst="rect">
                <a:avLst/>
              </a:prstGeom>
              <a:blipFill>
                <a:blip r:embed="rId13"/>
                <a:stretch>
                  <a:fillRect l="-6504" r="-6504" b="-111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DE9401E-C215-4DEC-80C1-15612CAADA23}"/>
              </a:ext>
            </a:extLst>
          </p:cNvPr>
          <p:cNvSpPr txBox="1"/>
          <p:nvPr/>
        </p:nvSpPr>
        <p:spPr>
          <a:xfrm>
            <a:off x="9234846" y="2633757"/>
            <a:ext cx="132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Transitive property </a:t>
            </a:r>
            <a:endParaRPr lang="en-PH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389E74-A9F1-456A-A215-4050A7E60B36}"/>
              </a:ext>
            </a:extLst>
          </p:cNvPr>
          <p:cNvSpPr txBox="1"/>
          <p:nvPr/>
        </p:nvSpPr>
        <p:spPr>
          <a:xfrm>
            <a:off x="6482024" y="1728613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1</a:t>
            </a:r>
            <a:endParaRPr lang="en-PH" sz="16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95548B-719B-4756-8993-8B2539A57BF2}"/>
              </a:ext>
            </a:extLst>
          </p:cNvPr>
          <p:cNvSpPr txBox="1"/>
          <p:nvPr/>
        </p:nvSpPr>
        <p:spPr>
          <a:xfrm>
            <a:off x="660104" y="3444389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1</a:t>
            </a:r>
            <a:endParaRPr lang="en-PH" sz="16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8C7B6A-7FD0-4B4D-83F1-E756D979FEAB}"/>
              </a:ext>
            </a:extLst>
          </p:cNvPr>
          <p:cNvSpPr txBox="1"/>
          <p:nvPr/>
        </p:nvSpPr>
        <p:spPr>
          <a:xfrm>
            <a:off x="6479977" y="4150084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2</a:t>
            </a:r>
            <a:endParaRPr lang="en-PH" sz="1600" i="1" dirty="0"/>
          </a:p>
        </p:txBody>
      </p:sp>
    </p:spTree>
    <p:extLst>
      <p:ext uri="{BB962C8B-B14F-4D97-AF65-F5344CB8AC3E}">
        <p14:creationId xmlns:p14="http://schemas.microsoft.com/office/powerpoint/2010/main" val="403484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44EC1D-C8D9-4DE9-B4D1-A91651A1D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69598"/>
              </p:ext>
            </p:extLst>
          </p:nvPr>
        </p:nvGraphicFramePr>
        <p:xfrm>
          <a:off x="834589" y="641578"/>
          <a:ext cx="5261411" cy="44205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61411">
                  <a:extLst>
                    <a:ext uri="{9D8B030D-6E8A-4147-A177-3AD203B41FA5}">
                      <a16:colId xmlns:a16="http://schemas.microsoft.com/office/drawing/2014/main" val="1385869644"/>
                    </a:ext>
                  </a:extLst>
                </a:gridCol>
              </a:tblGrid>
              <a:tr h="588071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01650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dirty="0"/>
                        <a:t>Addition Property of Equality or </a:t>
                      </a:r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APE</a:t>
                      </a:r>
                      <a:endParaRPr lang="en-PH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748723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r>
                        <a:rPr lang="en-US" dirty="0"/>
                        <a:t>Multiplication Property of Equality or </a:t>
                      </a:r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MPE</a:t>
                      </a:r>
                    </a:p>
                    <a:p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Distribution</a:t>
                      </a:r>
                      <a:endParaRPr lang="en-PH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997013"/>
                  </a:ext>
                </a:extLst>
              </a:tr>
              <a:tr h="840119">
                <a:tc>
                  <a:txBody>
                    <a:bodyPr/>
                    <a:lstStyle/>
                    <a:p>
                      <a:r>
                        <a:rPr lang="en-US" dirty="0"/>
                        <a:t>Substitution Property or </a:t>
                      </a:r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Substitution</a:t>
                      </a:r>
                      <a:endParaRPr lang="en-PH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88591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dirty="0"/>
                        <a:t>Reflexive Property of Equality or </a:t>
                      </a:r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Reflexive PE</a:t>
                      </a:r>
                      <a:endParaRPr lang="en-PH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316612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dirty="0"/>
                        <a:t>Symmetric Property of Equality or </a:t>
                      </a:r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Symmetric PE</a:t>
                      </a:r>
                      <a:endParaRPr lang="en-PH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789368"/>
                  </a:ext>
                </a:extLst>
              </a:tr>
              <a:tr h="588071">
                <a:tc>
                  <a:txBody>
                    <a:bodyPr/>
                    <a:lstStyle/>
                    <a:p>
                      <a:r>
                        <a:rPr lang="en-US" dirty="0"/>
                        <a:t>Transitive Property of Equality or </a:t>
                      </a:r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Transitive PE</a:t>
                      </a:r>
                      <a:endParaRPr lang="en-PH" b="1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022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AEA17E51-FF12-4604-A6FF-8A33CA241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7681121"/>
                  </p:ext>
                </p:extLst>
              </p:nvPr>
            </p:nvGraphicFramePr>
            <p:xfrm>
              <a:off x="2032000" y="3160541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45983588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4580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6023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𝐶𝐷𝐸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𝐸𝐷𝐹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=180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9346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+20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=180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9504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+20=180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9132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=160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91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0171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AEA17E51-FF12-4604-A6FF-8A33CA241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7681121"/>
                  </p:ext>
                </p:extLst>
              </p:nvPr>
            </p:nvGraphicFramePr>
            <p:xfrm>
              <a:off x="2032000" y="3160541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45983588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4580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6023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45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9346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45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9504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45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9132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45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91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508197" r="-10045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0171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38F37F-9CE6-4CCF-8ACD-8CB96BDAE623}"/>
                  </a:ext>
                </a:extLst>
              </p:cNvPr>
              <p:cNvSpPr txBox="1"/>
              <p:nvPr/>
            </p:nvSpPr>
            <p:spPr>
              <a:xfrm>
                <a:off x="998390" y="1472419"/>
                <a:ext cx="307340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𝐸𝐷𝐹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 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38F37F-9CE6-4CCF-8ACD-8CB96BDA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90" y="1472419"/>
                <a:ext cx="3073405" cy="830997"/>
              </a:xfrm>
              <a:prstGeom prst="rect">
                <a:avLst/>
              </a:prstGeom>
              <a:blipFill>
                <a:blip r:embed="rId3"/>
                <a:stretch>
                  <a:fillRect l="-2778" b="-220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F97B37-97AD-4A18-ABAB-790703448DC1}"/>
              </a:ext>
            </a:extLst>
          </p:cNvPr>
          <p:cNvCxnSpPr/>
          <p:nvPr/>
        </p:nvCxnSpPr>
        <p:spPr>
          <a:xfrm>
            <a:off x="5897511" y="1932966"/>
            <a:ext cx="4783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337A2D-4C00-4B73-9AD2-0B4B429C45F7}"/>
              </a:ext>
            </a:extLst>
          </p:cNvPr>
          <p:cNvCxnSpPr/>
          <p:nvPr/>
        </p:nvCxnSpPr>
        <p:spPr>
          <a:xfrm flipV="1">
            <a:off x="8120207" y="891957"/>
            <a:ext cx="1041009" cy="10410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7C6E6C-5D48-4822-8641-9972D712E14D}"/>
              </a:ext>
            </a:extLst>
          </p:cNvPr>
          <p:cNvSpPr txBox="1"/>
          <p:nvPr/>
        </p:nvSpPr>
        <p:spPr>
          <a:xfrm>
            <a:off x="8398412" y="6611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endParaRPr lang="en-P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22D5A-FCEC-42C2-818C-99AADDF459A1}"/>
              </a:ext>
            </a:extLst>
          </p:cNvPr>
          <p:cNvSpPr txBox="1"/>
          <p:nvPr/>
        </p:nvSpPr>
        <p:spPr>
          <a:xfrm>
            <a:off x="5427784" y="17032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P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5A87D-76D4-4758-B49F-D39EFD062E62}"/>
              </a:ext>
            </a:extLst>
          </p:cNvPr>
          <p:cNvSpPr txBox="1"/>
          <p:nvPr/>
        </p:nvSpPr>
        <p:spPr>
          <a:xfrm>
            <a:off x="10734138" y="170325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endParaRPr lang="en-P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61CC8-BD95-4EE3-8BAE-C4F3090CAB93}"/>
              </a:ext>
            </a:extLst>
          </p:cNvPr>
          <p:cNvSpPr txBox="1"/>
          <p:nvPr/>
        </p:nvSpPr>
        <p:spPr>
          <a:xfrm>
            <a:off x="7944518" y="199275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2F1AE9-F9DA-447A-A754-91B68AAC9EBF}"/>
                  </a:ext>
                </a:extLst>
              </p:cNvPr>
              <p:cNvSpPr txBox="1"/>
              <p:nvPr/>
            </p:nvSpPr>
            <p:spPr>
              <a:xfrm>
                <a:off x="7749978" y="1564751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2F1AE9-F9DA-447A-A754-91B68AAC9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978" y="1564751"/>
                <a:ext cx="194540" cy="276999"/>
              </a:xfrm>
              <a:prstGeom prst="rect">
                <a:avLst/>
              </a:prstGeom>
              <a:blipFill>
                <a:blip r:embed="rId4"/>
                <a:stretch>
                  <a:fillRect l="-15625" r="-9375" b="-222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A2A227-BC00-4455-9AA2-5D4E71FD3EDE}"/>
                  </a:ext>
                </a:extLst>
              </p:cNvPr>
              <p:cNvSpPr txBox="1"/>
              <p:nvPr/>
            </p:nvSpPr>
            <p:spPr>
              <a:xfrm>
                <a:off x="8736966" y="1566315"/>
                <a:ext cx="854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A2A227-BC00-4455-9AA2-5D4E71FD3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966" y="1566315"/>
                <a:ext cx="854978" cy="276999"/>
              </a:xfrm>
              <a:prstGeom prst="rect">
                <a:avLst/>
              </a:prstGeom>
              <a:blipFill>
                <a:blip r:embed="rId5"/>
                <a:stretch>
                  <a:fillRect l="-5000" r="-6429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5635C71-1DB3-4961-B16C-867A42B5C56A}"/>
              </a:ext>
            </a:extLst>
          </p:cNvPr>
          <p:cNvSpPr txBox="1"/>
          <p:nvPr/>
        </p:nvSpPr>
        <p:spPr>
          <a:xfrm>
            <a:off x="534572" y="661182"/>
            <a:ext cx="2321170" cy="37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Exercise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0826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639A36-3476-42DD-8E2B-8B2FFA4E8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37920" b="58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FA21FD-5692-416A-BD41-637AEFED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dirty="0"/>
              <a:t>“The only way to learn mathematics is </a:t>
            </a:r>
            <a:r>
              <a:rPr lang="en-US" sz="6600" dirty="0">
                <a:solidFill>
                  <a:schemeClr val="accent1"/>
                </a:solidFill>
              </a:rPr>
              <a:t>to do</a:t>
            </a:r>
            <a:r>
              <a:rPr lang="en-US" sz="6600" dirty="0"/>
              <a:t> mathematics”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B3C3E-F521-4057-BA6E-75492D99A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455621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592478-32DC-44B2-ABDD-EBEB9D0B9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D4FE8F0-C229-4917-A71C-E5F2CFE1D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640A8E-A5F8-4E2C-9ACF-D39888714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046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AEA17E51-FF12-4604-A6FF-8A33CA241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89003"/>
                  </p:ext>
                </p:extLst>
              </p:nvPr>
            </p:nvGraphicFramePr>
            <p:xfrm>
              <a:off x="2032000" y="3160541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45983588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4580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6023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𝐶𝐷𝐸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𝐸𝐷𝐹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=180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Given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9346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+20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=180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Substitution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9504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+20=180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9132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=160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91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0171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AEA17E51-FF12-4604-A6FF-8A33CA241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89003"/>
                  </p:ext>
                </p:extLst>
              </p:nvPr>
            </p:nvGraphicFramePr>
            <p:xfrm>
              <a:off x="2032000" y="3160541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45983588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4580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6023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45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Given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9346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45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Substitution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9504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45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9132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45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91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508197" r="-10045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01713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38F37F-9CE6-4CCF-8ACD-8CB96BDAE623}"/>
                  </a:ext>
                </a:extLst>
              </p:cNvPr>
              <p:cNvSpPr txBox="1"/>
              <p:nvPr/>
            </p:nvSpPr>
            <p:spPr>
              <a:xfrm>
                <a:off x="998390" y="1472419"/>
                <a:ext cx="307340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𝐸𝐷𝐹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 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38F37F-9CE6-4CCF-8ACD-8CB96BDA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90" y="1472419"/>
                <a:ext cx="3073405" cy="830997"/>
              </a:xfrm>
              <a:prstGeom prst="rect">
                <a:avLst/>
              </a:prstGeom>
              <a:blipFill>
                <a:blip r:embed="rId3"/>
                <a:stretch>
                  <a:fillRect l="-2778" b="-220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F97B37-97AD-4A18-ABAB-790703448DC1}"/>
              </a:ext>
            </a:extLst>
          </p:cNvPr>
          <p:cNvCxnSpPr/>
          <p:nvPr/>
        </p:nvCxnSpPr>
        <p:spPr>
          <a:xfrm>
            <a:off x="5897511" y="1932966"/>
            <a:ext cx="4783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337A2D-4C00-4B73-9AD2-0B4B429C45F7}"/>
              </a:ext>
            </a:extLst>
          </p:cNvPr>
          <p:cNvCxnSpPr/>
          <p:nvPr/>
        </p:nvCxnSpPr>
        <p:spPr>
          <a:xfrm flipV="1">
            <a:off x="8120207" y="891957"/>
            <a:ext cx="1041009" cy="10410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7C6E6C-5D48-4822-8641-9972D712E14D}"/>
              </a:ext>
            </a:extLst>
          </p:cNvPr>
          <p:cNvSpPr txBox="1"/>
          <p:nvPr/>
        </p:nvSpPr>
        <p:spPr>
          <a:xfrm>
            <a:off x="8398412" y="6611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endParaRPr lang="en-P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22D5A-FCEC-42C2-818C-99AADDF459A1}"/>
              </a:ext>
            </a:extLst>
          </p:cNvPr>
          <p:cNvSpPr txBox="1"/>
          <p:nvPr/>
        </p:nvSpPr>
        <p:spPr>
          <a:xfrm>
            <a:off x="5427784" y="17032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P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5A87D-76D4-4758-B49F-D39EFD062E62}"/>
              </a:ext>
            </a:extLst>
          </p:cNvPr>
          <p:cNvSpPr txBox="1"/>
          <p:nvPr/>
        </p:nvSpPr>
        <p:spPr>
          <a:xfrm>
            <a:off x="10734138" y="170325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endParaRPr lang="en-P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61CC8-BD95-4EE3-8BAE-C4F3090CAB93}"/>
              </a:ext>
            </a:extLst>
          </p:cNvPr>
          <p:cNvSpPr txBox="1"/>
          <p:nvPr/>
        </p:nvSpPr>
        <p:spPr>
          <a:xfrm>
            <a:off x="7944518" y="199275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2F1AE9-F9DA-447A-A754-91B68AAC9EBF}"/>
                  </a:ext>
                </a:extLst>
              </p:cNvPr>
              <p:cNvSpPr txBox="1"/>
              <p:nvPr/>
            </p:nvSpPr>
            <p:spPr>
              <a:xfrm>
                <a:off x="7749978" y="1564751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2F1AE9-F9DA-447A-A754-91B68AAC9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978" y="1564751"/>
                <a:ext cx="194540" cy="276999"/>
              </a:xfrm>
              <a:prstGeom prst="rect">
                <a:avLst/>
              </a:prstGeom>
              <a:blipFill>
                <a:blip r:embed="rId4"/>
                <a:stretch>
                  <a:fillRect l="-15625" r="-9375" b="-222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A2A227-BC00-4455-9AA2-5D4E71FD3EDE}"/>
                  </a:ext>
                </a:extLst>
              </p:cNvPr>
              <p:cNvSpPr txBox="1"/>
              <p:nvPr/>
            </p:nvSpPr>
            <p:spPr>
              <a:xfrm>
                <a:off x="8736966" y="1566315"/>
                <a:ext cx="854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A2A227-BC00-4455-9AA2-5D4E71FD3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966" y="1566315"/>
                <a:ext cx="854978" cy="276999"/>
              </a:xfrm>
              <a:prstGeom prst="rect">
                <a:avLst/>
              </a:prstGeom>
              <a:blipFill>
                <a:blip r:embed="rId5"/>
                <a:stretch>
                  <a:fillRect l="-5000" r="-6429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39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1DDB071-6A27-4BBB-8926-8CBD18DFB0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908504"/>
                  </p:ext>
                </p:extLst>
              </p:nvPr>
            </p:nvGraphicFramePr>
            <p:xfrm>
              <a:off x="2144541" y="2329154"/>
              <a:ext cx="8128000" cy="283006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82181242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08542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Statement</a:t>
                          </a:r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Reason</a:t>
                          </a:r>
                          <a:endParaRPr lang="en-PH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56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𝑋𝑌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274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+12+3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241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+12=21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405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18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2337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1DDB071-6A27-4BBB-8926-8CBD18DFB0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908504"/>
                  </p:ext>
                </p:extLst>
              </p:nvPr>
            </p:nvGraphicFramePr>
            <p:xfrm>
              <a:off x="2144541" y="2329154"/>
              <a:ext cx="8128000" cy="283006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82181242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08542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Statement</a:t>
                          </a:r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Reason</a:t>
                          </a:r>
                          <a:endParaRPr lang="en-PH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56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299" b="-5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3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299" b="-4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274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299" b="-3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241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299" b="-2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405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508197" r="-100299" b="-1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18374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74747" r="-100299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2337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9FE25D-4895-48FA-8DCF-CBA61F0894AF}"/>
                  </a:ext>
                </a:extLst>
              </p:cNvPr>
              <p:cNvSpPr txBox="1"/>
              <p:nvPr/>
            </p:nvSpPr>
            <p:spPr>
              <a:xfrm>
                <a:off x="998390" y="1472419"/>
                <a:ext cx="131369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9FE25D-4895-48FA-8DCF-CBA61F089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90" y="1472419"/>
                <a:ext cx="1313693" cy="830997"/>
              </a:xfrm>
              <a:prstGeom prst="rect">
                <a:avLst/>
              </a:prstGeom>
              <a:blipFill>
                <a:blip r:embed="rId3"/>
                <a:stretch>
                  <a:fillRect l="-6512" r="-5581" b="-220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7CA6C0-D28C-4253-A816-1E15135FF907}"/>
              </a:ext>
            </a:extLst>
          </p:cNvPr>
          <p:cNvCxnSpPr/>
          <p:nvPr/>
        </p:nvCxnSpPr>
        <p:spPr>
          <a:xfrm>
            <a:off x="5897511" y="1932966"/>
            <a:ext cx="4783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1E4671-F5EF-4C2F-AB80-FFE456136E7A}"/>
              </a:ext>
            </a:extLst>
          </p:cNvPr>
          <p:cNvSpPr txBox="1"/>
          <p:nvPr/>
        </p:nvSpPr>
        <p:spPr>
          <a:xfrm>
            <a:off x="5621179" y="19399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P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3B37B-A003-44DA-A221-FCDC4EDAB9EB}"/>
              </a:ext>
            </a:extLst>
          </p:cNvPr>
          <p:cNvSpPr txBox="1"/>
          <p:nvPr/>
        </p:nvSpPr>
        <p:spPr>
          <a:xfrm>
            <a:off x="10395584" y="19329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P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87A17-1BC2-4FE8-8445-4B5447F4DE41}"/>
              </a:ext>
            </a:extLst>
          </p:cNvPr>
          <p:cNvSpPr txBox="1"/>
          <p:nvPr/>
        </p:nvSpPr>
        <p:spPr>
          <a:xfrm>
            <a:off x="8126733" y="1934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E89B9E-ECA9-4250-A2ED-CD4FA1BDAC95}"/>
                  </a:ext>
                </a:extLst>
              </p:cNvPr>
              <p:cNvSpPr txBox="1"/>
              <p:nvPr/>
            </p:nvSpPr>
            <p:spPr>
              <a:xfrm>
                <a:off x="6998283" y="1596179"/>
                <a:ext cx="9257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E89B9E-ECA9-4250-A2ED-CD4FA1BDA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83" y="1596179"/>
                <a:ext cx="925703" cy="276999"/>
              </a:xfrm>
              <a:prstGeom prst="rect">
                <a:avLst/>
              </a:prstGeom>
              <a:blipFill>
                <a:blip r:embed="rId4"/>
                <a:stretch>
                  <a:fillRect l="-4605" r="-7895" b="-3777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28E915-01FC-4B43-BED1-39556057B2E0}"/>
                  </a:ext>
                </a:extLst>
              </p:cNvPr>
              <p:cNvSpPr txBox="1"/>
              <p:nvPr/>
            </p:nvSpPr>
            <p:spPr>
              <a:xfrm>
                <a:off x="9185631" y="1564751"/>
                <a:ext cx="329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28E915-01FC-4B43-BED1-39556057B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31" y="1564751"/>
                <a:ext cx="329386" cy="276999"/>
              </a:xfrm>
              <a:prstGeom prst="rect">
                <a:avLst/>
              </a:prstGeom>
              <a:blipFill>
                <a:blip r:embed="rId5"/>
                <a:stretch>
                  <a:fillRect l="-16667" r="-12963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3CE50CD-25A3-412B-9160-770253359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046" y="6105878"/>
            <a:ext cx="8649907" cy="666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FD33DA-DD4A-4EE6-BF84-E6E83060D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164" y="5170745"/>
            <a:ext cx="6944694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0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1DDB071-6A27-4BBB-8926-8CBD18DFB0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971524"/>
                  </p:ext>
                </p:extLst>
              </p:nvPr>
            </p:nvGraphicFramePr>
            <p:xfrm>
              <a:off x="2032000" y="2801685"/>
              <a:ext cx="8363584" cy="3255894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181792">
                      <a:extLst>
                        <a:ext uri="{9D8B030D-6E8A-4147-A177-3AD203B41FA5}">
                          <a16:colId xmlns:a16="http://schemas.microsoft.com/office/drawing/2014/main" val="3821812425"/>
                        </a:ext>
                      </a:extLst>
                    </a:gridCol>
                    <a:gridCol w="4181792">
                      <a:extLst>
                        <a:ext uri="{9D8B030D-6E8A-4147-A177-3AD203B41FA5}">
                          <a16:colId xmlns:a16="http://schemas.microsoft.com/office/drawing/2014/main" val="30854210"/>
                        </a:ext>
                      </a:extLst>
                    </a:gridCol>
                  </a:tblGrid>
                  <a:tr h="441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Statement</a:t>
                          </a:r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Reason</a:t>
                          </a:r>
                          <a:endParaRPr lang="en-PH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56443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𝑋𝑌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Given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3020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Substitution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274547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+12+3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241745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+12=21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405437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18374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2337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1DDB071-6A27-4BBB-8926-8CBD18DFB0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971524"/>
                  </p:ext>
                </p:extLst>
              </p:nvPr>
            </p:nvGraphicFramePr>
            <p:xfrm>
              <a:off x="2032000" y="2801685"/>
              <a:ext cx="8363584" cy="3255894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181792">
                      <a:extLst>
                        <a:ext uri="{9D8B030D-6E8A-4147-A177-3AD203B41FA5}">
                          <a16:colId xmlns:a16="http://schemas.microsoft.com/office/drawing/2014/main" val="3821812425"/>
                        </a:ext>
                      </a:extLst>
                    </a:gridCol>
                    <a:gridCol w="4181792">
                      <a:extLst>
                        <a:ext uri="{9D8B030D-6E8A-4147-A177-3AD203B41FA5}">
                          <a16:colId xmlns:a16="http://schemas.microsoft.com/office/drawing/2014/main" val="30854210"/>
                        </a:ext>
                      </a:extLst>
                    </a:gridCol>
                  </a:tblGrid>
                  <a:tr h="441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Statement</a:t>
                          </a:r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Reason</a:t>
                          </a:r>
                          <a:endParaRPr lang="en-PH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56443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" t="-108333" r="-100291" b="-5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Given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3020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" t="-205479" r="-100291" b="-436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Substitution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274547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" t="-309722" r="-100291" b="-343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241745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" t="-404110" r="-100291" b="-238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405437"/>
                      </a:ext>
                    </a:extLst>
                  </a:tr>
                  <a:tr h="441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" t="-504110" r="-100291" b="-138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18374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" t="-445455" r="-100291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2337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9FE25D-4895-48FA-8DCF-CBA61F0894AF}"/>
                  </a:ext>
                </a:extLst>
              </p:cNvPr>
              <p:cNvSpPr txBox="1"/>
              <p:nvPr/>
            </p:nvSpPr>
            <p:spPr>
              <a:xfrm>
                <a:off x="998390" y="1472419"/>
                <a:ext cx="131369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9FE25D-4895-48FA-8DCF-CBA61F089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90" y="1472419"/>
                <a:ext cx="1313693" cy="830997"/>
              </a:xfrm>
              <a:prstGeom prst="rect">
                <a:avLst/>
              </a:prstGeom>
              <a:blipFill>
                <a:blip r:embed="rId3"/>
                <a:stretch>
                  <a:fillRect l="-6512" r="-5581" b="-220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7CA6C0-D28C-4253-A816-1E15135FF907}"/>
              </a:ext>
            </a:extLst>
          </p:cNvPr>
          <p:cNvCxnSpPr/>
          <p:nvPr/>
        </p:nvCxnSpPr>
        <p:spPr>
          <a:xfrm>
            <a:off x="5897511" y="1932966"/>
            <a:ext cx="4783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1E4671-F5EF-4C2F-AB80-FFE456136E7A}"/>
              </a:ext>
            </a:extLst>
          </p:cNvPr>
          <p:cNvSpPr txBox="1"/>
          <p:nvPr/>
        </p:nvSpPr>
        <p:spPr>
          <a:xfrm>
            <a:off x="5621179" y="19399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P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3B37B-A003-44DA-A221-FCDC4EDAB9EB}"/>
              </a:ext>
            </a:extLst>
          </p:cNvPr>
          <p:cNvSpPr txBox="1"/>
          <p:nvPr/>
        </p:nvSpPr>
        <p:spPr>
          <a:xfrm>
            <a:off x="10395584" y="19329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P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87A17-1BC2-4FE8-8445-4B5447F4DE41}"/>
              </a:ext>
            </a:extLst>
          </p:cNvPr>
          <p:cNvSpPr txBox="1"/>
          <p:nvPr/>
        </p:nvSpPr>
        <p:spPr>
          <a:xfrm>
            <a:off x="8126733" y="19340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E89B9E-ECA9-4250-A2ED-CD4FA1BDAC95}"/>
                  </a:ext>
                </a:extLst>
              </p:cNvPr>
              <p:cNvSpPr txBox="1"/>
              <p:nvPr/>
            </p:nvSpPr>
            <p:spPr>
              <a:xfrm>
                <a:off x="6998283" y="1596179"/>
                <a:ext cx="9257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E89B9E-ECA9-4250-A2ED-CD4FA1BDA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83" y="1596179"/>
                <a:ext cx="925703" cy="276999"/>
              </a:xfrm>
              <a:prstGeom prst="rect">
                <a:avLst/>
              </a:prstGeom>
              <a:blipFill>
                <a:blip r:embed="rId4"/>
                <a:stretch>
                  <a:fillRect l="-4605" r="-7895" b="-3777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28E915-01FC-4B43-BED1-39556057B2E0}"/>
                  </a:ext>
                </a:extLst>
              </p:cNvPr>
              <p:cNvSpPr txBox="1"/>
              <p:nvPr/>
            </p:nvSpPr>
            <p:spPr>
              <a:xfrm>
                <a:off x="9185631" y="1564751"/>
                <a:ext cx="329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28E915-01FC-4B43-BED1-39556057B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31" y="1564751"/>
                <a:ext cx="329386" cy="276999"/>
              </a:xfrm>
              <a:prstGeom prst="rect">
                <a:avLst/>
              </a:prstGeom>
              <a:blipFill>
                <a:blip r:embed="rId5"/>
                <a:stretch>
                  <a:fillRect l="-16667" r="-12963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49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7143F-40C3-4B2D-B29B-0EFE9CC58C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" y="1026942"/>
                <a:ext cx="10058400" cy="71041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Properties of Congruence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endParaRPr lang="en-PH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7143F-40C3-4B2D-B29B-0EFE9CC58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026942"/>
                <a:ext cx="10058400" cy="710418"/>
              </a:xfrm>
              <a:prstGeom prst="rect">
                <a:avLst/>
              </a:prstGeom>
              <a:blipFill>
                <a:blip r:embed="rId2"/>
                <a:stretch>
                  <a:fillRect l="-2727" t="-34188" b="-4615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4970E6AD-B794-4FBC-9889-61F23ED114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886120"/>
                  </p:ext>
                </p:extLst>
              </p:nvPr>
            </p:nvGraphicFramePr>
            <p:xfrm>
              <a:off x="1096963" y="1846265"/>
              <a:ext cx="10058400" cy="3984793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4600">
                      <a:extLst>
                        <a:ext uri="{9D8B030D-6E8A-4147-A177-3AD203B41FA5}">
                          <a16:colId xmlns:a16="http://schemas.microsoft.com/office/drawing/2014/main" val="494027880"/>
                        </a:ext>
                      </a:extLst>
                    </a:gridCol>
                    <a:gridCol w="5113800">
                      <a:extLst>
                        <a:ext uri="{9D8B030D-6E8A-4147-A177-3AD203B41FA5}">
                          <a16:colId xmlns:a16="http://schemas.microsoft.com/office/drawing/2014/main" val="3312238132"/>
                        </a:ext>
                      </a:extLst>
                    </a:gridCol>
                  </a:tblGrid>
                  <a:tr h="8821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Property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Example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94039"/>
                      </a:ext>
                    </a:extLst>
                  </a:tr>
                  <a:tr h="96018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Reflexive Property of Congruence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Reflexive PC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𝐷𝐸</m:t>
                                    </m:r>
                                  </m:e>
                                </m:acc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𝐷𝐸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PH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117952"/>
                      </a:ext>
                    </a:extLst>
                  </a:tr>
                  <a:tr h="88218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Symmetric Property of Congruence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Symmetric PC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𝐷𝐸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𝐹𝐺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PH" dirty="0"/>
                            <a:t>then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𝐹𝐺</m:t>
                                  </m:r>
                                </m:e>
                              </m:acc>
                            </m:oMath>
                          </a14:m>
                          <a:r>
                            <a:rPr lang="en-PH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303015"/>
                      </a:ext>
                    </a:extLst>
                  </a:tr>
                  <a:tr h="12602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Transitive Property of Congruence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Transitive PC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PH" dirty="0"/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dirty="0"/>
                            <a:t>and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𝐸𝐹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endParaRPr lang="en-PH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dirty="0"/>
                            <a:t>then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𝐸𝐹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57413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4970E6AD-B794-4FBC-9889-61F23ED114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886120"/>
                  </p:ext>
                </p:extLst>
              </p:nvPr>
            </p:nvGraphicFramePr>
            <p:xfrm>
              <a:off x="1096963" y="1846265"/>
              <a:ext cx="10058400" cy="3984793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4600">
                      <a:extLst>
                        <a:ext uri="{9D8B030D-6E8A-4147-A177-3AD203B41FA5}">
                          <a16:colId xmlns:a16="http://schemas.microsoft.com/office/drawing/2014/main" val="494027880"/>
                        </a:ext>
                      </a:extLst>
                    </a:gridCol>
                    <a:gridCol w="5113800">
                      <a:extLst>
                        <a:ext uri="{9D8B030D-6E8A-4147-A177-3AD203B41FA5}">
                          <a16:colId xmlns:a16="http://schemas.microsoft.com/office/drawing/2014/main" val="3312238132"/>
                        </a:ext>
                      </a:extLst>
                    </a:gridCol>
                  </a:tblGrid>
                  <a:tr h="8821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Property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Example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494039"/>
                      </a:ext>
                    </a:extLst>
                  </a:tr>
                  <a:tr h="96018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Reflexive Property of Congruence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Reflexive PC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6901" t="-94937" r="-477" b="-224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117952"/>
                      </a:ext>
                    </a:extLst>
                  </a:tr>
                  <a:tr h="88218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Symmetric Property of Congruence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Symmetric PC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6901" t="-212414" r="-477" b="-14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7303015"/>
                      </a:ext>
                    </a:extLst>
                  </a:tr>
                  <a:tr h="126026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Transitive Property of Congruence or </a:t>
                          </a:r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Transitive PC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6901" t="-218841" r="-477" b="-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74131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727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97E619-32CE-4142-B921-F3A5904CB977}"/>
                  </a:ext>
                </a:extLst>
              </p:cNvPr>
              <p:cNvSpPr txBox="1"/>
              <p:nvPr/>
            </p:nvSpPr>
            <p:spPr>
              <a:xfrm>
                <a:off x="1260711" y="534859"/>
                <a:ext cx="947342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Point C is on the crease when you fold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onto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PH" dirty="0"/>
                  <a:t>. Give the reason that justifies each step.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97E619-32CE-4142-B921-F3A5904CB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11" y="534859"/>
                <a:ext cx="9473427" cy="369909"/>
              </a:xfrm>
              <a:prstGeom prst="rect">
                <a:avLst/>
              </a:prstGeom>
              <a:blipFill>
                <a:blip r:embed="rId2"/>
                <a:stretch>
                  <a:fillRect l="-579" t="-8333" r="-257" b="-28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F65419D-AAB7-4596-9EF5-AE72CC451B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043686"/>
                  </p:ext>
                </p:extLst>
              </p:nvPr>
            </p:nvGraphicFramePr>
            <p:xfrm>
              <a:off x="2032000" y="3528730"/>
              <a:ext cx="8363584" cy="224472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181792">
                      <a:extLst>
                        <a:ext uri="{9D8B030D-6E8A-4147-A177-3AD203B41FA5}">
                          <a16:colId xmlns:a16="http://schemas.microsoft.com/office/drawing/2014/main" val="3821812425"/>
                        </a:ext>
                      </a:extLst>
                    </a:gridCol>
                    <a:gridCol w="4181792">
                      <a:extLst>
                        <a:ext uri="{9D8B030D-6E8A-4147-A177-3AD203B41FA5}">
                          <a16:colId xmlns:a16="http://schemas.microsoft.com/office/drawing/2014/main" val="30854210"/>
                        </a:ext>
                      </a:extLst>
                    </a:gridCol>
                  </a:tblGrid>
                  <a:tr h="374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Statement</a:t>
                          </a:r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Reason</a:t>
                          </a:r>
                          <a:endParaRPr lang="en-PH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56443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𝑏𝑖𝑠𝑒𝑐𝑡𝑠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𝐴𝐵𝐷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3020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𝐶𝐵𝐷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Definition of Angle Bisector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274547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+1=4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+19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241745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405437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183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F65419D-AAB7-4596-9EF5-AE72CC451B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043686"/>
                  </p:ext>
                </p:extLst>
              </p:nvPr>
            </p:nvGraphicFramePr>
            <p:xfrm>
              <a:off x="2032000" y="3528730"/>
              <a:ext cx="8363584" cy="224472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181792">
                      <a:extLst>
                        <a:ext uri="{9D8B030D-6E8A-4147-A177-3AD203B41FA5}">
                          <a16:colId xmlns:a16="http://schemas.microsoft.com/office/drawing/2014/main" val="3821812425"/>
                        </a:ext>
                      </a:extLst>
                    </a:gridCol>
                    <a:gridCol w="4181792">
                      <a:extLst>
                        <a:ext uri="{9D8B030D-6E8A-4147-A177-3AD203B41FA5}">
                          <a16:colId xmlns:a16="http://schemas.microsoft.com/office/drawing/2014/main" val="30854210"/>
                        </a:ext>
                      </a:extLst>
                    </a:gridCol>
                  </a:tblGrid>
                  <a:tr h="374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Statement</a:t>
                          </a:r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Reason</a:t>
                          </a:r>
                          <a:endParaRPr lang="en-PH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56443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109836" r="-100291" b="-4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3020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206452" r="-100291" b="-3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Definition of Angle Bisector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274547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306452" r="-100291" b="-2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241745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413115" r="-100291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405437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504839" r="-10029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183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6C9EFA-968F-4B05-9AFD-9A7F037F682C}"/>
                  </a:ext>
                </a:extLst>
              </p:cNvPr>
              <p:cNvSpPr txBox="1"/>
              <p:nvPr/>
            </p:nvSpPr>
            <p:spPr>
              <a:xfrm>
                <a:off x="998390" y="1472419"/>
                <a:ext cx="221131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𝑏𝑖𝑠𝑒𝑐𝑡𝑠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6C9EFA-968F-4B05-9AFD-9A7F037F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90" y="1472419"/>
                <a:ext cx="2211311" cy="830997"/>
              </a:xfrm>
              <a:prstGeom prst="rect">
                <a:avLst/>
              </a:prstGeom>
              <a:blipFill>
                <a:blip r:embed="rId4"/>
                <a:stretch>
                  <a:fillRect l="-3857" r="-2479" b="-294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30CBAC-06E4-4E12-9D2E-7378D6DD2DDC}"/>
              </a:ext>
            </a:extLst>
          </p:cNvPr>
          <p:cNvSpPr txBox="1"/>
          <p:nvPr/>
        </p:nvSpPr>
        <p:spPr>
          <a:xfrm>
            <a:off x="6930718" y="13632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27976-EDE7-4B64-B580-D3CEF262449B}"/>
              </a:ext>
            </a:extLst>
          </p:cNvPr>
          <p:cNvSpPr txBox="1"/>
          <p:nvPr/>
        </p:nvSpPr>
        <p:spPr>
          <a:xfrm>
            <a:off x="9881870" y="25162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P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2B3B0-9114-45BD-889B-A39ED33BBF68}"/>
              </a:ext>
            </a:extLst>
          </p:cNvPr>
          <p:cNvSpPr txBox="1"/>
          <p:nvPr/>
        </p:nvSpPr>
        <p:spPr>
          <a:xfrm>
            <a:off x="7849671" y="250972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84568-5EBF-4D70-B0FE-B321615FD601}"/>
                  </a:ext>
                </a:extLst>
              </p:cNvPr>
              <p:cNvSpPr txBox="1"/>
              <p:nvPr/>
            </p:nvSpPr>
            <p:spPr>
              <a:xfrm>
                <a:off x="7787358" y="1852894"/>
                <a:ext cx="7333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84568-5EBF-4D70-B0FE-B321615FD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58" y="1852894"/>
                <a:ext cx="733342" cy="276999"/>
              </a:xfrm>
              <a:prstGeom prst="rect">
                <a:avLst/>
              </a:prstGeom>
              <a:blipFill>
                <a:blip r:embed="rId5"/>
                <a:stretch>
                  <a:fillRect l="-5785" r="-6612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7B3CB3-B7F5-46B9-93BC-652398CB95FD}"/>
                  </a:ext>
                </a:extLst>
              </p:cNvPr>
              <p:cNvSpPr txBox="1"/>
              <p:nvPr/>
            </p:nvSpPr>
            <p:spPr>
              <a:xfrm>
                <a:off x="8520700" y="2215139"/>
                <a:ext cx="861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+19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7B3CB3-B7F5-46B9-93BC-652398CB9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700" y="2215139"/>
                <a:ext cx="861583" cy="276999"/>
              </a:xfrm>
              <a:prstGeom prst="rect">
                <a:avLst/>
              </a:prstGeom>
              <a:blipFill>
                <a:blip r:embed="rId6"/>
                <a:stretch>
                  <a:fillRect l="-5674" r="-5674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DFC955-D0C5-46C5-8932-07DE0D665495}"/>
              </a:ext>
            </a:extLst>
          </p:cNvPr>
          <p:cNvCxnSpPr/>
          <p:nvPr/>
        </p:nvCxnSpPr>
        <p:spPr>
          <a:xfrm>
            <a:off x="8133083" y="2579370"/>
            <a:ext cx="17487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7A86A9-D329-4064-B0D7-8AD5794C2741}"/>
              </a:ext>
            </a:extLst>
          </p:cNvPr>
          <p:cNvCxnSpPr>
            <a:cxnSpLocks/>
          </p:cNvCxnSpPr>
          <p:nvPr/>
        </p:nvCxnSpPr>
        <p:spPr>
          <a:xfrm flipH="1" flipV="1">
            <a:off x="7321461" y="1464701"/>
            <a:ext cx="817998" cy="1116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12C4ED-4614-45C2-A1F8-F19DAA21063E}"/>
              </a:ext>
            </a:extLst>
          </p:cNvPr>
          <p:cNvCxnSpPr>
            <a:cxnSpLocks/>
          </p:cNvCxnSpPr>
          <p:nvPr/>
        </p:nvCxnSpPr>
        <p:spPr>
          <a:xfrm flipV="1">
            <a:off x="8126733" y="1535208"/>
            <a:ext cx="843844" cy="1046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7B2D3E-358A-4353-8B4C-824809EB0B7C}"/>
              </a:ext>
            </a:extLst>
          </p:cNvPr>
          <p:cNvSpPr txBox="1"/>
          <p:nvPr/>
        </p:nvSpPr>
        <p:spPr>
          <a:xfrm>
            <a:off x="8970577" y="12525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7511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352D17-F5CC-4573-B819-20D7E3F75CA5}"/>
                  </a:ext>
                </a:extLst>
              </p:cNvPr>
              <p:cNvSpPr txBox="1"/>
              <p:nvPr/>
            </p:nvSpPr>
            <p:spPr>
              <a:xfrm>
                <a:off x="1260711" y="534859"/>
                <a:ext cx="947342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Point C is on the crease when you fold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onto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PH" dirty="0"/>
                  <a:t>. Give the reason that justifies each step.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352D17-F5CC-4573-B819-20D7E3F7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11" y="534859"/>
                <a:ext cx="9473427" cy="369909"/>
              </a:xfrm>
              <a:prstGeom prst="rect">
                <a:avLst/>
              </a:prstGeom>
              <a:blipFill>
                <a:blip r:embed="rId2"/>
                <a:stretch>
                  <a:fillRect l="-579" t="-8333" r="-257" b="-28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9B277DE-B43F-4D31-BA5D-1FBC28DACD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059682"/>
                  </p:ext>
                </p:extLst>
              </p:nvPr>
            </p:nvGraphicFramePr>
            <p:xfrm>
              <a:off x="2032000" y="3528730"/>
              <a:ext cx="8363584" cy="224472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181792">
                      <a:extLst>
                        <a:ext uri="{9D8B030D-6E8A-4147-A177-3AD203B41FA5}">
                          <a16:colId xmlns:a16="http://schemas.microsoft.com/office/drawing/2014/main" val="3821812425"/>
                        </a:ext>
                      </a:extLst>
                    </a:gridCol>
                    <a:gridCol w="4181792">
                      <a:extLst>
                        <a:ext uri="{9D8B030D-6E8A-4147-A177-3AD203B41FA5}">
                          <a16:colId xmlns:a16="http://schemas.microsoft.com/office/drawing/2014/main" val="30854210"/>
                        </a:ext>
                      </a:extLst>
                    </a:gridCol>
                  </a:tblGrid>
                  <a:tr h="374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Statement</a:t>
                          </a:r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Reason</a:t>
                          </a:r>
                          <a:endParaRPr lang="en-PH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56443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𝑏𝑖𝑠𝑒𝑐𝑡𝑠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𝐴𝐵𝐷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Given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3020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𝐶𝐵𝐷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Definition of Angle Bisector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274547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+1=4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+19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241745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405437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183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9B277DE-B43F-4D31-BA5D-1FBC28DACD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059682"/>
                  </p:ext>
                </p:extLst>
              </p:nvPr>
            </p:nvGraphicFramePr>
            <p:xfrm>
              <a:off x="2032000" y="3528730"/>
              <a:ext cx="8363584" cy="2244726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181792">
                      <a:extLst>
                        <a:ext uri="{9D8B030D-6E8A-4147-A177-3AD203B41FA5}">
                          <a16:colId xmlns:a16="http://schemas.microsoft.com/office/drawing/2014/main" val="3821812425"/>
                        </a:ext>
                      </a:extLst>
                    </a:gridCol>
                    <a:gridCol w="4181792">
                      <a:extLst>
                        <a:ext uri="{9D8B030D-6E8A-4147-A177-3AD203B41FA5}">
                          <a16:colId xmlns:a16="http://schemas.microsoft.com/office/drawing/2014/main" val="30854210"/>
                        </a:ext>
                      </a:extLst>
                    </a:gridCol>
                  </a:tblGrid>
                  <a:tr h="374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Statement</a:t>
                          </a:r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Reason</a:t>
                          </a:r>
                          <a:endParaRPr lang="en-PH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7856443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109836" r="-100291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Given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3020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206452" r="-100291" b="-3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Definition of Angle Bisector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274547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306452" r="-100291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241745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413115" r="-10029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APE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405437"/>
                      </a:ext>
                    </a:extLst>
                  </a:tr>
                  <a:tr h="3741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504839" r="-100291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0070C0"/>
                              </a:solidFill>
                            </a:rPr>
                            <a:t>MPE</a:t>
                          </a:r>
                          <a:endParaRPr lang="en-PH" b="1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183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CE1499-9FFB-4F1A-AB6A-F52D61D656A1}"/>
                  </a:ext>
                </a:extLst>
              </p:cNvPr>
              <p:cNvSpPr txBox="1"/>
              <p:nvPr/>
            </p:nvSpPr>
            <p:spPr>
              <a:xfrm>
                <a:off x="998390" y="1472419"/>
                <a:ext cx="221131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𝑏𝑖𝑠𝑒𝑐𝑡𝑠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CE1499-9FFB-4F1A-AB6A-F52D61D65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90" y="1472419"/>
                <a:ext cx="2211311" cy="830997"/>
              </a:xfrm>
              <a:prstGeom prst="rect">
                <a:avLst/>
              </a:prstGeom>
              <a:blipFill>
                <a:blip r:embed="rId4"/>
                <a:stretch>
                  <a:fillRect l="-3857" r="-2479" b="-294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18B8D8-10A2-4DFD-BFB0-39DEB8E250F5}"/>
              </a:ext>
            </a:extLst>
          </p:cNvPr>
          <p:cNvSpPr txBox="1"/>
          <p:nvPr/>
        </p:nvSpPr>
        <p:spPr>
          <a:xfrm>
            <a:off x="6930718" y="13632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P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67C4D-B92F-41A5-825C-67A22E7B7454}"/>
              </a:ext>
            </a:extLst>
          </p:cNvPr>
          <p:cNvSpPr txBox="1"/>
          <p:nvPr/>
        </p:nvSpPr>
        <p:spPr>
          <a:xfrm>
            <a:off x="9881870" y="25162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B9E32-BC84-4BE5-9790-367BB02B637F}"/>
              </a:ext>
            </a:extLst>
          </p:cNvPr>
          <p:cNvSpPr txBox="1"/>
          <p:nvPr/>
        </p:nvSpPr>
        <p:spPr>
          <a:xfrm>
            <a:off x="7849671" y="250972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6965E-ECBF-4500-AD35-385F3024EF0D}"/>
                  </a:ext>
                </a:extLst>
              </p:cNvPr>
              <p:cNvSpPr txBox="1"/>
              <p:nvPr/>
            </p:nvSpPr>
            <p:spPr>
              <a:xfrm>
                <a:off x="7787358" y="1852894"/>
                <a:ext cx="7333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6965E-ECBF-4500-AD35-385F3024E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58" y="1852894"/>
                <a:ext cx="733342" cy="276999"/>
              </a:xfrm>
              <a:prstGeom prst="rect">
                <a:avLst/>
              </a:prstGeom>
              <a:blipFill>
                <a:blip r:embed="rId5"/>
                <a:stretch>
                  <a:fillRect l="-5785" r="-6612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9FD562-CB35-4889-90B9-5B5F2DA48485}"/>
                  </a:ext>
                </a:extLst>
              </p:cNvPr>
              <p:cNvSpPr txBox="1"/>
              <p:nvPr/>
            </p:nvSpPr>
            <p:spPr>
              <a:xfrm>
                <a:off x="8520700" y="2215139"/>
                <a:ext cx="861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+19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9FD562-CB35-4889-90B9-5B5F2DA4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700" y="2215139"/>
                <a:ext cx="861583" cy="276999"/>
              </a:xfrm>
              <a:prstGeom prst="rect">
                <a:avLst/>
              </a:prstGeom>
              <a:blipFill>
                <a:blip r:embed="rId6"/>
                <a:stretch>
                  <a:fillRect l="-5674" r="-5674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B6683B-FE3E-4906-97F9-8123E30312A5}"/>
              </a:ext>
            </a:extLst>
          </p:cNvPr>
          <p:cNvCxnSpPr/>
          <p:nvPr/>
        </p:nvCxnSpPr>
        <p:spPr>
          <a:xfrm>
            <a:off x="8133083" y="2579370"/>
            <a:ext cx="17487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7742B3-DA40-4DEF-A568-7E664FC17772}"/>
              </a:ext>
            </a:extLst>
          </p:cNvPr>
          <p:cNvCxnSpPr>
            <a:cxnSpLocks/>
          </p:cNvCxnSpPr>
          <p:nvPr/>
        </p:nvCxnSpPr>
        <p:spPr>
          <a:xfrm flipH="1" flipV="1">
            <a:off x="7321461" y="1464701"/>
            <a:ext cx="817998" cy="1116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C1DF0-5905-4921-837D-E44C5D2661F4}"/>
              </a:ext>
            </a:extLst>
          </p:cNvPr>
          <p:cNvCxnSpPr>
            <a:cxnSpLocks/>
          </p:cNvCxnSpPr>
          <p:nvPr/>
        </p:nvCxnSpPr>
        <p:spPr>
          <a:xfrm flipV="1">
            <a:off x="8126733" y="1535208"/>
            <a:ext cx="843844" cy="1046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D1CBD6-9F43-4512-A9EE-82D38A76C7AA}"/>
              </a:ext>
            </a:extLst>
          </p:cNvPr>
          <p:cNvSpPr txBox="1"/>
          <p:nvPr/>
        </p:nvSpPr>
        <p:spPr>
          <a:xfrm>
            <a:off x="8970577" y="12525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699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FC10-0132-4314-AE28-9F0865A4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6700"/>
            <a:ext cx="10058400" cy="4058412"/>
          </a:xfrm>
        </p:spPr>
        <p:txBody>
          <a:bodyPr>
            <a:normAutofit fontScale="90000"/>
          </a:bodyPr>
          <a:lstStyle/>
          <a:p>
            <a:r>
              <a:rPr lang="en-US" dirty="0"/>
              <a:t>Postulates and Theorems Relating to Points, Lines and Planes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0729-D106-4DD3-9373-9E6C2CCB4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9868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7466D2-5A6D-4A91-9873-4346F6C08AB3}"/>
              </a:ext>
            </a:extLst>
          </p:cNvPr>
          <p:cNvSpPr txBox="1"/>
          <p:nvPr/>
        </p:nvSpPr>
        <p:spPr>
          <a:xfrm>
            <a:off x="1008742" y="899886"/>
            <a:ext cx="10174516" cy="923330"/>
          </a:xfrm>
          <a:custGeom>
            <a:avLst/>
            <a:gdLst>
              <a:gd name="connsiteX0" fmla="*/ 0 w 10174516"/>
              <a:gd name="connsiteY0" fmla="*/ 0 h 923330"/>
              <a:gd name="connsiteX1" fmla="*/ 881791 w 10174516"/>
              <a:gd name="connsiteY1" fmla="*/ 0 h 923330"/>
              <a:gd name="connsiteX2" fmla="*/ 1254857 w 10174516"/>
              <a:gd name="connsiteY2" fmla="*/ 0 h 923330"/>
              <a:gd name="connsiteX3" fmla="*/ 1831413 w 10174516"/>
              <a:gd name="connsiteY3" fmla="*/ 0 h 923330"/>
              <a:gd name="connsiteX4" fmla="*/ 2204478 w 10174516"/>
              <a:gd name="connsiteY4" fmla="*/ 0 h 923330"/>
              <a:gd name="connsiteX5" fmla="*/ 2577544 w 10174516"/>
              <a:gd name="connsiteY5" fmla="*/ 0 h 923330"/>
              <a:gd name="connsiteX6" fmla="*/ 3255845 w 10174516"/>
              <a:gd name="connsiteY6" fmla="*/ 0 h 923330"/>
              <a:gd name="connsiteX7" fmla="*/ 3832401 w 10174516"/>
              <a:gd name="connsiteY7" fmla="*/ 0 h 923330"/>
              <a:gd name="connsiteX8" fmla="*/ 4408957 w 10174516"/>
              <a:gd name="connsiteY8" fmla="*/ 0 h 923330"/>
              <a:gd name="connsiteX9" fmla="*/ 5189003 w 10174516"/>
              <a:gd name="connsiteY9" fmla="*/ 0 h 923330"/>
              <a:gd name="connsiteX10" fmla="*/ 6070795 w 10174516"/>
              <a:gd name="connsiteY10" fmla="*/ 0 h 923330"/>
              <a:gd name="connsiteX11" fmla="*/ 6952586 w 10174516"/>
              <a:gd name="connsiteY11" fmla="*/ 0 h 923330"/>
              <a:gd name="connsiteX12" fmla="*/ 7834377 w 10174516"/>
              <a:gd name="connsiteY12" fmla="*/ 0 h 923330"/>
              <a:gd name="connsiteX13" fmla="*/ 8410933 w 10174516"/>
              <a:gd name="connsiteY13" fmla="*/ 0 h 923330"/>
              <a:gd name="connsiteX14" fmla="*/ 9089234 w 10174516"/>
              <a:gd name="connsiteY14" fmla="*/ 0 h 923330"/>
              <a:gd name="connsiteX15" fmla="*/ 10174516 w 10174516"/>
              <a:gd name="connsiteY15" fmla="*/ 0 h 923330"/>
              <a:gd name="connsiteX16" fmla="*/ 10174516 w 10174516"/>
              <a:gd name="connsiteY16" fmla="*/ 433965 h 923330"/>
              <a:gd name="connsiteX17" fmla="*/ 10174516 w 10174516"/>
              <a:gd name="connsiteY17" fmla="*/ 923330 h 923330"/>
              <a:gd name="connsiteX18" fmla="*/ 9597960 w 10174516"/>
              <a:gd name="connsiteY18" fmla="*/ 923330 h 923330"/>
              <a:gd name="connsiteX19" fmla="*/ 8817914 w 10174516"/>
              <a:gd name="connsiteY19" fmla="*/ 923330 h 923330"/>
              <a:gd name="connsiteX20" fmla="*/ 7936122 w 10174516"/>
              <a:gd name="connsiteY20" fmla="*/ 923330 h 923330"/>
              <a:gd name="connsiteX21" fmla="*/ 7461312 w 10174516"/>
              <a:gd name="connsiteY21" fmla="*/ 923330 h 923330"/>
              <a:gd name="connsiteX22" fmla="*/ 6681266 w 10174516"/>
              <a:gd name="connsiteY22" fmla="*/ 923330 h 923330"/>
              <a:gd name="connsiteX23" fmla="*/ 6206455 w 10174516"/>
              <a:gd name="connsiteY23" fmla="*/ 923330 h 923330"/>
              <a:gd name="connsiteX24" fmla="*/ 5833389 w 10174516"/>
              <a:gd name="connsiteY24" fmla="*/ 923330 h 923330"/>
              <a:gd name="connsiteX25" fmla="*/ 5155088 w 10174516"/>
              <a:gd name="connsiteY25" fmla="*/ 923330 h 923330"/>
              <a:gd name="connsiteX26" fmla="*/ 4680277 w 10174516"/>
              <a:gd name="connsiteY26" fmla="*/ 923330 h 923330"/>
              <a:gd name="connsiteX27" fmla="*/ 4307212 w 10174516"/>
              <a:gd name="connsiteY27" fmla="*/ 923330 h 923330"/>
              <a:gd name="connsiteX28" fmla="*/ 3934146 w 10174516"/>
              <a:gd name="connsiteY28" fmla="*/ 923330 h 923330"/>
              <a:gd name="connsiteX29" fmla="*/ 3052355 w 10174516"/>
              <a:gd name="connsiteY29" fmla="*/ 923330 h 923330"/>
              <a:gd name="connsiteX30" fmla="*/ 2475799 w 10174516"/>
              <a:gd name="connsiteY30" fmla="*/ 923330 h 923330"/>
              <a:gd name="connsiteX31" fmla="*/ 1797498 w 10174516"/>
              <a:gd name="connsiteY31" fmla="*/ 923330 h 923330"/>
              <a:gd name="connsiteX32" fmla="*/ 1017452 w 10174516"/>
              <a:gd name="connsiteY32" fmla="*/ 923330 h 923330"/>
              <a:gd name="connsiteX33" fmla="*/ 0 w 10174516"/>
              <a:gd name="connsiteY33" fmla="*/ 923330 h 923330"/>
              <a:gd name="connsiteX34" fmla="*/ 0 w 10174516"/>
              <a:gd name="connsiteY34" fmla="*/ 470898 h 923330"/>
              <a:gd name="connsiteX35" fmla="*/ 0 w 10174516"/>
              <a:gd name="connsiteY3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74516" h="923330" fill="none" extrusionOk="0">
                <a:moveTo>
                  <a:pt x="0" y="0"/>
                </a:moveTo>
                <a:cubicBezTo>
                  <a:pt x="435038" y="16265"/>
                  <a:pt x="597993" y="37453"/>
                  <a:pt x="881791" y="0"/>
                </a:cubicBezTo>
                <a:cubicBezTo>
                  <a:pt x="1165589" y="-37453"/>
                  <a:pt x="1122715" y="2498"/>
                  <a:pt x="1254857" y="0"/>
                </a:cubicBezTo>
                <a:cubicBezTo>
                  <a:pt x="1386999" y="-2498"/>
                  <a:pt x="1576292" y="-23029"/>
                  <a:pt x="1831413" y="0"/>
                </a:cubicBezTo>
                <a:cubicBezTo>
                  <a:pt x="2086534" y="23029"/>
                  <a:pt x="2030753" y="-13801"/>
                  <a:pt x="2204478" y="0"/>
                </a:cubicBezTo>
                <a:cubicBezTo>
                  <a:pt x="2378204" y="13801"/>
                  <a:pt x="2449952" y="-14389"/>
                  <a:pt x="2577544" y="0"/>
                </a:cubicBezTo>
                <a:cubicBezTo>
                  <a:pt x="2705136" y="14389"/>
                  <a:pt x="3033207" y="-14066"/>
                  <a:pt x="3255845" y="0"/>
                </a:cubicBezTo>
                <a:cubicBezTo>
                  <a:pt x="3478483" y="14066"/>
                  <a:pt x="3675269" y="-17724"/>
                  <a:pt x="3832401" y="0"/>
                </a:cubicBezTo>
                <a:cubicBezTo>
                  <a:pt x="3989533" y="17724"/>
                  <a:pt x="4251317" y="-2755"/>
                  <a:pt x="4408957" y="0"/>
                </a:cubicBezTo>
                <a:cubicBezTo>
                  <a:pt x="4566597" y="2755"/>
                  <a:pt x="5027279" y="29756"/>
                  <a:pt x="5189003" y="0"/>
                </a:cubicBezTo>
                <a:cubicBezTo>
                  <a:pt x="5350727" y="-29756"/>
                  <a:pt x="5696540" y="21395"/>
                  <a:pt x="6070795" y="0"/>
                </a:cubicBezTo>
                <a:cubicBezTo>
                  <a:pt x="6445050" y="-21395"/>
                  <a:pt x="6710411" y="30720"/>
                  <a:pt x="6952586" y="0"/>
                </a:cubicBezTo>
                <a:cubicBezTo>
                  <a:pt x="7194761" y="-30720"/>
                  <a:pt x="7399019" y="7570"/>
                  <a:pt x="7834377" y="0"/>
                </a:cubicBezTo>
                <a:cubicBezTo>
                  <a:pt x="8269735" y="-7570"/>
                  <a:pt x="8176353" y="-360"/>
                  <a:pt x="8410933" y="0"/>
                </a:cubicBezTo>
                <a:cubicBezTo>
                  <a:pt x="8645513" y="360"/>
                  <a:pt x="8858834" y="-21404"/>
                  <a:pt x="9089234" y="0"/>
                </a:cubicBezTo>
                <a:cubicBezTo>
                  <a:pt x="9319634" y="21404"/>
                  <a:pt x="9843228" y="-3476"/>
                  <a:pt x="10174516" y="0"/>
                </a:cubicBezTo>
                <a:cubicBezTo>
                  <a:pt x="10152956" y="127050"/>
                  <a:pt x="10192496" y="256454"/>
                  <a:pt x="10174516" y="433965"/>
                </a:cubicBezTo>
                <a:cubicBezTo>
                  <a:pt x="10156536" y="611476"/>
                  <a:pt x="10191059" y="728460"/>
                  <a:pt x="10174516" y="923330"/>
                </a:cubicBezTo>
                <a:cubicBezTo>
                  <a:pt x="9895691" y="901537"/>
                  <a:pt x="9804224" y="905838"/>
                  <a:pt x="9597960" y="923330"/>
                </a:cubicBezTo>
                <a:cubicBezTo>
                  <a:pt x="9391696" y="940822"/>
                  <a:pt x="9160554" y="909568"/>
                  <a:pt x="8817914" y="923330"/>
                </a:cubicBezTo>
                <a:cubicBezTo>
                  <a:pt x="8475274" y="937092"/>
                  <a:pt x="8231710" y="897113"/>
                  <a:pt x="7936122" y="923330"/>
                </a:cubicBezTo>
                <a:cubicBezTo>
                  <a:pt x="7640534" y="949547"/>
                  <a:pt x="7649833" y="915180"/>
                  <a:pt x="7461312" y="923330"/>
                </a:cubicBezTo>
                <a:cubicBezTo>
                  <a:pt x="7272791" y="931481"/>
                  <a:pt x="7019152" y="915834"/>
                  <a:pt x="6681266" y="923330"/>
                </a:cubicBezTo>
                <a:cubicBezTo>
                  <a:pt x="6343380" y="930826"/>
                  <a:pt x="6333873" y="918833"/>
                  <a:pt x="6206455" y="923330"/>
                </a:cubicBezTo>
                <a:cubicBezTo>
                  <a:pt x="6079037" y="927827"/>
                  <a:pt x="6006557" y="913461"/>
                  <a:pt x="5833389" y="923330"/>
                </a:cubicBezTo>
                <a:cubicBezTo>
                  <a:pt x="5660221" y="933199"/>
                  <a:pt x="5321384" y="928808"/>
                  <a:pt x="5155088" y="923330"/>
                </a:cubicBezTo>
                <a:cubicBezTo>
                  <a:pt x="4988792" y="917852"/>
                  <a:pt x="4807230" y="908465"/>
                  <a:pt x="4680277" y="923330"/>
                </a:cubicBezTo>
                <a:cubicBezTo>
                  <a:pt x="4553324" y="938195"/>
                  <a:pt x="4400860" y="941229"/>
                  <a:pt x="4307212" y="923330"/>
                </a:cubicBezTo>
                <a:cubicBezTo>
                  <a:pt x="4213564" y="905431"/>
                  <a:pt x="4034901" y="907030"/>
                  <a:pt x="3934146" y="923330"/>
                </a:cubicBezTo>
                <a:cubicBezTo>
                  <a:pt x="3833391" y="939630"/>
                  <a:pt x="3276842" y="894716"/>
                  <a:pt x="3052355" y="923330"/>
                </a:cubicBezTo>
                <a:cubicBezTo>
                  <a:pt x="2827868" y="951944"/>
                  <a:pt x="2602936" y="947414"/>
                  <a:pt x="2475799" y="923330"/>
                </a:cubicBezTo>
                <a:cubicBezTo>
                  <a:pt x="2348662" y="899246"/>
                  <a:pt x="2012420" y="938354"/>
                  <a:pt x="1797498" y="923330"/>
                </a:cubicBezTo>
                <a:cubicBezTo>
                  <a:pt x="1582576" y="908306"/>
                  <a:pt x="1287252" y="949438"/>
                  <a:pt x="1017452" y="923330"/>
                </a:cubicBezTo>
                <a:cubicBezTo>
                  <a:pt x="747652" y="897222"/>
                  <a:pt x="254591" y="957821"/>
                  <a:pt x="0" y="923330"/>
                </a:cubicBezTo>
                <a:cubicBezTo>
                  <a:pt x="-622" y="787844"/>
                  <a:pt x="13270" y="675841"/>
                  <a:pt x="0" y="470898"/>
                </a:cubicBezTo>
                <a:cubicBezTo>
                  <a:pt x="-13270" y="265955"/>
                  <a:pt x="2809" y="114223"/>
                  <a:pt x="0" y="0"/>
                </a:cubicBezTo>
                <a:close/>
              </a:path>
              <a:path w="10174516" h="923330" stroke="0" extrusionOk="0">
                <a:moveTo>
                  <a:pt x="0" y="0"/>
                </a:moveTo>
                <a:cubicBezTo>
                  <a:pt x="235259" y="-41872"/>
                  <a:pt x="516149" y="7060"/>
                  <a:pt x="881791" y="0"/>
                </a:cubicBezTo>
                <a:cubicBezTo>
                  <a:pt x="1247433" y="-7060"/>
                  <a:pt x="1343436" y="-25644"/>
                  <a:pt x="1661838" y="0"/>
                </a:cubicBezTo>
                <a:cubicBezTo>
                  <a:pt x="1980240" y="25644"/>
                  <a:pt x="1934766" y="-2589"/>
                  <a:pt x="2136648" y="0"/>
                </a:cubicBezTo>
                <a:cubicBezTo>
                  <a:pt x="2338530" y="2589"/>
                  <a:pt x="2551425" y="13799"/>
                  <a:pt x="2814949" y="0"/>
                </a:cubicBezTo>
                <a:cubicBezTo>
                  <a:pt x="3078473" y="-13799"/>
                  <a:pt x="3429359" y="-6894"/>
                  <a:pt x="3594996" y="0"/>
                </a:cubicBezTo>
                <a:cubicBezTo>
                  <a:pt x="3760633" y="6894"/>
                  <a:pt x="3939015" y="22047"/>
                  <a:pt x="4171552" y="0"/>
                </a:cubicBezTo>
                <a:cubicBezTo>
                  <a:pt x="4404089" y="-22047"/>
                  <a:pt x="4580439" y="-36773"/>
                  <a:pt x="4951598" y="0"/>
                </a:cubicBezTo>
                <a:cubicBezTo>
                  <a:pt x="5322757" y="36773"/>
                  <a:pt x="5222956" y="-1532"/>
                  <a:pt x="5426409" y="0"/>
                </a:cubicBezTo>
                <a:cubicBezTo>
                  <a:pt x="5629862" y="1532"/>
                  <a:pt x="5669330" y="-4832"/>
                  <a:pt x="5901219" y="0"/>
                </a:cubicBezTo>
                <a:cubicBezTo>
                  <a:pt x="6133108" y="4832"/>
                  <a:pt x="6380525" y="-20377"/>
                  <a:pt x="6681266" y="0"/>
                </a:cubicBezTo>
                <a:cubicBezTo>
                  <a:pt x="6982007" y="20377"/>
                  <a:pt x="6994827" y="-4845"/>
                  <a:pt x="7257821" y="0"/>
                </a:cubicBezTo>
                <a:cubicBezTo>
                  <a:pt x="7520816" y="4845"/>
                  <a:pt x="7518744" y="-15070"/>
                  <a:pt x="7732632" y="0"/>
                </a:cubicBezTo>
                <a:cubicBezTo>
                  <a:pt x="7946520" y="15070"/>
                  <a:pt x="8108673" y="6972"/>
                  <a:pt x="8410933" y="0"/>
                </a:cubicBezTo>
                <a:cubicBezTo>
                  <a:pt x="8713193" y="-6972"/>
                  <a:pt x="8924112" y="29479"/>
                  <a:pt x="9190979" y="0"/>
                </a:cubicBezTo>
                <a:cubicBezTo>
                  <a:pt x="9457846" y="-29479"/>
                  <a:pt x="9411333" y="16640"/>
                  <a:pt x="9564045" y="0"/>
                </a:cubicBezTo>
                <a:cubicBezTo>
                  <a:pt x="9716757" y="-16640"/>
                  <a:pt x="10036024" y="20866"/>
                  <a:pt x="10174516" y="0"/>
                </a:cubicBezTo>
                <a:cubicBezTo>
                  <a:pt x="10183553" y="177330"/>
                  <a:pt x="10193276" y="305508"/>
                  <a:pt x="10174516" y="443198"/>
                </a:cubicBezTo>
                <a:cubicBezTo>
                  <a:pt x="10155756" y="580888"/>
                  <a:pt x="10192927" y="782323"/>
                  <a:pt x="10174516" y="923330"/>
                </a:cubicBezTo>
                <a:cubicBezTo>
                  <a:pt x="10006708" y="907871"/>
                  <a:pt x="9940055" y="922743"/>
                  <a:pt x="9801450" y="923330"/>
                </a:cubicBezTo>
                <a:cubicBezTo>
                  <a:pt x="9662845" y="923917"/>
                  <a:pt x="9097554" y="895141"/>
                  <a:pt x="8919659" y="923330"/>
                </a:cubicBezTo>
                <a:cubicBezTo>
                  <a:pt x="8741764" y="951519"/>
                  <a:pt x="8626725" y="941013"/>
                  <a:pt x="8546593" y="923330"/>
                </a:cubicBezTo>
                <a:cubicBezTo>
                  <a:pt x="8466461" y="905647"/>
                  <a:pt x="8174915" y="894663"/>
                  <a:pt x="7970038" y="923330"/>
                </a:cubicBezTo>
                <a:cubicBezTo>
                  <a:pt x="7765161" y="951997"/>
                  <a:pt x="7700493" y="907673"/>
                  <a:pt x="7596972" y="923330"/>
                </a:cubicBezTo>
                <a:cubicBezTo>
                  <a:pt x="7493451" y="938987"/>
                  <a:pt x="7207151" y="940608"/>
                  <a:pt x="6918671" y="923330"/>
                </a:cubicBezTo>
                <a:cubicBezTo>
                  <a:pt x="6630191" y="906052"/>
                  <a:pt x="6549932" y="934242"/>
                  <a:pt x="6240370" y="923330"/>
                </a:cubicBezTo>
                <a:cubicBezTo>
                  <a:pt x="5930808" y="912418"/>
                  <a:pt x="5869077" y="936040"/>
                  <a:pt x="5663814" y="923330"/>
                </a:cubicBezTo>
                <a:cubicBezTo>
                  <a:pt x="5458551" y="910620"/>
                  <a:pt x="5101145" y="885298"/>
                  <a:pt x="4782023" y="923330"/>
                </a:cubicBezTo>
                <a:cubicBezTo>
                  <a:pt x="4462901" y="961362"/>
                  <a:pt x="4542957" y="922000"/>
                  <a:pt x="4408957" y="923330"/>
                </a:cubicBezTo>
                <a:cubicBezTo>
                  <a:pt x="4274957" y="924660"/>
                  <a:pt x="4152758" y="903552"/>
                  <a:pt x="3934146" y="923330"/>
                </a:cubicBezTo>
                <a:cubicBezTo>
                  <a:pt x="3715534" y="943108"/>
                  <a:pt x="3628742" y="934876"/>
                  <a:pt x="3459335" y="923330"/>
                </a:cubicBezTo>
                <a:cubicBezTo>
                  <a:pt x="3289928" y="911784"/>
                  <a:pt x="2999178" y="943169"/>
                  <a:pt x="2679289" y="923330"/>
                </a:cubicBezTo>
                <a:cubicBezTo>
                  <a:pt x="2359400" y="903491"/>
                  <a:pt x="2351871" y="896084"/>
                  <a:pt x="2102733" y="923330"/>
                </a:cubicBezTo>
                <a:cubicBezTo>
                  <a:pt x="1853595" y="950576"/>
                  <a:pt x="1875536" y="933411"/>
                  <a:pt x="1729668" y="923330"/>
                </a:cubicBezTo>
                <a:cubicBezTo>
                  <a:pt x="1583800" y="913249"/>
                  <a:pt x="1385263" y="947701"/>
                  <a:pt x="1051367" y="923330"/>
                </a:cubicBezTo>
                <a:cubicBezTo>
                  <a:pt x="717471" y="898959"/>
                  <a:pt x="782396" y="931670"/>
                  <a:pt x="678301" y="923330"/>
                </a:cubicBezTo>
                <a:cubicBezTo>
                  <a:pt x="574206" y="914990"/>
                  <a:pt x="237868" y="940658"/>
                  <a:pt x="0" y="923330"/>
                </a:cubicBezTo>
                <a:cubicBezTo>
                  <a:pt x="19225" y="734054"/>
                  <a:pt x="19089" y="589153"/>
                  <a:pt x="0" y="489365"/>
                </a:cubicBezTo>
                <a:cubicBezTo>
                  <a:pt x="-19089" y="389578"/>
                  <a:pt x="11234" y="127844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7585851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0070C0"/>
                </a:solidFill>
              </a:rPr>
              <a:t>Definition</a:t>
            </a:r>
            <a:r>
              <a:rPr lang="en-US" dirty="0"/>
              <a:t> is a statement of meaning of a word, or term, or phrase which made use of previously defined terms</a:t>
            </a:r>
          </a:p>
          <a:p>
            <a:pPr algn="ctr"/>
            <a:r>
              <a:rPr lang="en-US" dirty="0"/>
              <a:t>Ex. Definition of Midpoint</a:t>
            </a:r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1C490-B07E-49D4-A4A9-F6FE27710B19}"/>
              </a:ext>
            </a:extLst>
          </p:cNvPr>
          <p:cNvSpPr txBox="1"/>
          <p:nvPr/>
        </p:nvSpPr>
        <p:spPr>
          <a:xfrm>
            <a:off x="1008742" y="2528723"/>
            <a:ext cx="10174516" cy="646331"/>
          </a:xfrm>
          <a:custGeom>
            <a:avLst/>
            <a:gdLst>
              <a:gd name="connsiteX0" fmla="*/ 0 w 10174516"/>
              <a:gd name="connsiteY0" fmla="*/ 0 h 646331"/>
              <a:gd name="connsiteX1" fmla="*/ 678301 w 10174516"/>
              <a:gd name="connsiteY1" fmla="*/ 0 h 646331"/>
              <a:gd name="connsiteX2" fmla="*/ 1254857 w 10174516"/>
              <a:gd name="connsiteY2" fmla="*/ 0 h 646331"/>
              <a:gd name="connsiteX3" fmla="*/ 1933158 w 10174516"/>
              <a:gd name="connsiteY3" fmla="*/ 0 h 646331"/>
              <a:gd name="connsiteX4" fmla="*/ 2407969 w 10174516"/>
              <a:gd name="connsiteY4" fmla="*/ 0 h 646331"/>
              <a:gd name="connsiteX5" fmla="*/ 3086270 w 10174516"/>
              <a:gd name="connsiteY5" fmla="*/ 0 h 646331"/>
              <a:gd name="connsiteX6" fmla="*/ 3459335 w 10174516"/>
              <a:gd name="connsiteY6" fmla="*/ 0 h 646331"/>
              <a:gd name="connsiteX7" fmla="*/ 4341127 w 10174516"/>
              <a:gd name="connsiteY7" fmla="*/ 0 h 646331"/>
              <a:gd name="connsiteX8" fmla="*/ 4714192 w 10174516"/>
              <a:gd name="connsiteY8" fmla="*/ 0 h 646331"/>
              <a:gd name="connsiteX9" fmla="*/ 5290748 w 10174516"/>
              <a:gd name="connsiteY9" fmla="*/ 0 h 646331"/>
              <a:gd name="connsiteX10" fmla="*/ 5765559 w 10174516"/>
              <a:gd name="connsiteY10" fmla="*/ 0 h 646331"/>
              <a:gd name="connsiteX11" fmla="*/ 6647350 w 10174516"/>
              <a:gd name="connsiteY11" fmla="*/ 0 h 646331"/>
              <a:gd name="connsiteX12" fmla="*/ 7529142 w 10174516"/>
              <a:gd name="connsiteY12" fmla="*/ 0 h 646331"/>
              <a:gd name="connsiteX13" fmla="*/ 8207443 w 10174516"/>
              <a:gd name="connsiteY13" fmla="*/ 0 h 646331"/>
              <a:gd name="connsiteX14" fmla="*/ 8682254 w 10174516"/>
              <a:gd name="connsiteY14" fmla="*/ 0 h 646331"/>
              <a:gd name="connsiteX15" fmla="*/ 9157064 w 10174516"/>
              <a:gd name="connsiteY15" fmla="*/ 0 h 646331"/>
              <a:gd name="connsiteX16" fmla="*/ 9530130 w 10174516"/>
              <a:gd name="connsiteY16" fmla="*/ 0 h 646331"/>
              <a:gd name="connsiteX17" fmla="*/ 10174516 w 10174516"/>
              <a:gd name="connsiteY17" fmla="*/ 0 h 646331"/>
              <a:gd name="connsiteX18" fmla="*/ 10174516 w 10174516"/>
              <a:gd name="connsiteY18" fmla="*/ 646331 h 646331"/>
              <a:gd name="connsiteX19" fmla="*/ 9597960 w 10174516"/>
              <a:gd name="connsiteY19" fmla="*/ 646331 h 646331"/>
              <a:gd name="connsiteX20" fmla="*/ 8919659 w 10174516"/>
              <a:gd name="connsiteY20" fmla="*/ 646331 h 646331"/>
              <a:gd name="connsiteX21" fmla="*/ 8444848 w 10174516"/>
              <a:gd name="connsiteY21" fmla="*/ 646331 h 646331"/>
              <a:gd name="connsiteX22" fmla="*/ 7563057 w 10174516"/>
              <a:gd name="connsiteY22" fmla="*/ 646331 h 646331"/>
              <a:gd name="connsiteX23" fmla="*/ 6681266 w 10174516"/>
              <a:gd name="connsiteY23" fmla="*/ 646331 h 646331"/>
              <a:gd name="connsiteX24" fmla="*/ 6206455 w 10174516"/>
              <a:gd name="connsiteY24" fmla="*/ 646331 h 646331"/>
              <a:gd name="connsiteX25" fmla="*/ 5833389 w 10174516"/>
              <a:gd name="connsiteY25" fmla="*/ 646331 h 646331"/>
              <a:gd name="connsiteX26" fmla="*/ 5460324 w 10174516"/>
              <a:gd name="connsiteY26" fmla="*/ 646331 h 646331"/>
              <a:gd name="connsiteX27" fmla="*/ 4985513 w 10174516"/>
              <a:gd name="connsiteY27" fmla="*/ 646331 h 646331"/>
              <a:gd name="connsiteX28" fmla="*/ 4307212 w 10174516"/>
              <a:gd name="connsiteY28" fmla="*/ 646331 h 646331"/>
              <a:gd name="connsiteX29" fmla="*/ 3934146 w 10174516"/>
              <a:gd name="connsiteY29" fmla="*/ 646331 h 646331"/>
              <a:gd name="connsiteX30" fmla="*/ 3154100 w 10174516"/>
              <a:gd name="connsiteY30" fmla="*/ 646331 h 646331"/>
              <a:gd name="connsiteX31" fmla="*/ 2679289 w 10174516"/>
              <a:gd name="connsiteY31" fmla="*/ 646331 h 646331"/>
              <a:gd name="connsiteX32" fmla="*/ 1797498 w 10174516"/>
              <a:gd name="connsiteY32" fmla="*/ 646331 h 646331"/>
              <a:gd name="connsiteX33" fmla="*/ 1424432 w 10174516"/>
              <a:gd name="connsiteY33" fmla="*/ 646331 h 646331"/>
              <a:gd name="connsiteX34" fmla="*/ 0 w 10174516"/>
              <a:gd name="connsiteY34" fmla="*/ 646331 h 646331"/>
              <a:gd name="connsiteX35" fmla="*/ 0 w 10174516"/>
              <a:gd name="connsiteY35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74516" h="646331" fill="none" extrusionOk="0">
                <a:moveTo>
                  <a:pt x="0" y="0"/>
                </a:moveTo>
                <a:cubicBezTo>
                  <a:pt x="248060" y="7999"/>
                  <a:pt x="514686" y="-28483"/>
                  <a:pt x="678301" y="0"/>
                </a:cubicBezTo>
                <a:cubicBezTo>
                  <a:pt x="841916" y="28483"/>
                  <a:pt x="1107039" y="8065"/>
                  <a:pt x="1254857" y="0"/>
                </a:cubicBezTo>
                <a:cubicBezTo>
                  <a:pt x="1402675" y="-8065"/>
                  <a:pt x="1719466" y="-32719"/>
                  <a:pt x="1933158" y="0"/>
                </a:cubicBezTo>
                <a:cubicBezTo>
                  <a:pt x="2146850" y="32719"/>
                  <a:pt x="2264294" y="10024"/>
                  <a:pt x="2407969" y="0"/>
                </a:cubicBezTo>
                <a:cubicBezTo>
                  <a:pt x="2551644" y="-10024"/>
                  <a:pt x="2760213" y="-14596"/>
                  <a:pt x="3086270" y="0"/>
                </a:cubicBezTo>
                <a:cubicBezTo>
                  <a:pt x="3412327" y="14596"/>
                  <a:pt x="3377017" y="14415"/>
                  <a:pt x="3459335" y="0"/>
                </a:cubicBezTo>
                <a:cubicBezTo>
                  <a:pt x="3541653" y="-14415"/>
                  <a:pt x="4135186" y="-37994"/>
                  <a:pt x="4341127" y="0"/>
                </a:cubicBezTo>
                <a:cubicBezTo>
                  <a:pt x="4547068" y="37994"/>
                  <a:pt x="4620268" y="-5623"/>
                  <a:pt x="4714192" y="0"/>
                </a:cubicBezTo>
                <a:cubicBezTo>
                  <a:pt x="4808116" y="5623"/>
                  <a:pt x="5053089" y="-2532"/>
                  <a:pt x="5290748" y="0"/>
                </a:cubicBezTo>
                <a:cubicBezTo>
                  <a:pt x="5528407" y="2532"/>
                  <a:pt x="5660433" y="-19120"/>
                  <a:pt x="5765559" y="0"/>
                </a:cubicBezTo>
                <a:cubicBezTo>
                  <a:pt x="5870685" y="19120"/>
                  <a:pt x="6396475" y="40681"/>
                  <a:pt x="6647350" y="0"/>
                </a:cubicBezTo>
                <a:cubicBezTo>
                  <a:pt x="6898225" y="-40681"/>
                  <a:pt x="7241297" y="42529"/>
                  <a:pt x="7529142" y="0"/>
                </a:cubicBezTo>
                <a:cubicBezTo>
                  <a:pt x="7816987" y="-42529"/>
                  <a:pt x="8016653" y="-22710"/>
                  <a:pt x="8207443" y="0"/>
                </a:cubicBezTo>
                <a:cubicBezTo>
                  <a:pt x="8398233" y="22710"/>
                  <a:pt x="8521597" y="17639"/>
                  <a:pt x="8682254" y="0"/>
                </a:cubicBezTo>
                <a:cubicBezTo>
                  <a:pt x="8842911" y="-17639"/>
                  <a:pt x="8998181" y="-7637"/>
                  <a:pt x="9157064" y="0"/>
                </a:cubicBezTo>
                <a:cubicBezTo>
                  <a:pt x="9315947" y="7637"/>
                  <a:pt x="9422688" y="7486"/>
                  <a:pt x="9530130" y="0"/>
                </a:cubicBezTo>
                <a:cubicBezTo>
                  <a:pt x="9637572" y="-7486"/>
                  <a:pt x="9905161" y="7057"/>
                  <a:pt x="10174516" y="0"/>
                </a:cubicBezTo>
                <a:cubicBezTo>
                  <a:pt x="10166912" y="180610"/>
                  <a:pt x="10202844" y="408777"/>
                  <a:pt x="10174516" y="646331"/>
                </a:cubicBezTo>
                <a:cubicBezTo>
                  <a:pt x="10000823" y="619859"/>
                  <a:pt x="9776796" y="645930"/>
                  <a:pt x="9597960" y="646331"/>
                </a:cubicBezTo>
                <a:cubicBezTo>
                  <a:pt x="9419124" y="646732"/>
                  <a:pt x="9222874" y="669091"/>
                  <a:pt x="8919659" y="646331"/>
                </a:cubicBezTo>
                <a:cubicBezTo>
                  <a:pt x="8616444" y="623571"/>
                  <a:pt x="8595708" y="623595"/>
                  <a:pt x="8444848" y="646331"/>
                </a:cubicBezTo>
                <a:cubicBezTo>
                  <a:pt x="8293988" y="669067"/>
                  <a:pt x="7986663" y="645902"/>
                  <a:pt x="7563057" y="646331"/>
                </a:cubicBezTo>
                <a:cubicBezTo>
                  <a:pt x="7139451" y="646760"/>
                  <a:pt x="7027116" y="631021"/>
                  <a:pt x="6681266" y="646331"/>
                </a:cubicBezTo>
                <a:cubicBezTo>
                  <a:pt x="6335416" y="661641"/>
                  <a:pt x="6340466" y="632979"/>
                  <a:pt x="6206455" y="646331"/>
                </a:cubicBezTo>
                <a:cubicBezTo>
                  <a:pt x="6072444" y="659683"/>
                  <a:pt x="5972439" y="629317"/>
                  <a:pt x="5833389" y="646331"/>
                </a:cubicBezTo>
                <a:cubicBezTo>
                  <a:pt x="5694339" y="663345"/>
                  <a:pt x="5542341" y="656490"/>
                  <a:pt x="5460324" y="646331"/>
                </a:cubicBezTo>
                <a:cubicBezTo>
                  <a:pt x="5378308" y="636172"/>
                  <a:pt x="5101625" y="651400"/>
                  <a:pt x="4985513" y="646331"/>
                </a:cubicBezTo>
                <a:cubicBezTo>
                  <a:pt x="4869401" y="641262"/>
                  <a:pt x="4635824" y="633620"/>
                  <a:pt x="4307212" y="646331"/>
                </a:cubicBezTo>
                <a:cubicBezTo>
                  <a:pt x="3978600" y="659042"/>
                  <a:pt x="4109339" y="654358"/>
                  <a:pt x="3934146" y="646331"/>
                </a:cubicBezTo>
                <a:cubicBezTo>
                  <a:pt x="3758953" y="638304"/>
                  <a:pt x="3483538" y="636305"/>
                  <a:pt x="3154100" y="646331"/>
                </a:cubicBezTo>
                <a:cubicBezTo>
                  <a:pt x="2824662" y="656357"/>
                  <a:pt x="2887149" y="652461"/>
                  <a:pt x="2679289" y="646331"/>
                </a:cubicBezTo>
                <a:cubicBezTo>
                  <a:pt x="2471429" y="640201"/>
                  <a:pt x="2085753" y="662717"/>
                  <a:pt x="1797498" y="646331"/>
                </a:cubicBezTo>
                <a:cubicBezTo>
                  <a:pt x="1509243" y="629945"/>
                  <a:pt x="1513898" y="634342"/>
                  <a:pt x="1424432" y="646331"/>
                </a:cubicBezTo>
                <a:cubicBezTo>
                  <a:pt x="1334966" y="658320"/>
                  <a:pt x="321929" y="638956"/>
                  <a:pt x="0" y="646331"/>
                </a:cubicBezTo>
                <a:cubicBezTo>
                  <a:pt x="-27224" y="478771"/>
                  <a:pt x="23308" y="304891"/>
                  <a:pt x="0" y="0"/>
                </a:cubicBezTo>
                <a:close/>
              </a:path>
              <a:path w="10174516" h="646331" stroke="0" extrusionOk="0">
                <a:moveTo>
                  <a:pt x="0" y="0"/>
                </a:moveTo>
                <a:cubicBezTo>
                  <a:pt x="145268" y="-21423"/>
                  <a:pt x="330061" y="-5621"/>
                  <a:pt x="474811" y="0"/>
                </a:cubicBezTo>
                <a:cubicBezTo>
                  <a:pt x="619561" y="5621"/>
                  <a:pt x="895303" y="-24468"/>
                  <a:pt x="1051367" y="0"/>
                </a:cubicBezTo>
                <a:cubicBezTo>
                  <a:pt x="1207431" y="24468"/>
                  <a:pt x="1536991" y="-36660"/>
                  <a:pt x="1831413" y="0"/>
                </a:cubicBezTo>
                <a:cubicBezTo>
                  <a:pt x="2125835" y="36660"/>
                  <a:pt x="2143237" y="-19608"/>
                  <a:pt x="2407969" y="0"/>
                </a:cubicBezTo>
                <a:cubicBezTo>
                  <a:pt x="2672701" y="19608"/>
                  <a:pt x="2701863" y="1138"/>
                  <a:pt x="2781034" y="0"/>
                </a:cubicBezTo>
                <a:cubicBezTo>
                  <a:pt x="2860205" y="-1138"/>
                  <a:pt x="3341416" y="-34922"/>
                  <a:pt x="3561081" y="0"/>
                </a:cubicBezTo>
                <a:cubicBezTo>
                  <a:pt x="3780746" y="34922"/>
                  <a:pt x="3941017" y="23427"/>
                  <a:pt x="4239382" y="0"/>
                </a:cubicBezTo>
                <a:cubicBezTo>
                  <a:pt x="4537747" y="-23427"/>
                  <a:pt x="4710895" y="-34948"/>
                  <a:pt x="5019428" y="0"/>
                </a:cubicBezTo>
                <a:cubicBezTo>
                  <a:pt x="5327961" y="34948"/>
                  <a:pt x="5468676" y="-36967"/>
                  <a:pt x="5901219" y="0"/>
                </a:cubicBezTo>
                <a:cubicBezTo>
                  <a:pt x="6333762" y="36967"/>
                  <a:pt x="6198353" y="-3244"/>
                  <a:pt x="6376030" y="0"/>
                </a:cubicBezTo>
                <a:cubicBezTo>
                  <a:pt x="6553707" y="3244"/>
                  <a:pt x="6825421" y="9111"/>
                  <a:pt x="6952586" y="0"/>
                </a:cubicBezTo>
                <a:cubicBezTo>
                  <a:pt x="7079751" y="-9111"/>
                  <a:pt x="7406265" y="4621"/>
                  <a:pt x="7630887" y="0"/>
                </a:cubicBezTo>
                <a:cubicBezTo>
                  <a:pt x="7855509" y="-4621"/>
                  <a:pt x="8003095" y="13488"/>
                  <a:pt x="8105698" y="0"/>
                </a:cubicBezTo>
                <a:cubicBezTo>
                  <a:pt x="8208301" y="-13488"/>
                  <a:pt x="8614788" y="3703"/>
                  <a:pt x="8783999" y="0"/>
                </a:cubicBezTo>
                <a:cubicBezTo>
                  <a:pt x="8953210" y="-3703"/>
                  <a:pt x="9184671" y="-14407"/>
                  <a:pt x="9564045" y="0"/>
                </a:cubicBezTo>
                <a:cubicBezTo>
                  <a:pt x="9943419" y="14407"/>
                  <a:pt x="10023346" y="14491"/>
                  <a:pt x="10174516" y="0"/>
                </a:cubicBezTo>
                <a:cubicBezTo>
                  <a:pt x="10203577" y="284192"/>
                  <a:pt x="10191315" y="497863"/>
                  <a:pt x="10174516" y="646331"/>
                </a:cubicBezTo>
                <a:cubicBezTo>
                  <a:pt x="9883826" y="632222"/>
                  <a:pt x="9810537" y="614106"/>
                  <a:pt x="9496215" y="646331"/>
                </a:cubicBezTo>
                <a:cubicBezTo>
                  <a:pt x="9181893" y="678556"/>
                  <a:pt x="8805618" y="674744"/>
                  <a:pt x="8614424" y="646331"/>
                </a:cubicBezTo>
                <a:cubicBezTo>
                  <a:pt x="8423230" y="617918"/>
                  <a:pt x="8282761" y="657971"/>
                  <a:pt x="8037868" y="646331"/>
                </a:cubicBezTo>
                <a:cubicBezTo>
                  <a:pt x="7792975" y="634691"/>
                  <a:pt x="7391378" y="668661"/>
                  <a:pt x="7156076" y="646331"/>
                </a:cubicBezTo>
                <a:cubicBezTo>
                  <a:pt x="6920774" y="624001"/>
                  <a:pt x="6640533" y="671091"/>
                  <a:pt x="6477775" y="646331"/>
                </a:cubicBezTo>
                <a:cubicBezTo>
                  <a:pt x="6315017" y="621571"/>
                  <a:pt x="6050363" y="655664"/>
                  <a:pt x="5799474" y="646331"/>
                </a:cubicBezTo>
                <a:cubicBezTo>
                  <a:pt x="5548585" y="636998"/>
                  <a:pt x="5383392" y="641901"/>
                  <a:pt x="5222918" y="646331"/>
                </a:cubicBezTo>
                <a:cubicBezTo>
                  <a:pt x="5062444" y="650761"/>
                  <a:pt x="4753242" y="648336"/>
                  <a:pt x="4341127" y="646331"/>
                </a:cubicBezTo>
                <a:cubicBezTo>
                  <a:pt x="3929012" y="644326"/>
                  <a:pt x="4056259" y="642627"/>
                  <a:pt x="3968061" y="646331"/>
                </a:cubicBezTo>
                <a:cubicBezTo>
                  <a:pt x="3879863" y="650035"/>
                  <a:pt x="3777906" y="648402"/>
                  <a:pt x="3594996" y="646331"/>
                </a:cubicBezTo>
                <a:cubicBezTo>
                  <a:pt x="3412086" y="644260"/>
                  <a:pt x="3226267" y="622832"/>
                  <a:pt x="3120185" y="646331"/>
                </a:cubicBezTo>
                <a:cubicBezTo>
                  <a:pt x="3014103" y="669830"/>
                  <a:pt x="2719796" y="645014"/>
                  <a:pt x="2543629" y="646331"/>
                </a:cubicBezTo>
                <a:cubicBezTo>
                  <a:pt x="2367462" y="647648"/>
                  <a:pt x="2091236" y="657764"/>
                  <a:pt x="1967073" y="646331"/>
                </a:cubicBezTo>
                <a:cubicBezTo>
                  <a:pt x="1842910" y="634898"/>
                  <a:pt x="1625839" y="663365"/>
                  <a:pt x="1288772" y="646331"/>
                </a:cubicBezTo>
                <a:cubicBezTo>
                  <a:pt x="951705" y="629297"/>
                  <a:pt x="927781" y="632894"/>
                  <a:pt x="813961" y="646331"/>
                </a:cubicBezTo>
                <a:cubicBezTo>
                  <a:pt x="700141" y="659768"/>
                  <a:pt x="246367" y="673249"/>
                  <a:pt x="0" y="646331"/>
                </a:cubicBezTo>
                <a:cubicBezTo>
                  <a:pt x="-5312" y="458861"/>
                  <a:pt x="-23283" y="179979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8135060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0070C0"/>
                </a:solidFill>
              </a:rPr>
              <a:t>postulate</a:t>
            </a:r>
            <a:r>
              <a:rPr lang="en-US" dirty="0"/>
              <a:t> is a statement which is accepted as true without proof.</a:t>
            </a:r>
          </a:p>
          <a:p>
            <a:pPr algn="ctr"/>
            <a:r>
              <a:rPr lang="en-US" dirty="0"/>
              <a:t>Ex. Angle Addition Postulate</a:t>
            </a:r>
            <a:endParaRPr lang="en-P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F7996-B6CB-4255-8FC9-671578D4BCF8}"/>
              </a:ext>
            </a:extLst>
          </p:cNvPr>
          <p:cNvSpPr txBox="1"/>
          <p:nvPr/>
        </p:nvSpPr>
        <p:spPr>
          <a:xfrm>
            <a:off x="1008742" y="3880561"/>
            <a:ext cx="10174516" cy="646331"/>
          </a:xfrm>
          <a:custGeom>
            <a:avLst/>
            <a:gdLst>
              <a:gd name="connsiteX0" fmla="*/ 0 w 10174516"/>
              <a:gd name="connsiteY0" fmla="*/ 0 h 646331"/>
              <a:gd name="connsiteX1" fmla="*/ 678301 w 10174516"/>
              <a:gd name="connsiteY1" fmla="*/ 0 h 646331"/>
              <a:gd name="connsiteX2" fmla="*/ 1051367 w 10174516"/>
              <a:gd name="connsiteY2" fmla="*/ 0 h 646331"/>
              <a:gd name="connsiteX3" fmla="*/ 1933158 w 10174516"/>
              <a:gd name="connsiteY3" fmla="*/ 0 h 646331"/>
              <a:gd name="connsiteX4" fmla="*/ 2611459 w 10174516"/>
              <a:gd name="connsiteY4" fmla="*/ 0 h 646331"/>
              <a:gd name="connsiteX5" fmla="*/ 3289760 w 10174516"/>
              <a:gd name="connsiteY5" fmla="*/ 0 h 646331"/>
              <a:gd name="connsiteX6" fmla="*/ 3662826 w 10174516"/>
              <a:gd name="connsiteY6" fmla="*/ 0 h 646331"/>
              <a:gd name="connsiteX7" fmla="*/ 4442872 w 10174516"/>
              <a:gd name="connsiteY7" fmla="*/ 0 h 646331"/>
              <a:gd name="connsiteX8" fmla="*/ 5222918 w 10174516"/>
              <a:gd name="connsiteY8" fmla="*/ 0 h 646331"/>
              <a:gd name="connsiteX9" fmla="*/ 6104710 w 10174516"/>
              <a:gd name="connsiteY9" fmla="*/ 0 h 646331"/>
              <a:gd name="connsiteX10" fmla="*/ 6477775 w 10174516"/>
              <a:gd name="connsiteY10" fmla="*/ 0 h 646331"/>
              <a:gd name="connsiteX11" fmla="*/ 6850841 w 10174516"/>
              <a:gd name="connsiteY11" fmla="*/ 0 h 646331"/>
              <a:gd name="connsiteX12" fmla="*/ 7630887 w 10174516"/>
              <a:gd name="connsiteY12" fmla="*/ 0 h 646331"/>
              <a:gd name="connsiteX13" fmla="*/ 8105698 w 10174516"/>
              <a:gd name="connsiteY13" fmla="*/ 0 h 646331"/>
              <a:gd name="connsiteX14" fmla="*/ 8580508 w 10174516"/>
              <a:gd name="connsiteY14" fmla="*/ 0 h 646331"/>
              <a:gd name="connsiteX15" fmla="*/ 9157064 w 10174516"/>
              <a:gd name="connsiteY15" fmla="*/ 0 h 646331"/>
              <a:gd name="connsiteX16" fmla="*/ 10174516 w 10174516"/>
              <a:gd name="connsiteY16" fmla="*/ 0 h 646331"/>
              <a:gd name="connsiteX17" fmla="*/ 10174516 w 10174516"/>
              <a:gd name="connsiteY17" fmla="*/ 646331 h 646331"/>
              <a:gd name="connsiteX18" fmla="*/ 9394470 w 10174516"/>
              <a:gd name="connsiteY18" fmla="*/ 646331 h 646331"/>
              <a:gd name="connsiteX19" fmla="*/ 8919659 w 10174516"/>
              <a:gd name="connsiteY19" fmla="*/ 646331 h 646331"/>
              <a:gd name="connsiteX20" fmla="*/ 8241358 w 10174516"/>
              <a:gd name="connsiteY20" fmla="*/ 646331 h 646331"/>
              <a:gd name="connsiteX21" fmla="*/ 7461312 w 10174516"/>
              <a:gd name="connsiteY21" fmla="*/ 646331 h 646331"/>
              <a:gd name="connsiteX22" fmla="*/ 6681266 w 10174516"/>
              <a:gd name="connsiteY22" fmla="*/ 646331 h 646331"/>
              <a:gd name="connsiteX23" fmla="*/ 5799474 w 10174516"/>
              <a:gd name="connsiteY23" fmla="*/ 646331 h 646331"/>
              <a:gd name="connsiteX24" fmla="*/ 5019428 w 10174516"/>
              <a:gd name="connsiteY24" fmla="*/ 646331 h 646331"/>
              <a:gd name="connsiteX25" fmla="*/ 4239382 w 10174516"/>
              <a:gd name="connsiteY25" fmla="*/ 646331 h 646331"/>
              <a:gd name="connsiteX26" fmla="*/ 3459335 w 10174516"/>
              <a:gd name="connsiteY26" fmla="*/ 646331 h 646331"/>
              <a:gd name="connsiteX27" fmla="*/ 2781034 w 10174516"/>
              <a:gd name="connsiteY27" fmla="*/ 646331 h 646331"/>
              <a:gd name="connsiteX28" fmla="*/ 2407969 w 10174516"/>
              <a:gd name="connsiteY28" fmla="*/ 646331 h 646331"/>
              <a:gd name="connsiteX29" fmla="*/ 2034903 w 10174516"/>
              <a:gd name="connsiteY29" fmla="*/ 646331 h 646331"/>
              <a:gd name="connsiteX30" fmla="*/ 1254857 w 10174516"/>
              <a:gd name="connsiteY30" fmla="*/ 646331 h 646331"/>
              <a:gd name="connsiteX31" fmla="*/ 678301 w 10174516"/>
              <a:gd name="connsiteY31" fmla="*/ 646331 h 646331"/>
              <a:gd name="connsiteX32" fmla="*/ 0 w 10174516"/>
              <a:gd name="connsiteY32" fmla="*/ 646331 h 646331"/>
              <a:gd name="connsiteX33" fmla="*/ 0 w 10174516"/>
              <a:gd name="connsiteY33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174516" h="646331" fill="none" extrusionOk="0">
                <a:moveTo>
                  <a:pt x="0" y="0"/>
                </a:moveTo>
                <a:cubicBezTo>
                  <a:pt x="255000" y="-23501"/>
                  <a:pt x="525998" y="-19344"/>
                  <a:pt x="678301" y="0"/>
                </a:cubicBezTo>
                <a:cubicBezTo>
                  <a:pt x="830604" y="19344"/>
                  <a:pt x="969737" y="-11360"/>
                  <a:pt x="1051367" y="0"/>
                </a:cubicBezTo>
                <a:cubicBezTo>
                  <a:pt x="1132997" y="11360"/>
                  <a:pt x="1740936" y="-21372"/>
                  <a:pt x="1933158" y="0"/>
                </a:cubicBezTo>
                <a:cubicBezTo>
                  <a:pt x="2125380" y="21372"/>
                  <a:pt x="2297499" y="3205"/>
                  <a:pt x="2611459" y="0"/>
                </a:cubicBezTo>
                <a:cubicBezTo>
                  <a:pt x="2925419" y="-3205"/>
                  <a:pt x="3071260" y="-33908"/>
                  <a:pt x="3289760" y="0"/>
                </a:cubicBezTo>
                <a:cubicBezTo>
                  <a:pt x="3508260" y="33908"/>
                  <a:pt x="3572375" y="-5007"/>
                  <a:pt x="3662826" y="0"/>
                </a:cubicBezTo>
                <a:cubicBezTo>
                  <a:pt x="3753277" y="5007"/>
                  <a:pt x="4265694" y="32990"/>
                  <a:pt x="4442872" y="0"/>
                </a:cubicBezTo>
                <a:cubicBezTo>
                  <a:pt x="4620050" y="-32990"/>
                  <a:pt x="5028384" y="-32321"/>
                  <a:pt x="5222918" y="0"/>
                </a:cubicBezTo>
                <a:cubicBezTo>
                  <a:pt x="5417452" y="32321"/>
                  <a:pt x="5711894" y="4434"/>
                  <a:pt x="6104710" y="0"/>
                </a:cubicBezTo>
                <a:cubicBezTo>
                  <a:pt x="6497526" y="-4434"/>
                  <a:pt x="6359845" y="-9675"/>
                  <a:pt x="6477775" y="0"/>
                </a:cubicBezTo>
                <a:cubicBezTo>
                  <a:pt x="6595706" y="9675"/>
                  <a:pt x="6677751" y="-10883"/>
                  <a:pt x="6850841" y="0"/>
                </a:cubicBezTo>
                <a:cubicBezTo>
                  <a:pt x="7023931" y="10883"/>
                  <a:pt x="7440291" y="-2755"/>
                  <a:pt x="7630887" y="0"/>
                </a:cubicBezTo>
                <a:cubicBezTo>
                  <a:pt x="7821483" y="2755"/>
                  <a:pt x="7958109" y="5860"/>
                  <a:pt x="8105698" y="0"/>
                </a:cubicBezTo>
                <a:cubicBezTo>
                  <a:pt x="8253287" y="-5860"/>
                  <a:pt x="8407564" y="-16232"/>
                  <a:pt x="8580508" y="0"/>
                </a:cubicBezTo>
                <a:cubicBezTo>
                  <a:pt x="8753452" y="16232"/>
                  <a:pt x="8950216" y="25325"/>
                  <a:pt x="9157064" y="0"/>
                </a:cubicBezTo>
                <a:cubicBezTo>
                  <a:pt x="9363912" y="-25325"/>
                  <a:pt x="9691754" y="-39561"/>
                  <a:pt x="10174516" y="0"/>
                </a:cubicBezTo>
                <a:cubicBezTo>
                  <a:pt x="10168655" y="160236"/>
                  <a:pt x="10145826" y="360527"/>
                  <a:pt x="10174516" y="646331"/>
                </a:cubicBezTo>
                <a:cubicBezTo>
                  <a:pt x="9813083" y="639712"/>
                  <a:pt x="9626330" y="624325"/>
                  <a:pt x="9394470" y="646331"/>
                </a:cubicBezTo>
                <a:cubicBezTo>
                  <a:pt x="9162610" y="668337"/>
                  <a:pt x="9147263" y="663855"/>
                  <a:pt x="8919659" y="646331"/>
                </a:cubicBezTo>
                <a:cubicBezTo>
                  <a:pt x="8692055" y="628807"/>
                  <a:pt x="8440587" y="679435"/>
                  <a:pt x="8241358" y="646331"/>
                </a:cubicBezTo>
                <a:cubicBezTo>
                  <a:pt x="8042129" y="613227"/>
                  <a:pt x="7710091" y="656852"/>
                  <a:pt x="7461312" y="646331"/>
                </a:cubicBezTo>
                <a:cubicBezTo>
                  <a:pt x="7212533" y="635810"/>
                  <a:pt x="6957342" y="680025"/>
                  <a:pt x="6681266" y="646331"/>
                </a:cubicBezTo>
                <a:cubicBezTo>
                  <a:pt x="6405190" y="612637"/>
                  <a:pt x="6008813" y="664843"/>
                  <a:pt x="5799474" y="646331"/>
                </a:cubicBezTo>
                <a:cubicBezTo>
                  <a:pt x="5590135" y="627819"/>
                  <a:pt x="5202311" y="671082"/>
                  <a:pt x="5019428" y="646331"/>
                </a:cubicBezTo>
                <a:cubicBezTo>
                  <a:pt x="4836545" y="621580"/>
                  <a:pt x="4430762" y="682144"/>
                  <a:pt x="4239382" y="646331"/>
                </a:cubicBezTo>
                <a:cubicBezTo>
                  <a:pt x="4048002" y="610518"/>
                  <a:pt x="3735579" y="651862"/>
                  <a:pt x="3459335" y="646331"/>
                </a:cubicBezTo>
                <a:cubicBezTo>
                  <a:pt x="3183091" y="640800"/>
                  <a:pt x="3003300" y="631992"/>
                  <a:pt x="2781034" y="646331"/>
                </a:cubicBezTo>
                <a:cubicBezTo>
                  <a:pt x="2558768" y="660670"/>
                  <a:pt x="2566857" y="638029"/>
                  <a:pt x="2407969" y="646331"/>
                </a:cubicBezTo>
                <a:cubicBezTo>
                  <a:pt x="2249082" y="654633"/>
                  <a:pt x="2174951" y="652354"/>
                  <a:pt x="2034903" y="646331"/>
                </a:cubicBezTo>
                <a:cubicBezTo>
                  <a:pt x="1894855" y="640308"/>
                  <a:pt x="1421193" y="638266"/>
                  <a:pt x="1254857" y="646331"/>
                </a:cubicBezTo>
                <a:cubicBezTo>
                  <a:pt x="1088521" y="654396"/>
                  <a:pt x="944978" y="667558"/>
                  <a:pt x="678301" y="646331"/>
                </a:cubicBezTo>
                <a:cubicBezTo>
                  <a:pt x="411624" y="625104"/>
                  <a:pt x="177333" y="646564"/>
                  <a:pt x="0" y="646331"/>
                </a:cubicBezTo>
                <a:cubicBezTo>
                  <a:pt x="-11607" y="476708"/>
                  <a:pt x="30004" y="221060"/>
                  <a:pt x="0" y="0"/>
                </a:cubicBezTo>
                <a:close/>
              </a:path>
              <a:path w="10174516" h="646331" stroke="0" extrusionOk="0">
                <a:moveTo>
                  <a:pt x="0" y="0"/>
                </a:moveTo>
                <a:cubicBezTo>
                  <a:pt x="267652" y="-11664"/>
                  <a:pt x="688636" y="25403"/>
                  <a:pt x="881791" y="0"/>
                </a:cubicBezTo>
                <a:cubicBezTo>
                  <a:pt x="1074946" y="-25403"/>
                  <a:pt x="1132857" y="1879"/>
                  <a:pt x="1254857" y="0"/>
                </a:cubicBezTo>
                <a:cubicBezTo>
                  <a:pt x="1376857" y="-1879"/>
                  <a:pt x="1650840" y="3209"/>
                  <a:pt x="1933158" y="0"/>
                </a:cubicBezTo>
                <a:cubicBezTo>
                  <a:pt x="2215476" y="-3209"/>
                  <a:pt x="2544634" y="-11797"/>
                  <a:pt x="2713204" y="0"/>
                </a:cubicBezTo>
                <a:cubicBezTo>
                  <a:pt x="2881774" y="11797"/>
                  <a:pt x="3002419" y="-14832"/>
                  <a:pt x="3188015" y="0"/>
                </a:cubicBezTo>
                <a:cubicBezTo>
                  <a:pt x="3373611" y="14832"/>
                  <a:pt x="3483986" y="-16705"/>
                  <a:pt x="3662826" y="0"/>
                </a:cubicBezTo>
                <a:cubicBezTo>
                  <a:pt x="3841666" y="16705"/>
                  <a:pt x="4049355" y="-4617"/>
                  <a:pt x="4341127" y="0"/>
                </a:cubicBezTo>
                <a:cubicBezTo>
                  <a:pt x="4632899" y="4617"/>
                  <a:pt x="4588201" y="-9384"/>
                  <a:pt x="4815938" y="0"/>
                </a:cubicBezTo>
                <a:cubicBezTo>
                  <a:pt x="5043675" y="9384"/>
                  <a:pt x="5333803" y="9928"/>
                  <a:pt x="5595984" y="0"/>
                </a:cubicBezTo>
                <a:cubicBezTo>
                  <a:pt x="5858165" y="-9928"/>
                  <a:pt x="6006869" y="-22145"/>
                  <a:pt x="6172540" y="0"/>
                </a:cubicBezTo>
                <a:cubicBezTo>
                  <a:pt x="6338211" y="22145"/>
                  <a:pt x="6419122" y="18212"/>
                  <a:pt x="6647350" y="0"/>
                </a:cubicBezTo>
                <a:cubicBezTo>
                  <a:pt x="6875578" y="-18212"/>
                  <a:pt x="7177577" y="-9112"/>
                  <a:pt x="7325652" y="0"/>
                </a:cubicBezTo>
                <a:cubicBezTo>
                  <a:pt x="7473727" y="9112"/>
                  <a:pt x="7820267" y="22106"/>
                  <a:pt x="8207443" y="0"/>
                </a:cubicBezTo>
                <a:cubicBezTo>
                  <a:pt x="8594619" y="-22106"/>
                  <a:pt x="8432678" y="2876"/>
                  <a:pt x="8580508" y="0"/>
                </a:cubicBezTo>
                <a:cubicBezTo>
                  <a:pt x="8728339" y="-2876"/>
                  <a:pt x="8969508" y="-27058"/>
                  <a:pt x="9157064" y="0"/>
                </a:cubicBezTo>
                <a:cubicBezTo>
                  <a:pt x="9344620" y="27058"/>
                  <a:pt x="9918341" y="-37208"/>
                  <a:pt x="10174516" y="0"/>
                </a:cubicBezTo>
                <a:cubicBezTo>
                  <a:pt x="10147676" y="210876"/>
                  <a:pt x="10149631" y="365230"/>
                  <a:pt x="10174516" y="646331"/>
                </a:cubicBezTo>
                <a:cubicBezTo>
                  <a:pt x="9995110" y="674510"/>
                  <a:pt x="9495102" y="659175"/>
                  <a:pt x="9292725" y="646331"/>
                </a:cubicBezTo>
                <a:cubicBezTo>
                  <a:pt x="9090348" y="633487"/>
                  <a:pt x="8996192" y="617700"/>
                  <a:pt x="8716169" y="646331"/>
                </a:cubicBezTo>
                <a:cubicBezTo>
                  <a:pt x="8436146" y="674962"/>
                  <a:pt x="8214587" y="665985"/>
                  <a:pt x="7936122" y="646331"/>
                </a:cubicBezTo>
                <a:cubicBezTo>
                  <a:pt x="7657657" y="626677"/>
                  <a:pt x="7343657" y="612418"/>
                  <a:pt x="7156076" y="646331"/>
                </a:cubicBezTo>
                <a:cubicBezTo>
                  <a:pt x="6968495" y="680244"/>
                  <a:pt x="6786692" y="638167"/>
                  <a:pt x="6681266" y="646331"/>
                </a:cubicBezTo>
                <a:cubicBezTo>
                  <a:pt x="6575840" y="654496"/>
                  <a:pt x="6440597" y="639752"/>
                  <a:pt x="6308200" y="646331"/>
                </a:cubicBezTo>
                <a:cubicBezTo>
                  <a:pt x="6175803" y="652910"/>
                  <a:pt x="5918733" y="645884"/>
                  <a:pt x="5629899" y="646331"/>
                </a:cubicBezTo>
                <a:cubicBezTo>
                  <a:pt x="5341065" y="646778"/>
                  <a:pt x="5189563" y="659733"/>
                  <a:pt x="4951598" y="646331"/>
                </a:cubicBezTo>
                <a:cubicBezTo>
                  <a:pt x="4713633" y="632929"/>
                  <a:pt x="4306573" y="619197"/>
                  <a:pt x="4069806" y="646331"/>
                </a:cubicBezTo>
                <a:cubicBezTo>
                  <a:pt x="3833039" y="673465"/>
                  <a:pt x="3755606" y="662735"/>
                  <a:pt x="3594996" y="646331"/>
                </a:cubicBezTo>
                <a:cubicBezTo>
                  <a:pt x="3434386" y="629928"/>
                  <a:pt x="3072690" y="620289"/>
                  <a:pt x="2713204" y="646331"/>
                </a:cubicBezTo>
                <a:cubicBezTo>
                  <a:pt x="2353718" y="672373"/>
                  <a:pt x="2050028" y="651778"/>
                  <a:pt x="1831413" y="646331"/>
                </a:cubicBezTo>
                <a:cubicBezTo>
                  <a:pt x="1612798" y="640884"/>
                  <a:pt x="1550144" y="634830"/>
                  <a:pt x="1356602" y="646331"/>
                </a:cubicBezTo>
                <a:cubicBezTo>
                  <a:pt x="1163060" y="657832"/>
                  <a:pt x="856052" y="660684"/>
                  <a:pt x="576556" y="646331"/>
                </a:cubicBezTo>
                <a:cubicBezTo>
                  <a:pt x="297060" y="631978"/>
                  <a:pt x="283902" y="662632"/>
                  <a:pt x="0" y="646331"/>
                </a:cubicBezTo>
                <a:cubicBezTo>
                  <a:pt x="31063" y="512221"/>
                  <a:pt x="30496" y="147344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8417712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0070C0"/>
                </a:solidFill>
              </a:rPr>
              <a:t>theorem</a:t>
            </a:r>
            <a:r>
              <a:rPr lang="en-US" dirty="0"/>
              <a:t> is any statement that can be proven true.</a:t>
            </a:r>
          </a:p>
          <a:p>
            <a:pPr algn="ctr"/>
            <a:r>
              <a:rPr lang="en-US" dirty="0"/>
              <a:t>Ex. Angle Bisector Theorem</a:t>
            </a:r>
            <a:endParaRPr lang="en-P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5B122-5783-4047-980F-F68818C14C89}"/>
              </a:ext>
            </a:extLst>
          </p:cNvPr>
          <p:cNvSpPr txBox="1"/>
          <p:nvPr/>
        </p:nvSpPr>
        <p:spPr>
          <a:xfrm>
            <a:off x="1008742" y="5273488"/>
            <a:ext cx="10174516" cy="369332"/>
          </a:xfrm>
          <a:custGeom>
            <a:avLst/>
            <a:gdLst>
              <a:gd name="connsiteX0" fmla="*/ 0 w 10174516"/>
              <a:gd name="connsiteY0" fmla="*/ 0 h 369332"/>
              <a:gd name="connsiteX1" fmla="*/ 678301 w 10174516"/>
              <a:gd name="connsiteY1" fmla="*/ 0 h 369332"/>
              <a:gd name="connsiteX2" fmla="*/ 1458347 w 10174516"/>
              <a:gd name="connsiteY2" fmla="*/ 0 h 369332"/>
              <a:gd name="connsiteX3" fmla="*/ 1933158 w 10174516"/>
              <a:gd name="connsiteY3" fmla="*/ 0 h 369332"/>
              <a:gd name="connsiteX4" fmla="*/ 2814949 w 10174516"/>
              <a:gd name="connsiteY4" fmla="*/ 0 h 369332"/>
              <a:gd name="connsiteX5" fmla="*/ 3188015 w 10174516"/>
              <a:gd name="connsiteY5" fmla="*/ 0 h 369332"/>
              <a:gd name="connsiteX6" fmla="*/ 3764571 w 10174516"/>
              <a:gd name="connsiteY6" fmla="*/ 0 h 369332"/>
              <a:gd name="connsiteX7" fmla="*/ 4544617 w 10174516"/>
              <a:gd name="connsiteY7" fmla="*/ 0 h 369332"/>
              <a:gd name="connsiteX8" fmla="*/ 5019428 w 10174516"/>
              <a:gd name="connsiteY8" fmla="*/ 0 h 369332"/>
              <a:gd name="connsiteX9" fmla="*/ 5494239 w 10174516"/>
              <a:gd name="connsiteY9" fmla="*/ 0 h 369332"/>
              <a:gd name="connsiteX10" fmla="*/ 6274285 w 10174516"/>
              <a:gd name="connsiteY10" fmla="*/ 0 h 369332"/>
              <a:gd name="connsiteX11" fmla="*/ 6850841 w 10174516"/>
              <a:gd name="connsiteY11" fmla="*/ 0 h 369332"/>
              <a:gd name="connsiteX12" fmla="*/ 7427397 w 10174516"/>
              <a:gd name="connsiteY12" fmla="*/ 0 h 369332"/>
              <a:gd name="connsiteX13" fmla="*/ 8207443 w 10174516"/>
              <a:gd name="connsiteY13" fmla="*/ 0 h 369332"/>
              <a:gd name="connsiteX14" fmla="*/ 8783999 w 10174516"/>
              <a:gd name="connsiteY14" fmla="*/ 0 h 369332"/>
              <a:gd name="connsiteX15" fmla="*/ 9157064 w 10174516"/>
              <a:gd name="connsiteY15" fmla="*/ 0 h 369332"/>
              <a:gd name="connsiteX16" fmla="*/ 10174516 w 10174516"/>
              <a:gd name="connsiteY16" fmla="*/ 0 h 369332"/>
              <a:gd name="connsiteX17" fmla="*/ 10174516 w 10174516"/>
              <a:gd name="connsiteY17" fmla="*/ 369332 h 369332"/>
              <a:gd name="connsiteX18" fmla="*/ 9496215 w 10174516"/>
              <a:gd name="connsiteY18" fmla="*/ 369332 h 369332"/>
              <a:gd name="connsiteX19" fmla="*/ 8817914 w 10174516"/>
              <a:gd name="connsiteY19" fmla="*/ 369332 h 369332"/>
              <a:gd name="connsiteX20" fmla="*/ 8037868 w 10174516"/>
              <a:gd name="connsiteY20" fmla="*/ 369332 h 369332"/>
              <a:gd name="connsiteX21" fmla="*/ 7359567 w 10174516"/>
              <a:gd name="connsiteY21" fmla="*/ 369332 h 369332"/>
              <a:gd name="connsiteX22" fmla="*/ 6477775 w 10174516"/>
              <a:gd name="connsiteY22" fmla="*/ 369332 h 369332"/>
              <a:gd name="connsiteX23" fmla="*/ 5697729 w 10174516"/>
              <a:gd name="connsiteY23" fmla="*/ 369332 h 369332"/>
              <a:gd name="connsiteX24" fmla="*/ 4917683 w 10174516"/>
              <a:gd name="connsiteY24" fmla="*/ 369332 h 369332"/>
              <a:gd name="connsiteX25" fmla="*/ 4341127 w 10174516"/>
              <a:gd name="connsiteY25" fmla="*/ 369332 h 369332"/>
              <a:gd name="connsiteX26" fmla="*/ 3866316 w 10174516"/>
              <a:gd name="connsiteY26" fmla="*/ 369332 h 369332"/>
              <a:gd name="connsiteX27" fmla="*/ 3493250 w 10174516"/>
              <a:gd name="connsiteY27" fmla="*/ 369332 h 369332"/>
              <a:gd name="connsiteX28" fmla="*/ 3018440 w 10174516"/>
              <a:gd name="connsiteY28" fmla="*/ 369332 h 369332"/>
              <a:gd name="connsiteX29" fmla="*/ 2441884 w 10174516"/>
              <a:gd name="connsiteY29" fmla="*/ 369332 h 369332"/>
              <a:gd name="connsiteX30" fmla="*/ 2068818 w 10174516"/>
              <a:gd name="connsiteY30" fmla="*/ 369332 h 369332"/>
              <a:gd name="connsiteX31" fmla="*/ 1390517 w 10174516"/>
              <a:gd name="connsiteY31" fmla="*/ 369332 h 369332"/>
              <a:gd name="connsiteX32" fmla="*/ 1017452 w 10174516"/>
              <a:gd name="connsiteY32" fmla="*/ 369332 h 369332"/>
              <a:gd name="connsiteX33" fmla="*/ 0 w 10174516"/>
              <a:gd name="connsiteY33" fmla="*/ 369332 h 369332"/>
              <a:gd name="connsiteX34" fmla="*/ 0 w 10174516"/>
              <a:gd name="connsiteY3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174516" h="369332" fill="none" extrusionOk="0">
                <a:moveTo>
                  <a:pt x="0" y="0"/>
                </a:moveTo>
                <a:cubicBezTo>
                  <a:pt x="142694" y="-1878"/>
                  <a:pt x="449289" y="8405"/>
                  <a:pt x="678301" y="0"/>
                </a:cubicBezTo>
                <a:cubicBezTo>
                  <a:pt x="907313" y="-8405"/>
                  <a:pt x="1297879" y="-13535"/>
                  <a:pt x="1458347" y="0"/>
                </a:cubicBezTo>
                <a:cubicBezTo>
                  <a:pt x="1618815" y="13535"/>
                  <a:pt x="1727133" y="-8583"/>
                  <a:pt x="1933158" y="0"/>
                </a:cubicBezTo>
                <a:cubicBezTo>
                  <a:pt x="2139183" y="8583"/>
                  <a:pt x="2484750" y="13055"/>
                  <a:pt x="2814949" y="0"/>
                </a:cubicBezTo>
                <a:cubicBezTo>
                  <a:pt x="3145148" y="-13055"/>
                  <a:pt x="3104497" y="16687"/>
                  <a:pt x="3188015" y="0"/>
                </a:cubicBezTo>
                <a:cubicBezTo>
                  <a:pt x="3271533" y="-16687"/>
                  <a:pt x="3646217" y="15558"/>
                  <a:pt x="3764571" y="0"/>
                </a:cubicBezTo>
                <a:cubicBezTo>
                  <a:pt x="3882925" y="-15558"/>
                  <a:pt x="4343452" y="17691"/>
                  <a:pt x="4544617" y="0"/>
                </a:cubicBezTo>
                <a:cubicBezTo>
                  <a:pt x="4745782" y="-17691"/>
                  <a:pt x="4820672" y="-7951"/>
                  <a:pt x="5019428" y="0"/>
                </a:cubicBezTo>
                <a:cubicBezTo>
                  <a:pt x="5218184" y="7951"/>
                  <a:pt x="5317344" y="-11547"/>
                  <a:pt x="5494239" y="0"/>
                </a:cubicBezTo>
                <a:cubicBezTo>
                  <a:pt x="5671134" y="11547"/>
                  <a:pt x="5947329" y="-12635"/>
                  <a:pt x="6274285" y="0"/>
                </a:cubicBezTo>
                <a:cubicBezTo>
                  <a:pt x="6601241" y="12635"/>
                  <a:pt x="6690052" y="-18085"/>
                  <a:pt x="6850841" y="0"/>
                </a:cubicBezTo>
                <a:cubicBezTo>
                  <a:pt x="7011630" y="18085"/>
                  <a:pt x="7166786" y="-13147"/>
                  <a:pt x="7427397" y="0"/>
                </a:cubicBezTo>
                <a:cubicBezTo>
                  <a:pt x="7688008" y="13147"/>
                  <a:pt x="7943152" y="14166"/>
                  <a:pt x="8207443" y="0"/>
                </a:cubicBezTo>
                <a:cubicBezTo>
                  <a:pt x="8471734" y="-14166"/>
                  <a:pt x="8507603" y="8664"/>
                  <a:pt x="8783999" y="0"/>
                </a:cubicBezTo>
                <a:cubicBezTo>
                  <a:pt x="9060395" y="-8664"/>
                  <a:pt x="9060166" y="16781"/>
                  <a:pt x="9157064" y="0"/>
                </a:cubicBezTo>
                <a:cubicBezTo>
                  <a:pt x="9253962" y="-16781"/>
                  <a:pt x="9843678" y="1041"/>
                  <a:pt x="10174516" y="0"/>
                </a:cubicBezTo>
                <a:cubicBezTo>
                  <a:pt x="10178860" y="114269"/>
                  <a:pt x="10165698" y="282820"/>
                  <a:pt x="10174516" y="369332"/>
                </a:cubicBezTo>
                <a:cubicBezTo>
                  <a:pt x="9866526" y="365532"/>
                  <a:pt x="9641779" y="384773"/>
                  <a:pt x="9496215" y="369332"/>
                </a:cubicBezTo>
                <a:cubicBezTo>
                  <a:pt x="9350651" y="353891"/>
                  <a:pt x="8978390" y="343586"/>
                  <a:pt x="8817914" y="369332"/>
                </a:cubicBezTo>
                <a:cubicBezTo>
                  <a:pt x="8657438" y="395078"/>
                  <a:pt x="8267812" y="342981"/>
                  <a:pt x="8037868" y="369332"/>
                </a:cubicBezTo>
                <a:cubicBezTo>
                  <a:pt x="7807924" y="395683"/>
                  <a:pt x="7600296" y="366657"/>
                  <a:pt x="7359567" y="369332"/>
                </a:cubicBezTo>
                <a:cubicBezTo>
                  <a:pt x="7118838" y="372007"/>
                  <a:pt x="6890531" y="359400"/>
                  <a:pt x="6477775" y="369332"/>
                </a:cubicBezTo>
                <a:cubicBezTo>
                  <a:pt x="6065019" y="379264"/>
                  <a:pt x="6054234" y="386269"/>
                  <a:pt x="5697729" y="369332"/>
                </a:cubicBezTo>
                <a:cubicBezTo>
                  <a:pt x="5341224" y="352395"/>
                  <a:pt x="5110417" y="346957"/>
                  <a:pt x="4917683" y="369332"/>
                </a:cubicBezTo>
                <a:cubicBezTo>
                  <a:pt x="4724949" y="391707"/>
                  <a:pt x="4608313" y="370326"/>
                  <a:pt x="4341127" y="369332"/>
                </a:cubicBezTo>
                <a:cubicBezTo>
                  <a:pt x="4073941" y="368338"/>
                  <a:pt x="3973839" y="377681"/>
                  <a:pt x="3866316" y="369332"/>
                </a:cubicBezTo>
                <a:cubicBezTo>
                  <a:pt x="3758793" y="360983"/>
                  <a:pt x="3621287" y="361872"/>
                  <a:pt x="3493250" y="369332"/>
                </a:cubicBezTo>
                <a:cubicBezTo>
                  <a:pt x="3365213" y="376792"/>
                  <a:pt x="3229568" y="375176"/>
                  <a:pt x="3018440" y="369332"/>
                </a:cubicBezTo>
                <a:cubicBezTo>
                  <a:pt x="2807312" y="363489"/>
                  <a:pt x="2647798" y="390610"/>
                  <a:pt x="2441884" y="369332"/>
                </a:cubicBezTo>
                <a:cubicBezTo>
                  <a:pt x="2235970" y="348054"/>
                  <a:pt x="2153041" y="386651"/>
                  <a:pt x="2068818" y="369332"/>
                </a:cubicBezTo>
                <a:cubicBezTo>
                  <a:pt x="1984595" y="352013"/>
                  <a:pt x="1648404" y="386598"/>
                  <a:pt x="1390517" y="369332"/>
                </a:cubicBezTo>
                <a:cubicBezTo>
                  <a:pt x="1132630" y="352066"/>
                  <a:pt x="1193827" y="367904"/>
                  <a:pt x="1017452" y="369332"/>
                </a:cubicBezTo>
                <a:cubicBezTo>
                  <a:pt x="841077" y="370760"/>
                  <a:pt x="427684" y="368502"/>
                  <a:pt x="0" y="369332"/>
                </a:cubicBezTo>
                <a:cubicBezTo>
                  <a:pt x="7978" y="211058"/>
                  <a:pt x="-16590" y="156009"/>
                  <a:pt x="0" y="0"/>
                </a:cubicBezTo>
                <a:close/>
              </a:path>
              <a:path w="10174516" h="369332" stroke="0" extrusionOk="0">
                <a:moveTo>
                  <a:pt x="0" y="0"/>
                </a:moveTo>
                <a:cubicBezTo>
                  <a:pt x="134065" y="22786"/>
                  <a:pt x="356574" y="13051"/>
                  <a:pt x="474811" y="0"/>
                </a:cubicBezTo>
                <a:cubicBezTo>
                  <a:pt x="593048" y="-13051"/>
                  <a:pt x="880764" y="10119"/>
                  <a:pt x="1153112" y="0"/>
                </a:cubicBezTo>
                <a:cubicBezTo>
                  <a:pt x="1425460" y="-10119"/>
                  <a:pt x="1428257" y="-14944"/>
                  <a:pt x="1627923" y="0"/>
                </a:cubicBezTo>
                <a:cubicBezTo>
                  <a:pt x="1827589" y="14944"/>
                  <a:pt x="1980563" y="-26809"/>
                  <a:pt x="2204478" y="0"/>
                </a:cubicBezTo>
                <a:cubicBezTo>
                  <a:pt x="2428393" y="26809"/>
                  <a:pt x="2693420" y="-15188"/>
                  <a:pt x="2984525" y="0"/>
                </a:cubicBezTo>
                <a:cubicBezTo>
                  <a:pt x="3275630" y="15188"/>
                  <a:pt x="3540834" y="-18934"/>
                  <a:pt x="3866316" y="0"/>
                </a:cubicBezTo>
                <a:cubicBezTo>
                  <a:pt x="4191798" y="18934"/>
                  <a:pt x="4124922" y="-15147"/>
                  <a:pt x="4239382" y="0"/>
                </a:cubicBezTo>
                <a:cubicBezTo>
                  <a:pt x="4353842" y="15147"/>
                  <a:pt x="4492684" y="7308"/>
                  <a:pt x="4714192" y="0"/>
                </a:cubicBezTo>
                <a:cubicBezTo>
                  <a:pt x="4935700" y="-7308"/>
                  <a:pt x="4954420" y="-1315"/>
                  <a:pt x="5189003" y="0"/>
                </a:cubicBezTo>
                <a:cubicBezTo>
                  <a:pt x="5423586" y="1315"/>
                  <a:pt x="5595880" y="14212"/>
                  <a:pt x="5765559" y="0"/>
                </a:cubicBezTo>
                <a:cubicBezTo>
                  <a:pt x="5935238" y="-14212"/>
                  <a:pt x="6045364" y="10241"/>
                  <a:pt x="6138625" y="0"/>
                </a:cubicBezTo>
                <a:cubicBezTo>
                  <a:pt x="6231886" y="-10241"/>
                  <a:pt x="6558799" y="-17407"/>
                  <a:pt x="6715181" y="0"/>
                </a:cubicBezTo>
                <a:cubicBezTo>
                  <a:pt x="6871563" y="17407"/>
                  <a:pt x="6975416" y="-8529"/>
                  <a:pt x="7189991" y="0"/>
                </a:cubicBezTo>
                <a:cubicBezTo>
                  <a:pt x="7404566" y="8529"/>
                  <a:pt x="7574621" y="-21258"/>
                  <a:pt x="7766547" y="0"/>
                </a:cubicBezTo>
                <a:cubicBezTo>
                  <a:pt x="7958473" y="21258"/>
                  <a:pt x="8329643" y="-13535"/>
                  <a:pt x="8546593" y="0"/>
                </a:cubicBezTo>
                <a:cubicBezTo>
                  <a:pt x="8763543" y="13535"/>
                  <a:pt x="9007725" y="1442"/>
                  <a:pt x="9428385" y="0"/>
                </a:cubicBezTo>
                <a:cubicBezTo>
                  <a:pt x="9849045" y="-1442"/>
                  <a:pt x="9999261" y="-29066"/>
                  <a:pt x="10174516" y="0"/>
                </a:cubicBezTo>
                <a:cubicBezTo>
                  <a:pt x="10183324" y="85165"/>
                  <a:pt x="10173008" y="259173"/>
                  <a:pt x="10174516" y="369332"/>
                </a:cubicBezTo>
                <a:cubicBezTo>
                  <a:pt x="9941725" y="387627"/>
                  <a:pt x="9920701" y="378982"/>
                  <a:pt x="9699705" y="369332"/>
                </a:cubicBezTo>
                <a:cubicBezTo>
                  <a:pt x="9478709" y="359682"/>
                  <a:pt x="9248735" y="342843"/>
                  <a:pt x="9021404" y="369332"/>
                </a:cubicBezTo>
                <a:cubicBezTo>
                  <a:pt x="8794073" y="395821"/>
                  <a:pt x="8706660" y="373251"/>
                  <a:pt x="8546593" y="369332"/>
                </a:cubicBezTo>
                <a:cubicBezTo>
                  <a:pt x="8386526" y="365413"/>
                  <a:pt x="8090729" y="397658"/>
                  <a:pt x="7970038" y="369332"/>
                </a:cubicBezTo>
                <a:cubicBezTo>
                  <a:pt x="7849347" y="341006"/>
                  <a:pt x="7385915" y="350646"/>
                  <a:pt x="7088246" y="369332"/>
                </a:cubicBezTo>
                <a:cubicBezTo>
                  <a:pt x="6790577" y="388018"/>
                  <a:pt x="6726418" y="397076"/>
                  <a:pt x="6409945" y="369332"/>
                </a:cubicBezTo>
                <a:cubicBezTo>
                  <a:pt x="6093472" y="341588"/>
                  <a:pt x="5800447" y="336488"/>
                  <a:pt x="5629899" y="369332"/>
                </a:cubicBezTo>
                <a:cubicBezTo>
                  <a:pt x="5459351" y="402176"/>
                  <a:pt x="5320667" y="373033"/>
                  <a:pt x="5155088" y="369332"/>
                </a:cubicBezTo>
                <a:cubicBezTo>
                  <a:pt x="4989509" y="365631"/>
                  <a:pt x="4688704" y="377311"/>
                  <a:pt x="4375042" y="369332"/>
                </a:cubicBezTo>
                <a:cubicBezTo>
                  <a:pt x="4061380" y="361353"/>
                  <a:pt x="3946582" y="366896"/>
                  <a:pt x="3594996" y="369332"/>
                </a:cubicBezTo>
                <a:cubicBezTo>
                  <a:pt x="3243410" y="371768"/>
                  <a:pt x="3248557" y="358208"/>
                  <a:pt x="3120185" y="369332"/>
                </a:cubicBezTo>
                <a:cubicBezTo>
                  <a:pt x="2991813" y="380456"/>
                  <a:pt x="2821256" y="353309"/>
                  <a:pt x="2645374" y="369332"/>
                </a:cubicBezTo>
                <a:cubicBezTo>
                  <a:pt x="2469492" y="385355"/>
                  <a:pt x="2025637" y="346746"/>
                  <a:pt x="1763583" y="369332"/>
                </a:cubicBezTo>
                <a:cubicBezTo>
                  <a:pt x="1501529" y="391918"/>
                  <a:pt x="1495400" y="361666"/>
                  <a:pt x="1390517" y="369332"/>
                </a:cubicBezTo>
                <a:cubicBezTo>
                  <a:pt x="1285634" y="376998"/>
                  <a:pt x="1049279" y="343134"/>
                  <a:pt x="813961" y="369332"/>
                </a:cubicBezTo>
                <a:cubicBezTo>
                  <a:pt x="578643" y="395530"/>
                  <a:pt x="257421" y="388835"/>
                  <a:pt x="0" y="369332"/>
                </a:cubicBezTo>
                <a:cubicBezTo>
                  <a:pt x="-13752" y="189803"/>
                  <a:pt x="9718" y="164111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52731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0070C0"/>
                </a:solidFill>
              </a:rPr>
              <a:t>corollary</a:t>
            </a:r>
            <a:r>
              <a:rPr lang="en-US" dirty="0"/>
              <a:t> to a theorem is a theorem that follows easily from a previously proved theorem.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03541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0EEC2-7FC4-462C-A733-D3E7EB8A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Writing a Geometric Proof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36C39-BC72-4CBB-83BD-D7C6D986A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3422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7E794628-0230-4D77-A81E-6F6052F692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857869"/>
                  </p:ext>
                </p:extLst>
              </p:nvPr>
            </p:nvGraphicFramePr>
            <p:xfrm>
              <a:off x="2032000" y="573901"/>
              <a:ext cx="8124874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2437">
                      <a:extLst>
                        <a:ext uri="{9D8B030D-6E8A-4147-A177-3AD203B41FA5}">
                          <a16:colId xmlns:a16="http://schemas.microsoft.com/office/drawing/2014/main" val="2520067489"/>
                        </a:ext>
                      </a:extLst>
                    </a:gridCol>
                    <a:gridCol w="4062437">
                      <a:extLst>
                        <a:ext uri="{9D8B030D-6E8A-4147-A177-3AD203B41FA5}">
                          <a16:colId xmlns:a16="http://schemas.microsoft.com/office/drawing/2014/main" val="1995520965"/>
                        </a:ext>
                      </a:extLst>
                    </a:gridCol>
                  </a:tblGrid>
                  <a:tr h="292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926221"/>
                      </a:ext>
                    </a:extLst>
                  </a:tr>
                  <a:tr h="292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𝑚𝑖𝑑𝑝𝑜𝑖𝑛𝑡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44909"/>
                      </a:ext>
                    </a:extLst>
                  </a:tr>
                  <a:tr h="292295"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1368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7E794628-0230-4D77-A81E-6F6052F692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857869"/>
                  </p:ext>
                </p:extLst>
              </p:nvPr>
            </p:nvGraphicFramePr>
            <p:xfrm>
              <a:off x="2032000" y="573901"/>
              <a:ext cx="8124874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2437">
                      <a:extLst>
                        <a:ext uri="{9D8B030D-6E8A-4147-A177-3AD203B41FA5}">
                          <a16:colId xmlns:a16="http://schemas.microsoft.com/office/drawing/2014/main" val="2520067489"/>
                        </a:ext>
                      </a:extLst>
                    </a:gridCol>
                    <a:gridCol w="4062437">
                      <a:extLst>
                        <a:ext uri="{9D8B030D-6E8A-4147-A177-3AD203B41FA5}">
                          <a16:colId xmlns:a16="http://schemas.microsoft.com/office/drawing/2014/main" val="199552096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9262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6557" r="-1003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449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1368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BF29CBF-73AB-4F2E-AE34-EDCCB2BD2B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047716"/>
                  </p:ext>
                </p:extLst>
              </p:nvPr>
            </p:nvGraphicFramePr>
            <p:xfrm>
              <a:off x="2032000" y="2051008"/>
              <a:ext cx="8124874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2437">
                      <a:extLst>
                        <a:ext uri="{9D8B030D-6E8A-4147-A177-3AD203B41FA5}">
                          <a16:colId xmlns:a16="http://schemas.microsoft.com/office/drawing/2014/main" val="2520067489"/>
                        </a:ext>
                      </a:extLst>
                    </a:gridCol>
                    <a:gridCol w="4062437">
                      <a:extLst>
                        <a:ext uri="{9D8B030D-6E8A-4147-A177-3AD203B41FA5}">
                          <a16:colId xmlns:a16="http://schemas.microsoft.com/office/drawing/2014/main" val="1995520965"/>
                        </a:ext>
                      </a:extLst>
                    </a:gridCol>
                  </a:tblGrid>
                  <a:tr h="292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926221"/>
                      </a:ext>
                    </a:extLst>
                  </a:tr>
                  <a:tr h="292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𝑚𝑖𝑑𝑝𝑜𝑖𝑛𝑡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𝐺𝑖𝑣𝑒𝑛</m:t>
                                </m:r>
                              </m:oMath>
                            </m:oMathPara>
                          </a14:m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44909"/>
                      </a:ext>
                    </a:extLst>
                  </a:tr>
                  <a:tr h="292295"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1368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BF29CBF-73AB-4F2E-AE34-EDCCB2BD2B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047716"/>
                  </p:ext>
                </p:extLst>
              </p:nvPr>
            </p:nvGraphicFramePr>
            <p:xfrm>
              <a:off x="2032000" y="2051008"/>
              <a:ext cx="8124874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2437">
                      <a:extLst>
                        <a:ext uri="{9D8B030D-6E8A-4147-A177-3AD203B41FA5}">
                          <a16:colId xmlns:a16="http://schemas.microsoft.com/office/drawing/2014/main" val="2520067489"/>
                        </a:ext>
                      </a:extLst>
                    </a:gridCol>
                    <a:gridCol w="4062437">
                      <a:extLst>
                        <a:ext uri="{9D8B030D-6E8A-4147-A177-3AD203B41FA5}">
                          <a16:colId xmlns:a16="http://schemas.microsoft.com/office/drawing/2014/main" val="199552096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9262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06557" r="-1003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06557" r="-300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449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1368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D5BCFF-7B1D-4601-8E51-C339386C51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6179963"/>
                  </p:ext>
                </p:extLst>
              </p:nvPr>
            </p:nvGraphicFramePr>
            <p:xfrm>
              <a:off x="2032000" y="3696928"/>
              <a:ext cx="8124874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2437">
                      <a:extLst>
                        <a:ext uri="{9D8B030D-6E8A-4147-A177-3AD203B41FA5}">
                          <a16:colId xmlns:a16="http://schemas.microsoft.com/office/drawing/2014/main" val="2520067489"/>
                        </a:ext>
                      </a:extLst>
                    </a:gridCol>
                    <a:gridCol w="4062437">
                      <a:extLst>
                        <a:ext uri="{9D8B030D-6E8A-4147-A177-3AD203B41FA5}">
                          <a16:colId xmlns:a16="http://schemas.microsoft.com/office/drawing/2014/main" val="1995520965"/>
                        </a:ext>
                      </a:extLst>
                    </a:gridCol>
                  </a:tblGrid>
                  <a:tr h="292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926221"/>
                      </a:ext>
                    </a:extLst>
                  </a:tr>
                  <a:tr h="292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𝑚𝑖𝑑𝑝𝑜𝑖𝑛𝑡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𝐺𝑖𝑣𝑒𝑛</m:t>
                                </m:r>
                              </m:oMath>
                            </m:oMathPara>
                          </a14:m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44909"/>
                      </a:ext>
                    </a:extLst>
                  </a:tr>
                  <a:tr h="278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𝐴𝑀</m:t>
                                </m:r>
                                <m:r>
                                  <a:rPr lang="en-US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𝑀𝐵</m:t>
                                </m:r>
                              </m:oMath>
                            </m:oMathPara>
                          </a14:m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1368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FD5BCFF-7B1D-4601-8E51-C339386C51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6179963"/>
                  </p:ext>
                </p:extLst>
              </p:nvPr>
            </p:nvGraphicFramePr>
            <p:xfrm>
              <a:off x="2032000" y="3696928"/>
              <a:ext cx="8124874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2437">
                      <a:extLst>
                        <a:ext uri="{9D8B030D-6E8A-4147-A177-3AD203B41FA5}">
                          <a16:colId xmlns:a16="http://schemas.microsoft.com/office/drawing/2014/main" val="2520067489"/>
                        </a:ext>
                      </a:extLst>
                    </a:gridCol>
                    <a:gridCol w="4062437">
                      <a:extLst>
                        <a:ext uri="{9D8B030D-6E8A-4147-A177-3AD203B41FA5}">
                          <a16:colId xmlns:a16="http://schemas.microsoft.com/office/drawing/2014/main" val="199552096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9262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06557" r="-10030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06557" r="-300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449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210000" r="-1003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1368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07A12C4-9969-472F-8D60-775F19FEC5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1818433"/>
                  </p:ext>
                </p:extLst>
              </p:nvPr>
            </p:nvGraphicFramePr>
            <p:xfrm>
              <a:off x="2032000" y="5217409"/>
              <a:ext cx="8124874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2437">
                      <a:extLst>
                        <a:ext uri="{9D8B030D-6E8A-4147-A177-3AD203B41FA5}">
                          <a16:colId xmlns:a16="http://schemas.microsoft.com/office/drawing/2014/main" val="2520067489"/>
                        </a:ext>
                      </a:extLst>
                    </a:gridCol>
                    <a:gridCol w="4062437">
                      <a:extLst>
                        <a:ext uri="{9D8B030D-6E8A-4147-A177-3AD203B41FA5}">
                          <a16:colId xmlns:a16="http://schemas.microsoft.com/office/drawing/2014/main" val="1995520965"/>
                        </a:ext>
                      </a:extLst>
                    </a:gridCol>
                  </a:tblGrid>
                  <a:tr h="292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926221"/>
                      </a:ext>
                    </a:extLst>
                  </a:tr>
                  <a:tr h="292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𝑚𝑖𝑑𝑝𝑜𝑖𝑛𝑡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𝐺𝑖𝑣𝑒𝑛</m:t>
                                </m:r>
                              </m:oMath>
                            </m:oMathPara>
                          </a14:m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44909"/>
                      </a:ext>
                    </a:extLst>
                  </a:tr>
                  <a:tr h="292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Definition of Midpoint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1368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07A12C4-9969-472F-8D60-775F19FEC5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1818433"/>
                  </p:ext>
                </p:extLst>
              </p:nvPr>
            </p:nvGraphicFramePr>
            <p:xfrm>
              <a:off x="2032000" y="5217409"/>
              <a:ext cx="8124874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2437">
                      <a:extLst>
                        <a:ext uri="{9D8B030D-6E8A-4147-A177-3AD203B41FA5}">
                          <a16:colId xmlns:a16="http://schemas.microsoft.com/office/drawing/2014/main" val="2520067489"/>
                        </a:ext>
                      </a:extLst>
                    </a:gridCol>
                    <a:gridCol w="4062437">
                      <a:extLst>
                        <a:ext uri="{9D8B030D-6E8A-4147-A177-3AD203B41FA5}">
                          <a16:colId xmlns:a16="http://schemas.microsoft.com/office/drawing/2014/main" val="199552096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9262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" t="-106557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50" t="-106557" r="-3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449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" t="-210000" r="-1003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>
                              <a:solidFill>
                                <a:srgbClr val="FF0066"/>
                              </a:solidFill>
                            </a:rPr>
                            <a:t>Definition of Midpoint</a:t>
                          </a:r>
                          <a:endParaRPr lang="en-PH" b="1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1368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F205ED2-71BC-4B45-A58C-AB63224CB64F}"/>
              </a:ext>
            </a:extLst>
          </p:cNvPr>
          <p:cNvSpPr txBox="1"/>
          <p:nvPr/>
        </p:nvSpPr>
        <p:spPr>
          <a:xfrm>
            <a:off x="583807" y="194913"/>
            <a:ext cx="326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Step1: Write the given</a:t>
            </a:r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97F97-E4ED-48C4-881A-643DFD7A1392}"/>
              </a:ext>
            </a:extLst>
          </p:cNvPr>
          <p:cNvSpPr txBox="1"/>
          <p:nvPr/>
        </p:nvSpPr>
        <p:spPr>
          <a:xfrm>
            <a:off x="583807" y="1664314"/>
            <a:ext cx="391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Write the 1</a:t>
            </a:r>
            <a:r>
              <a:rPr lang="en-US" baseline="30000" dirty="0"/>
              <a:t>st</a:t>
            </a:r>
            <a:r>
              <a:rPr lang="en-US" dirty="0"/>
              <a:t> Reason: Given</a:t>
            </a:r>
            <a:endParaRPr lang="en-P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3DEC3-9BB0-4B29-8EC2-46E3BECB94B4}"/>
              </a:ext>
            </a:extLst>
          </p:cNvPr>
          <p:cNvSpPr txBox="1"/>
          <p:nvPr/>
        </p:nvSpPr>
        <p:spPr>
          <a:xfrm>
            <a:off x="583807" y="3148288"/>
            <a:ext cx="863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What can you conclude in the statement above( Your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IF). </a:t>
            </a:r>
            <a:r>
              <a:rPr lang="en-US" dirty="0"/>
              <a:t>This is your </a:t>
            </a:r>
            <a:r>
              <a:rPr lang="en-US" b="1" i="1" dirty="0">
                <a:solidFill>
                  <a:srgbClr val="FF0066"/>
                </a:solidFill>
              </a:rPr>
              <a:t>then</a:t>
            </a:r>
            <a:r>
              <a:rPr lang="en-US" dirty="0"/>
              <a:t> </a:t>
            </a:r>
            <a:endParaRPr lang="en-PH" i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C6280-0406-4ACB-AAE0-6BAD25B8D9D2}"/>
              </a:ext>
            </a:extLst>
          </p:cNvPr>
          <p:cNvSpPr txBox="1"/>
          <p:nvPr/>
        </p:nvSpPr>
        <p:spPr>
          <a:xfrm>
            <a:off x="583807" y="4804169"/>
            <a:ext cx="957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4: Write your reason for your</a:t>
            </a:r>
            <a:r>
              <a:rPr lang="en-US" i="1" dirty="0">
                <a:solidFill>
                  <a:srgbClr val="FF0066"/>
                </a:solidFill>
              </a:rPr>
              <a:t> then part, </a:t>
            </a:r>
            <a:r>
              <a:rPr lang="en-US" dirty="0"/>
              <a:t>it can be definition, postulates or theorems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29790-D4B0-41F3-B592-7C88C50E5DA6}"/>
              </a:ext>
            </a:extLst>
          </p:cNvPr>
          <p:cNvSpPr txBox="1"/>
          <p:nvPr/>
        </p:nvSpPr>
        <p:spPr>
          <a:xfrm>
            <a:off x="583807" y="6404262"/>
            <a:ext cx="957306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5: Continue the process until you’ve proven what's need to be proven</a:t>
            </a:r>
            <a:endParaRPr lang="en-PH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879D-82EA-493A-9B35-21E3DDFF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 skills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CDE4-05DE-44CF-908B-6785C66F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300" dirty="0"/>
              <a:t>Know Axioms in Geometry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300" dirty="0"/>
              <a:t>Know Building Blocks of Geometry</a:t>
            </a:r>
          </a:p>
        </p:txBody>
      </p:sp>
    </p:spTree>
    <p:extLst>
      <p:ext uri="{BB962C8B-B14F-4D97-AF65-F5344CB8AC3E}">
        <p14:creationId xmlns:p14="http://schemas.microsoft.com/office/powerpoint/2010/main" val="3916723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646BF-3C86-4106-8B32-651368347EF6}"/>
              </a:ext>
            </a:extLst>
          </p:cNvPr>
          <p:cNvSpPr txBox="1"/>
          <p:nvPr/>
        </p:nvSpPr>
        <p:spPr>
          <a:xfrm>
            <a:off x="118570" y="340680"/>
            <a:ext cx="232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Definitions in </a:t>
            </a:r>
            <a:r>
              <a:rPr lang="en-US" b="1" i="1" dirty="0">
                <a:solidFill>
                  <a:srgbClr val="0070C0"/>
                </a:solidFill>
              </a:rPr>
              <a:t>Geometry</a:t>
            </a:r>
            <a:r>
              <a:rPr lang="en-US" dirty="0"/>
              <a:t>: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DB08973-2C0D-4CCA-96C5-A6FB28E02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829283"/>
                  </p:ext>
                </p:extLst>
              </p:nvPr>
            </p:nvGraphicFramePr>
            <p:xfrm>
              <a:off x="2447779" y="464234"/>
              <a:ext cx="9397218" cy="5613009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652900">
                      <a:extLst>
                        <a:ext uri="{9D8B030D-6E8A-4147-A177-3AD203B41FA5}">
                          <a16:colId xmlns:a16="http://schemas.microsoft.com/office/drawing/2014/main" val="238197700"/>
                        </a:ext>
                      </a:extLst>
                    </a:gridCol>
                    <a:gridCol w="3744318">
                      <a:extLst>
                        <a:ext uri="{9D8B030D-6E8A-4147-A177-3AD203B41FA5}">
                          <a16:colId xmlns:a16="http://schemas.microsoft.com/office/drawing/2014/main" val="1775742080"/>
                        </a:ext>
                      </a:extLst>
                    </a:gridCol>
                  </a:tblGrid>
                  <a:tr h="795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statement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Reason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0633609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 marL="342900" indent="-342900" algn="l">
                            <a:lnSpc>
                              <a:spcPct val="100000"/>
                            </a:lnSpc>
                            <a:buAutoNum type="arabicPeriod"/>
                          </a:pP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dirty="0"/>
                            <a:t> B</a:t>
                          </a:r>
                          <a:r>
                            <a:rPr lang="en-US" baseline="0" dirty="0"/>
                            <a:t> lies on the line of AC</a:t>
                          </a:r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Betweenness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4179424826"/>
                      </a:ext>
                    </a:extLst>
                  </a:tr>
                  <a:tr h="79501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2. 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𝑚𝑖𝑑𝑝𝑜𝑖𝑛𝑡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endParaRPr lang="en-US" b="0" dirty="0"/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Midpoints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951563248"/>
                      </a:ext>
                    </a:extLst>
                  </a:tr>
                  <a:tr h="79572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3.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𝑏𝑖𝑠𝑒𝑐𝑡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𝑃𝑄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endParaRPr lang="en-PH" dirty="0"/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𝑄𝐵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Segment Bisector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223364231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4.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PH" dirty="0"/>
                            <a:t>is right angle</a:t>
                          </a:r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Right Angle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4200077713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5.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PH" dirty="0"/>
                            <a:t>is acute</a:t>
                          </a:r>
                          <a:r>
                            <a:rPr lang="en-PH" baseline="0" dirty="0"/>
                            <a:t> angle</a:t>
                          </a:r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&lt;90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Acute angle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2836495661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6.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PH" dirty="0"/>
                            <a:t>is obtuse</a:t>
                          </a:r>
                          <a:r>
                            <a:rPr lang="en-PH" baseline="0" dirty="0"/>
                            <a:t> angle</a:t>
                          </a:r>
                        </a:p>
                        <a:p>
                          <a:pPr marL="0" marR="0" lvl="0" indent="2667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&gt;90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Obtuse Angle 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555239374"/>
                      </a:ext>
                    </a:extLst>
                  </a:tr>
                  <a:tr h="64591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tabLst>
                              <a:tab pos="3235325" algn="l"/>
                            </a:tabLst>
                          </a:pPr>
                          <a:r>
                            <a:rPr lang="en-US" dirty="0"/>
                            <a:t>7.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b="0" dirty="0">
                              <a:ea typeface="Cambria Math" panose="02040503050406030204" pitchFamily="18" charset="0"/>
                            </a:rPr>
                            <a:t>                        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  <a:tabLst>
                              <a:tab pos="3235325" algn="l"/>
                            </a:tabLst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 </a:t>
                          </a:r>
                          <a14:m>
                            <m:oMath xmlns:m="http://schemas.openxmlformats.org/officeDocument/2006/math"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𝐵𝐴𝐶</m:t>
                              </m:r>
                            </m:oMath>
                          </a14:m>
                          <a:r>
                            <a:rPr lang="en-PH" dirty="0"/>
                            <a:t> is a right angle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Perpendicular 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787953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DB08973-2C0D-4CCA-96C5-A6FB28E02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829283"/>
                  </p:ext>
                </p:extLst>
              </p:nvPr>
            </p:nvGraphicFramePr>
            <p:xfrm>
              <a:off x="2447779" y="464234"/>
              <a:ext cx="9397218" cy="5613009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652900">
                      <a:extLst>
                        <a:ext uri="{9D8B030D-6E8A-4147-A177-3AD203B41FA5}">
                          <a16:colId xmlns:a16="http://schemas.microsoft.com/office/drawing/2014/main" val="238197700"/>
                        </a:ext>
                      </a:extLst>
                    </a:gridCol>
                    <a:gridCol w="3744318">
                      <a:extLst>
                        <a:ext uri="{9D8B030D-6E8A-4147-A177-3AD203B41FA5}">
                          <a16:colId xmlns:a16="http://schemas.microsoft.com/office/drawing/2014/main" val="1775742080"/>
                        </a:ext>
                      </a:extLst>
                    </a:gridCol>
                  </a:tblGrid>
                  <a:tr h="795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statement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Reason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0633609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23585" r="-66379" b="-66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Betweenness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4179424826"/>
                      </a:ext>
                    </a:extLst>
                  </a:tr>
                  <a:tr h="795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0916" r="-66379" b="-435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Midpoints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951563248"/>
                      </a:ext>
                    </a:extLst>
                  </a:tr>
                  <a:tr h="7957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83077" r="-66379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Segment Bisector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223364231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9811" r="-66379" b="-3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Right Angle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4200077713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69811" r="-66379" b="-2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Acute angle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2836495661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69811" r="-66379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Obtuse Angle 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555239374"/>
                      </a:ext>
                    </a:extLst>
                  </a:tr>
                  <a:tr h="645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769811" r="-66379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Perpendicular </a:t>
                          </a:r>
                          <a:endParaRPr lang="en-PH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7879539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9697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646BF-3C86-4106-8B32-651368347EF6}"/>
              </a:ext>
            </a:extLst>
          </p:cNvPr>
          <p:cNvSpPr txBox="1"/>
          <p:nvPr/>
        </p:nvSpPr>
        <p:spPr>
          <a:xfrm>
            <a:off x="653142" y="186604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Definitions in </a:t>
            </a:r>
            <a:r>
              <a:rPr lang="en-US" b="1" i="1" dirty="0">
                <a:solidFill>
                  <a:srgbClr val="0070C0"/>
                </a:solidFill>
              </a:rPr>
              <a:t>Geometry</a:t>
            </a:r>
            <a:r>
              <a:rPr lang="en-US" dirty="0"/>
              <a:t>: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DB08973-2C0D-4CCA-96C5-A6FB28E02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5446463"/>
                  </p:ext>
                </p:extLst>
              </p:nvPr>
            </p:nvGraphicFramePr>
            <p:xfrm>
              <a:off x="2132706" y="643728"/>
              <a:ext cx="8200572" cy="5570544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704192">
                      <a:extLst>
                        <a:ext uri="{9D8B030D-6E8A-4147-A177-3AD203B41FA5}">
                          <a16:colId xmlns:a16="http://schemas.microsoft.com/office/drawing/2014/main" val="238197700"/>
                        </a:ext>
                      </a:extLst>
                    </a:gridCol>
                    <a:gridCol w="3496380">
                      <a:extLst>
                        <a:ext uri="{9D8B030D-6E8A-4147-A177-3AD203B41FA5}">
                          <a16:colId xmlns:a16="http://schemas.microsoft.com/office/drawing/2014/main" val="1775742080"/>
                        </a:ext>
                      </a:extLst>
                    </a:gridCol>
                  </a:tblGrid>
                  <a:tr h="7885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statement part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Reason part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0633609"/>
                      </a:ext>
                    </a:extLst>
                  </a:tr>
                  <a:tr h="45685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PH" dirty="0"/>
                            <a:t> and</a:t>
                          </a:r>
                          <a:r>
                            <a:rPr lang="en-PH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PH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PH" dirty="0"/>
                            <a:t> are complementary</a:t>
                          </a:r>
                          <a:r>
                            <a:rPr lang="en-PH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PH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PH" dirty="0"/>
                        </a:p>
                        <a:p>
                          <a:pPr marL="0" indent="266700"/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Complementary Angles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79424826"/>
                      </a:ext>
                    </a:extLst>
                  </a:tr>
                  <a:tr h="78854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PH" dirty="0"/>
                            <a:t> and</a:t>
                          </a:r>
                          <a:r>
                            <a:rPr lang="en-PH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PH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PH" dirty="0"/>
                            <a:t> are supplementary</a:t>
                          </a:r>
                          <a:r>
                            <a:rPr lang="en-PH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PH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PH" dirty="0"/>
                        </a:p>
                        <a:p>
                          <a:pPr marL="0" indent="266700"/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=180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Supplementary Angles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1563248"/>
                      </a:ext>
                    </a:extLst>
                  </a:tr>
                  <a:tr h="78925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10. </a:t>
                          </a:r>
                          <a:r>
                            <a:rPr lang="en-US" sz="1600" b="1" i="0" dirty="0">
                              <a:solidFill>
                                <a:srgbClr val="0070C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If</a:t>
                          </a:r>
                          <a:r>
                            <a:rPr lang="en-US" sz="1600" b="0" i="0" dirty="0">
                              <a:latin typeface="+mn-lt"/>
                              <a:cs typeface="Times New Roman" panose="02020603050405020304" pitchFamily="18" charset="0"/>
                            </a:rPr>
                            <a:t> PQ and PR are opposite rays and PT is a any other ray,</a:t>
                          </a:r>
                        </a:p>
                        <a:p>
                          <a:pPr marL="0" indent="266700"/>
                          <a:r>
                            <a:rPr lang="en-PH" b="0" i="1" dirty="0">
                              <a:solidFill>
                                <a:srgbClr val="FF0066"/>
                              </a:solidFill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then</a:t>
                          </a:r>
                          <a14:m>
                            <m:oMath xmlns:m="http://schemas.openxmlformats.org/officeDocument/2006/math">
                              <m:r>
                                <a:rPr lang="en-P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𝑄𝑃𝑇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𝑇𝑃𝑅</m:t>
                              </m:r>
                            </m:oMath>
                          </a14:m>
                          <a:r>
                            <a:rPr lang="en-PH" b="0" i="0" dirty="0">
                              <a:latin typeface="+mn-lt"/>
                              <a:cs typeface="Times New Roman" panose="02020603050405020304" pitchFamily="18" charset="0"/>
                            </a:rPr>
                            <a:t> form a linear pair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Segment Bisector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3364231"/>
                      </a:ext>
                    </a:extLst>
                  </a:tr>
                  <a:tr h="45685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𝐵𝑖𝑠𝑒𝑐𝑡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𝐵𝐴𝐶</m:t>
                              </m:r>
                            </m:oMath>
                          </a14:m>
                          <a:endParaRPr lang="en-US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indent="266700"/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PH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𝐵𝐴𝐷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≅ 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𝐷𝐴𝐶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Angle Bisector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0077713"/>
                      </a:ext>
                    </a:extLst>
                  </a:tr>
                  <a:tr h="45685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12. </a:t>
                          </a:r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  <a:p>
                          <a:pPr marL="0" indent="266700"/>
                          <a:r>
                            <a:rPr lang="en-PH" dirty="0"/>
                            <a:t> </a:t>
                          </a:r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PH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Congruent Segments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495661"/>
                      </a:ext>
                    </a:extLst>
                  </a:tr>
                  <a:tr h="36921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13. </a:t>
                          </a:r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PH" dirty="0"/>
                            <a:t> </a:t>
                          </a:r>
                        </a:p>
                        <a:p>
                          <a:pPr marL="0" indent="266700"/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PH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PH" dirty="0"/>
                            <a:t> or</a:t>
                          </a:r>
                        </a:p>
                        <a:p>
                          <a:pPr marL="0" indent="266700"/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endParaRPr lang="en-PH" dirty="0"/>
                        </a:p>
                        <a:p>
                          <a:pPr marL="0" indent="266700"/>
                          <a:r>
                            <a:rPr lang="en-PH" dirty="0"/>
                            <a:t> </a:t>
                          </a:r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Congruent Angles 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52393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DB08973-2C0D-4CCA-96C5-A6FB28E023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5446463"/>
                  </p:ext>
                </p:extLst>
              </p:nvPr>
            </p:nvGraphicFramePr>
            <p:xfrm>
              <a:off x="2132706" y="643728"/>
              <a:ext cx="8200572" cy="5570544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704192">
                      <a:extLst>
                        <a:ext uri="{9D8B030D-6E8A-4147-A177-3AD203B41FA5}">
                          <a16:colId xmlns:a16="http://schemas.microsoft.com/office/drawing/2014/main" val="238197700"/>
                        </a:ext>
                      </a:extLst>
                    </a:gridCol>
                    <a:gridCol w="3496380">
                      <a:extLst>
                        <a:ext uri="{9D8B030D-6E8A-4147-A177-3AD203B41FA5}">
                          <a16:colId xmlns:a16="http://schemas.microsoft.com/office/drawing/2014/main" val="1775742080"/>
                        </a:ext>
                      </a:extLst>
                    </a:gridCol>
                  </a:tblGrid>
                  <a:tr h="7885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statement part</a:t>
                          </a:r>
                          <a:endParaRPr lang="en-PH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Reason part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06336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4762" r="-74386" b="-6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Complementary Angles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79424826"/>
                      </a:ext>
                    </a:extLst>
                  </a:tr>
                  <a:tr h="7885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2946" r="-74386" b="-438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Supplementary Angles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1563248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1724" r="-74386" b="-29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Segment Bisector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336423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81132" r="-74386" b="-297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Angle Bisector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0077713"/>
                      </a:ext>
                    </a:extLst>
                  </a:tr>
                  <a:tr h="640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86667" r="-7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Congruent Segments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49566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9744" r="-74386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Congruent Angles </a:t>
                          </a:r>
                          <a:endParaRPr lang="en-PH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52393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2330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FFC7-39F4-4802-B50E-45D86FFCF02F}"/>
              </a:ext>
            </a:extLst>
          </p:cNvPr>
          <p:cNvSpPr txBox="1"/>
          <p:nvPr/>
        </p:nvSpPr>
        <p:spPr>
          <a:xfrm>
            <a:off x="604911" y="281353"/>
            <a:ext cx="964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Practice: Determine any conclusion(s) that follow for each given statement. Give your reason.</a:t>
            </a:r>
            <a:endParaRPr lang="en-PH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1C741B-9558-4C21-A88F-476AD2099DC2}"/>
              </a:ext>
            </a:extLst>
          </p:cNvPr>
          <p:cNvGraphicFramePr>
            <a:graphicFrameLocks noGrp="1"/>
          </p:cNvGraphicFramePr>
          <p:nvPr/>
        </p:nvGraphicFramePr>
        <p:xfrm>
          <a:off x="779976" y="1001020"/>
          <a:ext cx="5775570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99655">
                  <a:extLst>
                    <a:ext uri="{9D8B030D-6E8A-4147-A177-3AD203B41FA5}">
                      <a16:colId xmlns:a16="http://schemas.microsoft.com/office/drawing/2014/main" val="1437408727"/>
                    </a:ext>
                  </a:extLst>
                </a:gridCol>
                <a:gridCol w="2475915">
                  <a:extLst>
                    <a:ext uri="{9D8B030D-6E8A-4147-A177-3AD203B41FA5}">
                      <a16:colId xmlns:a16="http://schemas.microsoft.com/office/drawing/2014/main" val="571212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B is a the midpoint of GF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Given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5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309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99CAB5-99FA-4A84-9EBE-6D40CBDAEE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9976" y="3054718"/>
              <a:ext cx="5775570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341858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433712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PH" dirty="0"/>
                            <a:t> is a complement of </a:t>
                          </a:r>
                          <a14:m>
                            <m:oMath xmlns:m="http://schemas.openxmlformats.org/officeDocument/2006/math"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99CAB5-99FA-4A84-9EBE-6D40CBDAE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275911"/>
                  </p:ext>
                </p:extLst>
              </p:nvPr>
            </p:nvGraphicFramePr>
            <p:xfrm>
              <a:off x="779976" y="3054718"/>
              <a:ext cx="5775570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341858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433712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2" t="-108197" r="-7340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F0DC983-4D6D-48FA-81D1-8F9E6DB1BB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9976" y="5108416"/>
              <a:ext cx="5775570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341858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433712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=180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F0DC983-4D6D-48FA-81D1-8F9E6DB1B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22898"/>
                  </p:ext>
                </p:extLst>
              </p:nvPr>
            </p:nvGraphicFramePr>
            <p:xfrm>
              <a:off x="779976" y="5108416"/>
              <a:ext cx="5775570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341858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433712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" t="-106452" r="-7340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9086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FFC7-39F4-4802-B50E-45D86FFCF02F}"/>
              </a:ext>
            </a:extLst>
          </p:cNvPr>
          <p:cNvSpPr txBox="1"/>
          <p:nvPr/>
        </p:nvSpPr>
        <p:spPr>
          <a:xfrm>
            <a:off x="604911" y="281353"/>
            <a:ext cx="964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Practice: Determine any conclusion(s) that follow for each given statement. Give your reason.</a:t>
            </a:r>
            <a:endParaRPr lang="en-PH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1C741B-9558-4C21-A88F-476AD2099DC2}"/>
              </a:ext>
            </a:extLst>
          </p:cNvPr>
          <p:cNvGraphicFramePr>
            <a:graphicFrameLocks noGrp="1"/>
          </p:cNvGraphicFramePr>
          <p:nvPr/>
        </p:nvGraphicFramePr>
        <p:xfrm>
          <a:off x="779976" y="1001020"/>
          <a:ext cx="6155396" cy="1381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16654">
                  <a:extLst>
                    <a:ext uri="{9D8B030D-6E8A-4147-A177-3AD203B41FA5}">
                      <a16:colId xmlns:a16="http://schemas.microsoft.com/office/drawing/2014/main" val="1437408727"/>
                    </a:ext>
                  </a:extLst>
                </a:gridCol>
                <a:gridCol w="2638742">
                  <a:extLst>
                    <a:ext uri="{9D8B030D-6E8A-4147-A177-3AD203B41FA5}">
                      <a16:colId xmlns:a16="http://schemas.microsoft.com/office/drawing/2014/main" val="571212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Points A,Q and B are collinear in whole line AB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Given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5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309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99CAB5-99FA-4A84-9EBE-6D40CBDAEE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9975" y="3054718"/>
              <a:ext cx="6155395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561632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593763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99CAB5-99FA-4A84-9EBE-6D40CBDAE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42917"/>
                  </p:ext>
                </p:extLst>
              </p:nvPr>
            </p:nvGraphicFramePr>
            <p:xfrm>
              <a:off x="779975" y="3054718"/>
              <a:ext cx="6155395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561632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593763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108197" r="-7333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F0DC983-4D6D-48FA-81D1-8F9E6DB1BB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9976" y="5108416"/>
              <a:ext cx="6155394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561632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593762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F0DC983-4D6D-48FA-81D1-8F9E6DB1B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616963"/>
                  </p:ext>
                </p:extLst>
              </p:nvPr>
            </p:nvGraphicFramePr>
            <p:xfrm>
              <a:off x="779976" y="5108416"/>
              <a:ext cx="6155394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561632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593762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1" t="-106452" r="-73333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7613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FFC7-39F4-4802-B50E-45D86FFCF02F}"/>
              </a:ext>
            </a:extLst>
          </p:cNvPr>
          <p:cNvSpPr txBox="1"/>
          <p:nvPr/>
        </p:nvSpPr>
        <p:spPr>
          <a:xfrm>
            <a:off x="604911" y="281353"/>
            <a:ext cx="964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Practice: Determine any conclusion(s) that follow for each given statement. Give your reason.</a:t>
            </a:r>
            <a:endParaRPr lang="en-PH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1C741B-9558-4C21-A88F-476AD2099DC2}"/>
              </a:ext>
            </a:extLst>
          </p:cNvPr>
          <p:cNvGraphicFramePr>
            <a:graphicFrameLocks noGrp="1"/>
          </p:cNvGraphicFramePr>
          <p:nvPr/>
        </p:nvGraphicFramePr>
        <p:xfrm>
          <a:off x="779976" y="1001020"/>
          <a:ext cx="6155396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16654">
                  <a:extLst>
                    <a:ext uri="{9D8B030D-6E8A-4147-A177-3AD203B41FA5}">
                      <a16:colId xmlns:a16="http://schemas.microsoft.com/office/drawing/2014/main" val="1437408727"/>
                    </a:ext>
                  </a:extLst>
                </a:gridCol>
                <a:gridCol w="2638742">
                  <a:extLst>
                    <a:ext uri="{9D8B030D-6E8A-4147-A177-3AD203B41FA5}">
                      <a16:colId xmlns:a16="http://schemas.microsoft.com/office/drawing/2014/main" val="571212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Line AB Bisect the angle CAD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Given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5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309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99CAB5-99FA-4A84-9EBE-6D40CBDAEE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9975" y="3054718"/>
              <a:ext cx="6155395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561632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593763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99CAB5-99FA-4A84-9EBE-6D40CBDAEE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411924"/>
                  </p:ext>
                </p:extLst>
              </p:nvPr>
            </p:nvGraphicFramePr>
            <p:xfrm>
              <a:off x="779975" y="3054718"/>
              <a:ext cx="6155395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561632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593763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108197" r="-7333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F0DC983-4D6D-48FA-81D1-8F9E6DB1BB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9976" y="5108416"/>
              <a:ext cx="6155394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561632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593762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PH" dirty="0"/>
                            <a:t> are vertical</a:t>
                          </a:r>
                          <a:r>
                            <a:rPr lang="en-PH" baseline="0" dirty="0"/>
                            <a:t> angle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F0DC983-4D6D-48FA-81D1-8F9E6DB1B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139139"/>
                  </p:ext>
                </p:extLst>
              </p:nvPr>
            </p:nvGraphicFramePr>
            <p:xfrm>
              <a:off x="779976" y="5108416"/>
              <a:ext cx="6155394" cy="11125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561632">
                      <a:extLst>
                        <a:ext uri="{9D8B030D-6E8A-4147-A177-3AD203B41FA5}">
                          <a16:colId xmlns:a16="http://schemas.microsoft.com/office/drawing/2014/main" val="1437408727"/>
                        </a:ext>
                      </a:extLst>
                    </a:gridCol>
                    <a:gridCol w="2593762">
                      <a:extLst>
                        <a:ext uri="{9D8B030D-6E8A-4147-A177-3AD203B41FA5}">
                          <a16:colId xmlns:a16="http://schemas.microsoft.com/office/drawing/2014/main" val="571212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17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1" t="-106452" r="-73333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58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5309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8221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25B736-D98F-48B1-A2AF-6440470D8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07325"/>
              </p:ext>
            </p:extLst>
          </p:nvPr>
        </p:nvGraphicFramePr>
        <p:xfrm>
          <a:off x="2032000" y="4321929"/>
          <a:ext cx="8128000" cy="1688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234444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7694099"/>
                    </a:ext>
                  </a:extLst>
                </a:gridCol>
              </a:tblGrid>
              <a:tr h="407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Statement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Reason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616822"/>
                  </a:ext>
                </a:extLst>
              </a:tr>
              <a:tr h="352319">
                <a:tc>
                  <a:txBody>
                    <a:bodyPr/>
                    <a:lstStyle/>
                    <a:p>
                      <a:r>
                        <a:rPr lang="en-US" dirty="0"/>
                        <a:t>Write here the If part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626890"/>
                  </a:ext>
                </a:extLst>
              </a:tr>
              <a:tr h="352319">
                <a:tc>
                  <a:txBody>
                    <a:bodyPr/>
                    <a:lstStyle/>
                    <a:p>
                      <a:r>
                        <a:rPr lang="en-US" dirty="0"/>
                        <a:t>Write here the then part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here the Def/Postulate/Properties or theorem used for if-then part.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9686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127C8F2-1E8F-4A52-AC83-FFF84ED446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027039"/>
                  </p:ext>
                </p:extLst>
              </p:nvPr>
            </p:nvGraphicFramePr>
            <p:xfrm>
              <a:off x="2032000" y="1184401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51790290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02664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171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PH" dirty="0"/>
                            <a:t> are complementary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219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Definition of complementary angles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328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127C8F2-1E8F-4A52-AC83-FFF84ED446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027039"/>
                  </p:ext>
                </p:extLst>
              </p:nvPr>
            </p:nvGraphicFramePr>
            <p:xfrm>
              <a:off x="2032000" y="1184401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51790290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02664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171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219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3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Definition of complementary angles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3286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D478734-E7C0-4DF7-BE02-E20AA91C7A25}"/>
              </a:ext>
            </a:extLst>
          </p:cNvPr>
          <p:cNvSpPr txBox="1"/>
          <p:nvPr/>
        </p:nvSpPr>
        <p:spPr>
          <a:xfrm>
            <a:off x="773723" y="37899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How to answer the Proof table</a:t>
            </a:r>
            <a:endParaRPr lang="en-PH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986C2-4712-4314-A2D5-4AD7C937059D}"/>
              </a:ext>
            </a:extLst>
          </p:cNvPr>
          <p:cNvSpPr txBox="1"/>
          <p:nvPr/>
        </p:nvSpPr>
        <p:spPr>
          <a:xfrm>
            <a:off x="998806" y="15755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If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64277-1F18-4695-BCFF-F51C028E1A4F}"/>
              </a:ext>
            </a:extLst>
          </p:cNvPr>
          <p:cNvSpPr txBox="1"/>
          <p:nvPr/>
        </p:nvSpPr>
        <p:spPr>
          <a:xfrm>
            <a:off x="678205" y="19541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then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28355-A007-4364-9A64-CC739B35D2D0}"/>
              </a:ext>
            </a:extLst>
          </p:cNvPr>
          <p:cNvSpPr txBox="1"/>
          <p:nvPr/>
        </p:nvSpPr>
        <p:spPr>
          <a:xfrm>
            <a:off x="10418623" y="192758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 reason</a:t>
            </a:r>
            <a:endParaRPr lang="en-PH" i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AC1CCBF-86B9-4DF1-9866-8DEF2193A4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387565"/>
                  </p:ext>
                </p:extLst>
              </p:nvPr>
            </p:nvGraphicFramePr>
            <p:xfrm>
              <a:off x="2032000" y="2536071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97433361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554310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315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PH" dirty="0"/>
                            <a:t> are complementary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5300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 of complementary angles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88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𝑇𝐴𝑀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Angle Addition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8960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AC1CCBF-86B9-4DF1-9866-8DEF2193A4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387565"/>
                  </p:ext>
                </p:extLst>
              </p:nvPr>
            </p:nvGraphicFramePr>
            <p:xfrm>
              <a:off x="2032000" y="2536071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97433361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554310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315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08197" r="-1003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5300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208197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 of complementary angles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88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308197" r="-1003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Angle Addition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89606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911E73-33C4-4020-8F0E-DC4433022504}"/>
              </a:ext>
            </a:extLst>
          </p:cNvPr>
          <p:cNvSpPr txBox="1"/>
          <p:nvPr/>
        </p:nvSpPr>
        <p:spPr>
          <a:xfrm>
            <a:off x="678205" y="327775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New If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FDDA7-7292-42FD-851E-33EC2E6C9F26}"/>
              </a:ext>
            </a:extLst>
          </p:cNvPr>
          <p:cNvSpPr txBox="1"/>
          <p:nvPr/>
        </p:nvSpPr>
        <p:spPr>
          <a:xfrm>
            <a:off x="411043" y="365009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New then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74D76-D268-4DED-B0D7-21C8CF1974E5}"/>
              </a:ext>
            </a:extLst>
          </p:cNvPr>
          <p:cNvSpPr txBox="1"/>
          <p:nvPr/>
        </p:nvSpPr>
        <p:spPr>
          <a:xfrm>
            <a:off x="10418622" y="364708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 new reason</a:t>
            </a:r>
            <a:endParaRPr lang="en-PH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70D8987-835D-4AFE-B204-7939D284BF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238659"/>
                  </p:ext>
                </p:extLst>
              </p:nvPr>
            </p:nvGraphicFramePr>
            <p:xfrm>
              <a:off x="2191657" y="2687320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PQ is Bisected at point M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70D8987-835D-4AFE-B204-7939D284BF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238659"/>
                  </p:ext>
                </p:extLst>
              </p:nvPr>
            </p:nvGraphicFramePr>
            <p:xfrm>
              <a:off x="2191657" y="2687320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PQ is Bisected at point M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9836" r="-1003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193A249-D04A-4DA4-9C77-8C8C91DEB3F0}"/>
              </a:ext>
            </a:extLst>
          </p:cNvPr>
          <p:cNvSpPr txBox="1"/>
          <p:nvPr/>
        </p:nvSpPr>
        <p:spPr>
          <a:xfrm>
            <a:off x="1190171" y="103051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Given: PQ is bisected at point M</a:t>
            </a:r>
            <a:endParaRPr lang="en-P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78371-39A5-429D-9F29-662036EBA8B4}"/>
              </a:ext>
            </a:extLst>
          </p:cNvPr>
          <p:cNvSpPr txBox="1"/>
          <p:nvPr/>
        </p:nvSpPr>
        <p:spPr>
          <a:xfrm>
            <a:off x="1190171" y="1399846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Prove: PM=MQ</a:t>
            </a:r>
            <a:endParaRPr lang="en-PH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E61912-EDAE-4385-8D73-379340676EFD}"/>
              </a:ext>
            </a:extLst>
          </p:cNvPr>
          <p:cNvCxnSpPr/>
          <p:nvPr/>
        </p:nvCxnSpPr>
        <p:spPr>
          <a:xfrm flipH="1">
            <a:off x="7244861" y="471378"/>
            <a:ext cx="1856936" cy="18569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48AA2D-66F1-454F-AD2B-963DCEF19698}"/>
                  </a:ext>
                </a:extLst>
              </p:cNvPr>
              <p:cNvSpPr txBox="1"/>
              <p:nvPr/>
            </p:nvSpPr>
            <p:spPr>
              <a:xfrm>
                <a:off x="5801391" y="1336652"/>
                <a:ext cx="397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48AA2D-66F1-454F-AD2B-963DCEF1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91" y="1336652"/>
                <a:ext cx="397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45738F-0B71-443A-A86F-8A33E9ED830B}"/>
                  </a:ext>
                </a:extLst>
              </p:cNvPr>
              <p:cNvSpPr txBox="1"/>
              <p:nvPr/>
            </p:nvSpPr>
            <p:spPr>
              <a:xfrm>
                <a:off x="7885760" y="1064008"/>
                <a:ext cx="45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45738F-0B71-443A-A86F-8A33E9ED8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760" y="1064008"/>
                <a:ext cx="4515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36B7ED-EE1C-4095-8F9D-33AD4B7395A3}"/>
                  </a:ext>
                </a:extLst>
              </p:cNvPr>
              <p:cNvSpPr txBox="1"/>
              <p:nvPr/>
            </p:nvSpPr>
            <p:spPr>
              <a:xfrm>
                <a:off x="9848492" y="1433340"/>
                <a:ext cx="411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36B7ED-EE1C-4095-8F9D-33AD4B73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92" y="1433340"/>
                <a:ext cx="411010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48BE48-1938-490D-B91E-744DD1DF8825}"/>
              </a:ext>
            </a:extLst>
          </p:cNvPr>
          <p:cNvCxnSpPr>
            <a:stCxn id="10" idx="3"/>
          </p:cNvCxnSpPr>
          <p:nvPr/>
        </p:nvCxnSpPr>
        <p:spPr>
          <a:xfrm>
            <a:off x="6198487" y="1521318"/>
            <a:ext cx="40610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821AFA-C166-45DA-94B4-7E42C32D0992}"/>
                  </a:ext>
                </a:extLst>
              </p:cNvPr>
              <p:cNvSpPr txBox="1"/>
              <p:nvPr/>
            </p:nvSpPr>
            <p:spPr>
              <a:xfrm>
                <a:off x="9064134" y="461190"/>
                <a:ext cx="37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821AFA-C166-45DA-94B4-7E42C32D0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134" y="461190"/>
                <a:ext cx="3751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F65C51-193D-464F-9D34-839091545E4C}"/>
                  </a:ext>
                </a:extLst>
              </p:cNvPr>
              <p:cNvSpPr txBox="1"/>
              <p:nvPr/>
            </p:nvSpPr>
            <p:spPr>
              <a:xfrm>
                <a:off x="7244861" y="2221045"/>
                <a:ext cx="391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F65C51-193D-464F-9D34-839091545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61" y="2221045"/>
                <a:ext cx="3917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7D0BF4-19C8-49CB-85B9-F63D45586EBC}"/>
                  </a:ext>
                </a:extLst>
              </p:cNvPr>
              <p:cNvSpPr txBox="1"/>
              <p:nvPr/>
            </p:nvSpPr>
            <p:spPr>
              <a:xfrm>
                <a:off x="5988126" y="4391186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7D0BF4-19C8-49CB-85B9-F63D45586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126" y="4391186"/>
                <a:ext cx="530915" cy="276999"/>
              </a:xfrm>
              <a:prstGeom prst="rect">
                <a:avLst/>
              </a:prstGeom>
              <a:blipFill>
                <a:blip r:embed="rId8"/>
                <a:stretch>
                  <a:fillRect l="-12644" r="-12644" b="-3043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074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70D8987-835D-4AFE-B204-7939D284BF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875975"/>
                  </p:ext>
                </p:extLst>
              </p:nvPr>
            </p:nvGraphicFramePr>
            <p:xfrm>
              <a:off x="2191657" y="2687320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PQ is Bisected at point M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Given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  <m:r>
                                <a:rPr lang="en-US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𝑀𝑄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Bisector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  <m:r>
                                <a:rPr lang="en-US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𝑀𝑄</m:t>
                              </m:r>
                            </m:oMath>
                          </a14:m>
                          <a:endParaRPr lang="en-PH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Def. of Congruent segments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70D8987-835D-4AFE-B204-7939D284BF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875975"/>
                  </p:ext>
                </p:extLst>
              </p:nvPr>
            </p:nvGraphicFramePr>
            <p:xfrm>
              <a:off x="2191657" y="2687320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PQ is Bisected at point M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Given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9836" r="-1003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Bisector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9836" r="-1003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Def. of Congruent segments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193A249-D04A-4DA4-9C77-8C8C91DEB3F0}"/>
              </a:ext>
            </a:extLst>
          </p:cNvPr>
          <p:cNvSpPr txBox="1"/>
          <p:nvPr/>
        </p:nvSpPr>
        <p:spPr>
          <a:xfrm>
            <a:off x="1190171" y="1030514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Given: PQ is bisected at point M</a:t>
            </a:r>
            <a:endParaRPr lang="en-P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78371-39A5-429D-9F29-662036EBA8B4}"/>
              </a:ext>
            </a:extLst>
          </p:cNvPr>
          <p:cNvSpPr txBox="1"/>
          <p:nvPr/>
        </p:nvSpPr>
        <p:spPr>
          <a:xfrm>
            <a:off x="1190171" y="1399846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Prove: PM=MQ</a:t>
            </a:r>
            <a:endParaRPr lang="en-PH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E61912-EDAE-4385-8D73-379340676EFD}"/>
              </a:ext>
            </a:extLst>
          </p:cNvPr>
          <p:cNvCxnSpPr/>
          <p:nvPr/>
        </p:nvCxnSpPr>
        <p:spPr>
          <a:xfrm flipH="1">
            <a:off x="7244861" y="471378"/>
            <a:ext cx="1856936" cy="18569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48AA2D-66F1-454F-AD2B-963DCEF19698}"/>
                  </a:ext>
                </a:extLst>
              </p:cNvPr>
              <p:cNvSpPr txBox="1"/>
              <p:nvPr/>
            </p:nvSpPr>
            <p:spPr>
              <a:xfrm>
                <a:off x="5801391" y="1336652"/>
                <a:ext cx="397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48AA2D-66F1-454F-AD2B-963DCEF19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91" y="1336652"/>
                <a:ext cx="3970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45738F-0B71-443A-A86F-8A33E9ED830B}"/>
                  </a:ext>
                </a:extLst>
              </p:cNvPr>
              <p:cNvSpPr txBox="1"/>
              <p:nvPr/>
            </p:nvSpPr>
            <p:spPr>
              <a:xfrm>
                <a:off x="7885760" y="1064008"/>
                <a:ext cx="45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45738F-0B71-443A-A86F-8A33E9ED8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760" y="1064008"/>
                <a:ext cx="4515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36B7ED-EE1C-4095-8F9D-33AD4B7395A3}"/>
                  </a:ext>
                </a:extLst>
              </p:cNvPr>
              <p:cNvSpPr txBox="1"/>
              <p:nvPr/>
            </p:nvSpPr>
            <p:spPr>
              <a:xfrm>
                <a:off x="9848492" y="1433340"/>
                <a:ext cx="411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36B7ED-EE1C-4095-8F9D-33AD4B73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92" y="1433340"/>
                <a:ext cx="411010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48BE48-1938-490D-B91E-744DD1DF8825}"/>
              </a:ext>
            </a:extLst>
          </p:cNvPr>
          <p:cNvCxnSpPr>
            <a:stCxn id="10" idx="3"/>
          </p:cNvCxnSpPr>
          <p:nvPr/>
        </p:nvCxnSpPr>
        <p:spPr>
          <a:xfrm>
            <a:off x="6198487" y="1521318"/>
            <a:ext cx="40610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821AFA-C166-45DA-94B4-7E42C32D0992}"/>
                  </a:ext>
                </a:extLst>
              </p:cNvPr>
              <p:cNvSpPr txBox="1"/>
              <p:nvPr/>
            </p:nvSpPr>
            <p:spPr>
              <a:xfrm>
                <a:off x="9064134" y="461190"/>
                <a:ext cx="37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821AFA-C166-45DA-94B4-7E42C32D0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134" y="461190"/>
                <a:ext cx="3751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F65C51-193D-464F-9D34-839091545E4C}"/>
                  </a:ext>
                </a:extLst>
              </p:cNvPr>
              <p:cNvSpPr txBox="1"/>
              <p:nvPr/>
            </p:nvSpPr>
            <p:spPr>
              <a:xfrm>
                <a:off x="7244861" y="2221045"/>
                <a:ext cx="391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F65C51-193D-464F-9D34-839091545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61" y="2221045"/>
                <a:ext cx="3917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539C453-21C4-4D2F-A563-B354123DE10D}"/>
              </a:ext>
            </a:extLst>
          </p:cNvPr>
          <p:cNvSpPr txBox="1"/>
          <p:nvPr/>
        </p:nvSpPr>
        <p:spPr>
          <a:xfrm>
            <a:off x="2349305" y="4937760"/>
            <a:ext cx="825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You can look at properties, definitions, postulates and theorems to know what must be written here</a:t>
            </a:r>
            <a:endParaRPr lang="en-PH" i="1" dirty="0">
              <a:solidFill>
                <a:srgbClr val="0070C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8D7EB4F-5E72-45A4-A271-80FA35957119}"/>
              </a:ext>
            </a:extLst>
          </p:cNvPr>
          <p:cNvSpPr/>
          <p:nvPr/>
        </p:nvSpPr>
        <p:spPr>
          <a:xfrm>
            <a:off x="10424160" y="4023360"/>
            <a:ext cx="859186" cy="1209822"/>
          </a:xfrm>
          <a:custGeom>
            <a:avLst/>
            <a:gdLst>
              <a:gd name="connsiteX0" fmla="*/ 140677 w 859186"/>
              <a:gd name="connsiteY0" fmla="*/ 1209822 h 1209822"/>
              <a:gd name="connsiteX1" fmla="*/ 858129 w 859186"/>
              <a:gd name="connsiteY1" fmla="*/ 422031 h 1209822"/>
              <a:gd name="connsiteX2" fmla="*/ 0 w 859186"/>
              <a:gd name="connsiteY2" fmla="*/ 0 h 12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186" h="1209822">
                <a:moveTo>
                  <a:pt x="140677" y="1209822"/>
                </a:moveTo>
                <a:cubicBezTo>
                  <a:pt x="511126" y="916745"/>
                  <a:pt x="881575" y="623668"/>
                  <a:pt x="858129" y="422031"/>
                </a:cubicBezTo>
                <a:cubicBezTo>
                  <a:pt x="834683" y="220394"/>
                  <a:pt x="417341" y="110197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9587E8-6707-4726-9A25-7C7B2842B2D1}"/>
              </a:ext>
            </a:extLst>
          </p:cNvPr>
          <p:cNvSpPr/>
          <p:nvPr/>
        </p:nvSpPr>
        <p:spPr>
          <a:xfrm>
            <a:off x="10424160" y="3291840"/>
            <a:ext cx="1011586" cy="1941342"/>
          </a:xfrm>
          <a:custGeom>
            <a:avLst/>
            <a:gdLst>
              <a:gd name="connsiteX0" fmla="*/ 140677 w 859186"/>
              <a:gd name="connsiteY0" fmla="*/ 1209822 h 1209822"/>
              <a:gd name="connsiteX1" fmla="*/ 858129 w 859186"/>
              <a:gd name="connsiteY1" fmla="*/ 422031 h 1209822"/>
              <a:gd name="connsiteX2" fmla="*/ 0 w 859186"/>
              <a:gd name="connsiteY2" fmla="*/ 0 h 120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186" h="1209822">
                <a:moveTo>
                  <a:pt x="140677" y="1209822"/>
                </a:moveTo>
                <a:cubicBezTo>
                  <a:pt x="511126" y="916745"/>
                  <a:pt x="881575" y="623668"/>
                  <a:pt x="858129" y="422031"/>
                </a:cubicBezTo>
                <a:cubicBezTo>
                  <a:pt x="834683" y="220394"/>
                  <a:pt x="417341" y="110197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C6C90-8409-4540-A7E9-7B3FFEC350DD}"/>
              </a:ext>
            </a:extLst>
          </p:cNvPr>
          <p:cNvSpPr txBox="1"/>
          <p:nvPr/>
        </p:nvSpPr>
        <p:spPr>
          <a:xfrm>
            <a:off x="405341" y="32443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If (1) then (2)</a:t>
            </a:r>
            <a:endParaRPr lang="en-PH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AFE52-0A00-4F42-9349-914C3E91C9FC}"/>
                  </a:ext>
                </a:extLst>
              </p:cNvPr>
              <p:cNvSpPr txBox="1"/>
              <p:nvPr/>
            </p:nvSpPr>
            <p:spPr>
              <a:xfrm>
                <a:off x="6057900" y="4342061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AFE52-0A00-4F42-9349-914C3E91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4342061"/>
                <a:ext cx="530915" cy="276999"/>
              </a:xfrm>
              <a:prstGeom prst="rect">
                <a:avLst/>
              </a:prstGeom>
              <a:blipFill>
                <a:blip r:embed="rId8"/>
                <a:stretch>
                  <a:fillRect l="-12644" r="-12644" b="-3043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312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770312"/>
                  </p:ext>
                </p:extLst>
              </p:nvPr>
            </p:nvGraphicFramePr>
            <p:xfrm>
              <a:off x="2191657" y="3429000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dirty="0"/>
                            <a:t>=90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𝑟𝑖𝑔h𝑡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𝑎𝑛𝑔𝑙𝑒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2600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latin typeface="+mn-lt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770312"/>
                  </p:ext>
                </p:extLst>
              </p:nvPr>
            </p:nvGraphicFramePr>
            <p:xfrm>
              <a:off x="2191657" y="3429000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30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3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2600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3159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Given:	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=90 ,</a:t>
                </a:r>
              </a:p>
              <a:p>
                <a:r>
                  <a:rPr lang="en-US" dirty="0"/>
                  <a:t>	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𝑟𝑖𝑔h𝑡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𝑎𝑛𝑔𝑙𝑒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3159070" cy="646331"/>
              </a:xfrm>
              <a:prstGeom prst="rect">
                <a:avLst/>
              </a:prstGeom>
              <a:blipFill>
                <a:blip r:embed="rId3"/>
                <a:stretch>
                  <a:fillRect l="-1544" t="-4717" b="-849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/>
              <p:nvPr/>
            </p:nvSpPr>
            <p:spPr>
              <a:xfrm>
                <a:off x="1266339" y="1860425"/>
                <a:ext cx="1850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39" y="1860425"/>
                <a:ext cx="1850635" cy="369332"/>
              </a:xfrm>
              <a:prstGeom prst="rect">
                <a:avLst/>
              </a:prstGeom>
              <a:blipFill>
                <a:blip r:embed="rId4"/>
                <a:stretch>
                  <a:fillRect l="-2970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9A6E6-94A2-47AD-AE89-E4DE89B8A9BD}"/>
              </a:ext>
            </a:extLst>
          </p:cNvPr>
          <p:cNvCxnSpPr>
            <a:cxnSpLocks/>
          </p:cNvCxnSpPr>
          <p:nvPr/>
        </p:nvCxnSpPr>
        <p:spPr>
          <a:xfrm>
            <a:off x="6569612" y="2236763"/>
            <a:ext cx="12660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38B879-CD83-439E-B367-9B71D69EF8AA}"/>
              </a:ext>
            </a:extLst>
          </p:cNvPr>
          <p:cNvCxnSpPr>
            <a:cxnSpLocks/>
          </p:cNvCxnSpPr>
          <p:nvPr/>
        </p:nvCxnSpPr>
        <p:spPr>
          <a:xfrm flipV="1">
            <a:off x="6569612" y="1030514"/>
            <a:ext cx="0" cy="120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032278-0EBA-47DF-A4DE-E084F6D58169}"/>
              </a:ext>
            </a:extLst>
          </p:cNvPr>
          <p:cNvCxnSpPr>
            <a:cxnSpLocks/>
          </p:cNvCxnSpPr>
          <p:nvPr/>
        </p:nvCxnSpPr>
        <p:spPr>
          <a:xfrm>
            <a:off x="8114714" y="2236763"/>
            <a:ext cx="12660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B20EFD-CB7C-4050-8AC7-63C7BCE57C49}"/>
              </a:ext>
            </a:extLst>
          </p:cNvPr>
          <p:cNvCxnSpPr>
            <a:cxnSpLocks/>
          </p:cNvCxnSpPr>
          <p:nvPr/>
        </p:nvCxnSpPr>
        <p:spPr>
          <a:xfrm flipV="1">
            <a:off x="8114714" y="1030514"/>
            <a:ext cx="0" cy="120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47E2C6-EF18-47CF-A16F-C0565869CF67}"/>
                  </a:ext>
                </a:extLst>
              </p:cNvPr>
              <p:cNvSpPr txBox="1"/>
              <p:nvPr/>
            </p:nvSpPr>
            <p:spPr>
              <a:xfrm>
                <a:off x="6622823" y="1860425"/>
                <a:ext cx="396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47E2C6-EF18-47CF-A16F-C0565869C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23" y="1860425"/>
                <a:ext cx="396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28F409-3623-41BF-B6F0-715F7EC7C6CB}"/>
                  </a:ext>
                </a:extLst>
              </p:cNvPr>
              <p:cNvSpPr txBox="1"/>
              <p:nvPr/>
            </p:nvSpPr>
            <p:spPr>
              <a:xfrm>
                <a:off x="8152405" y="1860425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28F409-3623-41BF-B6F0-715F7EC7C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05" y="1860425"/>
                <a:ext cx="4072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E015C8-9774-4065-B543-62C1C48D9AEE}"/>
                  </a:ext>
                </a:extLst>
              </p:cNvPr>
              <p:cNvSpPr txBox="1"/>
              <p:nvPr/>
            </p:nvSpPr>
            <p:spPr>
              <a:xfrm>
                <a:off x="5967143" y="5843731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E015C8-9774-4065-B543-62C1C48D9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43" y="5843731"/>
                <a:ext cx="530915" cy="276999"/>
              </a:xfrm>
              <a:prstGeom prst="rect">
                <a:avLst/>
              </a:prstGeom>
              <a:blipFill>
                <a:blip r:embed="rId7"/>
                <a:stretch>
                  <a:fillRect l="-12644" r="-12644" b="-33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227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109916"/>
                  </p:ext>
                </p:extLst>
              </p:nvPr>
            </p:nvGraphicFramePr>
            <p:xfrm>
              <a:off x="2191657" y="3429000"/>
              <a:ext cx="812800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rgbClr val="FF0066"/>
                              </a:solidFill>
                            </a:rPr>
                            <a:t>=90 , </a:t>
                          </a:r>
                        </a:p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66"/>
                              </a:solidFill>
                            </a:rPr>
                            <a:t>Def. of right angle</a:t>
                          </a:r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66"/>
                              </a:solidFill>
                            </a:rPr>
                            <a:t>Transitive Property</a:t>
                          </a:r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=∠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66"/>
                              </a:solidFill>
                            </a:rPr>
                            <a:t>Def of congruent Angles</a:t>
                          </a:r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109916"/>
                  </p:ext>
                </p:extLst>
              </p:nvPr>
            </p:nvGraphicFramePr>
            <p:xfrm>
              <a:off x="2191657" y="3429000"/>
              <a:ext cx="812800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62857" r="-100300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80328" r="-1003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66"/>
                              </a:solidFill>
                            </a:rPr>
                            <a:t>Def. of right angle</a:t>
                          </a:r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80328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66"/>
                              </a:solidFill>
                            </a:rPr>
                            <a:t>Transitive Property</a:t>
                          </a:r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80328" r="-1003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66"/>
                              </a:solidFill>
                            </a:rPr>
                            <a:t>Def of congruent Angles</a:t>
                          </a:r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4131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=90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𝑟𝑖𝑔h𝑡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𝑎𝑛𝑔𝑙𝑒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4131708" cy="369332"/>
              </a:xfrm>
              <a:prstGeom prst="rect">
                <a:avLst/>
              </a:prstGeom>
              <a:blipFill>
                <a:blip r:embed="rId3"/>
                <a:stretch>
                  <a:fillRect l="-1180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/>
              <p:nvPr/>
            </p:nvSpPr>
            <p:spPr>
              <a:xfrm>
                <a:off x="1190171" y="1399846"/>
                <a:ext cx="1850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399846"/>
                <a:ext cx="1850635" cy="369332"/>
              </a:xfrm>
              <a:prstGeom prst="rect">
                <a:avLst/>
              </a:prstGeom>
              <a:blipFill>
                <a:blip r:embed="rId4"/>
                <a:stretch>
                  <a:fillRect l="-2632" t="-10000" b="-2666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9A6E6-94A2-47AD-AE89-E4DE89B8A9BD}"/>
              </a:ext>
            </a:extLst>
          </p:cNvPr>
          <p:cNvCxnSpPr>
            <a:cxnSpLocks/>
          </p:cNvCxnSpPr>
          <p:nvPr/>
        </p:nvCxnSpPr>
        <p:spPr>
          <a:xfrm>
            <a:off x="6569612" y="2236763"/>
            <a:ext cx="12660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38B879-CD83-439E-B367-9B71D69EF8AA}"/>
              </a:ext>
            </a:extLst>
          </p:cNvPr>
          <p:cNvCxnSpPr>
            <a:cxnSpLocks/>
          </p:cNvCxnSpPr>
          <p:nvPr/>
        </p:nvCxnSpPr>
        <p:spPr>
          <a:xfrm flipV="1">
            <a:off x="6569612" y="1030514"/>
            <a:ext cx="0" cy="120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032278-0EBA-47DF-A4DE-E084F6D58169}"/>
              </a:ext>
            </a:extLst>
          </p:cNvPr>
          <p:cNvCxnSpPr>
            <a:cxnSpLocks/>
          </p:cNvCxnSpPr>
          <p:nvPr/>
        </p:nvCxnSpPr>
        <p:spPr>
          <a:xfrm>
            <a:off x="8114714" y="2236763"/>
            <a:ext cx="12660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B20EFD-CB7C-4050-8AC7-63C7BCE57C49}"/>
              </a:ext>
            </a:extLst>
          </p:cNvPr>
          <p:cNvCxnSpPr>
            <a:cxnSpLocks/>
          </p:cNvCxnSpPr>
          <p:nvPr/>
        </p:nvCxnSpPr>
        <p:spPr>
          <a:xfrm flipV="1">
            <a:off x="8114714" y="1030514"/>
            <a:ext cx="0" cy="120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47E2C6-EF18-47CF-A16F-C0565869CF67}"/>
                  </a:ext>
                </a:extLst>
              </p:cNvPr>
              <p:cNvSpPr txBox="1"/>
              <p:nvPr/>
            </p:nvSpPr>
            <p:spPr>
              <a:xfrm>
                <a:off x="6622823" y="1860425"/>
                <a:ext cx="396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47E2C6-EF18-47CF-A16F-C0565869C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23" y="1860425"/>
                <a:ext cx="396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28F409-3623-41BF-B6F0-715F7EC7C6CB}"/>
                  </a:ext>
                </a:extLst>
              </p:cNvPr>
              <p:cNvSpPr txBox="1"/>
              <p:nvPr/>
            </p:nvSpPr>
            <p:spPr>
              <a:xfrm>
                <a:off x="8152405" y="1860425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28F409-3623-41BF-B6F0-715F7EC7C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05" y="1860425"/>
                <a:ext cx="4072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14BE7B-609A-487D-9442-17538B354912}"/>
                  </a:ext>
                </a:extLst>
              </p:cNvPr>
              <p:cNvSpPr txBox="1"/>
              <p:nvPr/>
            </p:nvSpPr>
            <p:spPr>
              <a:xfrm>
                <a:off x="5967143" y="5843731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14BE7B-609A-487D-9442-17538B354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43" y="5843731"/>
                <a:ext cx="530915" cy="276999"/>
              </a:xfrm>
              <a:prstGeom prst="rect">
                <a:avLst/>
              </a:prstGeom>
              <a:blipFill>
                <a:blip r:embed="rId7"/>
                <a:stretch>
                  <a:fillRect l="-12644" r="-12644" b="-33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98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56DB-95FF-49F5-BBD9-A7F34EE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7BAE-D654-4E36-BB3B-9167530E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400" dirty="0"/>
              <a:t>To be able to identify definitions, postulates, theorems and axioms in geometry.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400" dirty="0"/>
              <a:t>To be able to use axioms in geometry in reasoning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400" dirty="0"/>
              <a:t>To be able to prove angle congruence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400" dirty="0"/>
              <a:t>To be able to prove line congruence</a:t>
            </a:r>
          </a:p>
        </p:txBody>
      </p:sp>
    </p:spTree>
    <p:extLst>
      <p:ext uri="{BB962C8B-B14F-4D97-AF65-F5344CB8AC3E}">
        <p14:creationId xmlns:p14="http://schemas.microsoft.com/office/powerpoint/2010/main" val="1228445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BCEC4DB9-21FB-4549-AAA2-1AC17226F4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088325"/>
                  </p:ext>
                </p:extLst>
              </p:nvPr>
            </p:nvGraphicFramePr>
            <p:xfrm>
              <a:off x="2191657" y="3638452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𝑇𝐴𝑀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𝑇𝐴𝑀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5139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BCEC4DB9-21FB-4549-AAA2-1AC17226F4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088325"/>
                  </p:ext>
                </p:extLst>
              </p:nvPr>
            </p:nvGraphicFramePr>
            <p:xfrm>
              <a:off x="2191657" y="3638452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3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3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51393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BE8BC5-641D-4575-BB0C-411689ADCCD1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4407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PH" dirty="0"/>
                  <a:t> are complementary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BE8BC5-641D-4575-BB0C-411689ADC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4407873" cy="369332"/>
              </a:xfrm>
              <a:prstGeom prst="rect">
                <a:avLst/>
              </a:prstGeom>
              <a:blipFill>
                <a:blip r:embed="rId3"/>
                <a:stretch>
                  <a:fillRect l="-1107" t="-8197" r="-692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021AF8-4233-4674-98FA-310F6ED7BEA5}"/>
                  </a:ext>
                </a:extLst>
              </p:cNvPr>
              <p:cNvSpPr txBox="1"/>
              <p:nvPr/>
            </p:nvSpPr>
            <p:spPr>
              <a:xfrm>
                <a:off x="1190171" y="1399846"/>
                <a:ext cx="1833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021AF8-4233-4674-98FA-310F6ED7B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399846"/>
                <a:ext cx="1833643" cy="369332"/>
              </a:xfrm>
              <a:prstGeom prst="rect">
                <a:avLst/>
              </a:prstGeom>
              <a:blipFill>
                <a:blip r:embed="rId4"/>
                <a:stretch>
                  <a:fillRect l="-2658" t="-10000" b="-2666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B8908D-C2ED-40D5-B607-DEE3C551C230}"/>
                  </a:ext>
                </a:extLst>
              </p:cNvPr>
              <p:cNvSpPr txBox="1"/>
              <p:nvPr/>
            </p:nvSpPr>
            <p:spPr>
              <a:xfrm>
                <a:off x="5990199" y="5863492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B8908D-C2ED-40D5-B607-DEE3C551C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199" y="5863492"/>
                <a:ext cx="530915" cy="276999"/>
              </a:xfrm>
              <a:prstGeom prst="rect">
                <a:avLst/>
              </a:prstGeom>
              <a:blipFill>
                <a:blip r:embed="rId5"/>
                <a:stretch>
                  <a:fillRect l="-12644" r="-12644" b="-33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B85A24-E606-40AA-A958-4727E56A2CD5}"/>
              </a:ext>
            </a:extLst>
          </p:cNvPr>
          <p:cNvCxnSpPr>
            <a:cxnSpLocks/>
          </p:cNvCxnSpPr>
          <p:nvPr/>
        </p:nvCxnSpPr>
        <p:spPr>
          <a:xfrm flipV="1">
            <a:off x="7101840" y="960314"/>
            <a:ext cx="0" cy="120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0B7F65-0E5B-4557-9193-D7067CD42694}"/>
              </a:ext>
            </a:extLst>
          </p:cNvPr>
          <p:cNvCxnSpPr>
            <a:cxnSpLocks/>
          </p:cNvCxnSpPr>
          <p:nvPr/>
        </p:nvCxnSpPr>
        <p:spPr>
          <a:xfrm>
            <a:off x="7101839" y="2166562"/>
            <a:ext cx="12660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554E60-AFE6-46B0-9ABD-F0A4068CFCE6}"/>
              </a:ext>
            </a:extLst>
          </p:cNvPr>
          <p:cNvCxnSpPr>
            <a:cxnSpLocks/>
          </p:cNvCxnSpPr>
          <p:nvPr/>
        </p:nvCxnSpPr>
        <p:spPr>
          <a:xfrm flipV="1">
            <a:off x="7101839" y="1111485"/>
            <a:ext cx="961815" cy="1055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D91321-6E08-4602-9255-A0AF4495D012}"/>
                  </a:ext>
                </a:extLst>
              </p:cNvPr>
              <p:cNvSpPr txBox="1"/>
              <p:nvPr/>
            </p:nvSpPr>
            <p:spPr>
              <a:xfrm>
                <a:off x="7045311" y="145435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D91321-6E08-4602-9255-A0AF4495D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11" y="1454358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3290E8-3D76-4C38-9B60-AAFC7E5ED2B2}"/>
                  </a:ext>
                </a:extLst>
              </p:cNvPr>
              <p:cNvSpPr txBox="1"/>
              <p:nvPr/>
            </p:nvSpPr>
            <p:spPr>
              <a:xfrm>
                <a:off x="7343562" y="177615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3290E8-3D76-4C38-9B60-AAFC7E5E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562" y="1776156"/>
                <a:ext cx="377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8DB5F6-0F53-43FE-807E-303476697B2A}"/>
                  </a:ext>
                </a:extLst>
              </p:cNvPr>
              <p:cNvSpPr txBox="1"/>
              <p:nvPr/>
            </p:nvSpPr>
            <p:spPr>
              <a:xfrm>
                <a:off x="6838268" y="2203841"/>
                <a:ext cx="21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8DB5F6-0F53-43FE-807E-303476697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68" y="2203841"/>
                <a:ext cx="212238" cy="276999"/>
              </a:xfrm>
              <a:prstGeom prst="rect">
                <a:avLst/>
              </a:prstGeom>
              <a:blipFill>
                <a:blip r:embed="rId8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E4492D-CA14-4965-9417-3B9F5EBB071D}"/>
                  </a:ext>
                </a:extLst>
              </p:cNvPr>
              <p:cNvSpPr txBox="1"/>
              <p:nvPr/>
            </p:nvSpPr>
            <p:spPr>
              <a:xfrm>
                <a:off x="6838268" y="683315"/>
                <a:ext cx="207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E4492D-CA14-4965-9417-3B9F5EBB0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68" y="683315"/>
                <a:ext cx="207043" cy="276999"/>
              </a:xfrm>
              <a:prstGeom prst="rect">
                <a:avLst/>
              </a:prstGeom>
              <a:blipFill>
                <a:blip r:embed="rId9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8DA99F-78FB-4190-841A-92BBD76DC939}"/>
                  </a:ext>
                </a:extLst>
              </p:cNvPr>
              <p:cNvSpPr txBox="1"/>
              <p:nvPr/>
            </p:nvSpPr>
            <p:spPr>
              <a:xfrm>
                <a:off x="8264410" y="2250007"/>
                <a:ext cx="266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8DA99F-78FB-4190-841A-92BBD76DC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10" y="2250007"/>
                <a:ext cx="266932" cy="276999"/>
              </a:xfrm>
              <a:prstGeom prst="rect">
                <a:avLst/>
              </a:prstGeom>
              <a:blipFill>
                <a:blip r:embed="rId10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05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BCEC4DB9-21FB-4549-AAA2-1AC17226F4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535714"/>
                  </p:ext>
                </p:extLst>
              </p:nvPr>
            </p:nvGraphicFramePr>
            <p:xfrm>
              <a:off x="2032000" y="3284834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 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PH" dirty="0">
                              <a:solidFill>
                                <a:srgbClr val="FF0066"/>
                              </a:solidFill>
                            </a:rPr>
                            <a:t> are complementary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Def. of complementary angle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𝑇𝐴𝑀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rgbClr val="FF0066"/>
                              </a:solidFill>
                            </a:rPr>
                            <a:t>Angle Addition Postulate</a:t>
                          </a:r>
                          <a:endParaRPr lang="en-PH" b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𝑇𝐴𝑀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Transitive Property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𝐴𝑀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Perpendicular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5139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BCEC4DB9-21FB-4549-AAA2-1AC17226F4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535714"/>
                  </p:ext>
                </p:extLst>
              </p:nvPr>
            </p:nvGraphicFramePr>
            <p:xfrm>
              <a:off x="2032000" y="3284834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30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3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Def. of complementary angle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3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solidFill>
                                <a:srgbClr val="FF0066"/>
                              </a:solidFill>
                            </a:rPr>
                            <a:t>Angle Addition Postulate</a:t>
                          </a:r>
                          <a:endParaRPr lang="en-PH" b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Transitive Property</a:t>
                          </a:r>
                          <a:endParaRPr lang="en-PH" i="1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508197" r="-1003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Def. of Perpendicular 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51393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BE8BC5-641D-4575-BB0C-411689ADCCD1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4407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PH" dirty="0"/>
                  <a:t> are complementary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BE8BC5-641D-4575-BB0C-411689ADC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4407873" cy="369332"/>
              </a:xfrm>
              <a:prstGeom prst="rect">
                <a:avLst/>
              </a:prstGeom>
              <a:blipFill>
                <a:blip r:embed="rId3"/>
                <a:stretch>
                  <a:fillRect l="-1107" t="-8197" r="-692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021AF8-4233-4674-98FA-310F6ED7BEA5}"/>
                  </a:ext>
                </a:extLst>
              </p:cNvPr>
              <p:cNvSpPr txBox="1"/>
              <p:nvPr/>
            </p:nvSpPr>
            <p:spPr>
              <a:xfrm>
                <a:off x="1190171" y="1399846"/>
                <a:ext cx="1833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021AF8-4233-4674-98FA-310F6ED7B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399846"/>
                <a:ext cx="1833643" cy="369332"/>
              </a:xfrm>
              <a:prstGeom prst="rect">
                <a:avLst/>
              </a:prstGeom>
              <a:blipFill>
                <a:blip r:embed="rId4"/>
                <a:stretch>
                  <a:fillRect l="-2658" t="-10000" b="-2666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E59431-25D3-4DEF-A35C-E949B0D19D93}"/>
              </a:ext>
            </a:extLst>
          </p:cNvPr>
          <p:cNvCxnSpPr>
            <a:cxnSpLocks/>
          </p:cNvCxnSpPr>
          <p:nvPr/>
        </p:nvCxnSpPr>
        <p:spPr>
          <a:xfrm flipV="1">
            <a:off x="7101840" y="960314"/>
            <a:ext cx="0" cy="120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62289B-3A5D-4548-881B-C45EC286AF09}"/>
              </a:ext>
            </a:extLst>
          </p:cNvPr>
          <p:cNvCxnSpPr>
            <a:cxnSpLocks/>
          </p:cNvCxnSpPr>
          <p:nvPr/>
        </p:nvCxnSpPr>
        <p:spPr>
          <a:xfrm>
            <a:off x="7101839" y="2166562"/>
            <a:ext cx="12660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C427A-4C9D-4345-95FA-D2C2401B19A1}"/>
              </a:ext>
            </a:extLst>
          </p:cNvPr>
          <p:cNvCxnSpPr>
            <a:cxnSpLocks/>
          </p:cNvCxnSpPr>
          <p:nvPr/>
        </p:nvCxnSpPr>
        <p:spPr>
          <a:xfrm flipV="1">
            <a:off x="7101839" y="1111485"/>
            <a:ext cx="961815" cy="1055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D4B898-FB9D-4615-914C-CF7EE75948A6}"/>
                  </a:ext>
                </a:extLst>
              </p:cNvPr>
              <p:cNvSpPr txBox="1"/>
              <p:nvPr/>
            </p:nvSpPr>
            <p:spPr>
              <a:xfrm>
                <a:off x="7045311" y="145435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D4B898-FB9D-4615-914C-CF7EE7594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11" y="1454358"/>
                <a:ext cx="3770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8C03AE-E66A-4C33-B95E-5A267E7A1AA2}"/>
                  </a:ext>
                </a:extLst>
              </p:cNvPr>
              <p:cNvSpPr txBox="1"/>
              <p:nvPr/>
            </p:nvSpPr>
            <p:spPr>
              <a:xfrm>
                <a:off x="7343562" y="177615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8C03AE-E66A-4C33-B95E-5A267E7A1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562" y="1776156"/>
                <a:ext cx="377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7503F6-60A5-4244-B3E9-35D2ACA1F619}"/>
                  </a:ext>
                </a:extLst>
              </p:cNvPr>
              <p:cNvSpPr txBox="1"/>
              <p:nvPr/>
            </p:nvSpPr>
            <p:spPr>
              <a:xfrm>
                <a:off x="6838268" y="2203841"/>
                <a:ext cx="21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7503F6-60A5-4244-B3E9-35D2ACA1F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68" y="2203841"/>
                <a:ext cx="212238" cy="276999"/>
              </a:xfrm>
              <a:prstGeom prst="rect">
                <a:avLst/>
              </a:prstGeom>
              <a:blipFill>
                <a:blip r:embed="rId7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3A04D-5E5A-40E1-BFB6-41760AFE205D}"/>
                  </a:ext>
                </a:extLst>
              </p:cNvPr>
              <p:cNvSpPr txBox="1"/>
              <p:nvPr/>
            </p:nvSpPr>
            <p:spPr>
              <a:xfrm>
                <a:off x="6838268" y="683315"/>
                <a:ext cx="207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63A04D-5E5A-40E1-BFB6-41760AFE2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68" y="683315"/>
                <a:ext cx="207043" cy="276999"/>
              </a:xfrm>
              <a:prstGeom prst="rect">
                <a:avLst/>
              </a:prstGeom>
              <a:blipFill>
                <a:blip r:embed="rId8"/>
                <a:stretch>
                  <a:fillRect l="-26471" r="-20588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3FAFBE-7BF3-45DD-855E-BB925020C970}"/>
                  </a:ext>
                </a:extLst>
              </p:cNvPr>
              <p:cNvSpPr txBox="1"/>
              <p:nvPr/>
            </p:nvSpPr>
            <p:spPr>
              <a:xfrm>
                <a:off x="8264410" y="2250007"/>
                <a:ext cx="266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3FAFBE-7BF3-45DD-855E-BB925020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10" y="2250007"/>
                <a:ext cx="266932" cy="276999"/>
              </a:xfrm>
              <a:prstGeom prst="rect">
                <a:avLst/>
              </a:prstGeom>
              <a:blipFill>
                <a:blip r:embed="rId9"/>
                <a:stretch>
                  <a:fillRect l="-20930" r="-16279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130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25B736-D98F-48B1-A2AF-6440470D84E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4321929"/>
          <a:ext cx="8128000" cy="1688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234444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7694099"/>
                    </a:ext>
                  </a:extLst>
                </a:gridCol>
              </a:tblGrid>
              <a:tr h="407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Statement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Reason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616822"/>
                  </a:ext>
                </a:extLst>
              </a:tr>
              <a:tr h="352319">
                <a:tc>
                  <a:txBody>
                    <a:bodyPr/>
                    <a:lstStyle/>
                    <a:p>
                      <a:r>
                        <a:rPr lang="en-US" dirty="0"/>
                        <a:t>Write here the If part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626890"/>
                  </a:ext>
                </a:extLst>
              </a:tr>
              <a:tr h="352319">
                <a:tc>
                  <a:txBody>
                    <a:bodyPr/>
                    <a:lstStyle/>
                    <a:p>
                      <a:r>
                        <a:rPr lang="en-US" dirty="0"/>
                        <a:t>Write here the then part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here the Def/Postulate/Properties or theorem used for if-then part.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9686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127C8F2-1E8F-4A52-AC83-FFF84ED446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1184401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51790290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02664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171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PH" dirty="0"/>
                            <a:t> are complementary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219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 of complementary angles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328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127C8F2-1E8F-4A52-AC83-FFF84ED446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073295"/>
                  </p:ext>
                </p:extLst>
              </p:nvPr>
            </p:nvGraphicFramePr>
            <p:xfrm>
              <a:off x="2032000" y="1184401"/>
              <a:ext cx="8128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51790290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502664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171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219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3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 of complementary angles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3286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D478734-E7C0-4DF7-BE02-E20AA91C7A25}"/>
              </a:ext>
            </a:extLst>
          </p:cNvPr>
          <p:cNvSpPr txBox="1"/>
          <p:nvPr/>
        </p:nvSpPr>
        <p:spPr>
          <a:xfrm>
            <a:off x="773723" y="37899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How to answer the Proof table</a:t>
            </a:r>
            <a:endParaRPr lang="en-PH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986C2-4712-4314-A2D5-4AD7C937059D}"/>
              </a:ext>
            </a:extLst>
          </p:cNvPr>
          <p:cNvSpPr txBox="1"/>
          <p:nvPr/>
        </p:nvSpPr>
        <p:spPr>
          <a:xfrm>
            <a:off x="998806" y="15755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If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64277-1F18-4695-BCFF-F51C028E1A4F}"/>
              </a:ext>
            </a:extLst>
          </p:cNvPr>
          <p:cNvSpPr txBox="1"/>
          <p:nvPr/>
        </p:nvSpPr>
        <p:spPr>
          <a:xfrm>
            <a:off x="678205" y="19541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then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28355-A007-4364-9A64-CC739B35D2D0}"/>
              </a:ext>
            </a:extLst>
          </p:cNvPr>
          <p:cNvSpPr txBox="1"/>
          <p:nvPr/>
        </p:nvSpPr>
        <p:spPr>
          <a:xfrm>
            <a:off x="10418623" y="192758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 reason</a:t>
            </a:r>
            <a:endParaRPr lang="en-PH" i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AC1CCBF-86B9-4DF1-9866-8DEF2193A4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2000" y="2536071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97433361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554310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315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PH" dirty="0"/>
                            <a:t> are complementary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5300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 of complementary angles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88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𝑇𝐴𝑀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Angle addition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89606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AC1CCBF-86B9-4DF1-9866-8DEF2193A4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994472"/>
                  </p:ext>
                </p:extLst>
              </p:nvPr>
            </p:nvGraphicFramePr>
            <p:xfrm>
              <a:off x="2032000" y="2536071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97433361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554310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315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08197" r="-1003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5300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208197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 of complementary angles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88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308197" r="-1003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Angle addition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89606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911E73-33C4-4020-8F0E-DC4433022504}"/>
              </a:ext>
            </a:extLst>
          </p:cNvPr>
          <p:cNvSpPr txBox="1"/>
          <p:nvPr/>
        </p:nvSpPr>
        <p:spPr>
          <a:xfrm>
            <a:off x="678205" y="327775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New If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FDDA7-7292-42FD-851E-33EC2E6C9F26}"/>
              </a:ext>
            </a:extLst>
          </p:cNvPr>
          <p:cNvSpPr txBox="1"/>
          <p:nvPr/>
        </p:nvSpPr>
        <p:spPr>
          <a:xfrm>
            <a:off x="411043" y="365009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New then</a:t>
            </a:r>
            <a:endParaRPr lang="en-PH" i="1" dirty="0">
              <a:solidFill>
                <a:srgbClr val="FF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74D76-D268-4DED-B0D7-21C8CF1974E5}"/>
              </a:ext>
            </a:extLst>
          </p:cNvPr>
          <p:cNvSpPr txBox="1"/>
          <p:nvPr/>
        </p:nvSpPr>
        <p:spPr>
          <a:xfrm>
            <a:off x="10418622" y="364708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66"/>
                </a:solidFill>
              </a:rPr>
              <a:t> new reason</a:t>
            </a:r>
            <a:endParaRPr lang="en-PH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49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AEEAFE-6722-45DD-A0C3-F5E85943D532}"/>
              </a:ext>
            </a:extLst>
          </p:cNvPr>
          <p:cNvCxnSpPr/>
          <p:nvPr/>
        </p:nvCxnSpPr>
        <p:spPr>
          <a:xfrm>
            <a:off x="6096000" y="1209822"/>
            <a:ext cx="42296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19B243-9F5E-4ED9-ACA0-78E6DE2AF97A}"/>
                  </a:ext>
                </a:extLst>
              </p:cNvPr>
              <p:cNvSpPr txBox="1"/>
              <p:nvPr/>
            </p:nvSpPr>
            <p:spPr>
              <a:xfrm>
                <a:off x="6096000" y="1248453"/>
                <a:ext cx="397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19B243-9F5E-4ED9-ACA0-78E6DE2AF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48453"/>
                <a:ext cx="3970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2BD53E-42FF-4F6D-B016-D0A14AD7818E}"/>
                  </a:ext>
                </a:extLst>
              </p:cNvPr>
              <p:cNvSpPr txBox="1"/>
              <p:nvPr/>
            </p:nvSpPr>
            <p:spPr>
              <a:xfrm>
                <a:off x="7990724" y="1248453"/>
                <a:ext cx="451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2BD53E-42FF-4F6D-B016-D0A14AD78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724" y="1248453"/>
                <a:ext cx="4515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E13B5-1391-4E15-9318-5BCB1EA2EAD0}"/>
                  </a:ext>
                </a:extLst>
              </p:cNvPr>
              <p:cNvSpPr txBox="1"/>
              <p:nvPr/>
            </p:nvSpPr>
            <p:spPr>
              <a:xfrm>
                <a:off x="9914676" y="1248453"/>
                <a:ext cx="411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E13B5-1391-4E15-9318-5BCB1EA2E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676" y="1248453"/>
                <a:ext cx="411010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436381-292C-41AB-8167-4F339D143F59}"/>
                  </a:ext>
                </a:extLst>
              </p:cNvPr>
              <p:cNvSpPr txBox="1"/>
              <p:nvPr/>
            </p:nvSpPr>
            <p:spPr>
              <a:xfrm>
                <a:off x="956603" y="731520"/>
                <a:ext cx="3137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𝑏𝑒𝑡𝑤𝑒𝑒𝑛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0" dirty="0"/>
              </a:p>
              <a:p>
                <a:pPr>
                  <a:tabLst>
                    <a:tab pos="633413" algn="l"/>
                  </a:tabLst>
                </a:pPr>
                <a:r>
                  <a:rPr lang="en-PH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P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𝑀𝑄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436381-292C-41AB-8167-4F339D143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731520"/>
                <a:ext cx="3137782" cy="646331"/>
              </a:xfrm>
              <a:prstGeom prst="rect">
                <a:avLst/>
              </a:prstGeom>
              <a:blipFill>
                <a:blip r:embed="rId5"/>
                <a:stretch>
                  <a:fillRect l="-1748" t="-4717" b="-566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F62034-B62B-4D96-8C20-93DC3817C2F3}"/>
                  </a:ext>
                </a:extLst>
              </p:cNvPr>
              <p:cNvSpPr txBox="1"/>
              <p:nvPr/>
            </p:nvSpPr>
            <p:spPr>
              <a:xfrm>
                <a:off x="956603" y="1702192"/>
                <a:ext cx="3417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PH" dirty="0"/>
                  <a:t>Prove: </a:t>
                </a:r>
                <a14:m>
                  <m:oMath xmlns:m="http://schemas.openxmlformats.org/officeDocument/2006/math">
                    <m:r>
                      <a:rPr lang="en-PH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𝑚𝑖𝑑𝑝𝑜𝑖𝑛𝑡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F62034-B62B-4D96-8C20-93DC3817C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1702192"/>
                <a:ext cx="3417218" cy="369332"/>
              </a:xfrm>
              <a:prstGeom prst="rect">
                <a:avLst/>
              </a:prstGeom>
              <a:blipFill>
                <a:blip r:embed="rId6"/>
                <a:stretch>
                  <a:fillRect l="-1607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093C74A5-7C18-4B3B-8C7F-780838EEB5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506002"/>
                  </p:ext>
                </p:extLst>
              </p:nvPr>
            </p:nvGraphicFramePr>
            <p:xfrm>
              <a:off x="2032000" y="2932277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81103170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004026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Statement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Reason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1683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1. M is between P and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Given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0854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en-P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𝑀𝑄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Given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962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𝑀𝑄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Definition of Congruent Segments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8078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4. </a:t>
                          </a:r>
                          <a14:m>
                            <m:oMath xmlns:m="http://schemas.openxmlformats.org/officeDocument/2006/math"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𝑚𝑖𝑑𝑝𝑜𝑖𝑛𝑡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𝑝𝑜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𝑃𝑄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dirty="0"/>
                            <a:t>Definition of Midpoint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27763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093C74A5-7C18-4B3B-8C7F-780838EEB5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1506002"/>
                  </p:ext>
                </p:extLst>
              </p:nvPr>
            </p:nvGraphicFramePr>
            <p:xfrm>
              <a:off x="2032000" y="2932277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81103170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004026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Statement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Reason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1683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1. M is between P and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Given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0854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50" t="-208197" r="-1006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Given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962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50" t="-308197" r="-1006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PH" dirty="0"/>
                            <a:t>Definition of Congruent Segments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8078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50" t="-408197" r="-1006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PH" dirty="0"/>
                            <a:t>Definition of Midpoint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27763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1348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2202-0121-4766-B07F-AD5CF0EC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 Postulates and Theorems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4357-F132-44FC-B628-DE128731E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9346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A4A9C5A-4DB7-4B2C-97CF-3D4836EA93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074450"/>
                  </p:ext>
                </p:extLst>
              </p:nvPr>
            </p:nvGraphicFramePr>
            <p:xfrm>
              <a:off x="314179" y="661182"/>
              <a:ext cx="11563642" cy="49933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43362">
                      <a:extLst>
                        <a:ext uri="{9D8B030D-6E8A-4147-A177-3AD203B41FA5}">
                          <a16:colId xmlns:a16="http://schemas.microsoft.com/office/drawing/2014/main" val="238197700"/>
                        </a:ext>
                      </a:extLst>
                    </a:gridCol>
                    <a:gridCol w="4343362">
                      <a:extLst>
                        <a:ext uri="{9D8B030D-6E8A-4147-A177-3AD203B41FA5}">
                          <a16:colId xmlns:a16="http://schemas.microsoft.com/office/drawing/2014/main" val="3144065351"/>
                        </a:ext>
                      </a:extLst>
                    </a:gridCol>
                    <a:gridCol w="2876918">
                      <a:extLst>
                        <a:ext uri="{9D8B030D-6E8A-4147-A177-3AD203B41FA5}">
                          <a16:colId xmlns:a16="http://schemas.microsoft.com/office/drawing/2014/main" val="1775742080"/>
                        </a:ext>
                      </a:extLst>
                    </a:gridCol>
                  </a:tblGrid>
                  <a:tr h="928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statement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Definition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Reason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0633609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 marL="342900" indent="-342900" algn="l">
                            <a:lnSpc>
                              <a:spcPct val="100000"/>
                            </a:lnSpc>
                            <a:buAutoNum type="arabicPeriod"/>
                          </a:pP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dirty="0"/>
                            <a:t> point T is in the interior of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𝑃𝑄𝑅</m:t>
                              </m:r>
                            </m:oMath>
                          </a14:m>
                          <a:endParaRPr lang="en-US" baseline="0" dirty="0"/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𝑃𝑄𝑅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𝑃𝑄𝑇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𝑇𝑄𝑅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dirty="0"/>
                            <a:t>For any angle, the measure for the whole is equal to the sum of the measure of its nonoverlapping parts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Angle Addition Postulate (AAP)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9424826"/>
                      </a:ext>
                    </a:extLst>
                  </a:tr>
                  <a:tr h="79501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2. If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b="0" dirty="0"/>
                            <a:t> form a linear pair</a:t>
                          </a:r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=180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If two angles form a linear pair , then they are supplementary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Linear Pair Theorem (LPT)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1563248"/>
                      </a:ext>
                    </a:extLst>
                  </a:tr>
                  <a:tr h="79572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3.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b="0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r>
                            <a:rPr lang="en-PH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𝐶𝐵𝐷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endParaRPr lang="en-PH" dirty="0"/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b="0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𝐶𝐵𝐷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If two angles are supplement of the same angle, then they are congruent.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Congruent Supplement Theorem 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3364231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4.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PH" dirty="0"/>
                            <a:t>is right angle, and </a:t>
                          </a:r>
                          <a14:m>
                            <m:oMath xmlns:m="http://schemas.openxmlformats.org/officeDocument/2006/math"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PH" dirty="0"/>
                            <a:t> is a right angle.</a:t>
                          </a:r>
                        </a:p>
                        <a:p>
                          <a:pPr marL="0" indent="266700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All Right angles are congruent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Right Angle Congruence Theorem or Definition of Right Angle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00077713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5.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PH" baseline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PH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PH" baseline="0" dirty="0"/>
                            <a:t> are vertical angle</a:t>
                          </a:r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US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Vertical angles are equal in measures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Vertical Angle Theorem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36495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A4A9C5A-4DB7-4B2C-97CF-3D4836EA93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074450"/>
                  </p:ext>
                </p:extLst>
              </p:nvPr>
            </p:nvGraphicFramePr>
            <p:xfrm>
              <a:off x="314179" y="661182"/>
              <a:ext cx="11563642" cy="49933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43362">
                      <a:extLst>
                        <a:ext uri="{9D8B030D-6E8A-4147-A177-3AD203B41FA5}">
                          <a16:colId xmlns:a16="http://schemas.microsoft.com/office/drawing/2014/main" val="238197700"/>
                        </a:ext>
                      </a:extLst>
                    </a:gridCol>
                    <a:gridCol w="4343362">
                      <a:extLst>
                        <a:ext uri="{9D8B030D-6E8A-4147-A177-3AD203B41FA5}">
                          <a16:colId xmlns:a16="http://schemas.microsoft.com/office/drawing/2014/main" val="3144065351"/>
                        </a:ext>
                      </a:extLst>
                    </a:gridCol>
                    <a:gridCol w="2876918">
                      <a:extLst>
                        <a:ext uri="{9D8B030D-6E8A-4147-A177-3AD203B41FA5}">
                          <a16:colId xmlns:a16="http://schemas.microsoft.com/office/drawing/2014/main" val="1775742080"/>
                        </a:ext>
                      </a:extLst>
                    </a:gridCol>
                  </a:tblGrid>
                  <a:tr h="928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statement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Definition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Reason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063360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101325" r="-166480" b="-352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dirty="0"/>
                            <a:t>For any angle, the measure for the whole is equal to the sum of the measure of its nonoverlapping parts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Angle Addition Postulate (AAP)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9424826"/>
                      </a:ext>
                    </a:extLst>
                  </a:tr>
                  <a:tr h="795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233846" r="-166480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If two angles form a linear pair , then they are supplementary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Linear Pair Theorem (LPT)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1563248"/>
                      </a:ext>
                    </a:extLst>
                  </a:tr>
                  <a:tr h="7957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331298" r="-166480" b="-206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If two angles are supplement of the same angle, then they are congruent.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Congruent Supplement Theorem 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336423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376667" r="-166480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All Right angles are congruent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Right Angle Congruence Theorem or Definition of Right Angle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00077713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674528" r="-166480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Vertical angles are equal in measures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Vertical Angle Theorem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364956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6276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E748-E8B8-4621-91E0-5C959599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Postulates and Theorems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23749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15229F-A0E5-4BEE-9DD4-EBC30C290A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976892"/>
                  </p:ext>
                </p:extLst>
              </p:nvPr>
            </p:nvGraphicFramePr>
            <p:xfrm>
              <a:off x="314179" y="661182"/>
              <a:ext cx="11563642" cy="462941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43362">
                      <a:extLst>
                        <a:ext uri="{9D8B030D-6E8A-4147-A177-3AD203B41FA5}">
                          <a16:colId xmlns:a16="http://schemas.microsoft.com/office/drawing/2014/main" val="238197700"/>
                        </a:ext>
                      </a:extLst>
                    </a:gridCol>
                    <a:gridCol w="4343362">
                      <a:extLst>
                        <a:ext uri="{9D8B030D-6E8A-4147-A177-3AD203B41FA5}">
                          <a16:colId xmlns:a16="http://schemas.microsoft.com/office/drawing/2014/main" val="3144065351"/>
                        </a:ext>
                      </a:extLst>
                    </a:gridCol>
                    <a:gridCol w="2876918">
                      <a:extLst>
                        <a:ext uri="{9D8B030D-6E8A-4147-A177-3AD203B41FA5}">
                          <a16:colId xmlns:a16="http://schemas.microsoft.com/office/drawing/2014/main" val="1775742080"/>
                        </a:ext>
                      </a:extLst>
                    </a:gridCol>
                  </a:tblGrid>
                  <a:tr h="928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statement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Definition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Reason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0633609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 marL="342900" indent="-342900" algn="l">
                            <a:lnSpc>
                              <a:spcPct val="100000"/>
                            </a:lnSpc>
                            <a:buAutoNum type="arabicPeriod"/>
                          </a:pP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dirty="0"/>
                            <a:t> line AE consist of C and D</a:t>
                          </a:r>
                          <a:endParaRPr lang="en-US" baseline="0" dirty="0"/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PH" i="1" baseline="0" dirty="0">
                              <a:solidFill>
                                <a:srgbClr val="FF0066"/>
                              </a:solidFill>
                            </a:rPr>
                            <a:t> </a:t>
                          </a:r>
                          <a:r>
                            <a:rPr lang="en-PH" i="0" baseline="0" dirty="0">
                              <a:solidFill>
                                <a:schemeClr val="tx1"/>
                              </a:solidFill>
                            </a:rPr>
                            <a:t>AC+CD+DE =AE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dirty="0"/>
                            <a:t>For any angle, the measure for the whole is equal to the sum of the measure of its nonoverlapping parts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Segment Addition Postulate (SAP)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9424826"/>
                      </a:ext>
                    </a:extLst>
                  </a:tr>
                  <a:tr h="79501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2. If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𝑙𝑖𝑛𝑒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PH" dirty="0"/>
                            <a:t>is a line</a:t>
                          </a: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PH" dirty="0"/>
                            <a:t> then it contains </a:t>
                          </a:r>
                          <a14:m>
                            <m:oMath xmlns:m="http://schemas.openxmlformats.org/officeDocument/2006/math">
                              <m:r>
                                <a:rPr lang="en-PH" i="1" dirty="0" smtClean="0">
                                  <a:latin typeface="Cambria Math" panose="02040503050406030204" pitchFamily="18" charset="0"/>
                                </a:rPr>
                                <m:t>𝑝𝑜𝑖𝑛𝑡</m:t>
                              </m:r>
                              <m:r>
                                <a:rPr lang="en-PH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baseline="0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PH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baseline="0" dirty="0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PH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baseline="0" dirty="0" smtClean="0">
                                  <a:latin typeface="Cambria Math" panose="02040503050406030204" pitchFamily="18" charset="0"/>
                                </a:rPr>
                                <m:t>𝑝𝑜𝑖𝑛𝑡</m:t>
                              </m:r>
                              <m:r>
                                <a:rPr lang="en-PH" i="1" baseline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PH" i="1" baseline="0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Through any two points there is exactly one line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Two Point Postulate (TPP)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1563248"/>
                      </a:ext>
                    </a:extLst>
                  </a:tr>
                  <a:tr h="10759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3.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 If Line AB and line EC intersect at point D then AD+DB=AB and ED+CD=EC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If two lines intersect , then they intersect at exactly one point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Line Intersection Postulate (LIP)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3364231"/>
                      </a:ext>
                    </a:extLst>
                  </a:tr>
                  <a:tr h="6453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4.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𝑎𝑟𝑒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𝑐𝑜𝑙𝑙𝑖𝑛𝑒𝑎𝑟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PH" dirty="0"/>
                        </a:p>
                        <a:p>
                          <a:pPr marL="182563" indent="0">
                            <a:lnSpc>
                              <a:spcPct val="100000"/>
                            </a:lnSpc>
                          </a:pPr>
                          <a:r>
                            <a:rPr lang="en-PH" dirty="0">
                              <a:solidFill>
                                <a:srgbClr val="63A537"/>
                              </a:solidFill>
                            </a:rPr>
                            <a:t>and</a:t>
                          </a:r>
                          <a:r>
                            <a:rPr lang="en-PH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  <a:p>
                          <a:pPr marL="0" indent="266700">
                            <a:lnSpc>
                              <a:spcPct val="100000"/>
                            </a:lnSpc>
                          </a:pPr>
                          <a:r>
                            <a:rPr lang="en-US" b="0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Given A,B,C, and D are collinear lines, 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PH" dirty="0"/>
                            <a:t>then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  <m:r>
                                <a:rPr lang="en-P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PH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Segment Postulate or Definition of Congruent Segment.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000777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15229F-A0E5-4BEE-9DD4-EBC30C290A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976892"/>
                  </p:ext>
                </p:extLst>
              </p:nvPr>
            </p:nvGraphicFramePr>
            <p:xfrm>
              <a:off x="314179" y="661182"/>
              <a:ext cx="11563642" cy="462941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43362">
                      <a:extLst>
                        <a:ext uri="{9D8B030D-6E8A-4147-A177-3AD203B41FA5}">
                          <a16:colId xmlns:a16="http://schemas.microsoft.com/office/drawing/2014/main" val="238197700"/>
                        </a:ext>
                      </a:extLst>
                    </a:gridCol>
                    <a:gridCol w="4343362">
                      <a:extLst>
                        <a:ext uri="{9D8B030D-6E8A-4147-A177-3AD203B41FA5}">
                          <a16:colId xmlns:a16="http://schemas.microsoft.com/office/drawing/2014/main" val="3144065351"/>
                        </a:ext>
                      </a:extLst>
                    </a:gridCol>
                    <a:gridCol w="2876918">
                      <a:extLst>
                        <a:ext uri="{9D8B030D-6E8A-4147-A177-3AD203B41FA5}">
                          <a16:colId xmlns:a16="http://schemas.microsoft.com/office/drawing/2014/main" val="1775742080"/>
                        </a:ext>
                      </a:extLst>
                    </a:gridCol>
                  </a:tblGrid>
                  <a:tr h="928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0070C0"/>
                              </a:solidFill>
                            </a:rPr>
                            <a:t>statement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Definition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What should be written in </a:t>
                          </a:r>
                          <a:r>
                            <a:rPr lang="en-US" i="1" dirty="0">
                              <a:solidFill>
                                <a:srgbClr val="FF0066"/>
                              </a:solidFill>
                            </a:rPr>
                            <a:t>Reason</a:t>
                          </a:r>
                          <a:r>
                            <a:rPr lang="en-US" dirty="0"/>
                            <a:t> part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063360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342900" indent="-342900" algn="l">
                            <a:lnSpc>
                              <a:spcPct val="100000"/>
                            </a:lnSpc>
                            <a:buAutoNum type="arabicPeriod"/>
                          </a:pP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If</a:t>
                          </a:r>
                          <a:r>
                            <a:rPr lang="en-US" dirty="0"/>
                            <a:t> line AE consist of C and D</a:t>
                          </a:r>
                          <a:endParaRPr lang="en-US" baseline="0" dirty="0"/>
                        </a:p>
                        <a:p>
                          <a:pPr marL="0" indent="266700" algn="l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PH" i="1" dirty="0">
                              <a:solidFill>
                                <a:srgbClr val="FF0066"/>
                              </a:solidFill>
                            </a:rPr>
                            <a:t>Then</a:t>
                          </a:r>
                          <a:r>
                            <a:rPr lang="en-PH" i="1" baseline="0" dirty="0">
                              <a:solidFill>
                                <a:srgbClr val="FF0066"/>
                              </a:solidFill>
                            </a:rPr>
                            <a:t> </a:t>
                          </a:r>
                          <a:r>
                            <a:rPr lang="en-PH" i="0" baseline="0" dirty="0">
                              <a:solidFill>
                                <a:schemeClr val="tx1"/>
                              </a:solidFill>
                            </a:rPr>
                            <a:t>AC+CD+DE =AE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dirty="0"/>
                            <a:t>For any angle, the measure for the whole is equal to the sum of the measure of its nonoverlapping parts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Segment Addition Postulate (SAP)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79424826"/>
                      </a:ext>
                    </a:extLst>
                  </a:tr>
                  <a:tr h="795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233846" r="-166480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Through any two points there is exactly one line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Two Point Postulate (TPP)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1563248"/>
                      </a:ext>
                    </a:extLst>
                  </a:tr>
                  <a:tr h="10759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3.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 If Line AB and line EC intersect at point D then AD+DB=AB and ED+CD=EC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266700" algn="l">
                            <a:lnSpc>
                              <a:spcPct val="100000"/>
                            </a:lnSpc>
                          </a:pPr>
                          <a:r>
                            <a:rPr lang="en-US" dirty="0"/>
                            <a:t>If two lines intersect , then they intersect at exactly one point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Line Intersection Postulate (LIP)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23364231"/>
                      </a:ext>
                    </a:extLst>
                  </a:tr>
                  <a:tr h="9155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" t="-407333" r="-166480" b="-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140" t="-407333" r="-66480" b="-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Segment Postulate or Definition of Congruent Segment.</a:t>
                          </a:r>
                          <a:endParaRPr lang="en-PH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000777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1184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5946-9E3D-4BA1-BD69-90F796E2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Angles and Lines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C45DC-028D-4C8A-AAAB-F3B0AFC39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4655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76A75BE1-4A67-4D6A-B102-13188BF3E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432803"/>
                  </p:ext>
                </p:extLst>
              </p:nvPr>
            </p:nvGraphicFramePr>
            <p:xfrm>
              <a:off x="2032000" y="2781300"/>
              <a:ext cx="812800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76A75BE1-4A67-4D6A-B102-13188BF3E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432803"/>
                  </p:ext>
                </p:extLst>
              </p:nvPr>
            </p:nvGraphicFramePr>
            <p:xfrm>
              <a:off x="2032000" y="2781300"/>
              <a:ext cx="8128000" cy="2123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80328" r="-1003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46B80F-BE95-4E65-8789-E8F6E05D7A53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1826269" cy="671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723900" algn="l"/>
                  </a:tabLst>
                </a:pPr>
                <a:r>
                  <a:rPr lang="en-PH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P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P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𝐸𝐹</m:t>
                        </m:r>
                      </m:e>
                    </m:acc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46B80F-BE95-4E65-8789-E8F6E05D7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1826269" cy="671338"/>
              </a:xfrm>
              <a:prstGeom prst="rect">
                <a:avLst/>
              </a:prstGeom>
              <a:blipFill>
                <a:blip r:embed="rId3"/>
                <a:stretch>
                  <a:fillRect l="-2667" t="-363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96762-8C77-4E85-80A9-792D8AA7C3DC}"/>
                  </a:ext>
                </a:extLst>
              </p:cNvPr>
              <p:cNvSpPr txBox="1"/>
              <p:nvPr/>
            </p:nvSpPr>
            <p:spPr>
              <a:xfrm>
                <a:off x="1190171" y="1708470"/>
                <a:ext cx="1854226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𝐸𝐹</m:t>
                        </m:r>
                      </m:e>
                    </m:acc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96762-8C77-4E85-80A9-792D8AA7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708470"/>
                <a:ext cx="1854226" cy="369909"/>
              </a:xfrm>
              <a:prstGeom prst="rect">
                <a:avLst/>
              </a:prstGeom>
              <a:blipFill>
                <a:blip r:embed="rId4"/>
                <a:stretch>
                  <a:fillRect l="-2632" t="-6557" b="-2623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25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0EEC2-7FC4-462C-A733-D3E7EB8A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Proof</a:t>
            </a:r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36C39-BC72-4CBB-83BD-D7C6D986A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5100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134720"/>
                  </p:ext>
                </p:extLst>
              </p:nvPr>
            </p:nvGraphicFramePr>
            <p:xfrm>
              <a:off x="2191657" y="3429000"/>
              <a:ext cx="8128000" cy="2494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dirty="0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rgbClr val="FF0066"/>
                              </a:solidFill>
                            </a:rPr>
                            <a:t>=90 , </a:t>
                          </a:r>
                        </a:p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95915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134720"/>
                  </p:ext>
                </p:extLst>
              </p:nvPr>
            </p:nvGraphicFramePr>
            <p:xfrm>
              <a:off x="2191657" y="3429000"/>
              <a:ext cx="8128000" cy="2494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62857" r="-100300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80328" r="-1003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95915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24388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=90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𝑟𝑖𝑔h𝑡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2438873" cy="646331"/>
              </a:xfrm>
              <a:prstGeom prst="rect">
                <a:avLst/>
              </a:prstGeom>
              <a:blipFill>
                <a:blip r:embed="rId3"/>
                <a:stretch>
                  <a:fillRect l="-2000" t="-4717" b="-849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/>
              <p:nvPr/>
            </p:nvSpPr>
            <p:spPr>
              <a:xfrm>
                <a:off x="1190171" y="1708470"/>
                <a:ext cx="1850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708470"/>
                <a:ext cx="1850635" cy="369332"/>
              </a:xfrm>
              <a:prstGeom prst="rect">
                <a:avLst/>
              </a:prstGeom>
              <a:blipFill>
                <a:blip r:embed="rId4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9A6E6-94A2-47AD-AE89-E4DE89B8A9BD}"/>
              </a:ext>
            </a:extLst>
          </p:cNvPr>
          <p:cNvCxnSpPr>
            <a:cxnSpLocks/>
          </p:cNvCxnSpPr>
          <p:nvPr/>
        </p:nvCxnSpPr>
        <p:spPr>
          <a:xfrm>
            <a:off x="6569612" y="2236763"/>
            <a:ext cx="12660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38B879-CD83-439E-B367-9B71D69EF8AA}"/>
              </a:ext>
            </a:extLst>
          </p:cNvPr>
          <p:cNvCxnSpPr>
            <a:cxnSpLocks/>
          </p:cNvCxnSpPr>
          <p:nvPr/>
        </p:nvCxnSpPr>
        <p:spPr>
          <a:xfrm flipV="1">
            <a:off x="6569612" y="1030514"/>
            <a:ext cx="0" cy="120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032278-0EBA-47DF-A4DE-E084F6D58169}"/>
              </a:ext>
            </a:extLst>
          </p:cNvPr>
          <p:cNvCxnSpPr>
            <a:cxnSpLocks/>
          </p:cNvCxnSpPr>
          <p:nvPr/>
        </p:nvCxnSpPr>
        <p:spPr>
          <a:xfrm>
            <a:off x="8114714" y="2236763"/>
            <a:ext cx="12660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B20EFD-CB7C-4050-8AC7-63C7BCE57C49}"/>
              </a:ext>
            </a:extLst>
          </p:cNvPr>
          <p:cNvCxnSpPr>
            <a:cxnSpLocks/>
          </p:cNvCxnSpPr>
          <p:nvPr/>
        </p:nvCxnSpPr>
        <p:spPr>
          <a:xfrm flipV="1">
            <a:off x="8114714" y="1030514"/>
            <a:ext cx="0" cy="1206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47E2C6-EF18-47CF-A16F-C0565869CF67}"/>
                  </a:ext>
                </a:extLst>
              </p:cNvPr>
              <p:cNvSpPr txBox="1"/>
              <p:nvPr/>
            </p:nvSpPr>
            <p:spPr>
              <a:xfrm>
                <a:off x="6622823" y="1860425"/>
                <a:ext cx="396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47E2C6-EF18-47CF-A16F-C0565869C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23" y="1860425"/>
                <a:ext cx="396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28F409-3623-41BF-B6F0-715F7EC7C6CB}"/>
                  </a:ext>
                </a:extLst>
              </p:cNvPr>
              <p:cNvSpPr txBox="1"/>
              <p:nvPr/>
            </p:nvSpPr>
            <p:spPr>
              <a:xfrm>
                <a:off x="8152405" y="1860425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28F409-3623-41BF-B6F0-715F7EC7C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05" y="1860425"/>
                <a:ext cx="4072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91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654334"/>
                  </p:ext>
                </p:extLst>
              </p:nvPr>
            </p:nvGraphicFramePr>
            <p:xfrm>
              <a:off x="2220871" y="2371941"/>
              <a:ext cx="8128000" cy="37084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9157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2698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654334"/>
                  </p:ext>
                </p:extLst>
              </p:nvPr>
            </p:nvGraphicFramePr>
            <p:xfrm>
              <a:off x="2220871" y="2371941"/>
              <a:ext cx="8128000" cy="37084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300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91571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26980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/>
              <p:nvPr/>
            </p:nvSpPr>
            <p:spPr>
              <a:xfrm>
                <a:off x="912708" y="477302"/>
                <a:ext cx="30962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𝑅𝑆𝑇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defTabSz="365125">
                  <a:tabLst>
                    <a:tab pos="7175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𝑇𝑆𝑉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</m:t>
                    </m:r>
                  </m:oMath>
                </a14:m>
                <a:endParaRPr lang="en-PH" dirty="0"/>
              </a:p>
              <a:p>
                <a:pPr defTabSz="365125"/>
                <a:r>
                  <a:rPr lang="en-PH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𝑟𝑖𝑔h𝑡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𝑎𝑛𝑔𝑙𝑒</m:t>
                    </m:r>
                  </m:oMath>
                </a14:m>
                <a:endParaRPr lang="en-PH" dirty="0"/>
              </a:p>
              <a:p>
                <a:pPr defTabSz="365125"/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08" y="477302"/>
                <a:ext cx="3096297" cy="1200329"/>
              </a:xfrm>
              <a:prstGeom prst="rect">
                <a:avLst/>
              </a:prstGeom>
              <a:blipFill>
                <a:blip r:embed="rId3"/>
                <a:stretch>
                  <a:fillRect l="-1772" t="-253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/>
              <p:nvPr/>
            </p:nvSpPr>
            <p:spPr>
              <a:xfrm>
                <a:off x="893109" y="1581247"/>
                <a:ext cx="2143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09" y="1581247"/>
                <a:ext cx="2143151" cy="369332"/>
              </a:xfrm>
              <a:prstGeom prst="rect">
                <a:avLst/>
              </a:prstGeom>
              <a:blipFill>
                <a:blip r:embed="rId4"/>
                <a:stretch>
                  <a:fillRect l="-2564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F221CA-885E-45A3-814D-C0EA86DE4222}"/>
              </a:ext>
            </a:extLst>
          </p:cNvPr>
          <p:cNvCxnSpPr/>
          <p:nvPr/>
        </p:nvCxnSpPr>
        <p:spPr>
          <a:xfrm flipV="1">
            <a:off x="5306451" y="517719"/>
            <a:ext cx="0" cy="1167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981F9C-2F28-4B0E-B9A2-4C0CD3324DA9}"/>
              </a:ext>
            </a:extLst>
          </p:cNvPr>
          <p:cNvCxnSpPr>
            <a:cxnSpLocks/>
          </p:cNvCxnSpPr>
          <p:nvPr/>
        </p:nvCxnSpPr>
        <p:spPr>
          <a:xfrm>
            <a:off x="5306451" y="1685337"/>
            <a:ext cx="14630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B68E2D-24E5-4B53-BF76-13D7BD8DD836}"/>
              </a:ext>
            </a:extLst>
          </p:cNvPr>
          <p:cNvCxnSpPr/>
          <p:nvPr/>
        </p:nvCxnSpPr>
        <p:spPr>
          <a:xfrm flipV="1">
            <a:off x="7920506" y="457876"/>
            <a:ext cx="0" cy="1167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6230DA-E033-4A46-8E6D-4782C9A564F9}"/>
              </a:ext>
            </a:extLst>
          </p:cNvPr>
          <p:cNvCxnSpPr>
            <a:cxnSpLocks/>
          </p:cNvCxnSpPr>
          <p:nvPr/>
        </p:nvCxnSpPr>
        <p:spPr>
          <a:xfrm>
            <a:off x="7920506" y="1625494"/>
            <a:ext cx="14630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AC2D3D-951B-485B-AB33-6AC1CD41603C}"/>
              </a:ext>
            </a:extLst>
          </p:cNvPr>
          <p:cNvCxnSpPr>
            <a:cxnSpLocks/>
          </p:cNvCxnSpPr>
          <p:nvPr/>
        </p:nvCxnSpPr>
        <p:spPr>
          <a:xfrm flipV="1">
            <a:off x="5306451" y="770937"/>
            <a:ext cx="1041009" cy="905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80AE4D-3BA6-4548-AD1F-CAEBAAE00813}"/>
                  </a:ext>
                </a:extLst>
              </p:cNvPr>
              <p:cNvSpPr txBox="1"/>
              <p:nvPr/>
            </p:nvSpPr>
            <p:spPr>
              <a:xfrm>
                <a:off x="4960164" y="212250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80AE4D-3BA6-4548-AD1F-CAEBAAE0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164" y="212250"/>
                <a:ext cx="5439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8D4E1-9787-486D-ADA3-2D824F3257C8}"/>
                  </a:ext>
                </a:extLst>
              </p:cNvPr>
              <p:cNvSpPr txBox="1"/>
              <p:nvPr/>
            </p:nvSpPr>
            <p:spPr>
              <a:xfrm>
                <a:off x="4960164" y="1569223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8D4E1-9787-486D-ADA3-2D824F325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164" y="1569223"/>
                <a:ext cx="543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546242-1826-4F50-934C-E302FC9C39D4}"/>
                  </a:ext>
                </a:extLst>
              </p:cNvPr>
              <p:cNvSpPr txBox="1"/>
              <p:nvPr/>
            </p:nvSpPr>
            <p:spPr>
              <a:xfrm>
                <a:off x="6497517" y="1677631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546242-1826-4F50-934C-E302FC9C3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17" y="1677631"/>
                <a:ext cx="543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3EB5A7-3BA6-4CB4-8B85-75BD58A08998}"/>
                  </a:ext>
                </a:extLst>
              </p:cNvPr>
              <p:cNvSpPr txBox="1"/>
              <p:nvPr/>
            </p:nvSpPr>
            <p:spPr>
              <a:xfrm>
                <a:off x="6284871" y="434540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3EB5A7-3BA6-4CB4-8B85-75BD58A08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71" y="434540"/>
                <a:ext cx="5439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3B6AE-25CF-4245-83C4-D43F27EEC08C}"/>
                  </a:ext>
                </a:extLst>
              </p:cNvPr>
              <p:cNvSpPr txBox="1"/>
              <p:nvPr/>
            </p:nvSpPr>
            <p:spPr>
              <a:xfrm>
                <a:off x="7857595" y="1223448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3B6AE-25CF-4245-83C4-D43F27EEC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595" y="1223448"/>
                <a:ext cx="543948" cy="369332"/>
              </a:xfrm>
              <a:prstGeom prst="rect">
                <a:avLst/>
              </a:prstGeom>
              <a:blipFill>
                <a:blip r:embed="rId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0CC713-E6C3-40EF-87AF-46979072E601}"/>
                  </a:ext>
                </a:extLst>
              </p:cNvPr>
              <p:cNvSpPr txBox="1"/>
              <p:nvPr/>
            </p:nvSpPr>
            <p:spPr>
              <a:xfrm>
                <a:off x="5232138" y="998980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0CC713-E6C3-40EF-87AF-46979072E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138" y="998980"/>
                <a:ext cx="5439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E2AEC6-E521-4C59-915D-A4029FE4D149}"/>
                  </a:ext>
                </a:extLst>
              </p:cNvPr>
              <p:cNvSpPr txBox="1"/>
              <p:nvPr/>
            </p:nvSpPr>
            <p:spPr>
              <a:xfrm>
                <a:off x="5579497" y="1309085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E2AEC6-E521-4C59-915D-A4029FE4D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97" y="1309085"/>
                <a:ext cx="5439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054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947204"/>
                  </p:ext>
                </p:extLst>
              </p:nvPr>
            </p:nvGraphicFramePr>
            <p:xfrm>
              <a:off x="2130833" y="2879333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2FCD78A-8F8E-4A12-9CAE-10705FBFB0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947204"/>
                  </p:ext>
                </p:extLst>
              </p:nvPr>
            </p:nvGraphicFramePr>
            <p:xfrm>
              <a:off x="2130833" y="2879333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3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3030137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𝑄𝑆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6F8A6-625A-4E7A-BA7C-7EEE1C56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3030137" cy="369909"/>
              </a:xfrm>
              <a:prstGeom prst="rect">
                <a:avLst/>
              </a:prstGeom>
              <a:blipFill>
                <a:blip r:embed="rId3"/>
                <a:stretch>
                  <a:fillRect l="-1610" t="-6557" b="-2623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/>
              <p:nvPr/>
            </p:nvSpPr>
            <p:spPr>
              <a:xfrm>
                <a:off x="1190171" y="2275923"/>
                <a:ext cx="1778628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503D3-9DF8-4428-91D6-EDBE47FD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2275923"/>
                <a:ext cx="1778628" cy="369909"/>
              </a:xfrm>
              <a:prstGeom prst="rect">
                <a:avLst/>
              </a:prstGeom>
              <a:blipFill>
                <a:blip r:embed="rId4"/>
                <a:stretch>
                  <a:fillRect l="-2740" t="-6557" b="-2623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8D4E1-9787-486D-ADA3-2D824F3257C8}"/>
                  </a:ext>
                </a:extLst>
              </p:cNvPr>
              <p:cNvSpPr txBox="1"/>
              <p:nvPr/>
            </p:nvSpPr>
            <p:spPr>
              <a:xfrm>
                <a:off x="6194833" y="1630678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8D4E1-9787-486D-ADA3-2D824F325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833" y="1630678"/>
                <a:ext cx="543948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546242-1826-4F50-934C-E302FC9C39D4}"/>
                  </a:ext>
                </a:extLst>
              </p:cNvPr>
              <p:cNvSpPr txBox="1"/>
              <p:nvPr/>
            </p:nvSpPr>
            <p:spPr>
              <a:xfrm>
                <a:off x="7545075" y="1629618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546242-1826-4F50-934C-E302FC9C3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75" y="1629618"/>
                <a:ext cx="543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3EB5A7-3BA6-4CB4-8B85-75BD58A08998}"/>
                  </a:ext>
                </a:extLst>
              </p:cNvPr>
              <p:cNvSpPr txBox="1"/>
              <p:nvPr/>
            </p:nvSpPr>
            <p:spPr>
              <a:xfrm>
                <a:off x="8852604" y="1591993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3EB5A7-3BA6-4CB4-8B85-75BD58A08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604" y="1591993"/>
                <a:ext cx="543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3B6AE-25CF-4245-83C4-D43F27EEC08C}"/>
                  </a:ext>
                </a:extLst>
              </p:cNvPr>
              <p:cNvSpPr txBox="1"/>
              <p:nvPr/>
            </p:nvSpPr>
            <p:spPr>
              <a:xfrm>
                <a:off x="10202846" y="1591993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3B6AE-25CF-4245-83C4-D43F27EEC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46" y="1591993"/>
                <a:ext cx="5439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410223-2AB1-41DA-807B-15F7276F2F25}"/>
              </a:ext>
            </a:extLst>
          </p:cNvPr>
          <p:cNvCxnSpPr/>
          <p:nvPr/>
        </p:nvCxnSpPr>
        <p:spPr>
          <a:xfrm>
            <a:off x="6443003" y="1591994"/>
            <a:ext cx="42203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177A8-F9D3-46AE-AEA1-378A110C6404}"/>
                  </a:ext>
                </a:extLst>
              </p:cNvPr>
              <p:cNvSpPr txBox="1"/>
              <p:nvPr/>
            </p:nvSpPr>
            <p:spPr>
              <a:xfrm>
                <a:off x="5929375" y="5941054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6177A8-F9D3-46AE-AEA1-378A110C6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75" y="5941054"/>
                <a:ext cx="530915" cy="276999"/>
              </a:xfrm>
              <a:prstGeom prst="rect">
                <a:avLst/>
              </a:prstGeom>
              <a:blipFill>
                <a:blip r:embed="rId9"/>
                <a:stretch>
                  <a:fillRect l="-12644" r="-12644" b="-33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3070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BF3A800-4D47-42C8-8856-04766300ED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29664" y="3143798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6BF3A800-4D47-42C8-8856-04766300ED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29664" y="3143798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15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AB9CE5-7EED-4742-B78E-48441620A66F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3030137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𝑄𝑆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AB9CE5-7EED-4742-B78E-48441620A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3030137" cy="369909"/>
              </a:xfrm>
              <a:prstGeom prst="rect">
                <a:avLst/>
              </a:prstGeom>
              <a:blipFill>
                <a:blip r:embed="rId3"/>
                <a:stretch>
                  <a:fillRect l="-1610" t="-6557" b="-2623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41C657-107C-4476-AC83-299AA3296372}"/>
                  </a:ext>
                </a:extLst>
              </p:cNvPr>
              <p:cNvSpPr txBox="1"/>
              <p:nvPr/>
            </p:nvSpPr>
            <p:spPr>
              <a:xfrm>
                <a:off x="1190171" y="2275923"/>
                <a:ext cx="181735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41C657-107C-4476-AC83-299AA3296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2275923"/>
                <a:ext cx="1817357" cy="369909"/>
              </a:xfrm>
              <a:prstGeom prst="rect">
                <a:avLst/>
              </a:prstGeom>
              <a:blipFill>
                <a:blip r:embed="rId4"/>
                <a:stretch>
                  <a:fillRect l="-2685" t="-6557" b="-2623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4C6B4B-6997-4FC9-9690-66AD3556C1F5}"/>
                  </a:ext>
                </a:extLst>
              </p:cNvPr>
              <p:cNvSpPr txBox="1"/>
              <p:nvPr/>
            </p:nvSpPr>
            <p:spPr>
              <a:xfrm>
                <a:off x="6194833" y="1630678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4C6B4B-6997-4FC9-9690-66AD3556C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833" y="1630678"/>
                <a:ext cx="5439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1E65E2-5FDC-4072-86AF-A61217A8EA61}"/>
                  </a:ext>
                </a:extLst>
              </p:cNvPr>
              <p:cNvSpPr txBox="1"/>
              <p:nvPr/>
            </p:nvSpPr>
            <p:spPr>
              <a:xfrm>
                <a:off x="7545075" y="1629618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1E65E2-5FDC-4072-86AF-A61217A8E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75" y="1629618"/>
                <a:ext cx="543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9E9B1F-6CC1-4E18-80EE-7F25DC88A710}"/>
                  </a:ext>
                </a:extLst>
              </p:cNvPr>
              <p:cNvSpPr txBox="1"/>
              <p:nvPr/>
            </p:nvSpPr>
            <p:spPr>
              <a:xfrm>
                <a:off x="8852604" y="1591993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9E9B1F-6CC1-4E18-80EE-7F25DC88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604" y="1591993"/>
                <a:ext cx="543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4515A1-72D4-489B-B029-08E1F0522F5A}"/>
                  </a:ext>
                </a:extLst>
              </p:cNvPr>
              <p:cNvSpPr txBox="1"/>
              <p:nvPr/>
            </p:nvSpPr>
            <p:spPr>
              <a:xfrm>
                <a:off x="10202846" y="1591993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4515A1-72D4-489B-B029-08E1F0522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46" y="1591993"/>
                <a:ext cx="5439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68218-C3EC-4039-A374-AFB72471AE81}"/>
              </a:ext>
            </a:extLst>
          </p:cNvPr>
          <p:cNvCxnSpPr/>
          <p:nvPr/>
        </p:nvCxnSpPr>
        <p:spPr>
          <a:xfrm>
            <a:off x="6443003" y="1591994"/>
            <a:ext cx="42203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2D43DB-4E1A-45FF-A87F-339A8076FAB6}"/>
                  </a:ext>
                </a:extLst>
              </p:cNvPr>
              <p:cNvSpPr txBox="1"/>
              <p:nvPr/>
            </p:nvSpPr>
            <p:spPr>
              <a:xfrm>
                <a:off x="6028206" y="6110518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2D43DB-4E1A-45FF-A87F-339A8076F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06" y="6110518"/>
                <a:ext cx="530915" cy="276999"/>
              </a:xfrm>
              <a:prstGeom prst="rect">
                <a:avLst/>
              </a:prstGeom>
              <a:blipFill>
                <a:blip r:embed="rId9"/>
                <a:stretch>
                  <a:fillRect l="-12644" r="-12644" b="-3043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089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5A83DCB-3B06-4175-80E2-9625CE0DE6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29664" y="3143798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5A83DCB-3B06-4175-80E2-9625CE0DE6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29664" y="3143798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15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961BDD-3A20-46B2-AA25-D8EAB079647F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4198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</m:oMath>
                </a14:m>
                <a:r>
                  <a:rPr lang="en-PH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PH" dirty="0"/>
                  <a:t> are vertical angles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961BDD-3A20-46B2-AA25-D8EAB0796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4198368" cy="369332"/>
              </a:xfrm>
              <a:prstGeom prst="rect">
                <a:avLst/>
              </a:prstGeom>
              <a:blipFill>
                <a:blip r:embed="rId3"/>
                <a:stretch>
                  <a:fillRect l="-1161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72455E-3B31-4D7C-BF8F-48261F760468}"/>
                  </a:ext>
                </a:extLst>
              </p:cNvPr>
              <p:cNvSpPr txBox="1"/>
              <p:nvPr/>
            </p:nvSpPr>
            <p:spPr>
              <a:xfrm>
                <a:off x="1190171" y="2275923"/>
                <a:ext cx="1765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72455E-3B31-4D7C-BF8F-48261F760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2275923"/>
                <a:ext cx="1765227" cy="369332"/>
              </a:xfrm>
              <a:prstGeom prst="rect">
                <a:avLst/>
              </a:prstGeom>
              <a:blipFill>
                <a:blip r:embed="rId4"/>
                <a:stretch>
                  <a:fillRect l="-2759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B53406-2BA8-4789-A33A-8A6F7A9E3E24}"/>
                  </a:ext>
                </a:extLst>
              </p:cNvPr>
              <p:cNvSpPr txBox="1"/>
              <p:nvPr/>
            </p:nvSpPr>
            <p:spPr>
              <a:xfrm>
                <a:off x="7184910" y="1403433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B53406-2BA8-4789-A33A-8A6F7A9E3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10" y="1403433"/>
                <a:ext cx="5439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F4D08B-1FD3-4200-8961-897B5E669C18}"/>
                  </a:ext>
                </a:extLst>
              </p:cNvPr>
              <p:cNvSpPr txBox="1"/>
              <p:nvPr/>
            </p:nvSpPr>
            <p:spPr>
              <a:xfrm>
                <a:off x="7668236" y="1128650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F4D08B-1FD3-4200-8961-897B5E669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236" y="1128650"/>
                <a:ext cx="543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56B625-309D-451C-B619-7701CBBFFE62}"/>
              </a:ext>
            </a:extLst>
          </p:cNvPr>
          <p:cNvCxnSpPr/>
          <p:nvPr/>
        </p:nvCxnSpPr>
        <p:spPr>
          <a:xfrm flipV="1">
            <a:off x="6906570" y="550272"/>
            <a:ext cx="2489982" cy="1699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63C0DF-0A8F-450C-A958-3401DB906EF9}"/>
              </a:ext>
            </a:extLst>
          </p:cNvPr>
          <p:cNvCxnSpPr>
            <a:cxnSpLocks/>
          </p:cNvCxnSpPr>
          <p:nvPr/>
        </p:nvCxnSpPr>
        <p:spPr>
          <a:xfrm>
            <a:off x="6705552" y="674100"/>
            <a:ext cx="2559753" cy="2042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C849CE-A9E4-4035-B633-B572B93F2474}"/>
                  </a:ext>
                </a:extLst>
              </p:cNvPr>
              <p:cNvSpPr txBox="1"/>
              <p:nvPr/>
            </p:nvSpPr>
            <p:spPr>
              <a:xfrm>
                <a:off x="7607613" y="1739168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C849CE-A9E4-4035-B633-B572B93F2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13" y="1739168"/>
                <a:ext cx="543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027C00-1990-4CE5-9F50-500CC7F58E8E}"/>
                  </a:ext>
                </a:extLst>
              </p:cNvPr>
              <p:cNvSpPr txBox="1"/>
              <p:nvPr/>
            </p:nvSpPr>
            <p:spPr>
              <a:xfrm>
                <a:off x="8030316" y="1448506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027C00-1990-4CE5-9F50-500CC7F58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16" y="1448506"/>
                <a:ext cx="5439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E96004-3044-4133-9122-4AF4F1E8D5B8}"/>
                  </a:ext>
                </a:extLst>
              </p:cNvPr>
              <p:cNvSpPr txBox="1"/>
              <p:nvPr/>
            </p:nvSpPr>
            <p:spPr>
              <a:xfrm>
                <a:off x="6028206" y="6110518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E96004-3044-4133-9122-4AF4F1E8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06" y="6110518"/>
                <a:ext cx="530915" cy="276999"/>
              </a:xfrm>
              <a:prstGeom prst="rect">
                <a:avLst/>
              </a:prstGeom>
              <a:blipFill>
                <a:blip r:embed="rId9"/>
                <a:stretch>
                  <a:fillRect l="-12644" r="-12644" b="-3043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020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28CB7-6377-4E27-9906-308568EEE089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4198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a:rPr lang="en-PH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∠3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28CB7-6377-4E27-9906-308568EEE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4198368" cy="369332"/>
              </a:xfrm>
              <a:prstGeom prst="rect">
                <a:avLst/>
              </a:prstGeom>
              <a:blipFill>
                <a:blip r:embed="rId2"/>
                <a:stretch>
                  <a:fillRect l="-1161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766A26-EB1C-4976-B4AA-260F498F6670}"/>
                  </a:ext>
                </a:extLst>
              </p:cNvPr>
              <p:cNvSpPr txBox="1"/>
              <p:nvPr/>
            </p:nvSpPr>
            <p:spPr>
              <a:xfrm>
                <a:off x="1190171" y="2275923"/>
                <a:ext cx="1765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766A26-EB1C-4976-B4AA-260F498F6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2275923"/>
                <a:ext cx="1765227" cy="369332"/>
              </a:xfrm>
              <a:prstGeom prst="rect">
                <a:avLst/>
              </a:prstGeom>
              <a:blipFill>
                <a:blip r:embed="rId3"/>
                <a:stretch>
                  <a:fillRect l="-2759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F4B522-4AA7-4185-85F1-907859DD5A4A}"/>
              </a:ext>
            </a:extLst>
          </p:cNvPr>
          <p:cNvCxnSpPr/>
          <p:nvPr/>
        </p:nvCxnSpPr>
        <p:spPr>
          <a:xfrm>
            <a:off x="6443003" y="1591994"/>
            <a:ext cx="42203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2">
                <a:extLst>
                  <a:ext uri="{FF2B5EF4-FFF2-40B4-BE49-F238E27FC236}">
                    <a16:creationId xmlns:a16="http://schemas.microsoft.com/office/drawing/2014/main" id="{7DB639FD-66C4-4DDB-B2E2-0654F629F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182918"/>
                  </p:ext>
                </p:extLst>
              </p:nvPr>
            </p:nvGraphicFramePr>
            <p:xfrm>
              <a:off x="2229663" y="2716747"/>
              <a:ext cx="8128000" cy="3393771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42705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4485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7000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2">
                <a:extLst>
                  <a:ext uri="{FF2B5EF4-FFF2-40B4-BE49-F238E27FC236}">
                    <a16:creationId xmlns:a16="http://schemas.microsoft.com/office/drawing/2014/main" id="{7DB639FD-66C4-4DDB-B2E2-0654F629F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182918"/>
                  </p:ext>
                </p:extLst>
              </p:nvPr>
            </p:nvGraphicFramePr>
            <p:xfrm>
              <a:off x="2229663" y="2716747"/>
              <a:ext cx="8128000" cy="3393771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308197" r="-100150" b="-5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42705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4485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70005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FDDFCE-AB6E-4088-A9AA-3B67C953B645}"/>
              </a:ext>
            </a:extLst>
          </p:cNvPr>
          <p:cNvCxnSpPr/>
          <p:nvPr/>
        </p:nvCxnSpPr>
        <p:spPr>
          <a:xfrm flipH="1" flipV="1">
            <a:off x="7385538" y="759655"/>
            <a:ext cx="984739" cy="188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B6C020-FBF0-4A61-AE8D-430B40D3B5C5}"/>
              </a:ext>
            </a:extLst>
          </p:cNvPr>
          <p:cNvCxnSpPr>
            <a:cxnSpLocks/>
          </p:cNvCxnSpPr>
          <p:nvPr/>
        </p:nvCxnSpPr>
        <p:spPr>
          <a:xfrm flipV="1">
            <a:off x="8370277" y="759655"/>
            <a:ext cx="942535" cy="188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36B04A-1BAA-49BB-9E6F-3E0BE5D08D0C}"/>
                  </a:ext>
                </a:extLst>
              </p:cNvPr>
              <p:cNvSpPr txBox="1"/>
              <p:nvPr/>
            </p:nvSpPr>
            <p:spPr>
              <a:xfrm>
                <a:off x="7957265" y="1303634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36B04A-1BAA-49BB-9E6F-3E0BE5D08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265" y="1303634"/>
                <a:ext cx="192360" cy="276999"/>
              </a:xfrm>
              <a:prstGeom prst="rect">
                <a:avLst/>
              </a:prstGeom>
              <a:blipFill>
                <a:blip r:embed="rId5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DC42C-9F70-4D3D-B758-1CFF949413B8}"/>
                  </a:ext>
                </a:extLst>
              </p:cNvPr>
              <p:cNvSpPr txBox="1"/>
              <p:nvPr/>
            </p:nvSpPr>
            <p:spPr>
              <a:xfrm>
                <a:off x="8690463" y="1303633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DC42C-9F70-4D3D-B758-1CFF94941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463" y="1303633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479394-EB41-4E07-A43C-485579ACF578}"/>
                  </a:ext>
                </a:extLst>
              </p:cNvPr>
              <p:cNvSpPr txBox="1"/>
              <p:nvPr/>
            </p:nvSpPr>
            <p:spPr>
              <a:xfrm>
                <a:off x="8017790" y="160929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479394-EB41-4E07-A43C-485579AC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90" y="1609296"/>
                <a:ext cx="192360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79AB35-9819-4F01-9128-F426EA37AC66}"/>
                  </a:ext>
                </a:extLst>
              </p:cNvPr>
              <p:cNvSpPr txBox="1"/>
              <p:nvPr/>
            </p:nvSpPr>
            <p:spPr>
              <a:xfrm>
                <a:off x="8498171" y="1623941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79AB35-9819-4F01-9128-F426EA37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171" y="1623941"/>
                <a:ext cx="192360" cy="276999"/>
              </a:xfrm>
              <a:prstGeom prst="rect">
                <a:avLst/>
              </a:prstGeom>
              <a:blipFill>
                <a:blip r:embed="rId8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70C64C-45E2-4332-821F-F145F160D2FC}"/>
                  </a:ext>
                </a:extLst>
              </p:cNvPr>
              <p:cNvSpPr txBox="1"/>
              <p:nvPr/>
            </p:nvSpPr>
            <p:spPr>
              <a:xfrm>
                <a:off x="6028206" y="6110518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70C64C-45E2-4332-821F-F145F160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06" y="6110518"/>
                <a:ext cx="530915" cy="276999"/>
              </a:xfrm>
              <a:prstGeom prst="rect">
                <a:avLst/>
              </a:prstGeom>
              <a:blipFill>
                <a:blip r:embed="rId9"/>
                <a:stretch>
                  <a:fillRect l="-12644" r="-12644" b="-3043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768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80F2-3CEC-4556-B63D-F1B459A3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Group Work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BD1E4-C534-41FC-9330-B02ABCE68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NAME:</a:t>
            </a:r>
            <a:br>
              <a:rPr lang="en-US" dirty="0"/>
            </a:br>
            <a:r>
              <a:rPr lang="en-US" dirty="0"/>
              <a:t>MEMBER NAMES: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610150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2E705-5946-481B-9A83-AD5787F8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Work</a:t>
            </a:r>
            <a:endParaRPr lang="en-P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15F0C-F111-480D-8B24-6B9EA172D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Each Member must Participate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Google Slide in one tab.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Leader must present in the Break Room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Discussed what must be written in the tables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You can simultaneously type in the G-Slide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You can dictate in the chat box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Finalize your answer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 1 Geometric Proof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66"/>
                </a:solidFill>
              </a:rPr>
              <a:t>PS. You can add/insert tables below if you need.</a:t>
            </a:r>
          </a:p>
          <a:p>
            <a:pPr marL="0" indent="0">
              <a:buNone/>
            </a:pPr>
            <a:endParaRPr lang="en-US" b="1" i="1" dirty="0">
              <a:solidFill>
                <a:srgbClr val="FF0066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B2482-00F8-4B9D-AD4E-8E1B13080182}"/>
              </a:ext>
            </a:extLst>
          </p:cNvPr>
          <p:cNvSpPr txBox="1"/>
          <p:nvPr/>
        </p:nvSpPr>
        <p:spPr>
          <a:xfrm>
            <a:off x="618978" y="5727159"/>
            <a:ext cx="3432517" cy="369330"/>
          </a:xfrm>
          <a:prstGeom prst="rect">
            <a:avLst/>
          </a:prstGeom>
          <a:solidFill>
            <a:srgbClr val="FFCCFF"/>
          </a:solidFill>
          <a:ln>
            <a:solidFill>
              <a:srgbClr val="63A53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Use : COLOR of FONT </a:t>
            </a:r>
            <a:r>
              <a:rPr lang="en-US" b="1" i="1" dirty="0">
                <a:solidFill>
                  <a:srgbClr val="FF0066"/>
                </a:solidFill>
              </a:rPr>
              <a:t>PINK</a:t>
            </a:r>
            <a:endParaRPr lang="en-PH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10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591F-6FE6-40C1-8711-645E858A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785F-A301-4BFD-B2F3-7CCD92E9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670498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8E7499F6-8422-4F54-B1D5-A238E0586F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29664" y="3143798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8E7499F6-8422-4F54-B1D5-A238E0586F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29664" y="3143798"/>
              <a:ext cx="8128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15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71522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FE1C19-877F-4541-8A88-1AFAC337E07F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3030137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FE1C19-877F-4541-8A88-1AFAC337E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3030137" cy="369909"/>
              </a:xfrm>
              <a:prstGeom prst="rect">
                <a:avLst/>
              </a:prstGeom>
              <a:blipFill>
                <a:blip r:embed="rId3"/>
                <a:stretch>
                  <a:fillRect l="-1610" t="-6557" b="-2623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138C1E-1F34-4A59-9BBE-E11DE584B577}"/>
                  </a:ext>
                </a:extLst>
              </p:cNvPr>
              <p:cNvSpPr txBox="1"/>
              <p:nvPr/>
            </p:nvSpPr>
            <p:spPr>
              <a:xfrm>
                <a:off x="1190171" y="2275923"/>
                <a:ext cx="1813445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138C1E-1F34-4A59-9BBE-E11DE584B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2275923"/>
                <a:ext cx="1813445" cy="369909"/>
              </a:xfrm>
              <a:prstGeom prst="rect">
                <a:avLst/>
              </a:prstGeom>
              <a:blipFill>
                <a:blip r:embed="rId4"/>
                <a:stretch>
                  <a:fillRect l="-2685" t="-6557" b="-2623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28A6BE-8919-4EA6-92BC-84DE8FFF3FA4}"/>
                  </a:ext>
                </a:extLst>
              </p:cNvPr>
              <p:cNvSpPr txBox="1"/>
              <p:nvPr/>
            </p:nvSpPr>
            <p:spPr>
              <a:xfrm>
                <a:off x="6194833" y="1630678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28A6BE-8919-4EA6-92BC-84DE8FFF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833" y="1630678"/>
                <a:ext cx="5439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70E2BA-2A66-45F2-B48B-C10240DF765F}"/>
                  </a:ext>
                </a:extLst>
              </p:cNvPr>
              <p:cNvSpPr txBox="1"/>
              <p:nvPr/>
            </p:nvSpPr>
            <p:spPr>
              <a:xfrm>
                <a:off x="7545075" y="1629618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70E2BA-2A66-45F2-B48B-C10240DF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75" y="1629618"/>
                <a:ext cx="543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DFDCD2-C582-4498-81BA-7DE0555FF85C}"/>
                  </a:ext>
                </a:extLst>
              </p:cNvPr>
              <p:cNvSpPr txBox="1"/>
              <p:nvPr/>
            </p:nvSpPr>
            <p:spPr>
              <a:xfrm>
                <a:off x="8852604" y="1591993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DFDCD2-C582-4498-81BA-7DE0555FF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604" y="1591993"/>
                <a:ext cx="543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DCF27-1536-4DBE-903F-648E4F4F2765}"/>
                  </a:ext>
                </a:extLst>
              </p:cNvPr>
              <p:cNvSpPr txBox="1"/>
              <p:nvPr/>
            </p:nvSpPr>
            <p:spPr>
              <a:xfrm>
                <a:off x="10202846" y="1591993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DCF27-1536-4DBE-903F-648E4F4F2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46" y="1591993"/>
                <a:ext cx="5439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916300-F602-47A8-A5EF-623CDE0E7E67}"/>
              </a:ext>
            </a:extLst>
          </p:cNvPr>
          <p:cNvCxnSpPr/>
          <p:nvPr/>
        </p:nvCxnSpPr>
        <p:spPr>
          <a:xfrm>
            <a:off x="6443003" y="1591994"/>
            <a:ext cx="42203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122F1D-BA38-4935-BFC8-E4B40B0DCD99}"/>
              </a:ext>
            </a:extLst>
          </p:cNvPr>
          <p:cNvSpPr txBox="1"/>
          <p:nvPr/>
        </p:nvSpPr>
        <p:spPr>
          <a:xfrm>
            <a:off x="618978" y="463143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Work Group 1</a:t>
            </a:r>
            <a:endParaRPr lang="en-P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B72A4-65CB-4B98-8185-154CE1F114D1}"/>
              </a:ext>
            </a:extLst>
          </p:cNvPr>
          <p:cNvSpPr txBox="1"/>
          <p:nvPr/>
        </p:nvSpPr>
        <p:spPr>
          <a:xfrm>
            <a:off x="618978" y="6210192"/>
            <a:ext cx="3432517" cy="369330"/>
          </a:xfrm>
          <a:prstGeom prst="rect">
            <a:avLst/>
          </a:prstGeom>
          <a:solidFill>
            <a:srgbClr val="FFCCFF"/>
          </a:solidFill>
          <a:ln>
            <a:solidFill>
              <a:srgbClr val="63A53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Use : COLOR of FONT </a:t>
            </a:r>
            <a:r>
              <a:rPr lang="en-US" b="1" i="1" dirty="0">
                <a:solidFill>
                  <a:srgbClr val="FF0066"/>
                </a:solidFill>
              </a:rPr>
              <a:t>PINK</a:t>
            </a:r>
            <a:endParaRPr lang="en-PH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2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CF160AA-4B24-455C-AC28-E9F6B0FC4D5C}"/>
              </a:ext>
            </a:extLst>
          </p:cNvPr>
          <p:cNvSpPr txBox="1">
            <a:spLocks/>
          </p:cNvSpPr>
          <p:nvPr/>
        </p:nvSpPr>
        <p:spPr>
          <a:xfrm>
            <a:off x="869852" y="674370"/>
            <a:ext cx="10452295" cy="724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Deductive Reasoning</a:t>
            </a:r>
            <a:endParaRPr lang="en-PH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980B9-8836-4870-9819-62405DDE4B41}"/>
              </a:ext>
            </a:extLst>
          </p:cNvPr>
          <p:cNvSpPr txBox="1"/>
          <p:nvPr/>
        </p:nvSpPr>
        <p:spPr>
          <a:xfrm>
            <a:off x="869851" y="2128539"/>
            <a:ext cx="10452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involves the formulation of statement or conclusion from a logical presentation of facts, definitions and accepted properties. In geometry, we intend to give proof before we can come up with a valid conclusion. The most common proof in High School Geometry is two – column proof</a:t>
            </a:r>
            <a:endParaRPr lang="en-P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A0844-2804-4228-A2ED-AD3123712B57}"/>
              </a:ext>
            </a:extLst>
          </p:cNvPr>
          <p:cNvSpPr txBox="1"/>
          <p:nvPr/>
        </p:nvSpPr>
        <p:spPr>
          <a:xfrm>
            <a:off x="869851" y="3781552"/>
            <a:ext cx="3440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given</a:t>
            </a:r>
          </a:p>
          <a:p>
            <a:pPr marL="342900" indent="-342900">
              <a:buAutoNum type="arabicPeriod"/>
            </a:pPr>
            <a:r>
              <a:rPr lang="en-US" dirty="0"/>
              <a:t>The proposition</a:t>
            </a:r>
          </a:p>
          <a:p>
            <a:pPr marL="342900" indent="-342900">
              <a:buAutoNum type="arabicPeriod"/>
            </a:pPr>
            <a:r>
              <a:rPr lang="en-US" dirty="0"/>
              <a:t>The statement Column</a:t>
            </a:r>
          </a:p>
          <a:p>
            <a:pPr marL="342900" indent="-342900">
              <a:buAutoNum type="arabicPeriod"/>
            </a:pPr>
            <a:r>
              <a:rPr lang="en-US" dirty="0"/>
              <a:t>The reason Column</a:t>
            </a:r>
          </a:p>
          <a:p>
            <a:pPr marL="342900" indent="-342900">
              <a:buAutoNum type="arabicPeriod"/>
            </a:pPr>
            <a:r>
              <a:rPr lang="en-US" dirty="0"/>
              <a:t>The diagram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86297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E13E7-B652-4602-8D35-1E9A37408312}"/>
              </a:ext>
            </a:extLst>
          </p:cNvPr>
          <p:cNvSpPr txBox="1"/>
          <p:nvPr/>
        </p:nvSpPr>
        <p:spPr>
          <a:xfrm>
            <a:off x="618978" y="463143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Work Group 2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8A4DC-B066-447A-B67F-CB3A9FC4892F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41983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𝑠𝑢𝑝𝑝𝑙𝑒𝑚𝑒𝑛𝑡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defTabSz="358775">
                  <a:tabLst>
                    <a:tab pos="633413" algn="l"/>
                  </a:tabLst>
                </a:pPr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𝑠𝑢𝑝𝑝𝑙𝑒𝑚𝑒𝑛𝑡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8A4DC-B066-447A-B67F-CB3A9FC48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4198368" cy="646331"/>
              </a:xfrm>
              <a:prstGeom prst="rect">
                <a:avLst/>
              </a:prstGeom>
              <a:blipFill>
                <a:blip r:embed="rId2"/>
                <a:stretch>
                  <a:fillRect l="-1161" t="-4717" b="-849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A2650D-4E65-4BBA-AA03-497553E687A2}"/>
                  </a:ext>
                </a:extLst>
              </p:cNvPr>
              <p:cNvSpPr txBox="1"/>
              <p:nvPr/>
            </p:nvSpPr>
            <p:spPr>
              <a:xfrm>
                <a:off x="1190171" y="2275923"/>
                <a:ext cx="2141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A2650D-4E65-4BBA-AA03-497553E68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2275923"/>
                <a:ext cx="2141484" cy="369332"/>
              </a:xfrm>
              <a:prstGeom prst="rect">
                <a:avLst/>
              </a:prstGeom>
              <a:blipFill>
                <a:blip r:embed="rId3"/>
                <a:stretch>
                  <a:fillRect l="-2273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130256-567A-4DD5-A687-D310F882F5AC}"/>
              </a:ext>
            </a:extLst>
          </p:cNvPr>
          <p:cNvCxnSpPr/>
          <p:nvPr/>
        </p:nvCxnSpPr>
        <p:spPr>
          <a:xfrm flipH="1">
            <a:off x="4980576" y="2067951"/>
            <a:ext cx="20960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123473-EED7-4614-9FDD-7F1AC6E9F758}"/>
              </a:ext>
            </a:extLst>
          </p:cNvPr>
          <p:cNvCxnSpPr>
            <a:cxnSpLocks/>
          </p:cNvCxnSpPr>
          <p:nvPr/>
        </p:nvCxnSpPr>
        <p:spPr>
          <a:xfrm flipH="1" flipV="1">
            <a:off x="5388539" y="875769"/>
            <a:ext cx="1688125" cy="1192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A7B54A-7FC4-4B77-B069-A0C3B017615C}"/>
              </a:ext>
            </a:extLst>
          </p:cNvPr>
          <p:cNvCxnSpPr/>
          <p:nvPr/>
        </p:nvCxnSpPr>
        <p:spPr>
          <a:xfrm flipH="1">
            <a:off x="7611762" y="2093043"/>
            <a:ext cx="20960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0E0B95-5668-4D5C-8F6C-C0A0C6AFDBDF}"/>
              </a:ext>
            </a:extLst>
          </p:cNvPr>
          <p:cNvCxnSpPr>
            <a:cxnSpLocks/>
          </p:cNvCxnSpPr>
          <p:nvPr/>
        </p:nvCxnSpPr>
        <p:spPr>
          <a:xfrm flipH="1" flipV="1">
            <a:off x="8019725" y="900861"/>
            <a:ext cx="1688125" cy="1192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06971C-F105-4841-AC4B-32ACF64DE161}"/>
              </a:ext>
            </a:extLst>
          </p:cNvPr>
          <p:cNvCxnSpPr>
            <a:cxnSpLocks/>
          </p:cNvCxnSpPr>
          <p:nvPr/>
        </p:nvCxnSpPr>
        <p:spPr>
          <a:xfrm flipH="1" flipV="1">
            <a:off x="8256531" y="900861"/>
            <a:ext cx="1688125" cy="1192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AC8F80-2700-403E-995B-21BB2257D9EF}"/>
              </a:ext>
            </a:extLst>
          </p:cNvPr>
          <p:cNvCxnSpPr>
            <a:cxnSpLocks/>
          </p:cNvCxnSpPr>
          <p:nvPr/>
        </p:nvCxnSpPr>
        <p:spPr>
          <a:xfrm flipV="1">
            <a:off x="9944657" y="2067951"/>
            <a:ext cx="1815934" cy="33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D46971-A563-46F4-8A9E-4D7EFDE36B42}"/>
                  </a:ext>
                </a:extLst>
              </p:cNvPr>
              <p:cNvSpPr txBox="1"/>
              <p:nvPr/>
            </p:nvSpPr>
            <p:spPr>
              <a:xfrm>
                <a:off x="6232601" y="1733899"/>
                <a:ext cx="21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D46971-A563-46F4-8A9E-4D7EFDE36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601" y="1733899"/>
                <a:ext cx="212238" cy="276999"/>
              </a:xfrm>
              <a:prstGeom prst="rect">
                <a:avLst/>
              </a:prstGeom>
              <a:blipFill>
                <a:blip r:embed="rId4"/>
                <a:stretch>
                  <a:fillRect l="-22857" r="-22857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3D315C-70AD-40E0-8087-7FF3550CD4DC}"/>
                  </a:ext>
                </a:extLst>
              </p:cNvPr>
              <p:cNvSpPr txBox="1"/>
              <p:nvPr/>
            </p:nvSpPr>
            <p:spPr>
              <a:xfrm>
                <a:off x="8863787" y="1747102"/>
                <a:ext cx="21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3D315C-70AD-40E0-8087-7FF3550CD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787" y="1747102"/>
                <a:ext cx="212238" cy="276999"/>
              </a:xfrm>
              <a:prstGeom prst="rect">
                <a:avLst/>
              </a:prstGeom>
              <a:blipFill>
                <a:blip r:embed="rId5"/>
                <a:stretch>
                  <a:fillRect l="-22857" r="-20000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661B25-81ED-464F-A583-F30CD6770533}"/>
                  </a:ext>
                </a:extLst>
              </p:cNvPr>
              <p:cNvSpPr txBox="1"/>
              <p:nvPr/>
            </p:nvSpPr>
            <p:spPr>
              <a:xfrm>
                <a:off x="10009694" y="1747101"/>
                <a:ext cx="222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661B25-81ED-464F-A583-F30CD6770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94" y="1747101"/>
                <a:ext cx="222625" cy="276999"/>
              </a:xfrm>
              <a:prstGeom prst="rect">
                <a:avLst/>
              </a:prstGeom>
              <a:blipFill>
                <a:blip r:embed="rId6"/>
                <a:stretch>
                  <a:fillRect l="-21622" r="-18919" b="-88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">
                <a:extLst>
                  <a:ext uri="{FF2B5EF4-FFF2-40B4-BE49-F238E27FC236}">
                    <a16:creationId xmlns:a16="http://schemas.microsoft.com/office/drawing/2014/main" id="{6336A0CD-BBF9-46E0-81D8-8B95230BAD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851821"/>
                  </p:ext>
                </p:extLst>
              </p:nvPr>
            </p:nvGraphicFramePr>
            <p:xfrm>
              <a:off x="2229664" y="3143798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">
                <a:extLst>
                  <a:ext uri="{FF2B5EF4-FFF2-40B4-BE49-F238E27FC236}">
                    <a16:creationId xmlns:a16="http://schemas.microsoft.com/office/drawing/2014/main" id="{6336A0CD-BBF9-46E0-81D8-8B95230BAD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851821"/>
                  </p:ext>
                </p:extLst>
              </p:nvPr>
            </p:nvGraphicFramePr>
            <p:xfrm>
              <a:off x="2229664" y="3143798"/>
              <a:ext cx="8128000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50" t="-308197" r="-10015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ECC7-CA0B-435A-85B2-1BD9A1A4B520}"/>
                  </a:ext>
                </a:extLst>
              </p:cNvPr>
              <p:cNvSpPr txBox="1"/>
              <p:nvPr/>
            </p:nvSpPr>
            <p:spPr>
              <a:xfrm>
                <a:off x="5967143" y="5843731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ECC7-CA0B-435A-85B2-1BD9A1A4B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43" y="5843731"/>
                <a:ext cx="530915" cy="276999"/>
              </a:xfrm>
              <a:prstGeom prst="rect">
                <a:avLst/>
              </a:prstGeom>
              <a:blipFill>
                <a:blip r:embed="rId8"/>
                <a:stretch>
                  <a:fillRect l="-12644" r="-12644" b="-33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DE7D840-ABD7-47D6-8E0C-0CDC62BEA3EC}"/>
              </a:ext>
            </a:extLst>
          </p:cNvPr>
          <p:cNvSpPr txBox="1"/>
          <p:nvPr/>
        </p:nvSpPr>
        <p:spPr>
          <a:xfrm>
            <a:off x="618978" y="6122014"/>
            <a:ext cx="3432517" cy="369330"/>
          </a:xfrm>
          <a:prstGeom prst="rect">
            <a:avLst/>
          </a:prstGeom>
          <a:solidFill>
            <a:srgbClr val="FFCCFF"/>
          </a:solidFill>
          <a:ln>
            <a:solidFill>
              <a:srgbClr val="63A53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Use : COLOR of FONT </a:t>
            </a:r>
            <a:r>
              <a:rPr lang="en-US" b="1" i="1" dirty="0">
                <a:solidFill>
                  <a:srgbClr val="FF0066"/>
                </a:solidFill>
              </a:rPr>
              <a:t>PINK</a:t>
            </a:r>
            <a:endParaRPr lang="en-PH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87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A3356A-9513-4105-9629-A9BA9F3A4504}"/>
              </a:ext>
            </a:extLst>
          </p:cNvPr>
          <p:cNvSpPr txBox="1"/>
          <p:nvPr/>
        </p:nvSpPr>
        <p:spPr>
          <a:xfrm>
            <a:off x="618978" y="463143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Work Group 3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66DE77-8754-46E2-8805-4755019DEAAF}"/>
                  </a:ext>
                </a:extLst>
              </p:cNvPr>
              <p:cNvSpPr txBox="1"/>
              <p:nvPr/>
            </p:nvSpPr>
            <p:spPr>
              <a:xfrm>
                <a:off x="1190170" y="1030514"/>
                <a:ext cx="28050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∠1≅∠3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66DE77-8754-46E2-8805-4755019D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0" y="1030514"/>
                <a:ext cx="2805055" cy="646331"/>
              </a:xfrm>
              <a:prstGeom prst="rect">
                <a:avLst/>
              </a:prstGeom>
              <a:blipFill>
                <a:blip r:embed="rId2"/>
                <a:stretch>
                  <a:fillRect l="-1739" t="-471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E5C955-0FE3-4A04-B7F7-CDE4713B838A}"/>
                  </a:ext>
                </a:extLst>
              </p:cNvPr>
              <p:cNvSpPr txBox="1"/>
              <p:nvPr/>
            </p:nvSpPr>
            <p:spPr>
              <a:xfrm>
                <a:off x="786235" y="2428882"/>
                <a:ext cx="4767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∠2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𝑐𝑜𝑚𝑝𝑙𝑒𝑚𝑒𝑛𝑡𝑎𝑟𝑦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𝑎𝑛𝑔𝑙𝑒𝑠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E5C955-0FE3-4A04-B7F7-CDE4713B8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35" y="2428882"/>
                <a:ext cx="4767908" cy="369332"/>
              </a:xfrm>
              <a:prstGeom prst="rect">
                <a:avLst/>
              </a:prstGeom>
              <a:blipFill>
                <a:blip r:embed="rId3"/>
                <a:stretch>
                  <a:fillRect l="-1151" t="-8197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2">
                <a:extLst>
                  <a:ext uri="{FF2B5EF4-FFF2-40B4-BE49-F238E27FC236}">
                    <a16:creationId xmlns:a16="http://schemas.microsoft.com/office/drawing/2014/main" id="{2F787206-F730-486E-9F98-B80637FDBF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372259"/>
                  </p:ext>
                </p:extLst>
              </p:nvPr>
            </p:nvGraphicFramePr>
            <p:xfrm>
              <a:off x="2297457" y="2897303"/>
              <a:ext cx="8128000" cy="29627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Given</a:t>
                          </a:r>
                          <a:endParaRPr lang="en-P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∠3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Angle Addition Postulate </a:t>
                          </a:r>
                          <a:endParaRPr lang="en-P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588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r>
                            <a:rPr lang="en-PH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∠3=90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668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∠3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∠2+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∠1=90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2">
                <a:extLst>
                  <a:ext uri="{FF2B5EF4-FFF2-40B4-BE49-F238E27FC236}">
                    <a16:creationId xmlns:a16="http://schemas.microsoft.com/office/drawing/2014/main" id="{2F787206-F730-486E-9F98-B80637FDBF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372259"/>
                  </p:ext>
                </p:extLst>
              </p:nvPr>
            </p:nvGraphicFramePr>
            <p:xfrm>
              <a:off x="2297457" y="2897303"/>
              <a:ext cx="8128000" cy="29627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Given</a:t>
                          </a:r>
                          <a:endParaRPr lang="en-P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308197" r="-100150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Angle Addition Postulate </a:t>
                          </a:r>
                          <a:endParaRPr lang="en-PH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4588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408197" r="-100150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66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516667" r="-10015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606557" r="-10015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57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6717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0DD1A2-3258-4F4D-AADF-4644F27588AA}"/>
                  </a:ext>
                </a:extLst>
              </p:cNvPr>
              <p:cNvSpPr txBox="1"/>
              <p:nvPr/>
            </p:nvSpPr>
            <p:spPr>
              <a:xfrm>
                <a:off x="6096000" y="5946762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0DD1A2-3258-4F4D-AADF-4644F2758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6762"/>
                <a:ext cx="530915" cy="276999"/>
              </a:xfrm>
              <a:prstGeom prst="rect">
                <a:avLst/>
              </a:prstGeom>
              <a:blipFill>
                <a:blip r:embed="rId5"/>
                <a:stretch>
                  <a:fillRect l="-12644" r="-12644" b="-33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0DA753-A507-4F4B-975B-9CD9A601678B}"/>
              </a:ext>
            </a:extLst>
          </p:cNvPr>
          <p:cNvCxnSpPr/>
          <p:nvPr/>
        </p:nvCxnSpPr>
        <p:spPr>
          <a:xfrm>
            <a:off x="7287065" y="1899138"/>
            <a:ext cx="244777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36737-5670-41BA-B2CB-30A6F115BC0F}"/>
              </a:ext>
            </a:extLst>
          </p:cNvPr>
          <p:cNvCxnSpPr/>
          <p:nvPr/>
        </p:nvCxnSpPr>
        <p:spPr>
          <a:xfrm flipV="1">
            <a:off x="9734843" y="617611"/>
            <a:ext cx="0" cy="128016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300E90-8EA5-4030-A553-7568443161A3}"/>
              </a:ext>
            </a:extLst>
          </p:cNvPr>
          <p:cNvCxnSpPr/>
          <p:nvPr/>
        </p:nvCxnSpPr>
        <p:spPr>
          <a:xfrm flipV="1">
            <a:off x="7287065" y="661182"/>
            <a:ext cx="787790" cy="12379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51F8FD-535D-4CB8-B3C0-4EE140177696}"/>
              </a:ext>
            </a:extLst>
          </p:cNvPr>
          <p:cNvCxnSpPr/>
          <p:nvPr/>
        </p:nvCxnSpPr>
        <p:spPr>
          <a:xfrm flipH="1" flipV="1">
            <a:off x="8737600" y="723900"/>
            <a:ext cx="997243" cy="11738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29481C-BAFF-4509-8BD1-F03877F698C2}"/>
                  </a:ext>
                </a:extLst>
              </p:cNvPr>
              <p:cNvSpPr txBox="1"/>
              <p:nvPr/>
            </p:nvSpPr>
            <p:spPr>
              <a:xfrm>
                <a:off x="7488600" y="1587847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29481C-BAFF-4509-8BD1-F03877F69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600" y="1587847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075D1D-A8C1-4081-A800-418639C71BD7}"/>
                  </a:ext>
                </a:extLst>
              </p:cNvPr>
              <p:cNvSpPr txBox="1"/>
              <p:nvPr/>
            </p:nvSpPr>
            <p:spPr>
              <a:xfrm>
                <a:off x="9267831" y="1604993"/>
                <a:ext cx="1796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075D1D-A8C1-4081-A800-418639C71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831" y="1604993"/>
                <a:ext cx="179602" cy="276999"/>
              </a:xfrm>
              <a:prstGeom prst="rect">
                <a:avLst/>
              </a:prstGeom>
              <a:blipFill>
                <a:blip r:embed="rId7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201437-A09D-4AA9-B95C-CF84D683268B}"/>
                  </a:ext>
                </a:extLst>
              </p:cNvPr>
              <p:cNvSpPr txBox="1"/>
              <p:nvPr/>
            </p:nvSpPr>
            <p:spPr>
              <a:xfrm>
                <a:off x="9501337" y="1353679"/>
                <a:ext cx="1796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201437-A09D-4AA9-B95C-CF84D683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337" y="1353679"/>
                <a:ext cx="179602" cy="276999"/>
              </a:xfrm>
              <a:prstGeom prst="rect">
                <a:avLst/>
              </a:prstGeom>
              <a:blipFill>
                <a:blip r:embed="rId8"/>
                <a:stretch>
                  <a:fillRect l="-34483" r="-31034" b="-111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C8462A-F11E-4970-81C2-98C81A077998}"/>
                  </a:ext>
                </a:extLst>
              </p:cNvPr>
              <p:cNvSpPr txBox="1"/>
              <p:nvPr/>
            </p:nvSpPr>
            <p:spPr>
              <a:xfrm>
                <a:off x="6947997" y="1897771"/>
                <a:ext cx="1796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C8462A-F11E-4970-81C2-98C81A077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997" y="1897771"/>
                <a:ext cx="179602" cy="276999"/>
              </a:xfrm>
              <a:prstGeom prst="rect">
                <a:avLst/>
              </a:prstGeom>
              <a:blipFill>
                <a:blip r:embed="rId9"/>
                <a:stretch>
                  <a:fillRect l="-37931" r="-34483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7FBBB3-055F-4927-AB42-933DF24D198C}"/>
                  </a:ext>
                </a:extLst>
              </p:cNvPr>
              <p:cNvSpPr txBox="1"/>
              <p:nvPr/>
            </p:nvSpPr>
            <p:spPr>
              <a:xfrm>
                <a:off x="9772873" y="1843716"/>
                <a:ext cx="1796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7FBBB3-055F-4927-AB42-933DF24D1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873" y="1843716"/>
                <a:ext cx="179602" cy="276999"/>
              </a:xfrm>
              <a:prstGeom prst="rect">
                <a:avLst/>
              </a:prstGeom>
              <a:blipFill>
                <a:blip r:embed="rId10"/>
                <a:stretch>
                  <a:fillRect l="-36667" r="-40000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4697DB-D4A6-4732-B93C-64D3274838C5}"/>
                  </a:ext>
                </a:extLst>
              </p:cNvPr>
              <p:cNvSpPr txBox="1"/>
              <p:nvPr/>
            </p:nvSpPr>
            <p:spPr>
              <a:xfrm>
                <a:off x="9862674" y="396758"/>
                <a:ext cx="1796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4697DB-D4A6-4732-B93C-64D327483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674" y="396758"/>
                <a:ext cx="179602" cy="276999"/>
              </a:xfrm>
              <a:prstGeom prst="rect">
                <a:avLst/>
              </a:prstGeom>
              <a:blipFill>
                <a:blip r:embed="rId11"/>
                <a:stretch>
                  <a:fillRect l="-44828" r="-44828" b="-869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FAA5938-3DB8-4EDF-BD43-89E91E9B4D70}"/>
              </a:ext>
            </a:extLst>
          </p:cNvPr>
          <p:cNvSpPr txBox="1"/>
          <p:nvPr/>
        </p:nvSpPr>
        <p:spPr>
          <a:xfrm>
            <a:off x="562708" y="6175508"/>
            <a:ext cx="3432517" cy="369330"/>
          </a:xfrm>
          <a:prstGeom prst="rect">
            <a:avLst/>
          </a:prstGeom>
          <a:solidFill>
            <a:srgbClr val="FFCCFF"/>
          </a:solidFill>
          <a:ln>
            <a:solidFill>
              <a:srgbClr val="63A53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Use : COLOR of FONT </a:t>
            </a:r>
            <a:r>
              <a:rPr lang="en-US" b="1" i="1" dirty="0">
                <a:solidFill>
                  <a:srgbClr val="FF0066"/>
                </a:solidFill>
              </a:rPr>
              <a:t>PINK</a:t>
            </a:r>
            <a:endParaRPr lang="en-PH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29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5D8AF-C4EF-4122-B239-95D8EE1DD2BC}"/>
              </a:ext>
            </a:extLst>
          </p:cNvPr>
          <p:cNvSpPr txBox="1"/>
          <p:nvPr/>
        </p:nvSpPr>
        <p:spPr>
          <a:xfrm>
            <a:off x="618978" y="463143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Work Group 4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6628B-0E3D-4853-94D0-785E8456EE88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41983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𝐴𝑛𝑔𝑙𝑒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𝐴𝑛𝑔𝑙𝑒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PH" b="0" dirty="0">
                  <a:ea typeface="Cambria Math" panose="02040503050406030204" pitchFamily="18" charset="0"/>
                </a:endParaRPr>
              </a:p>
              <a:p>
                <a:r>
                  <a:rPr lang="en-PH" dirty="0">
                    <a:ea typeface="Cambria Math" panose="02040503050406030204" pitchFamily="18" charset="0"/>
                  </a:rPr>
                  <a:t>		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6628B-0E3D-4853-94D0-785E8456E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4198368" cy="923330"/>
              </a:xfrm>
              <a:prstGeom prst="rect">
                <a:avLst/>
              </a:prstGeom>
              <a:blipFill>
                <a:blip r:embed="rId2"/>
                <a:stretch>
                  <a:fillRect l="-1161" t="-328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7124F9-9475-48F1-B2C7-93471E22560F}"/>
                  </a:ext>
                </a:extLst>
              </p:cNvPr>
              <p:cNvSpPr txBox="1"/>
              <p:nvPr/>
            </p:nvSpPr>
            <p:spPr>
              <a:xfrm>
                <a:off x="870641" y="2053883"/>
                <a:ext cx="1764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7124F9-9475-48F1-B2C7-93471E225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41" y="2053883"/>
                <a:ext cx="1764073" cy="369332"/>
              </a:xfrm>
              <a:prstGeom prst="rect">
                <a:avLst/>
              </a:prstGeom>
              <a:blipFill>
                <a:blip r:embed="rId3"/>
                <a:stretch>
                  <a:fillRect l="-3114" t="-9836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81EF032A-30A5-45D5-AD7C-3C8ECA18FA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3021972"/>
                  </p:ext>
                </p:extLst>
              </p:nvPr>
            </p:nvGraphicFramePr>
            <p:xfrm>
              <a:off x="2229664" y="3143798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81EF032A-30A5-45D5-AD7C-3C8ECA18FA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3021972"/>
                  </p:ext>
                </p:extLst>
              </p:nvPr>
            </p:nvGraphicFramePr>
            <p:xfrm>
              <a:off x="2229664" y="3143798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308197" r="-10015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D120F9-6290-4A7B-8372-92B2D9A8CF8A}"/>
              </a:ext>
            </a:extLst>
          </p:cNvPr>
          <p:cNvCxnSpPr/>
          <p:nvPr/>
        </p:nvCxnSpPr>
        <p:spPr>
          <a:xfrm flipV="1">
            <a:off x="6639951" y="886265"/>
            <a:ext cx="0" cy="1167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974345-0BAC-4086-9CE0-5B02EDBBC617}"/>
              </a:ext>
            </a:extLst>
          </p:cNvPr>
          <p:cNvCxnSpPr>
            <a:cxnSpLocks/>
          </p:cNvCxnSpPr>
          <p:nvPr/>
        </p:nvCxnSpPr>
        <p:spPr>
          <a:xfrm>
            <a:off x="6639951" y="2053883"/>
            <a:ext cx="14630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AA2183-E87E-47B3-9160-7B989B377A65}"/>
              </a:ext>
            </a:extLst>
          </p:cNvPr>
          <p:cNvCxnSpPr/>
          <p:nvPr/>
        </p:nvCxnSpPr>
        <p:spPr>
          <a:xfrm flipV="1">
            <a:off x="9254006" y="826422"/>
            <a:ext cx="0" cy="1167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177686-4F9B-41F9-81F9-5956662CCC29}"/>
              </a:ext>
            </a:extLst>
          </p:cNvPr>
          <p:cNvCxnSpPr>
            <a:cxnSpLocks/>
          </p:cNvCxnSpPr>
          <p:nvPr/>
        </p:nvCxnSpPr>
        <p:spPr>
          <a:xfrm>
            <a:off x="9254006" y="1994040"/>
            <a:ext cx="14630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4E5625-D7B5-4902-B294-24270CDF914F}"/>
                  </a:ext>
                </a:extLst>
              </p:cNvPr>
              <p:cNvSpPr txBox="1"/>
              <p:nvPr/>
            </p:nvSpPr>
            <p:spPr>
              <a:xfrm>
                <a:off x="6639951" y="1584512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4E5625-D7B5-4902-B294-24270CDF9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951" y="1584512"/>
                <a:ext cx="5439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3AC27-A801-48CD-92FA-BCDC37AE2E97}"/>
                  </a:ext>
                </a:extLst>
              </p:cNvPr>
              <p:cNvSpPr txBox="1"/>
              <p:nvPr/>
            </p:nvSpPr>
            <p:spPr>
              <a:xfrm>
                <a:off x="9191095" y="1591994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3AC27-A801-48CD-92FA-BCDC37AE2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095" y="1591994"/>
                <a:ext cx="543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E3C379-9C00-444A-A2A3-40AE83DBD6CF}"/>
                  </a:ext>
                </a:extLst>
              </p:cNvPr>
              <p:cNvSpPr txBox="1"/>
              <p:nvPr/>
            </p:nvSpPr>
            <p:spPr>
              <a:xfrm>
                <a:off x="6096000" y="5259618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E3C379-9C00-444A-A2A3-40AE83DB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59618"/>
                <a:ext cx="530915" cy="276999"/>
              </a:xfrm>
              <a:prstGeom prst="rect">
                <a:avLst/>
              </a:prstGeom>
              <a:blipFill>
                <a:blip r:embed="rId7"/>
                <a:stretch>
                  <a:fillRect l="-12644" r="-12644" b="-3333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3FBA9F7-8388-4EFD-A875-0B2D1D6C09E0}"/>
              </a:ext>
            </a:extLst>
          </p:cNvPr>
          <p:cNvSpPr txBox="1"/>
          <p:nvPr/>
        </p:nvSpPr>
        <p:spPr>
          <a:xfrm>
            <a:off x="618978" y="5727159"/>
            <a:ext cx="3432517" cy="369330"/>
          </a:xfrm>
          <a:prstGeom prst="rect">
            <a:avLst/>
          </a:prstGeom>
          <a:solidFill>
            <a:srgbClr val="FFCCFF"/>
          </a:solidFill>
          <a:ln>
            <a:solidFill>
              <a:srgbClr val="63A53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Use : COLOR of FONT </a:t>
            </a:r>
            <a:r>
              <a:rPr lang="en-US" b="1" i="1" dirty="0">
                <a:solidFill>
                  <a:srgbClr val="FF0066"/>
                </a:solidFill>
              </a:rPr>
              <a:t>PINK</a:t>
            </a:r>
            <a:endParaRPr lang="en-PH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873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3617B-D353-411E-8EC0-FA437D35B4D1}"/>
              </a:ext>
            </a:extLst>
          </p:cNvPr>
          <p:cNvSpPr txBox="1"/>
          <p:nvPr/>
        </p:nvSpPr>
        <p:spPr>
          <a:xfrm>
            <a:off x="618978" y="463143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Work Group 5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4B566-69D5-4861-8CF9-F35625E0D59E}"/>
                  </a:ext>
                </a:extLst>
              </p:cNvPr>
              <p:cNvSpPr txBox="1"/>
              <p:nvPr/>
            </p:nvSpPr>
            <p:spPr>
              <a:xfrm>
                <a:off x="1190171" y="1030514"/>
                <a:ext cx="41983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𝐴𝑛𝑔𝑙𝑒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𝐴𝑛𝑔𝑙𝑒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PH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4B566-69D5-4861-8CF9-F35625E0D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1030514"/>
                <a:ext cx="4198368" cy="646331"/>
              </a:xfrm>
              <a:prstGeom prst="rect">
                <a:avLst/>
              </a:prstGeom>
              <a:blipFill>
                <a:blip r:embed="rId2"/>
                <a:stretch>
                  <a:fillRect l="-1161" t="-4717" b="-849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8F1578-4AAB-41AF-A347-92B4EA3F3191}"/>
                  </a:ext>
                </a:extLst>
              </p:cNvPr>
              <p:cNvSpPr txBox="1"/>
              <p:nvPr/>
            </p:nvSpPr>
            <p:spPr>
              <a:xfrm>
                <a:off x="870641" y="2053883"/>
                <a:ext cx="2379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8F1578-4AAB-41AF-A347-92B4EA3F3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41" y="2053883"/>
                <a:ext cx="2379306" cy="369332"/>
              </a:xfrm>
              <a:prstGeom prst="rect">
                <a:avLst/>
              </a:prstGeom>
              <a:blipFill>
                <a:blip r:embed="rId3"/>
                <a:stretch>
                  <a:fillRect l="-2308" t="-9836" b="-245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4BBD4F33-0925-496D-A281-8701A6A885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48111"/>
                  </p:ext>
                </p:extLst>
              </p:nvPr>
            </p:nvGraphicFramePr>
            <p:xfrm>
              <a:off x="2229664" y="3143798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335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4BBD4F33-0925-496D-A281-8701A6A885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48111"/>
                  </p:ext>
                </p:extLst>
              </p:nvPr>
            </p:nvGraphicFramePr>
            <p:xfrm>
              <a:off x="2229664" y="3143798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4222346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844324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769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:endParaRPr lang="en-US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911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155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308197" r="-10015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620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67631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H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0335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560D85C-DB40-49E1-929C-767141AB0B7C}"/>
              </a:ext>
            </a:extLst>
          </p:cNvPr>
          <p:cNvSpPr/>
          <p:nvPr/>
        </p:nvSpPr>
        <p:spPr>
          <a:xfrm>
            <a:off x="5781358" y="692819"/>
            <a:ext cx="2644726" cy="139379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0C10BF-4AA6-43E7-A6A2-C4BD94E2355A}"/>
                  </a:ext>
                </a:extLst>
              </p:cNvPr>
              <p:cNvSpPr txBox="1"/>
              <p:nvPr/>
            </p:nvSpPr>
            <p:spPr>
              <a:xfrm>
                <a:off x="5387929" y="377497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0C10BF-4AA6-43E7-A6A2-C4BD94E23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29" y="377497"/>
                <a:ext cx="5439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95DA91-336C-4FF1-8C4F-3CB1D0887A01}"/>
                  </a:ext>
                </a:extLst>
              </p:cNvPr>
              <p:cNvSpPr txBox="1"/>
              <p:nvPr/>
            </p:nvSpPr>
            <p:spPr>
              <a:xfrm>
                <a:off x="5387318" y="1941011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95DA91-336C-4FF1-8C4F-3CB1D0887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318" y="1941011"/>
                <a:ext cx="543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027004-5698-44E7-8BAC-D6F37E62DA6F}"/>
                  </a:ext>
                </a:extLst>
              </p:cNvPr>
              <p:cNvSpPr txBox="1"/>
              <p:nvPr/>
            </p:nvSpPr>
            <p:spPr>
              <a:xfrm>
                <a:off x="8125218" y="343927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027004-5698-44E7-8BAC-D6F37E62D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218" y="343927"/>
                <a:ext cx="543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C73D7-581B-4CF7-B65A-7B23F8807CD6}"/>
                  </a:ext>
                </a:extLst>
              </p:cNvPr>
              <p:cNvSpPr txBox="1"/>
              <p:nvPr/>
            </p:nvSpPr>
            <p:spPr>
              <a:xfrm>
                <a:off x="8049269" y="2086611"/>
                <a:ext cx="543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C73D7-581B-4CF7-B65A-7B23F8807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269" y="2086611"/>
                <a:ext cx="5439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2AEBD5-3E3A-4659-ACE7-4B94696A89BE}"/>
                  </a:ext>
                </a:extLst>
              </p:cNvPr>
              <p:cNvSpPr txBox="1"/>
              <p:nvPr/>
            </p:nvSpPr>
            <p:spPr>
              <a:xfrm>
                <a:off x="6028206" y="5653318"/>
                <a:ext cx="530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𝑄𝐸𝐷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2AEBD5-3E3A-4659-ACE7-4B94696A8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06" y="5653318"/>
                <a:ext cx="530915" cy="276999"/>
              </a:xfrm>
              <a:prstGeom prst="rect">
                <a:avLst/>
              </a:prstGeom>
              <a:blipFill>
                <a:blip r:embed="rId9"/>
                <a:stretch>
                  <a:fillRect l="-12644" r="-12644" b="-3043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8001600-587D-4C16-9044-1919150E3328}"/>
              </a:ext>
            </a:extLst>
          </p:cNvPr>
          <p:cNvSpPr txBox="1"/>
          <p:nvPr/>
        </p:nvSpPr>
        <p:spPr>
          <a:xfrm>
            <a:off x="618978" y="5727159"/>
            <a:ext cx="3432517" cy="369330"/>
          </a:xfrm>
          <a:prstGeom prst="rect">
            <a:avLst/>
          </a:prstGeom>
          <a:solidFill>
            <a:srgbClr val="FFCCFF"/>
          </a:solidFill>
          <a:ln>
            <a:solidFill>
              <a:srgbClr val="63A53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Use : COLOR of FONT </a:t>
            </a:r>
            <a:r>
              <a:rPr lang="en-US" b="1" i="1" dirty="0">
                <a:solidFill>
                  <a:srgbClr val="FF0066"/>
                </a:solidFill>
              </a:rPr>
              <a:t>PINK</a:t>
            </a:r>
            <a:endParaRPr lang="en-PH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9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6D08CC-47B1-42FB-8FA7-56DA8658521D}"/>
              </a:ext>
            </a:extLst>
          </p:cNvPr>
          <p:cNvSpPr txBox="1"/>
          <p:nvPr/>
        </p:nvSpPr>
        <p:spPr>
          <a:xfrm>
            <a:off x="495300" y="326868"/>
            <a:ext cx="5181600" cy="4992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Q.E.D.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an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Initialism"/>
              </a:rPr>
              <a:t>initialism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List of Latin phrases (full)"/>
              </a:rPr>
              <a:t>Latin phrase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"</a:t>
            </a:r>
            <a:r>
              <a:rPr lang="en-US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quod</a:t>
            </a:r>
            <a:r>
              <a:rPr lang="en-US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erat</a:t>
            </a:r>
            <a:r>
              <a:rPr lang="en-US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demonstrandum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", literally meaning "</a:t>
            </a:r>
            <a:r>
              <a:rPr lang="en-US" b="1" i="1" dirty="0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what was to be </a:t>
            </a:r>
            <a:r>
              <a:rPr lang="en-US" b="1" i="1" dirty="0" err="1">
                <a:solidFill>
                  <a:srgbClr val="FF0066"/>
                </a:solidFill>
                <a:effectLst/>
                <a:latin typeface="Arial" panose="020B0604020202020204" pitchFamily="34" charset="0"/>
              </a:rPr>
              <a:t>shown”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Traditionally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the abbreviation is placed at the end of a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Mathematical proof"/>
              </a:rPr>
              <a:t>mathematical proof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Philosophy"/>
              </a:rPr>
              <a:t>philosophical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Logical argument"/>
              </a:rPr>
              <a:t>argument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print publications to indicate that the proof or the argument is complete, and hence is used with the meaning "thus it has been demonstrated"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B68CA9-F0E8-4146-AFB8-5558C670D968}"/>
                  </a:ext>
                </a:extLst>
              </p:cNvPr>
              <p:cNvSpPr txBox="1"/>
              <p:nvPr/>
            </p:nvSpPr>
            <p:spPr>
              <a:xfrm>
                <a:off x="1310010" y="5319260"/>
                <a:ext cx="223138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𝑸𝑬𝑫</m:t>
                      </m:r>
                    </m:oMath>
                  </m:oMathPara>
                </a14:m>
                <a:endParaRPr lang="en-PH" sz="72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B68CA9-F0E8-4146-AFB8-5558C670D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010" y="5319260"/>
                <a:ext cx="2231380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Euclid biography | Biography Online">
            <a:extLst>
              <a:ext uri="{FF2B5EF4-FFF2-40B4-BE49-F238E27FC236}">
                <a16:creationId xmlns:a16="http://schemas.microsoft.com/office/drawing/2014/main" id="{6FA5959B-3702-4799-94E3-4227DA51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28" y="326868"/>
            <a:ext cx="4426272" cy="36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E7F4D9-9E05-4DBF-A3A5-5CA75700B9A5}"/>
              </a:ext>
            </a:extLst>
          </p:cNvPr>
          <p:cNvSpPr txBox="1"/>
          <p:nvPr/>
        </p:nvSpPr>
        <p:spPr>
          <a:xfrm>
            <a:off x="7450376" y="450850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66"/>
                </a:solidFill>
              </a:rPr>
              <a:t>Euclid</a:t>
            </a:r>
            <a:r>
              <a:rPr lang="en-US" dirty="0"/>
              <a:t> – the Founder of geometry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9396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3B2C7B3-EF0A-4EE3-991E-12D9075DEC9F}"/>
              </a:ext>
            </a:extLst>
          </p:cNvPr>
          <p:cNvSpPr txBox="1">
            <a:spLocks/>
          </p:cNvSpPr>
          <p:nvPr/>
        </p:nvSpPr>
        <p:spPr>
          <a:xfrm>
            <a:off x="1125415" y="815047"/>
            <a:ext cx="9383151" cy="724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Geometric Proof</a:t>
            </a:r>
            <a:endParaRPr lang="en-PH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6768D-37F4-4C58-B072-1C33035CA8C7}"/>
              </a:ext>
            </a:extLst>
          </p:cNvPr>
          <p:cNvSpPr txBox="1"/>
          <p:nvPr/>
        </p:nvSpPr>
        <p:spPr>
          <a:xfrm>
            <a:off x="1404424" y="1786597"/>
            <a:ext cx="938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method of determining whether a statement is True of False with the use of logic , facts and deductions</a:t>
            </a:r>
            <a:endParaRPr lang="en-P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AE3B367F-E1BD-415F-B6BB-C2A2B5B3E8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48322"/>
                  </p:ext>
                </p:extLst>
              </p:nvPr>
            </p:nvGraphicFramePr>
            <p:xfrm>
              <a:off x="2154254" y="2992513"/>
              <a:ext cx="81280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9989665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05837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Statements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83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𝐹𝐸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/>
                            <a:t>1.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327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𝐹𝐴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𝐶𝐴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04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Draw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Line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39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Reflexive Property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𝐹𝐴𝐸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𝐶𝐴𝐸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Side-Side-Side (SSS) Congruence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454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Corresponding parts of congruent triangles are congruent (CPCTC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159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AE3B367F-E1BD-415F-B6BB-C2A2B5B3E8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48322"/>
                  </p:ext>
                </p:extLst>
              </p:nvPr>
            </p:nvGraphicFramePr>
            <p:xfrm>
              <a:off x="2154254" y="2992513"/>
              <a:ext cx="81280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9989665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05837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Statements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83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600" b="-5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/>
                            <a:t>1.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327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600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04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600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Line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39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600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Reflexive Property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508197" r="-100600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Side-Side-Side (SSS) Congruence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4543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53333" r="-1006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Corresponding parts of congruent triangles are congruent (CPCTC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1593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696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6DC946-1EC0-4564-8982-7C132C3EAE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847899"/>
                  </p:ext>
                </p:extLst>
              </p:nvPr>
            </p:nvGraphicFramePr>
            <p:xfrm>
              <a:off x="3687632" y="3237047"/>
              <a:ext cx="81280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9989665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05837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Statements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83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𝐹𝐸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/>
                            <a:t>1.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327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𝐹𝐴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𝐶𝐴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04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Draw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Line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39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Reflexive Property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𝐹𝐴𝐸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𝐶𝐴𝐸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Side-Side-Side (SSS) Congruence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454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Corresponding parts of congruent triangles are congruent (CPCTC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159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26DC946-1EC0-4564-8982-7C132C3EAE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847899"/>
                  </p:ext>
                </p:extLst>
              </p:nvPr>
            </p:nvGraphicFramePr>
            <p:xfrm>
              <a:off x="3687632" y="3237047"/>
              <a:ext cx="81280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9989665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05837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Statements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83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449" b="-5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/>
                            <a:t>1.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327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449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04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449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Line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39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449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Reflexive Property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508197" r="-100449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Side-Side-Side (SSS) Congruence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4543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53333" r="-10044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Corresponding parts of congruent triangles are congruent (CPCTC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1593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10041C-98FE-4B5F-801F-8B4159513A6A}"/>
                  </a:ext>
                </a:extLst>
              </p:cNvPr>
              <p:cNvSpPr txBox="1"/>
              <p:nvPr/>
            </p:nvSpPr>
            <p:spPr>
              <a:xfrm>
                <a:off x="928468" y="1153551"/>
                <a:ext cx="3840480" cy="92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</a:rPr>
                  <a:t>Given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</m:acc>
                      <m:r>
                        <a:rPr lang="en-P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𝐹𝐴</m:t>
                          </m:r>
                        </m:e>
                      </m:acc>
                      <m:r>
                        <a:rPr lang="en-P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10041C-98FE-4B5F-801F-8B4159513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68" y="1153551"/>
                <a:ext cx="3840480" cy="924484"/>
              </a:xfrm>
              <a:prstGeom prst="rect">
                <a:avLst/>
              </a:prstGeom>
              <a:blipFill>
                <a:blip r:embed="rId3"/>
                <a:stretch>
                  <a:fillRect l="-1270" t="-394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26BC29-1FB9-4C82-ACC3-0F9411BC700E}"/>
                  </a:ext>
                </a:extLst>
              </p:cNvPr>
              <p:cNvSpPr txBox="1"/>
              <p:nvPr/>
            </p:nvSpPr>
            <p:spPr>
              <a:xfrm>
                <a:off x="928468" y="2172872"/>
                <a:ext cx="3840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</a:rPr>
                  <a:t>Prove: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26BC29-1FB9-4C82-ACC3-0F9411BC7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68" y="2172872"/>
                <a:ext cx="3840480" cy="646331"/>
              </a:xfrm>
              <a:prstGeom prst="rect">
                <a:avLst/>
              </a:prstGeom>
              <a:blipFill>
                <a:blip r:embed="rId4"/>
                <a:stretch>
                  <a:fillRect l="-1270" t="-566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mond 6">
            <a:extLst>
              <a:ext uri="{FF2B5EF4-FFF2-40B4-BE49-F238E27FC236}">
                <a16:creationId xmlns:a16="http://schemas.microsoft.com/office/drawing/2014/main" id="{C186B173-A890-428E-BE9D-2A5B0953ACDE}"/>
              </a:ext>
            </a:extLst>
          </p:cNvPr>
          <p:cNvSpPr/>
          <p:nvPr/>
        </p:nvSpPr>
        <p:spPr>
          <a:xfrm>
            <a:off x="6738425" y="590843"/>
            <a:ext cx="3123027" cy="2213119"/>
          </a:xfrm>
          <a:custGeom>
            <a:avLst/>
            <a:gdLst>
              <a:gd name="connsiteX0" fmla="*/ 0 w 2799471"/>
              <a:gd name="connsiteY0" fmla="*/ 987571 h 1975141"/>
              <a:gd name="connsiteX1" fmla="*/ 1399736 w 2799471"/>
              <a:gd name="connsiteY1" fmla="*/ 0 h 1975141"/>
              <a:gd name="connsiteX2" fmla="*/ 2799471 w 2799471"/>
              <a:gd name="connsiteY2" fmla="*/ 987571 h 1975141"/>
              <a:gd name="connsiteX3" fmla="*/ 1399736 w 2799471"/>
              <a:gd name="connsiteY3" fmla="*/ 1975141 h 1975141"/>
              <a:gd name="connsiteX4" fmla="*/ 0 w 2799471"/>
              <a:gd name="connsiteY4" fmla="*/ 987571 h 1975141"/>
              <a:gd name="connsiteX0" fmla="*/ 189913 w 1399735"/>
              <a:gd name="connsiteY0" fmla="*/ 1114180 h 1975141"/>
              <a:gd name="connsiteX1" fmla="*/ 0 w 1399735"/>
              <a:gd name="connsiteY1" fmla="*/ 0 h 1975141"/>
              <a:gd name="connsiteX2" fmla="*/ 1399735 w 1399735"/>
              <a:gd name="connsiteY2" fmla="*/ 987571 h 1975141"/>
              <a:gd name="connsiteX3" fmla="*/ 0 w 1399735"/>
              <a:gd name="connsiteY3" fmla="*/ 1975141 h 1975141"/>
              <a:gd name="connsiteX4" fmla="*/ 189913 w 1399735"/>
              <a:gd name="connsiteY4" fmla="*/ 1114180 h 1975141"/>
              <a:gd name="connsiteX0" fmla="*/ 1765495 w 2975317"/>
              <a:gd name="connsiteY0" fmla="*/ 1114180 h 2059547"/>
              <a:gd name="connsiteX1" fmla="*/ 1575582 w 2975317"/>
              <a:gd name="connsiteY1" fmla="*/ 0 h 2059547"/>
              <a:gd name="connsiteX2" fmla="*/ 2975317 w 2975317"/>
              <a:gd name="connsiteY2" fmla="*/ 987571 h 2059547"/>
              <a:gd name="connsiteX3" fmla="*/ 0 w 2975317"/>
              <a:gd name="connsiteY3" fmla="*/ 2059547 h 2059547"/>
              <a:gd name="connsiteX4" fmla="*/ 1765495 w 2975317"/>
              <a:gd name="connsiteY4" fmla="*/ 1114180 h 2059547"/>
              <a:gd name="connsiteX0" fmla="*/ 1878036 w 3087858"/>
              <a:gd name="connsiteY0" fmla="*/ 1057909 h 2003276"/>
              <a:gd name="connsiteX1" fmla="*/ 0 w 3087858"/>
              <a:gd name="connsiteY1" fmla="*/ 0 h 2003276"/>
              <a:gd name="connsiteX2" fmla="*/ 3087858 w 3087858"/>
              <a:gd name="connsiteY2" fmla="*/ 931300 h 2003276"/>
              <a:gd name="connsiteX3" fmla="*/ 112541 w 3087858"/>
              <a:gd name="connsiteY3" fmla="*/ 2003276 h 2003276"/>
              <a:gd name="connsiteX4" fmla="*/ 1878036 w 3087858"/>
              <a:gd name="connsiteY4" fmla="*/ 1057909 h 2003276"/>
              <a:gd name="connsiteX0" fmla="*/ 907365 w 3087858"/>
              <a:gd name="connsiteY0" fmla="*/ 987570 h 2003276"/>
              <a:gd name="connsiteX1" fmla="*/ 0 w 3087858"/>
              <a:gd name="connsiteY1" fmla="*/ 0 h 2003276"/>
              <a:gd name="connsiteX2" fmla="*/ 3087858 w 3087858"/>
              <a:gd name="connsiteY2" fmla="*/ 931300 h 2003276"/>
              <a:gd name="connsiteX3" fmla="*/ 112541 w 3087858"/>
              <a:gd name="connsiteY3" fmla="*/ 2003276 h 2003276"/>
              <a:gd name="connsiteX4" fmla="*/ 907365 w 3087858"/>
              <a:gd name="connsiteY4" fmla="*/ 987570 h 2003276"/>
              <a:gd name="connsiteX0" fmla="*/ 907365 w 3101830"/>
              <a:gd name="connsiteY0" fmla="*/ 987570 h 2003276"/>
              <a:gd name="connsiteX1" fmla="*/ 0 w 3101830"/>
              <a:gd name="connsiteY1" fmla="*/ 0 h 2003276"/>
              <a:gd name="connsiteX2" fmla="*/ 3101830 w 3101830"/>
              <a:gd name="connsiteY2" fmla="*/ 994970 h 2003276"/>
              <a:gd name="connsiteX3" fmla="*/ 112541 w 3101830"/>
              <a:gd name="connsiteY3" fmla="*/ 2003276 h 2003276"/>
              <a:gd name="connsiteX4" fmla="*/ 907365 w 3101830"/>
              <a:gd name="connsiteY4" fmla="*/ 987570 h 200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30" h="2003276">
                <a:moveTo>
                  <a:pt x="907365" y="987570"/>
                </a:moveTo>
                <a:lnTo>
                  <a:pt x="0" y="0"/>
                </a:lnTo>
                <a:lnTo>
                  <a:pt x="3101830" y="994970"/>
                </a:lnTo>
                <a:lnTo>
                  <a:pt x="112541" y="2003276"/>
                </a:lnTo>
                <a:lnTo>
                  <a:pt x="907365" y="987570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D36747-0CFD-4CF6-9C4F-EE2BD399F218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651991" y="1681861"/>
            <a:ext cx="2209461" cy="81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A6A802-F3A9-4519-BABD-12748A864495}"/>
              </a:ext>
            </a:extLst>
          </p:cNvPr>
          <p:cNvSpPr txBox="1"/>
          <p:nvPr/>
        </p:nvSpPr>
        <p:spPr>
          <a:xfrm>
            <a:off x="6372665" y="73152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endParaRPr lang="en-P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C47EC-2301-4793-A8A5-B5637EB5F208}"/>
              </a:ext>
            </a:extLst>
          </p:cNvPr>
          <p:cNvSpPr txBox="1"/>
          <p:nvPr/>
        </p:nvSpPr>
        <p:spPr>
          <a:xfrm>
            <a:off x="7025931" y="14971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P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4DB68-9268-4E28-9CA7-542B462C620D}"/>
              </a:ext>
            </a:extLst>
          </p:cNvPr>
          <p:cNvSpPr txBox="1"/>
          <p:nvPr/>
        </p:nvSpPr>
        <p:spPr>
          <a:xfrm>
            <a:off x="6399871" y="23113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P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7ED8E-7EF8-4F94-A9DA-85659962D0C8}"/>
              </a:ext>
            </a:extLst>
          </p:cNvPr>
          <p:cNvSpPr txBox="1"/>
          <p:nvPr/>
        </p:nvSpPr>
        <p:spPr>
          <a:xfrm>
            <a:off x="9901482" y="15218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9644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40513BF-3F3F-444E-A747-EB83067AD1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505838"/>
                  </p:ext>
                </p:extLst>
              </p:nvPr>
            </p:nvGraphicFramePr>
            <p:xfrm>
              <a:off x="3687632" y="3237047"/>
              <a:ext cx="81280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9989665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05837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Statements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83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𝐹𝐸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/>
                            <a:t>1.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327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𝐹𝐴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𝐶𝐴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04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Draw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Line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39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Reflexive Property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𝐹𝐴𝐸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𝐶𝐴𝐸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Side-Side-Side (SSS) Congruence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454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Corresponding parts of congruent triangles are congruent (CPCTC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159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40513BF-3F3F-444E-A747-EB83067AD1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505838"/>
                  </p:ext>
                </p:extLst>
              </p:nvPr>
            </p:nvGraphicFramePr>
            <p:xfrm>
              <a:off x="3687632" y="3237047"/>
              <a:ext cx="81280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99896658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058370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Statements</a:t>
                          </a:r>
                          <a:endParaRPr lang="en-PH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Reasons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6834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108197" r="-100449" b="-5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/>
                            <a:t>1.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327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208197" r="-100449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 Given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04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08197" r="-100449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 Line Postulate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394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408197" r="-100449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4. Reflexive Property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888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508197" r="-100449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 Side-Side-Side (SSS) Congruence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4543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" t="-353333" r="-10044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6. Corresponding parts of congruent triangles are congruent (CPCTC</a:t>
                          </a:r>
                          <a:endParaRPr lang="en-PH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1593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E4BBF4-0C20-4898-8CC0-52E36438A82A}"/>
                  </a:ext>
                </a:extLst>
              </p:cNvPr>
              <p:cNvSpPr txBox="1"/>
              <p:nvPr/>
            </p:nvSpPr>
            <p:spPr>
              <a:xfrm>
                <a:off x="928468" y="1153551"/>
                <a:ext cx="3840480" cy="92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</a:rPr>
                  <a:t>Given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𝐹𝐸</m:t>
                          </m:r>
                        </m:e>
                      </m:acc>
                      <m:r>
                        <a:rPr lang="en-P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𝐹𝐴</m:t>
                          </m:r>
                        </m:e>
                      </m:acc>
                      <m:r>
                        <a:rPr lang="en-P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P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E4BBF4-0C20-4898-8CC0-52E36438A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68" y="1153551"/>
                <a:ext cx="3840480" cy="924484"/>
              </a:xfrm>
              <a:prstGeom prst="rect">
                <a:avLst/>
              </a:prstGeom>
              <a:blipFill>
                <a:blip r:embed="rId3"/>
                <a:stretch>
                  <a:fillRect l="-1270" t="-394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8803C3-090F-446B-87F4-604B589C1E68}"/>
                  </a:ext>
                </a:extLst>
              </p:cNvPr>
              <p:cNvSpPr txBox="1"/>
              <p:nvPr/>
            </p:nvSpPr>
            <p:spPr>
              <a:xfrm>
                <a:off x="928468" y="2172872"/>
                <a:ext cx="3840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mbria Math" panose="02040503050406030204" pitchFamily="18" charset="0"/>
                  </a:rPr>
                  <a:t>Prove: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8803C3-090F-446B-87F4-604B589C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68" y="2172872"/>
                <a:ext cx="3840480" cy="646331"/>
              </a:xfrm>
              <a:prstGeom prst="rect">
                <a:avLst/>
              </a:prstGeom>
              <a:blipFill>
                <a:blip r:embed="rId4"/>
                <a:stretch>
                  <a:fillRect l="-1270" t="-566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mond 6">
            <a:extLst>
              <a:ext uri="{FF2B5EF4-FFF2-40B4-BE49-F238E27FC236}">
                <a16:creationId xmlns:a16="http://schemas.microsoft.com/office/drawing/2014/main" id="{7C3EE2C2-7EB2-4107-8E94-8AE3AAF0FD69}"/>
              </a:ext>
            </a:extLst>
          </p:cNvPr>
          <p:cNvSpPr/>
          <p:nvPr/>
        </p:nvSpPr>
        <p:spPr>
          <a:xfrm>
            <a:off x="6738425" y="590843"/>
            <a:ext cx="3123027" cy="2213119"/>
          </a:xfrm>
          <a:custGeom>
            <a:avLst/>
            <a:gdLst>
              <a:gd name="connsiteX0" fmla="*/ 0 w 2799471"/>
              <a:gd name="connsiteY0" fmla="*/ 987571 h 1975141"/>
              <a:gd name="connsiteX1" fmla="*/ 1399736 w 2799471"/>
              <a:gd name="connsiteY1" fmla="*/ 0 h 1975141"/>
              <a:gd name="connsiteX2" fmla="*/ 2799471 w 2799471"/>
              <a:gd name="connsiteY2" fmla="*/ 987571 h 1975141"/>
              <a:gd name="connsiteX3" fmla="*/ 1399736 w 2799471"/>
              <a:gd name="connsiteY3" fmla="*/ 1975141 h 1975141"/>
              <a:gd name="connsiteX4" fmla="*/ 0 w 2799471"/>
              <a:gd name="connsiteY4" fmla="*/ 987571 h 1975141"/>
              <a:gd name="connsiteX0" fmla="*/ 189913 w 1399735"/>
              <a:gd name="connsiteY0" fmla="*/ 1114180 h 1975141"/>
              <a:gd name="connsiteX1" fmla="*/ 0 w 1399735"/>
              <a:gd name="connsiteY1" fmla="*/ 0 h 1975141"/>
              <a:gd name="connsiteX2" fmla="*/ 1399735 w 1399735"/>
              <a:gd name="connsiteY2" fmla="*/ 987571 h 1975141"/>
              <a:gd name="connsiteX3" fmla="*/ 0 w 1399735"/>
              <a:gd name="connsiteY3" fmla="*/ 1975141 h 1975141"/>
              <a:gd name="connsiteX4" fmla="*/ 189913 w 1399735"/>
              <a:gd name="connsiteY4" fmla="*/ 1114180 h 1975141"/>
              <a:gd name="connsiteX0" fmla="*/ 1765495 w 2975317"/>
              <a:gd name="connsiteY0" fmla="*/ 1114180 h 2059547"/>
              <a:gd name="connsiteX1" fmla="*/ 1575582 w 2975317"/>
              <a:gd name="connsiteY1" fmla="*/ 0 h 2059547"/>
              <a:gd name="connsiteX2" fmla="*/ 2975317 w 2975317"/>
              <a:gd name="connsiteY2" fmla="*/ 987571 h 2059547"/>
              <a:gd name="connsiteX3" fmla="*/ 0 w 2975317"/>
              <a:gd name="connsiteY3" fmla="*/ 2059547 h 2059547"/>
              <a:gd name="connsiteX4" fmla="*/ 1765495 w 2975317"/>
              <a:gd name="connsiteY4" fmla="*/ 1114180 h 2059547"/>
              <a:gd name="connsiteX0" fmla="*/ 1878036 w 3087858"/>
              <a:gd name="connsiteY0" fmla="*/ 1057909 h 2003276"/>
              <a:gd name="connsiteX1" fmla="*/ 0 w 3087858"/>
              <a:gd name="connsiteY1" fmla="*/ 0 h 2003276"/>
              <a:gd name="connsiteX2" fmla="*/ 3087858 w 3087858"/>
              <a:gd name="connsiteY2" fmla="*/ 931300 h 2003276"/>
              <a:gd name="connsiteX3" fmla="*/ 112541 w 3087858"/>
              <a:gd name="connsiteY3" fmla="*/ 2003276 h 2003276"/>
              <a:gd name="connsiteX4" fmla="*/ 1878036 w 3087858"/>
              <a:gd name="connsiteY4" fmla="*/ 1057909 h 2003276"/>
              <a:gd name="connsiteX0" fmla="*/ 907365 w 3087858"/>
              <a:gd name="connsiteY0" fmla="*/ 987570 h 2003276"/>
              <a:gd name="connsiteX1" fmla="*/ 0 w 3087858"/>
              <a:gd name="connsiteY1" fmla="*/ 0 h 2003276"/>
              <a:gd name="connsiteX2" fmla="*/ 3087858 w 3087858"/>
              <a:gd name="connsiteY2" fmla="*/ 931300 h 2003276"/>
              <a:gd name="connsiteX3" fmla="*/ 112541 w 3087858"/>
              <a:gd name="connsiteY3" fmla="*/ 2003276 h 2003276"/>
              <a:gd name="connsiteX4" fmla="*/ 907365 w 3087858"/>
              <a:gd name="connsiteY4" fmla="*/ 987570 h 2003276"/>
              <a:gd name="connsiteX0" fmla="*/ 907365 w 3101830"/>
              <a:gd name="connsiteY0" fmla="*/ 987570 h 2003276"/>
              <a:gd name="connsiteX1" fmla="*/ 0 w 3101830"/>
              <a:gd name="connsiteY1" fmla="*/ 0 h 2003276"/>
              <a:gd name="connsiteX2" fmla="*/ 3101830 w 3101830"/>
              <a:gd name="connsiteY2" fmla="*/ 994970 h 2003276"/>
              <a:gd name="connsiteX3" fmla="*/ 112541 w 3101830"/>
              <a:gd name="connsiteY3" fmla="*/ 2003276 h 2003276"/>
              <a:gd name="connsiteX4" fmla="*/ 907365 w 3101830"/>
              <a:gd name="connsiteY4" fmla="*/ 987570 h 200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830" h="2003276">
                <a:moveTo>
                  <a:pt x="907365" y="987570"/>
                </a:moveTo>
                <a:lnTo>
                  <a:pt x="0" y="0"/>
                </a:lnTo>
                <a:lnTo>
                  <a:pt x="3101830" y="994970"/>
                </a:lnTo>
                <a:lnTo>
                  <a:pt x="112541" y="2003276"/>
                </a:lnTo>
                <a:lnTo>
                  <a:pt x="907365" y="987570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A3EBD-E803-4B9D-AEED-DF19CC5F24B2}"/>
              </a:ext>
            </a:extLst>
          </p:cNvPr>
          <p:cNvCxnSpPr>
            <a:cxnSpLocks/>
            <a:stCxn id="7" idx="0"/>
            <a:endCxn id="7" idx="2"/>
          </p:cNvCxnSpPr>
          <p:nvPr/>
        </p:nvCxnSpPr>
        <p:spPr>
          <a:xfrm>
            <a:off x="7651991" y="1681861"/>
            <a:ext cx="2209461" cy="81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5B67F5-F224-43A5-B6C6-207716B17C9B}"/>
              </a:ext>
            </a:extLst>
          </p:cNvPr>
          <p:cNvSpPr txBox="1"/>
          <p:nvPr/>
        </p:nvSpPr>
        <p:spPr>
          <a:xfrm>
            <a:off x="6372665" y="73152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endParaRPr lang="en-P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3E473-9CCD-4914-9C69-94F929BF59A7}"/>
              </a:ext>
            </a:extLst>
          </p:cNvPr>
          <p:cNvSpPr txBox="1"/>
          <p:nvPr/>
        </p:nvSpPr>
        <p:spPr>
          <a:xfrm>
            <a:off x="7025931" y="14971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P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89C1A-82AA-4DAA-B435-4155C7D27353}"/>
              </a:ext>
            </a:extLst>
          </p:cNvPr>
          <p:cNvSpPr txBox="1"/>
          <p:nvPr/>
        </p:nvSpPr>
        <p:spPr>
          <a:xfrm>
            <a:off x="6399871" y="23113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P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86283-0EE3-4637-9658-E3B2D1BF1746}"/>
              </a:ext>
            </a:extLst>
          </p:cNvPr>
          <p:cNvSpPr txBox="1"/>
          <p:nvPr/>
        </p:nvSpPr>
        <p:spPr>
          <a:xfrm>
            <a:off x="9901482" y="15218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endParaRPr lang="en-P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41A3CF-95B0-4AA2-ADF1-AE509D2201B2}"/>
              </a:ext>
            </a:extLst>
          </p:cNvPr>
          <p:cNvSpPr txBox="1"/>
          <p:nvPr/>
        </p:nvSpPr>
        <p:spPr>
          <a:xfrm>
            <a:off x="9000979" y="437271"/>
            <a:ext cx="1988062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5. The diagram</a:t>
            </a:r>
            <a:endParaRPr lang="en-PH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39C40F-23C8-4A15-8953-CFF8856A0766}"/>
              </a:ext>
            </a:extLst>
          </p:cNvPr>
          <p:cNvSpPr txBox="1"/>
          <p:nvPr/>
        </p:nvSpPr>
        <p:spPr>
          <a:xfrm>
            <a:off x="362243" y="437271"/>
            <a:ext cx="1719776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given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B7C2D-7997-4FC4-A055-E6DC133BB82B}"/>
              </a:ext>
            </a:extLst>
          </p:cNvPr>
          <p:cNvSpPr txBox="1"/>
          <p:nvPr/>
        </p:nvSpPr>
        <p:spPr>
          <a:xfrm>
            <a:off x="362243" y="3054605"/>
            <a:ext cx="2348562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/>
              <a:t>2. The proposition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5C940F-2712-4DE5-9EB5-AE04B182FFDC}"/>
              </a:ext>
            </a:extLst>
          </p:cNvPr>
          <p:cNvSpPr txBox="1"/>
          <p:nvPr/>
        </p:nvSpPr>
        <p:spPr>
          <a:xfrm>
            <a:off x="4138537" y="2819203"/>
            <a:ext cx="2887394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/>
              <a:t>3. The statement Column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9D26B-D939-420F-80DE-447DE789695E}"/>
              </a:ext>
            </a:extLst>
          </p:cNvPr>
          <p:cNvSpPr txBox="1"/>
          <p:nvPr/>
        </p:nvSpPr>
        <p:spPr>
          <a:xfrm>
            <a:off x="8002758" y="2797497"/>
            <a:ext cx="2799467" cy="369332"/>
          </a:xfrm>
          <a:prstGeom prst="rect">
            <a:avLst/>
          </a:prstGeom>
          <a:noFill/>
          <a:ln w="28575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/>
              <a:t>4. The reason Column</a:t>
            </a:r>
          </a:p>
        </p:txBody>
      </p:sp>
    </p:spTree>
    <p:extLst>
      <p:ext uri="{BB962C8B-B14F-4D97-AF65-F5344CB8AC3E}">
        <p14:creationId xmlns:p14="http://schemas.microsoft.com/office/powerpoint/2010/main" val="15585498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3949</Words>
  <Application>Microsoft Office PowerPoint</Application>
  <PresentationFormat>Widescreen</PresentationFormat>
  <Paragraphs>920</Paragraphs>
  <Slides>64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Arial Black</vt:lpstr>
      <vt:lpstr>Calibri</vt:lpstr>
      <vt:lpstr>Cambria Math</vt:lpstr>
      <vt:lpstr>Wingdings</vt:lpstr>
      <vt:lpstr>Retrospect</vt:lpstr>
      <vt:lpstr>Q2 . Geometry Review on Reasoning </vt:lpstr>
      <vt:lpstr>“The only way to learn mathematics is to do mathematics”</vt:lpstr>
      <vt:lpstr>Pre-requisite skills needed</vt:lpstr>
      <vt:lpstr>Objectives </vt:lpstr>
      <vt:lpstr>Writing a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 #1 on Proving (Proving Algebra)</vt:lpstr>
      <vt:lpstr>Properties of 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Postulates and Theorems Relating to Points, Lines and Planes</vt:lpstr>
      <vt:lpstr>PowerPoint Presentation</vt:lpstr>
      <vt:lpstr>Steps in Writing a Geometric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Angles Postulates and Theorems</vt:lpstr>
      <vt:lpstr>PowerPoint Presentation</vt:lpstr>
      <vt:lpstr>Line Postulates and Theorems</vt:lpstr>
      <vt:lpstr>PowerPoint Presentation</vt:lpstr>
      <vt:lpstr>Proving Angles and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Group Work</vt:lpstr>
      <vt:lpstr>Group Work</vt:lpstr>
      <vt:lpstr>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Inequalities</dc:title>
  <dc:creator>Ian Lawrence Mallari</dc:creator>
  <cp:lastModifiedBy>Ian Lawrence Mallari</cp:lastModifiedBy>
  <cp:revision>389</cp:revision>
  <dcterms:created xsi:type="dcterms:W3CDTF">2021-01-11T00:49:01Z</dcterms:created>
  <dcterms:modified xsi:type="dcterms:W3CDTF">2021-02-24T10:11:15Z</dcterms:modified>
</cp:coreProperties>
</file>