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4630400" cy="8229600"/>
  <p:notesSz cx="8229600" cy="14630400"/>
  <p:embeddedFontLst>
    <p:embeddedFont>
      <p:font typeface="Raleway"/>
      <p:regular r:id="rId15"/>
    </p:embeddedFont>
    <p:embeddedFont>
      <p:font typeface="Raleway"/>
      <p:regular r:id="rId16"/>
    </p:embeddedFont>
    <p:embeddedFont>
      <p:font typeface="Raleway"/>
      <p:regular r:id="rId17"/>
    </p:embeddedFont>
    <p:embeddedFont>
      <p:font typeface="Raleway"/>
      <p:regular r:id="rId18"/>
    </p:embeddedFont>
    <p:embeddedFont>
      <p:font typeface="Roboto"/>
      <p:regular r:id="rId19"/>
    </p:embeddedFont>
    <p:embeddedFont>
      <p:font typeface="Roboto"/>
      <p:regular r:id="rId20"/>
    </p:embeddedFont>
    <p:embeddedFont>
      <p:font typeface="Roboto"/>
      <p:regular r:id="rId21"/>
    </p:embeddedFont>
    <p:embeddedFont>
      <p:font typeface="Roboto"/>
      <p:regular r:id="rId22"/>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5" Type="http://schemas.openxmlformats.org/officeDocument/2006/relationships/font" Target="fonts/font1.fntdata"/><Relationship Id="rId16" Type="http://schemas.openxmlformats.org/officeDocument/2006/relationships/font" Target="fonts/font2.fntdata"/><Relationship Id="rId17" Type="http://schemas.openxmlformats.org/officeDocument/2006/relationships/font" Target="fonts/font3.fntdata"/><Relationship Id="rId18" Type="http://schemas.openxmlformats.org/officeDocument/2006/relationships/font" Target="fonts/font4.fntdata"/><Relationship Id="rId19" Type="http://schemas.openxmlformats.org/officeDocument/2006/relationships/font" Target="fonts/font5.fntdata"/><Relationship Id="rId20" Type="http://schemas.openxmlformats.org/officeDocument/2006/relationships/font" Target="fonts/font6.fntdata"/><Relationship Id="rId21" Type="http://schemas.openxmlformats.org/officeDocument/2006/relationships/font" Target="fonts/font7.fntdata"/><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CECF3"/>
          </a:solidFill>
          <a:ln/>
        </p:spPr>
      </p:sp>
      <p:sp>
        <p:nvSpPr>
          <p:cNvPr id="3" name="Shape 1"/>
          <p:cNvSpPr/>
          <p:nvPr/>
        </p:nvSpPr>
        <p:spPr>
          <a:xfrm>
            <a:off x="0" y="0"/>
            <a:ext cx="14630400" cy="8229600"/>
          </a:xfrm>
          <a:prstGeom prst="rect">
            <a:avLst/>
          </a:prstGeom>
          <a:solidFill>
            <a:srgbClr val="FFFFFF">
              <a:alpha val="95000"/>
            </a:srgbClr>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alpha val="85000"/>
            </a:srgbClr>
          </a:solidFill>
          <a:ln/>
        </p:spPr>
      </p:sp>
      <p:sp>
        <p:nvSpPr>
          <p:cNvPr id="4" name="Text 1"/>
          <p:cNvSpPr/>
          <p:nvPr/>
        </p:nvSpPr>
        <p:spPr>
          <a:xfrm>
            <a:off x="864037" y="2398990"/>
            <a:ext cx="7669649"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Basic Algebraic Operations</a:t>
            </a:r>
            <a:endParaRPr lang="en-US" sz="4850" dirty="0"/>
          </a:p>
        </p:txBody>
      </p:sp>
      <p:sp>
        <p:nvSpPr>
          <p:cNvPr id="5" name="Text 2"/>
          <p:cNvSpPr/>
          <p:nvPr/>
        </p:nvSpPr>
        <p:spPr>
          <a:xfrm>
            <a:off x="864037" y="3540800"/>
            <a:ext cx="12902327" cy="158019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This document provides a comprehensive overview of basic algebraic operations, covering essential concepts and techniques. We'll explore fundamental operations like addition, subtraction, multiplication, and division, then delve into more advanced topics like exponents, roots, factoring, solving linear equations, systems of equations, and real-world applications. This guide is designed to enhance your understanding and proficiency in algebra.</a:t>
            </a:r>
            <a:endParaRPr lang="en-US" sz="1900" dirty="0"/>
          </a:p>
        </p:txBody>
      </p:sp>
      <p:sp>
        <p:nvSpPr>
          <p:cNvPr id="6" name="Shape 3"/>
          <p:cNvSpPr/>
          <p:nvPr/>
        </p:nvSpPr>
        <p:spPr>
          <a:xfrm>
            <a:off x="864037" y="5417106"/>
            <a:ext cx="394930" cy="394930"/>
          </a:xfrm>
          <a:prstGeom prst="roundRect">
            <a:avLst>
              <a:gd name="adj" fmla="val 23151155"/>
            </a:avLst>
          </a:prstGeom>
          <a:solidFill>
            <a:srgbClr val="6FA3EE"/>
          </a:solidFill>
          <a:ln w="7620">
            <a:solidFill>
              <a:srgbClr val="FFFFFF"/>
            </a:solidFill>
            <a:prstDash val="solid"/>
          </a:ln>
        </p:spPr>
      </p:sp>
      <p:sp>
        <p:nvSpPr>
          <p:cNvPr id="7" name="Text 4"/>
          <p:cNvSpPr/>
          <p:nvPr/>
        </p:nvSpPr>
        <p:spPr>
          <a:xfrm>
            <a:off x="997387" y="5565815"/>
            <a:ext cx="128230" cy="97512"/>
          </a:xfrm>
          <a:prstGeom prst="rect">
            <a:avLst/>
          </a:prstGeom>
          <a:noFill/>
          <a:ln/>
        </p:spPr>
        <p:txBody>
          <a:bodyPr wrap="none" lIns="0" tIns="0" rIns="0" bIns="0" rtlCol="0" anchor="t"/>
          <a:lstStyle/>
          <a:p>
            <a:pPr algn="ctr" indent="0" marL="0">
              <a:lnSpc>
                <a:spcPts val="750"/>
              </a:lnSpc>
              <a:buNone/>
            </a:pPr>
            <a:r>
              <a:rPr lang="en-US" sz="750" dirty="0">
                <a:solidFill>
                  <a:srgbClr val="3C3838"/>
                </a:solidFill>
                <a:latin typeface="Roboto Medium" pitchFamily="34" charset="0"/>
                <a:ea typeface="Roboto Medium" pitchFamily="34" charset="-122"/>
                <a:cs typeface="Roboto Medium" pitchFamily="34" charset="-120"/>
              </a:rPr>
              <a:t>RO</a:t>
            </a:r>
            <a:endParaRPr lang="en-US" sz="750" dirty="0"/>
          </a:p>
        </p:txBody>
      </p:sp>
      <p:sp>
        <p:nvSpPr>
          <p:cNvPr id="8" name="Text 5"/>
          <p:cNvSpPr/>
          <p:nvPr/>
        </p:nvSpPr>
        <p:spPr>
          <a:xfrm>
            <a:off x="1382316" y="5398651"/>
            <a:ext cx="2740343" cy="431959"/>
          </a:xfrm>
          <a:prstGeom prst="rect">
            <a:avLst/>
          </a:prstGeom>
          <a:noFill/>
          <a:ln/>
        </p:spPr>
        <p:txBody>
          <a:bodyPr wrap="none" lIns="0" tIns="0" rIns="0" bIns="0" rtlCol="0" anchor="t"/>
          <a:lstStyle/>
          <a:p>
            <a:pPr algn="l" indent="0" marL="0">
              <a:lnSpc>
                <a:spcPts val="3400"/>
              </a:lnSpc>
              <a:buNone/>
            </a:pPr>
            <a:r>
              <a:rPr lang="en-US" sz="2400" b="1" dirty="0">
                <a:solidFill>
                  <a:srgbClr val="3C3939"/>
                </a:solidFill>
                <a:latin typeface="Roboto Bold" pitchFamily="34" charset="0"/>
                <a:ea typeface="Roboto Bold" pitchFamily="34" charset="-122"/>
                <a:cs typeface="Roboto Bold" pitchFamily="34" charset="-120"/>
              </a:rPr>
              <a:t>by Rejoice Onwurah</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1426726"/>
            <a:ext cx="7056715"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Addition and Subtraction</a:t>
            </a:r>
            <a:endParaRPr lang="en-US" sz="4850" dirty="0"/>
          </a:p>
        </p:txBody>
      </p:sp>
      <p:sp>
        <p:nvSpPr>
          <p:cNvPr id="3" name="Text 1"/>
          <p:cNvSpPr/>
          <p:nvPr/>
        </p:nvSpPr>
        <p:spPr>
          <a:xfrm>
            <a:off x="864037" y="2692003"/>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Addition and subtraction are the most fundamental operations in algebra. Addition involves combining two or more quantities, while subtraction involves finding the difference between two quantities. These operations are governed by specific properties that simplify calculations.</a:t>
            </a:r>
            <a:endParaRPr lang="en-US" sz="1900" dirty="0"/>
          </a:p>
        </p:txBody>
      </p:sp>
      <p:sp>
        <p:nvSpPr>
          <p:cNvPr id="4" name="Text 2"/>
          <p:cNvSpPr/>
          <p:nvPr/>
        </p:nvSpPr>
        <p:spPr>
          <a:xfrm>
            <a:off x="864037" y="4154805"/>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The commutative property of addition states that the order of addition doesn't affect the sum (e.g., 3 + 4 = 4 + 3). The associative property states that the grouping of terms doesn't affect the sum (e.g., (3 + 4) + 5 = 3 + (4 + 5)). The identity property states that adding zero to any number results in the original number (e.g., 5 + 0 = 5).</a:t>
            </a:r>
            <a:endParaRPr lang="en-US" sz="1900" dirty="0"/>
          </a:p>
        </p:txBody>
      </p:sp>
      <p:sp>
        <p:nvSpPr>
          <p:cNvPr id="5" name="Text 3"/>
          <p:cNvSpPr/>
          <p:nvPr/>
        </p:nvSpPr>
        <p:spPr>
          <a:xfrm>
            <a:off x="864037" y="5617607"/>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Subtraction is the inverse operation of addition. The difference between two numbers can be expressed as the sum of the first number and the negative of the second number (e.g., 7 - 3 = 7 + (-3)). These properties are essential for manipulating expressions and solving equations.</a:t>
            </a:r>
            <a:endParaRPr lang="en-US"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864037" y="1624251"/>
            <a:ext cx="7435691"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Multiplication and Division</a:t>
            </a:r>
            <a:endParaRPr lang="en-US" sz="4850" dirty="0"/>
          </a:p>
        </p:txBody>
      </p:sp>
      <p:sp>
        <p:nvSpPr>
          <p:cNvPr id="3" name="Text 1"/>
          <p:cNvSpPr/>
          <p:nvPr/>
        </p:nvSpPr>
        <p:spPr>
          <a:xfrm>
            <a:off x="864037" y="2889528"/>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Multiplication and division are key operations in algebra, closely related to addition and subtraction. Multiplication is a form of repeated addition, while division is the inverse operation of multiplication.</a:t>
            </a:r>
            <a:endParaRPr lang="en-US" sz="1900" dirty="0"/>
          </a:p>
        </p:txBody>
      </p:sp>
      <p:sp>
        <p:nvSpPr>
          <p:cNvPr id="4" name="Text 2"/>
          <p:cNvSpPr/>
          <p:nvPr/>
        </p:nvSpPr>
        <p:spPr>
          <a:xfrm>
            <a:off x="864037" y="3957280"/>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The commutative property of multiplication states that the order of multiplication doesn't affect the product (e.g., 2 x 5 = 5 x 2). The associative property states that the grouping of factors doesn't affect the product (e.g., (2 x 5) x 3 = 2 x (5 x 3)). The identity property states that multiplying any number by one results in the original number (e.g., 7 x 1 = 7).</a:t>
            </a:r>
            <a:endParaRPr lang="en-US" sz="1900" dirty="0"/>
          </a:p>
        </p:txBody>
      </p:sp>
      <p:sp>
        <p:nvSpPr>
          <p:cNvPr id="5" name="Text 3"/>
          <p:cNvSpPr/>
          <p:nvPr/>
        </p:nvSpPr>
        <p:spPr>
          <a:xfrm>
            <a:off x="864037" y="5420082"/>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Division is the inverse of multiplication, and it's used to determine how many times one quantity fits into another quantity. The quotient of two numbers is the result of dividing the first number by the second number. For example, 12 ÷ 3 = 4, meaning that 3 fits into 12 four times.</a:t>
            </a:r>
            <a:endParaRPr lang="en-US" sz="1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864037" y="1624251"/>
            <a:ext cx="6172200"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Exponents and Roots</a:t>
            </a:r>
            <a:endParaRPr lang="en-US" sz="4850" dirty="0"/>
          </a:p>
        </p:txBody>
      </p:sp>
      <p:sp>
        <p:nvSpPr>
          <p:cNvPr id="3" name="Text 1"/>
          <p:cNvSpPr/>
          <p:nvPr/>
        </p:nvSpPr>
        <p:spPr>
          <a:xfrm>
            <a:off x="864037" y="2889528"/>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Exponents represent repeated multiplication. They are used to express a base number raised to a power. For example, 2 raised to the power of 3 (written as 23) represents 2 multiplied by itself three times (2 x 2 x 2 = 8).</a:t>
            </a:r>
            <a:endParaRPr lang="en-US" sz="1900" dirty="0"/>
          </a:p>
        </p:txBody>
      </p:sp>
      <p:sp>
        <p:nvSpPr>
          <p:cNvPr id="4" name="Text 2"/>
          <p:cNvSpPr/>
          <p:nvPr/>
        </p:nvSpPr>
        <p:spPr>
          <a:xfrm>
            <a:off x="864037" y="3957280"/>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Roots are the inverse of exponents. They indicate the number that, when multiplied by itself a certain number of times, equals a given number. For example, the square root of 9 is 3, because 3 multiplied by itself equals 9.</a:t>
            </a:r>
            <a:endParaRPr lang="en-US" sz="1900" dirty="0"/>
          </a:p>
        </p:txBody>
      </p:sp>
      <p:sp>
        <p:nvSpPr>
          <p:cNvPr id="5" name="Text 3"/>
          <p:cNvSpPr/>
          <p:nvPr/>
        </p:nvSpPr>
        <p:spPr>
          <a:xfrm>
            <a:off x="864037" y="5025033"/>
            <a:ext cx="12902327" cy="158019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There are various rules governing exponents and roots that simplify calculations and make them more efficient. For example, when multiplying powers with the same base, you add the exponents (e.g., x2 x x3 = x5). When dividing powers with the same base, you subtract the exponents (e.g., x6 ÷ x2 = x4). Understanding these rules is crucial for manipulating expressions and solving equations that involve exponents and roots.</a:t>
            </a:r>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864037" y="1229201"/>
            <a:ext cx="6172200"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Factoring</a:t>
            </a:r>
            <a:endParaRPr lang="en-US" sz="4850" dirty="0"/>
          </a:p>
        </p:txBody>
      </p:sp>
      <p:sp>
        <p:nvSpPr>
          <p:cNvPr id="3" name="Text 1"/>
          <p:cNvSpPr/>
          <p:nvPr/>
        </p:nvSpPr>
        <p:spPr>
          <a:xfrm>
            <a:off x="864037" y="2494478"/>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Factoring is the process of breaking down an expression into simpler expressions that, when multiplied together, equal the original expression. Factoring is a fundamental technique used in solving equations, simplifying expressions, and understanding the properties of polynomials.</a:t>
            </a:r>
            <a:endParaRPr lang="en-US" sz="1900" dirty="0"/>
          </a:p>
        </p:txBody>
      </p:sp>
      <p:sp>
        <p:nvSpPr>
          <p:cNvPr id="4" name="Text 2"/>
          <p:cNvSpPr/>
          <p:nvPr/>
        </p:nvSpPr>
        <p:spPr>
          <a:xfrm>
            <a:off x="864037" y="3957280"/>
            <a:ext cx="12902327" cy="2370296"/>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Several methods are commonly used for factoring, including factoring by grouping, difference of squares, sum and difference of cubes, and factoring quadratic expressions. Factoring by grouping involves rearranging terms and extracting common factors. The difference of squares factorization applies to expressions where two perfect squares are subtracted (e.g., a2 - b2 = (a + b)(a - b)). Sum and difference of cubes factorization applies to expressions where two perfect cubes are added or subtracted. Factoring quadratic expressions involves finding two numbers that multiply to the constant term and add up to the coefficient of the middle term.</a:t>
            </a:r>
            <a:endParaRPr lang="en-US" sz="1900" dirty="0"/>
          </a:p>
        </p:txBody>
      </p:sp>
      <p:sp>
        <p:nvSpPr>
          <p:cNvPr id="5" name="Text 3"/>
          <p:cNvSpPr/>
          <p:nvPr/>
        </p:nvSpPr>
        <p:spPr>
          <a:xfrm>
            <a:off x="864037" y="6605230"/>
            <a:ext cx="12902327" cy="395049"/>
          </a:xfrm>
          <a:prstGeom prst="rect">
            <a:avLst/>
          </a:prstGeom>
          <a:noFill/>
          <a:ln/>
        </p:spPr>
        <p:txBody>
          <a:bodyPr wrap="non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Factoring can be applied to a wide variety of expressions, making it a powerful tool in algebra.</a:t>
            </a:r>
            <a:endParaRPr lang="en-US"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864037" y="1624251"/>
            <a:ext cx="6988850"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Solving Linear Equations</a:t>
            </a:r>
            <a:endParaRPr lang="en-US" sz="4850" dirty="0"/>
          </a:p>
        </p:txBody>
      </p:sp>
      <p:sp>
        <p:nvSpPr>
          <p:cNvPr id="3" name="Text 1"/>
          <p:cNvSpPr/>
          <p:nvPr/>
        </p:nvSpPr>
        <p:spPr>
          <a:xfrm>
            <a:off x="864037" y="2889528"/>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A linear equation is an equation where the highest power of the variable is 1. Solving a linear equation means finding the value of the variable that makes the equation true.</a:t>
            </a:r>
            <a:endParaRPr lang="en-US" sz="1900" dirty="0"/>
          </a:p>
        </p:txBody>
      </p:sp>
      <p:sp>
        <p:nvSpPr>
          <p:cNvPr id="4" name="Text 2"/>
          <p:cNvSpPr/>
          <p:nvPr/>
        </p:nvSpPr>
        <p:spPr>
          <a:xfrm>
            <a:off x="864037" y="3957280"/>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The goal of solving a linear equation is to isolate the variable on one side of the equation. This is achieved by applying algebraic operations to both sides of the equation, ensuring that the equation remains balanced.</a:t>
            </a:r>
            <a:endParaRPr lang="en-US" sz="1900" dirty="0"/>
          </a:p>
        </p:txBody>
      </p:sp>
      <p:sp>
        <p:nvSpPr>
          <p:cNvPr id="5" name="Text 3"/>
          <p:cNvSpPr/>
          <p:nvPr/>
        </p:nvSpPr>
        <p:spPr>
          <a:xfrm>
            <a:off x="864037" y="5025033"/>
            <a:ext cx="12902327" cy="158019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These operations include adding or subtracting the same quantity to both sides, multiplying or dividing both sides by the same non-zero quantity, and simplifying expressions. For example, to solve the equation 2x + 3 = 9, you would subtract 3 from both sides, resulting in 2x = 6. Then, you would divide both sides by 2, yielding x = 3. This solution indicates that x = 3 makes the original equation true.</a:t>
            </a: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864037" y="1229201"/>
            <a:ext cx="8360331"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Solving Systems of Equations</a:t>
            </a:r>
            <a:endParaRPr lang="en-US" sz="4850" dirty="0"/>
          </a:p>
        </p:txBody>
      </p:sp>
      <p:sp>
        <p:nvSpPr>
          <p:cNvPr id="3" name="Text 1"/>
          <p:cNvSpPr/>
          <p:nvPr/>
        </p:nvSpPr>
        <p:spPr>
          <a:xfrm>
            <a:off x="864037" y="2494478"/>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A system of equations consists of two or more equations that share the same variables. Solving a system of equations involves finding values for the variables that satisfy all the equations simultaneously. This means that the values of the variables must make all the equations true.</a:t>
            </a:r>
            <a:endParaRPr lang="en-US" sz="1900" dirty="0"/>
          </a:p>
        </p:txBody>
      </p:sp>
      <p:sp>
        <p:nvSpPr>
          <p:cNvPr id="4" name="Text 2"/>
          <p:cNvSpPr/>
          <p:nvPr/>
        </p:nvSpPr>
        <p:spPr>
          <a:xfrm>
            <a:off x="864037" y="3957280"/>
            <a:ext cx="12902327" cy="1975247"/>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Several methods are used to solve systems of equations, including substitution, elimination, and graphing. The substitution method involves solving one equation for one variable in terms of the other variable and then substituting that expression into the other equation. The elimination method involves manipulating the equations to eliminate one variable and then solving for the remaining variable. The graphing method involves plotting the equations on a graph and finding the point of intersection, which represents the solution.</a:t>
            </a:r>
            <a:endParaRPr lang="en-US" sz="1900" dirty="0"/>
          </a:p>
        </p:txBody>
      </p:sp>
      <p:sp>
        <p:nvSpPr>
          <p:cNvPr id="5" name="Text 3"/>
          <p:cNvSpPr/>
          <p:nvPr/>
        </p:nvSpPr>
        <p:spPr>
          <a:xfrm>
            <a:off x="864037" y="6210181"/>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Systems of equations are used to model real-world problems with multiple variables. The solution represents a set of values that satisfies all the constraints of the problem.</a:t>
            </a:r>
            <a:endParaRPr lang="en-US"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864037" y="1624251"/>
            <a:ext cx="9613225" cy="771525"/>
          </a:xfrm>
          <a:prstGeom prst="rect">
            <a:avLst/>
          </a:prstGeom>
          <a:noFill/>
          <a:ln/>
        </p:spPr>
        <p:txBody>
          <a:bodyPr wrap="none" lIns="0" tIns="0" rIns="0" bIns="0" rtlCol="0" anchor="t"/>
          <a:lstStyle/>
          <a:p>
            <a:pPr indent="0" marL="0">
              <a:lnSpc>
                <a:spcPts val="6050"/>
              </a:lnSpc>
              <a:buNone/>
            </a:pPr>
            <a:r>
              <a:rPr lang="en-US" sz="4850" dirty="0">
                <a:solidFill>
                  <a:srgbClr val="1B1B27"/>
                </a:solidFill>
                <a:latin typeface="Raleway" pitchFamily="34" charset="0"/>
                <a:ea typeface="Raleway" pitchFamily="34" charset="-122"/>
                <a:cs typeface="Raleway" pitchFamily="34" charset="-120"/>
              </a:rPr>
              <a:t>Applications and Problem Solving</a:t>
            </a:r>
            <a:endParaRPr lang="en-US" sz="4850" dirty="0"/>
          </a:p>
        </p:txBody>
      </p:sp>
      <p:sp>
        <p:nvSpPr>
          <p:cNvPr id="3" name="Text 1"/>
          <p:cNvSpPr/>
          <p:nvPr/>
        </p:nvSpPr>
        <p:spPr>
          <a:xfrm>
            <a:off x="864037" y="2889528"/>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Algebra is a powerful tool used to model and solve real-world problems across various fields. Algebraic concepts and techniques are applied to solve problems in finance, engineering, physics, computer science, and many other disciplines.</a:t>
            </a:r>
            <a:endParaRPr lang="en-US" sz="1900" dirty="0"/>
          </a:p>
        </p:txBody>
      </p:sp>
      <p:sp>
        <p:nvSpPr>
          <p:cNvPr id="4" name="Text 2"/>
          <p:cNvSpPr/>
          <p:nvPr/>
        </p:nvSpPr>
        <p:spPr>
          <a:xfrm>
            <a:off x="864037" y="4352330"/>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For example, algebra can be used to calculate interest on investments, determine the optimal production quantities in a manufacturing process, analyze the motion of objects, and design algorithms. Algebraic equations and inequalities can be used to represent relationships between variables and to solve for unknown quantities.</a:t>
            </a:r>
            <a:endParaRPr lang="en-US" sz="1900" dirty="0"/>
          </a:p>
        </p:txBody>
      </p:sp>
      <p:sp>
        <p:nvSpPr>
          <p:cNvPr id="5" name="Text 3"/>
          <p:cNvSpPr/>
          <p:nvPr/>
        </p:nvSpPr>
        <p:spPr>
          <a:xfrm>
            <a:off x="864037" y="5815132"/>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3C3939"/>
                </a:solidFill>
                <a:latin typeface="Roboto" pitchFamily="34" charset="0"/>
                <a:ea typeface="Roboto" pitchFamily="34" charset="-122"/>
                <a:cs typeface="Roboto" pitchFamily="34" charset="-120"/>
              </a:rPr>
              <a:t>The ability to translate real-world problems into mathematical language and solve them using algebraic methods is a valuable skill in many professional and personal endeavors.</a:t>
            </a:r>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2024-12-18T03:45:40Z</dcterms:created>
  <dcterms:modified xsi:type="dcterms:W3CDTF">2024-12-18T03:45:40Z</dcterms:modified>
</cp:coreProperties>
</file>