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_rels/presentation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media/image29.png" ContentType="image/png"/>
  <Override PartName="/ppt/media/image28.png" ContentType="image/png"/>
  <Override PartName="/ppt/media/image24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20.png" ContentType="image/png"/>
  <Override PartName="/ppt/media/image36.jpeg" ContentType="image/jpeg"/>
  <Override PartName="/ppt/media/image18.png" ContentType="image/png"/>
  <Override PartName="/ppt/media/image6.jpeg" ContentType="image/jpeg"/>
  <Override PartName="/ppt/media/image16.jpeg" ContentType="image/jpeg"/>
  <Override PartName="/ppt/media/image15.png" ContentType="image/png"/>
  <Override PartName="/ppt/media/image14.png" ContentType="image/png"/>
  <Override PartName="/ppt/media/image25.png" ContentType="image/png"/>
  <Override PartName="/ppt/media/image12.png" ContentType="image/png"/>
  <Override PartName="/ppt/media/image9.png" ContentType="image/png"/>
  <Override PartName="/ppt/media/image39.png" ContentType="image/png"/>
  <Override PartName="/ppt/media/image11.png" ContentType="image/png"/>
  <Override PartName="/ppt/media/image35.png" ContentType="image/png"/>
  <Override PartName="/ppt/media/image5.jpeg" ContentType="image/jpeg"/>
  <Override PartName="/ppt/media/image40.png" ContentType="image/png"/>
  <Override PartName="/ppt/media/image42.png" ContentType="image/png"/>
  <Override PartName="/ppt/media/image30.jpeg" ContentType="image/jpeg"/>
  <Override PartName="/ppt/media/image31.png" ContentType="image/png"/>
  <Override PartName="/ppt/media/image43.png" ContentType="image/png"/>
  <Override PartName="/ppt/media/image41.jpeg" ContentType="image/jpeg"/>
  <Override PartName="/ppt/media/image44.png" ContentType="image/png"/>
  <Override PartName="/ppt/media/image45.png" ContentType="image/png"/>
  <Override PartName="/ppt/media/image37.png" ContentType="image/png"/>
  <Override PartName="/ppt/media/image7.png" ContentType="image/png"/>
  <Override PartName="/ppt/media/image10.png" ContentType="image/png"/>
  <Override PartName="/ppt/media/image1.jpeg" ContentType="image/jpeg"/>
  <Override PartName="/ppt/media/image2.png" ContentType="image/png"/>
  <Override PartName="/ppt/media/image32.png" ContentType="image/png"/>
  <Override PartName="/ppt/media/image13.png" ContentType="image/png"/>
  <Override PartName="/ppt/media/image38.png" ContentType="image/png"/>
  <Override PartName="/ppt/media/image8.png" ContentType="image/png"/>
  <Override PartName="/ppt/media/image34.png" ContentType="image/png"/>
  <Override PartName="/ppt/media/image4.png" ContentType="image/png"/>
  <Override PartName="/ppt/media/image27.png" ContentType="image/png"/>
  <Override PartName="/ppt/media/image33.png" ContentType="image/png"/>
  <Override PartName="/ppt/media/image3.png" ContentType="image/png"/>
  <Override PartName="/ppt/media/image17.jpeg" ContentType="image/jpeg"/>
  <Override PartName="/ppt/media/image26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FA6EE7-D24B-4464-80DE-FF2266D22B0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154040" y="34869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3D0B6A-36E3-423D-AFE4-55A52E8F121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927432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9EC5CF-F408-45CE-8B66-CF057E1B491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75326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09112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41540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75326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09112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D944990-82F3-4F02-80F4-D194F036192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FDEEEB4-CE17-48CF-B9A6-79C53F930D7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1605DBB-8A1A-438B-8FB6-6A1E8C114AD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2C61C96-738F-4C1C-BF12-C62D38EB523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4B9493C-673A-4723-ADD3-54DF6DD1270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C32D95A-DDBF-4397-BD0D-D2E8CC057CF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11062440" y="2036520"/>
            <a:ext cx="5249880" cy="480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43CFF9D-D721-479A-8671-2CBFAEF1CF3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21FB259-7675-4AB4-BEC2-38172E2B4D2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08E1C0-E682-4474-BB59-62932B1D2A8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927432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F636276-735A-4448-822E-55FD4C516B7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3BC12F7-F928-4F6D-ABBD-E03A7328398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4154040" y="34869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44210CC-27F4-4098-B7A5-9970A773363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927432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EF5C856-C6DB-4B78-8CDB-7411EBB5EB5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75326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09112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41540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75326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09112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0C85F70-652C-438B-A6E2-9A7104A47A3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3966B62-6033-4978-9559-EC5732DDEEC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0BC4B37-6660-4418-A9BF-99CF5CCC79D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93706EE-94C7-448B-B027-2A1F053EA6A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A560288-A28C-4A78-94E7-91F32193741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A42B7EE-B5C8-43C9-A039-A5602A1E653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05354D-5F2A-408B-B7C8-8A214AC253E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11062440" y="2036520"/>
            <a:ext cx="5249880" cy="480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92FCE51-0953-4B04-9D22-B8A1BDEBD2D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1546439-7421-467C-9851-676F9C65E72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/>
          </p:nvPr>
        </p:nvSpPr>
        <p:spPr>
          <a:xfrm>
            <a:off x="927432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96387B9E-E7EE-4C32-8CDE-38B32F23431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07911B61-1680-43D9-A1D4-54C431CDBBB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4154040" y="34869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13549E40-B4EB-4D66-BA03-2F4CF352A07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/>
          </p:nvPr>
        </p:nvSpPr>
        <p:spPr>
          <a:xfrm>
            <a:off x="927432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2B927771-41AC-4F80-AA30-70184534F23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75326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/>
          </p:nvPr>
        </p:nvSpPr>
        <p:spPr>
          <a:xfrm>
            <a:off x="109112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/>
          </p:nvPr>
        </p:nvSpPr>
        <p:spPr>
          <a:xfrm>
            <a:off x="41540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/>
          </p:nvPr>
        </p:nvSpPr>
        <p:spPr>
          <a:xfrm>
            <a:off x="75326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/>
          </p:nvPr>
        </p:nvSpPr>
        <p:spPr>
          <a:xfrm>
            <a:off x="109112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E1DD27EF-1257-445E-A5EF-258E1A98131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E7FA44E-BACB-46B2-BC44-C3754684C1A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85A8FC-DB7B-46BD-8B3B-8604B0409F5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1062440" y="2036520"/>
            <a:ext cx="5249880" cy="480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A24F15-7301-4DE5-ACB7-C30D6B14B16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1EAF212-43CF-4558-AC27-5BA7FAD4782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927432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8339BF-4460-4BEA-A654-816104B484C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88572B-9AFC-4BDD-9DCA-730C3496828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6.xml"/><Relationship Id="rId8" Type="http://schemas.openxmlformats.org/officeDocument/2006/relationships/slideLayout" Target="../slideLayouts/slideLayout27.xml"/><Relationship Id="rId9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8E5B7D2-7950-4A68-8043-9B7ABCC0AE64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3300" spc="-1" strike="noStrike">
                <a:latin typeface="Calibri"/>
              </a:rPr>
              <a:t>Click to edit the title text format</a:t>
            </a:r>
            <a:endParaRPr b="0" lang="en-IN" sz="330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Click to edit the outline text format</a:t>
            </a:r>
            <a:endParaRPr b="0" lang="en-IN" sz="68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6850" spc="-1" strike="noStrike">
                <a:latin typeface="Calibri"/>
              </a:rPr>
              <a:t>Second Outline Level</a:t>
            </a:r>
            <a:endParaRPr b="0" lang="en-IN" sz="68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Third Outline Level</a:t>
            </a:r>
            <a:endParaRPr b="0" lang="en-IN" sz="68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6850" spc="-1" strike="noStrike">
                <a:latin typeface="Calibri"/>
              </a:rPr>
              <a:t>Fourth Outline Level</a:t>
            </a:r>
            <a:endParaRPr b="0" lang="en-IN" sz="68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Fifth Outline Level</a:t>
            </a:r>
            <a:endParaRPr b="0" lang="en-IN" sz="68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Sixth Outline Level</a:t>
            </a:r>
            <a:endParaRPr b="0" lang="en-IN" sz="68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Seventh Outline Level</a:t>
            </a:r>
            <a:endParaRPr b="0" lang="en-IN" sz="685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B8FC75B-58A4-4F17-B2C2-65063C4794E6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g object 16"/>
          <p:cNvSpPr/>
          <p:nvPr/>
        </p:nvSpPr>
        <p:spPr>
          <a:xfrm>
            <a:off x="0" y="0"/>
            <a:ext cx="9143640" cy="10286640"/>
          </a:xfrm>
          <a:custGeom>
            <a:avLst/>
            <a:gdLst/>
            <a:ahLst/>
            <a:rect l="l" t="t" r="r" b="b"/>
            <a:pathLst>
              <a:path w="9144000" h="10287000">
                <a:moveTo>
                  <a:pt x="9143999" y="0"/>
                </a:moveTo>
                <a:lnTo>
                  <a:pt x="0" y="1"/>
                </a:lnTo>
                <a:lnTo>
                  <a:pt x="0" y="10286999"/>
                </a:lnTo>
                <a:lnTo>
                  <a:pt x="9143999" y="10286999"/>
                </a:lnTo>
                <a:lnTo>
                  <a:pt x="9143999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4" name="bg object 17" descr=""/>
          <p:cNvPicPr/>
          <p:nvPr/>
        </p:nvPicPr>
        <p:blipFill>
          <a:blip r:embed="rId2"/>
          <a:stretch/>
        </p:blipFill>
        <p:spPr>
          <a:xfrm>
            <a:off x="1334880" y="1143000"/>
            <a:ext cx="6467040" cy="8000640"/>
          </a:xfrm>
          <a:prstGeom prst="rect">
            <a:avLst/>
          </a:prstGeom>
          <a:ln w="0">
            <a:noFill/>
          </a:ln>
        </p:spPr>
      </p:pic>
      <p:pic>
        <p:nvPicPr>
          <p:cNvPr id="85" name="bg object 18" descr=""/>
          <p:cNvPicPr/>
          <p:nvPr/>
        </p:nvPicPr>
        <p:blipFill>
          <a:blip r:embed="rId3"/>
          <a:stretch/>
        </p:blipFill>
        <p:spPr>
          <a:xfrm>
            <a:off x="11684520" y="4012200"/>
            <a:ext cx="2307960" cy="307080"/>
          </a:xfrm>
          <a:prstGeom prst="rect">
            <a:avLst/>
          </a:prstGeom>
          <a:ln w="0">
            <a:noFill/>
          </a:ln>
        </p:spPr>
      </p:pic>
      <p:pic>
        <p:nvPicPr>
          <p:cNvPr id="86" name="bg object 19" descr=""/>
          <p:cNvPicPr/>
          <p:nvPr/>
        </p:nvPicPr>
        <p:blipFill>
          <a:blip r:embed="rId4"/>
          <a:stretch/>
        </p:blipFill>
        <p:spPr>
          <a:xfrm>
            <a:off x="11419920" y="4393440"/>
            <a:ext cx="1740960" cy="308520"/>
          </a:xfrm>
          <a:prstGeom prst="rect">
            <a:avLst/>
          </a:prstGeom>
          <a:ln w="0">
            <a:noFill/>
          </a:ln>
        </p:spPr>
      </p:pic>
      <p:pic>
        <p:nvPicPr>
          <p:cNvPr id="87" name="bg object 20" descr=""/>
          <p:cNvPicPr/>
          <p:nvPr/>
        </p:nvPicPr>
        <p:blipFill>
          <a:blip r:embed="rId5"/>
          <a:stretch/>
        </p:blipFill>
        <p:spPr>
          <a:xfrm>
            <a:off x="13955040" y="4393440"/>
            <a:ext cx="869400" cy="308520"/>
          </a:xfrm>
          <a:prstGeom prst="rect">
            <a:avLst/>
          </a:prstGeom>
          <a:ln w="0">
            <a:noFill/>
          </a:ln>
        </p:spPr>
      </p:pic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3300" spc="-1" strike="noStrike">
                <a:latin typeface="Calibri"/>
              </a:rPr>
              <a:t>Click to edit the title text format</a:t>
            </a:r>
            <a:endParaRPr b="0" lang="en-IN" sz="3300" spc="-1" strike="noStrike"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ftr" idx="7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dt" idx="8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sldNum" idx="9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1603B1B-1B47-4CE7-8A69-54A339C42FAB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5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jpeg"/><Relationship Id="rId6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image" Target="../media/image22.png"/><Relationship Id="rId7" Type="http://schemas.openxmlformats.org/officeDocument/2006/relationships/image" Target="../media/image23.png"/><Relationship Id="rId8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image" Target="../media/image25.png"/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image" Target="../media/image28.png"/><Relationship Id="rId6" Type="http://schemas.openxmlformats.org/officeDocument/2006/relationships/image" Target="../media/image29.png"/><Relationship Id="rId7" Type="http://schemas.openxmlformats.org/officeDocument/2006/relationships/image" Target="../media/image30.jpeg"/><Relationship Id="rId8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1.png"/><Relationship Id="rId2" Type="http://schemas.openxmlformats.org/officeDocument/2006/relationships/image" Target="../media/image32.png"/><Relationship Id="rId3" Type="http://schemas.openxmlformats.org/officeDocument/2006/relationships/image" Target="../media/image33.png"/><Relationship Id="rId4" Type="http://schemas.openxmlformats.org/officeDocument/2006/relationships/image" Target="../media/image34.png"/><Relationship Id="rId5" Type="http://schemas.openxmlformats.org/officeDocument/2006/relationships/image" Target="../media/image35.png"/><Relationship Id="rId6" Type="http://schemas.openxmlformats.org/officeDocument/2006/relationships/image" Target="../media/image36.jpeg"/><Relationship Id="rId7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7.png"/><Relationship Id="rId2" Type="http://schemas.openxmlformats.org/officeDocument/2006/relationships/image" Target="../media/image38.png"/><Relationship Id="rId3" Type="http://schemas.openxmlformats.org/officeDocument/2006/relationships/image" Target="../media/image39.png"/><Relationship Id="rId4" Type="http://schemas.openxmlformats.org/officeDocument/2006/relationships/image" Target="../media/image40.png"/><Relationship Id="rId5" Type="http://schemas.openxmlformats.org/officeDocument/2006/relationships/image" Target="../media/image41.jpeg"/><Relationship Id="rId6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2.png"/><Relationship Id="rId2" Type="http://schemas.openxmlformats.org/officeDocument/2006/relationships/image" Target="../media/image43.png"/><Relationship Id="rId3" Type="http://schemas.openxmlformats.org/officeDocument/2006/relationships/image" Target="../media/image44.png"/><Relationship Id="rId4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object 2"/>
          <p:cNvSpPr/>
          <p:nvPr/>
        </p:nvSpPr>
        <p:spPr>
          <a:xfrm>
            <a:off x="8465760" y="1253160"/>
            <a:ext cx="9215280" cy="1092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 indent="-720" algn="ctr">
              <a:lnSpc>
                <a:spcPct val="100000"/>
              </a:lnSpc>
              <a:spcBef>
                <a:spcPts val="125"/>
              </a:spcBef>
              <a:buNone/>
              <a:tabLst>
                <a:tab algn="l" pos="0"/>
              </a:tabLst>
            </a:pPr>
            <a:r>
              <a:rPr b="1" lang="en-IN" sz="8950" spc="49" strike="noStrike">
                <a:solidFill>
                  <a:srgbClr val="ffffff"/>
                </a:solidFill>
                <a:latin typeface="Cambria"/>
              </a:rPr>
              <a:t>Unlocking</a:t>
            </a:r>
            <a:r>
              <a:rPr b="1" lang="en-IN" sz="8950" spc="1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95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8950" spc="-1" strike="noStrike">
                <a:solidFill>
                  <a:srgbClr val="ffffff"/>
                </a:solidFill>
                <a:latin typeface="Cambria"/>
              </a:rPr>
              <a:t>Secrets</a:t>
            </a:r>
            <a:r>
              <a:rPr b="1" lang="en-IN" sz="8950" spc="20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950" spc="83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8950" spc="10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95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8950" spc="128" strike="noStrike">
                <a:solidFill>
                  <a:srgbClr val="ffffff"/>
                </a:solidFill>
                <a:latin typeface="Cambria"/>
              </a:rPr>
              <a:t>Complex</a:t>
            </a:r>
            <a:r>
              <a:rPr b="1" lang="en-IN" sz="8950" spc="-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950" spc="-1" strike="noStrike">
                <a:solidFill>
                  <a:srgbClr val="ffffff"/>
                </a:solidFill>
                <a:latin typeface="Cambria"/>
              </a:rPr>
              <a:t>Plane:</a:t>
            </a:r>
            <a:r>
              <a:rPr b="1" lang="en-IN" sz="8950" spc="-24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950" spc="63" strike="noStrike">
                <a:solidFill>
                  <a:srgbClr val="ffffff"/>
                </a:solidFill>
                <a:latin typeface="Cambria"/>
              </a:rPr>
              <a:t>A </a:t>
            </a:r>
            <a:r>
              <a:rPr b="1" lang="en-IN" sz="8950" spc="-26" strike="noStrike">
                <a:solidFill>
                  <a:srgbClr val="ffffff"/>
                </a:solidFill>
                <a:latin typeface="Cambria"/>
              </a:rPr>
              <a:t>Journey</a:t>
            </a:r>
            <a:r>
              <a:rPr b="1" lang="en-IN" sz="8950" spc="-44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950" spc="69" strike="noStrike">
                <a:solidFill>
                  <a:srgbClr val="ffffff"/>
                </a:solidFill>
                <a:latin typeface="Cambria"/>
              </a:rPr>
              <a:t>Through </a:t>
            </a:r>
            <a:r>
              <a:rPr b="1" lang="en-IN" sz="8950" spc="188" strike="noStrike">
                <a:solidFill>
                  <a:srgbClr val="ffffff"/>
                </a:solidFill>
                <a:latin typeface="Cambria"/>
              </a:rPr>
              <a:t>De</a:t>
            </a:r>
            <a:r>
              <a:rPr b="1" lang="en-IN" sz="8950" spc="12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950" spc="-12" strike="noStrike">
                <a:solidFill>
                  <a:srgbClr val="ffffff"/>
                </a:solidFill>
                <a:latin typeface="Cambria"/>
              </a:rPr>
              <a:t>Moivre's Theorem</a:t>
            </a:r>
            <a:endParaRPr b="0" lang="en-IN" sz="8950" spc="-1" strike="noStrike">
              <a:latin typeface="Arial"/>
            </a:endParaRPr>
          </a:p>
        </p:txBody>
      </p:sp>
      <p:pic>
        <p:nvPicPr>
          <p:cNvPr id="130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1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2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213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214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15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16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9114840" cy="457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218" name="object 10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32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3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4430160" cy="1829880"/>
          </a:xfrm>
          <a:prstGeom prst="rect">
            <a:avLst/>
          </a:prstGeom>
          <a:noFill/>
          <a:ln w="0">
            <a:noFill/>
          </a:ln>
        </p:spPr>
        <p:txBody>
          <a:bodyPr lIns="0" rIns="0" tIns="7560" bIns="0" anchor="t">
            <a:noAutofit/>
          </a:bodyPr>
          <a:p>
            <a:pPr marL="12600">
              <a:lnSpc>
                <a:spcPct val="101000"/>
              </a:lnSpc>
              <a:spcBef>
                <a:spcPts val="60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Introduction</a:t>
            </a:r>
            <a:r>
              <a:rPr b="1" lang="en-IN" sz="3950" spc="3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to</a:t>
            </a:r>
            <a:r>
              <a:rPr b="1" lang="en-IN" sz="3950" spc="5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26" strike="noStrike">
                <a:solidFill>
                  <a:srgbClr val="000000"/>
                </a:solidFill>
                <a:latin typeface="Cambria"/>
              </a:rPr>
              <a:t>the </a:t>
            </a:r>
            <a:r>
              <a:rPr b="1" lang="en-IN" sz="3950" spc="52" strike="noStrike">
                <a:solidFill>
                  <a:srgbClr val="000000"/>
                </a:solidFill>
                <a:latin typeface="Cambria"/>
              </a:rPr>
              <a:t>Complex</a:t>
            </a:r>
            <a:r>
              <a:rPr b="1" lang="en-IN" sz="3950" spc="3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Plane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135" name="object 6" descr=""/>
          <p:cNvPicPr/>
          <p:nvPr/>
        </p:nvPicPr>
        <p:blipFill>
          <a:blip r:embed="rId2"/>
          <a:stretch/>
        </p:blipFill>
        <p:spPr>
          <a:xfrm>
            <a:off x="10599840" y="2869200"/>
            <a:ext cx="1566360" cy="308520"/>
          </a:xfrm>
          <a:prstGeom prst="rect">
            <a:avLst/>
          </a:prstGeom>
          <a:ln w="0">
            <a:noFill/>
          </a:ln>
        </p:spPr>
      </p:pic>
      <p:pic>
        <p:nvPicPr>
          <p:cNvPr id="136" name="object 7" descr=""/>
          <p:cNvPicPr/>
          <p:nvPr/>
        </p:nvPicPr>
        <p:blipFill>
          <a:blip r:embed="rId3"/>
          <a:stretch/>
        </p:blipFill>
        <p:spPr>
          <a:xfrm>
            <a:off x="15087600" y="2869200"/>
            <a:ext cx="1354320" cy="307080"/>
          </a:xfrm>
          <a:prstGeom prst="rect">
            <a:avLst/>
          </a:prstGeom>
          <a:ln w="0">
            <a:noFill/>
          </a:ln>
        </p:spPr>
      </p:pic>
      <p:pic>
        <p:nvPicPr>
          <p:cNvPr id="137" name="object 8" descr=""/>
          <p:cNvPicPr/>
          <p:nvPr/>
        </p:nvPicPr>
        <p:blipFill>
          <a:blip r:embed="rId4"/>
          <a:stretch/>
        </p:blipFill>
        <p:spPr>
          <a:xfrm>
            <a:off x="10596960" y="3250440"/>
            <a:ext cx="853560" cy="307080"/>
          </a:xfrm>
          <a:prstGeom prst="rect">
            <a:avLst/>
          </a:prstGeom>
          <a:ln w="0">
            <a:noFill/>
          </a:ln>
        </p:spPr>
      </p:pic>
      <p:pic>
        <p:nvPicPr>
          <p:cNvPr id="138" name="object 9" descr=""/>
          <p:cNvPicPr/>
          <p:nvPr/>
        </p:nvPicPr>
        <p:blipFill>
          <a:blip r:embed="rId5"/>
          <a:stretch/>
        </p:blipFill>
        <p:spPr>
          <a:xfrm>
            <a:off x="10601640" y="4774320"/>
            <a:ext cx="3259800" cy="247320"/>
          </a:xfrm>
          <a:prstGeom prst="rect">
            <a:avLst/>
          </a:prstGeom>
          <a:ln w="0">
            <a:noFill/>
          </a:ln>
        </p:spPr>
      </p:pic>
      <p:pic>
        <p:nvPicPr>
          <p:cNvPr id="139" name="object 10" descr=""/>
          <p:cNvPicPr/>
          <p:nvPr/>
        </p:nvPicPr>
        <p:blipFill>
          <a:blip r:embed="rId6"/>
          <a:stretch/>
        </p:blipFill>
        <p:spPr>
          <a:xfrm>
            <a:off x="13048560" y="5155200"/>
            <a:ext cx="2508480" cy="308520"/>
          </a:xfrm>
          <a:prstGeom prst="rect">
            <a:avLst/>
          </a:prstGeom>
          <a:ln w="0">
            <a:noFill/>
          </a:ln>
        </p:spPr>
      </p:pic>
      <p:sp>
        <p:nvSpPr>
          <p:cNvPr id="140" name="object 11"/>
          <p:cNvSpPr/>
          <p:nvPr/>
        </p:nvSpPr>
        <p:spPr>
          <a:xfrm>
            <a:off x="10553040" y="2788560"/>
            <a:ext cx="6049800" cy="343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71324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secrets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98028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an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adventure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mathematics.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450" spc="97" strike="noStrike">
                <a:latin typeface="Verdana"/>
              </a:rPr>
              <a:t>We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explore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fascinating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world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complex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numbers,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their representation,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how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they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relate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</a:t>
            </a:r>
            <a:endParaRPr b="0" lang="en-IN" sz="2450" spc="-1" strike="noStrike">
              <a:latin typeface="Arial"/>
            </a:endParaRPr>
          </a:p>
          <a:p>
            <a:pPr marL="332496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Join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as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we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49" strike="noStrike">
                <a:latin typeface="Verdana"/>
              </a:rPr>
              <a:t>embark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on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69" strike="noStrike">
                <a:latin typeface="Verdana"/>
              </a:rPr>
              <a:t>through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mathematical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beauty!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2883960" y="1419840"/>
            <a:ext cx="479448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What</a:t>
            </a:r>
            <a:r>
              <a:rPr b="1" lang="en-IN" sz="3950" spc="-3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is</a:t>
            </a:r>
            <a:r>
              <a:rPr b="1" lang="en-IN" sz="3950" spc="-5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3950" spc="-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43" strike="noStrike">
                <a:solidFill>
                  <a:srgbClr val="000000"/>
                </a:solidFill>
                <a:latin typeface="Cambria"/>
              </a:rPr>
              <a:t>Complex</a:t>
            </a:r>
            <a:endParaRPr b="0" lang="en-IN" sz="3950" spc="-1" strike="noStrike"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60"/>
              </a:spcBef>
              <a:buNone/>
            </a:pP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Plane?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142" name="object 3" descr=""/>
          <p:cNvPicPr/>
          <p:nvPr/>
        </p:nvPicPr>
        <p:blipFill>
          <a:blip r:embed="rId1"/>
          <a:stretch/>
        </p:blipFill>
        <p:spPr>
          <a:xfrm>
            <a:off x="4584600" y="3826440"/>
            <a:ext cx="2710440" cy="307080"/>
          </a:xfrm>
          <a:prstGeom prst="rect">
            <a:avLst/>
          </a:prstGeom>
          <a:ln w="0">
            <a:noFill/>
          </a:ln>
        </p:spPr>
      </p:pic>
      <p:pic>
        <p:nvPicPr>
          <p:cNvPr id="143" name="object 4" descr=""/>
          <p:cNvPicPr/>
          <p:nvPr/>
        </p:nvPicPr>
        <p:blipFill>
          <a:blip r:embed="rId2"/>
          <a:stretch/>
        </p:blipFill>
        <p:spPr>
          <a:xfrm>
            <a:off x="3970080" y="2950200"/>
            <a:ext cx="2307960" cy="307080"/>
          </a:xfrm>
          <a:prstGeom prst="rect">
            <a:avLst/>
          </a:prstGeom>
          <a:ln w="0">
            <a:noFill/>
          </a:ln>
        </p:spPr>
      </p:pic>
      <p:pic>
        <p:nvPicPr>
          <p:cNvPr id="144" name="object 5" descr=""/>
          <p:cNvPicPr/>
          <p:nvPr/>
        </p:nvPicPr>
        <p:blipFill>
          <a:blip r:embed="rId3"/>
          <a:stretch/>
        </p:blipFill>
        <p:spPr>
          <a:xfrm>
            <a:off x="5698080" y="6474240"/>
            <a:ext cx="1904040" cy="307080"/>
          </a:xfrm>
          <a:prstGeom prst="rect">
            <a:avLst/>
          </a:prstGeom>
          <a:ln w="0">
            <a:noFill/>
          </a:ln>
        </p:spPr>
      </p:pic>
      <p:sp>
        <p:nvSpPr>
          <p:cNvPr id="145" name="object 6"/>
          <p:cNvSpPr/>
          <p:nvPr/>
        </p:nvSpPr>
        <p:spPr>
          <a:xfrm>
            <a:off x="1551600" y="2808360"/>
            <a:ext cx="6126840" cy="351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algn="r">
              <a:lnSpc>
                <a:spcPct val="100000"/>
              </a:lnSpc>
              <a:spcBef>
                <a:spcPts val="604"/>
              </a:spcBef>
              <a:buNone/>
              <a:tabLst>
                <a:tab algn="l" pos="3070080"/>
              </a:tabLst>
            </a:pPr>
            <a:r>
              <a:rPr b="0" lang="en-IN" sz="2450" spc="-26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two-</a:t>
            </a:r>
            <a:endParaRPr b="0" lang="en-IN" sz="2450" spc="-1" strike="noStrike">
              <a:latin typeface="Arial"/>
            </a:endParaRPr>
          </a:p>
          <a:p>
            <a:pPr marL="994320" indent="-659160" algn="r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43" strike="noStrike">
                <a:latin typeface="Verdana"/>
              </a:rPr>
              <a:t>dimensional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space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where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each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point </a:t>
            </a:r>
            <a:r>
              <a:rPr b="0" lang="en-IN" sz="2450" spc="-1" strike="noStrike">
                <a:latin typeface="Verdana"/>
              </a:rPr>
              <a:t>represents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40" strike="noStrike">
                <a:latin typeface="Verdana"/>
              </a:rPr>
              <a:t>It</a:t>
            </a:r>
            <a:endParaRPr b="0" lang="en-IN" sz="2450" spc="-1" strike="noStrike">
              <a:latin typeface="Arial"/>
            </a:endParaRPr>
          </a:p>
          <a:p>
            <a:pPr marL="757080" indent="-744840" algn="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consists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real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66" strike="noStrike">
                <a:latin typeface="Verdana"/>
              </a:rPr>
              <a:t>axis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an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imaginary </a:t>
            </a:r>
            <a:r>
              <a:rPr b="0" lang="en-IN" sz="2450" spc="-126" strike="noStrike">
                <a:latin typeface="Verdana"/>
              </a:rPr>
              <a:t>axis.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framework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allows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 visualize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manipulate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complex </a:t>
            </a:r>
            <a:r>
              <a:rPr b="0" lang="en-IN" sz="2450" spc="-1" strike="noStrike">
                <a:latin typeface="Verdana"/>
              </a:rPr>
              <a:t>numbers,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72" strike="noStrike">
                <a:latin typeface="Verdana"/>
              </a:rPr>
              <a:t>enhancing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our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46" name="object 7" descr=""/>
          <p:cNvPicPr/>
          <p:nvPr/>
        </p:nvPicPr>
        <p:blipFill>
          <a:blip r:embed="rId4"/>
          <a:stretch/>
        </p:blipFill>
        <p:spPr>
          <a:xfrm>
            <a:off x="5382000" y="6026760"/>
            <a:ext cx="1593000" cy="307080"/>
          </a:xfrm>
          <a:prstGeom prst="rect">
            <a:avLst/>
          </a:prstGeom>
          <a:ln w="0">
            <a:noFill/>
          </a:ln>
        </p:spPr>
      </p:pic>
      <p:sp>
        <p:nvSpPr>
          <p:cNvPr id="147" name="object 8"/>
          <p:cNvSpPr/>
          <p:nvPr/>
        </p:nvSpPr>
        <p:spPr>
          <a:xfrm>
            <a:off x="1690560" y="5945760"/>
            <a:ext cx="359064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their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48" name="object 9"/>
          <p:cNvSpPr/>
          <p:nvPr/>
        </p:nvSpPr>
        <p:spPr>
          <a:xfrm>
            <a:off x="7041960" y="5875200"/>
            <a:ext cx="636480" cy="90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6400" bIns="0" anchor="t">
            <a:spAutoFit/>
          </a:bodyPr>
          <a:p>
            <a:pPr algn="r">
              <a:lnSpc>
                <a:spcPct val="100000"/>
              </a:lnSpc>
              <a:spcBef>
                <a:spcPts val="680"/>
              </a:spcBef>
              <a:buNone/>
            </a:pP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84"/>
              </a:spcBef>
              <a:buNone/>
            </a:pP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49" name="object 10" descr=""/>
          <p:cNvPicPr/>
          <p:nvPr/>
        </p:nvPicPr>
        <p:blipFill>
          <a:blip r:embed="rId5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51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2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5680440" cy="1727280"/>
          </a:xfrm>
          <a:prstGeom prst="rect">
            <a:avLst/>
          </a:prstGeom>
          <a:noFill/>
          <a:ln w="0">
            <a:noFill/>
          </a:ln>
        </p:spPr>
        <p:txBody>
          <a:bodyPr lIns="0" rIns="0" tIns="7560" bIns="0" anchor="t">
            <a:noAutofit/>
          </a:bodyPr>
          <a:p>
            <a:pPr marL="12600">
              <a:lnSpc>
                <a:spcPct val="101000"/>
              </a:lnSpc>
              <a:spcBef>
                <a:spcPts val="60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Understanding</a:t>
            </a:r>
            <a:r>
              <a:rPr b="1" lang="en-IN" sz="3950" spc="9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43" strike="noStrike">
                <a:solidFill>
                  <a:srgbClr val="000000"/>
                </a:solidFill>
                <a:latin typeface="Cambria"/>
              </a:rPr>
              <a:t>Complex 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Numbers</a:t>
            </a:r>
            <a:endParaRPr b="0" lang="en-IN" sz="3950" spc="-1" strike="noStrike">
              <a:latin typeface="Calibri"/>
            </a:endParaRPr>
          </a:p>
        </p:txBody>
      </p:sp>
      <p:sp>
        <p:nvSpPr>
          <p:cNvPr id="154" name="object 6"/>
          <p:cNvSpPr/>
          <p:nvPr/>
        </p:nvSpPr>
        <p:spPr>
          <a:xfrm>
            <a:off x="11423520" y="3250440"/>
            <a:ext cx="798480" cy="248040"/>
          </a:xfrm>
          <a:custGeom>
            <a:avLst/>
            <a:gdLst/>
            <a:ahLst/>
            <a:rect l="l" t="t" r="r" b="b"/>
            <a:pathLst>
              <a:path w="798829" h="248285">
                <a:moveTo>
                  <a:pt x="151714" y="169595"/>
                </a:moveTo>
                <a:lnTo>
                  <a:pt x="151638" y="136296"/>
                </a:lnTo>
                <a:lnTo>
                  <a:pt x="150596" y="122174"/>
                </a:lnTo>
                <a:lnTo>
                  <a:pt x="150495" y="120751"/>
                </a:lnTo>
                <a:lnTo>
                  <a:pt x="146837" y="106400"/>
                </a:lnTo>
                <a:lnTo>
                  <a:pt x="143192" y="99148"/>
                </a:lnTo>
                <a:lnTo>
                  <a:pt x="140741" y="94272"/>
                </a:lnTo>
                <a:lnTo>
                  <a:pt x="109004" y="71043"/>
                </a:lnTo>
                <a:lnTo>
                  <a:pt x="78193" y="66611"/>
                </a:lnTo>
                <a:lnTo>
                  <a:pt x="68021" y="67005"/>
                </a:lnTo>
                <a:lnTo>
                  <a:pt x="29413" y="76593"/>
                </a:lnTo>
                <a:lnTo>
                  <a:pt x="2527" y="94081"/>
                </a:lnTo>
                <a:lnTo>
                  <a:pt x="19481" y="122174"/>
                </a:lnTo>
                <a:lnTo>
                  <a:pt x="26860" y="116090"/>
                </a:lnTo>
                <a:lnTo>
                  <a:pt x="34036" y="111048"/>
                </a:lnTo>
                <a:lnTo>
                  <a:pt x="75971" y="99148"/>
                </a:lnTo>
                <a:lnTo>
                  <a:pt x="85648" y="99745"/>
                </a:lnTo>
                <a:lnTo>
                  <a:pt x="115709" y="127723"/>
                </a:lnTo>
                <a:lnTo>
                  <a:pt x="116332" y="136296"/>
                </a:lnTo>
                <a:lnTo>
                  <a:pt x="116332" y="139827"/>
                </a:lnTo>
                <a:lnTo>
                  <a:pt x="116332" y="169595"/>
                </a:lnTo>
                <a:lnTo>
                  <a:pt x="116332" y="186880"/>
                </a:lnTo>
                <a:lnTo>
                  <a:pt x="112052" y="194830"/>
                </a:lnTo>
                <a:lnTo>
                  <a:pt x="85572" y="215468"/>
                </a:lnTo>
                <a:lnTo>
                  <a:pt x="85153" y="215468"/>
                </a:lnTo>
                <a:lnTo>
                  <a:pt x="78295" y="216750"/>
                </a:lnTo>
                <a:lnTo>
                  <a:pt x="77787" y="216750"/>
                </a:lnTo>
                <a:lnTo>
                  <a:pt x="70370" y="217170"/>
                </a:lnTo>
                <a:lnTo>
                  <a:pt x="62115" y="216750"/>
                </a:lnTo>
                <a:lnTo>
                  <a:pt x="35064" y="199885"/>
                </a:lnTo>
                <a:lnTo>
                  <a:pt x="35064" y="186118"/>
                </a:lnTo>
                <a:lnTo>
                  <a:pt x="70980" y="169595"/>
                </a:lnTo>
                <a:lnTo>
                  <a:pt x="116332" y="169595"/>
                </a:lnTo>
                <a:lnTo>
                  <a:pt x="116332" y="139827"/>
                </a:lnTo>
                <a:lnTo>
                  <a:pt x="70370" y="139827"/>
                </a:lnTo>
                <a:lnTo>
                  <a:pt x="58445" y="140284"/>
                </a:lnTo>
                <a:lnTo>
                  <a:pt x="16294" y="155448"/>
                </a:lnTo>
                <a:lnTo>
                  <a:pt x="0" y="193230"/>
                </a:lnTo>
                <a:lnTo>
                  <a:pt x="431" y="199885"/>
                </a:lnTo>
                <a:lnTo>
                  <a:pt x="24625" y="237312"/>
                </a:lnTo>
                <a:lnTo>
                  <a:pt x="66916" y="247789"/>
                </a:lnTo>
                <a:lnTo>
                  <a:pt x="79095" y="247129"/>
                </a:lnTo>
                <a:lnTo>
                  <a:pt x="114871" y="233438"/>
                </a:lnTo>
                <a:lnTo>
                  <a:pt x="117246" y="231355"/>
                </a:lnTo>
                <a:lnTo>
                  <a:pt x="117246" y="246265"/>
                </a:lnTo>
                <a:lnTo>
                  <a:pt x="151714" y="246265"/>
                </a:lnTo>
                <a:lnTo>
                  <a:pt x="151714" y="231355"/>
                </a:lnTo>
                <a:lnTo>
                  <a:pt x="151714" y="217170"/>
                </a:lnTo>
                <a:lnTo>
                  <a:pt x="151714" y="169595"/>
                </a:lnTo>
                <a:close/>
              </a:path>
              <a:path w="798829" h="248285">
                <a:moveTo>
                  <a:pt x="422275" y="114109"/>
                </a:moveTo>
                <a:lnTo>
                  <a:pt x="363880" y="114109"/>
                </a:lnTo>
                <a:lnTo>
                  <a:pt x="363880" y="56553"/>
                </a:lnTo>
                <a:lnTo>
                  <a:pt x="331038" y="56553"/>
                </a:lnTo>
                <a:lnTo>
                  <a:pt x="331038" y="114109"/>
                </a:lnTo>
                <a:lnTo>
                  <a:pt x="272554" y="114109"/>
                </a:lnTo>
                <a:lnTo>
                  <a:pt x="272554" y="145656"/>
                </a:lnTo>
                <a:lnTo>
                  <a:pt x="331038" y="145656"/>
                </a:lnTo>
                <a:lnTo>
                  <a:pt x="331038" y="202895"/>
                </a:lnTo>
                <a:lnTo>
                  <a:pt x="363880" y="202895"/>
                </a:lnTo>
                <a:lnTo>
                  <a:pt x="363880" y="145656"/>
                </a:lnTo>
                <a:lnTo>
                  <a:pt x="422275" y="145656"/>
                </a:lnTo>
                <a:lnTo>
                  <a:pt x="422275" y="114109"/>
                </a:lnTo>
                <a:close/>
              </a:path>
              <a:path w="798829" h="248285">
                <a:moveTo>
                  <a:pt x="725347" y="157086"/>
                </a:moveTo>
                <a:lnTo>
                  <a:pt x="713765" y="109893"/>
                </a:lnTo>
                <a:lnTo>
                  <a:pt x="695515" y="87833"/>
                </a:lnTo>
                <a:lnTo>
                  <a:pt x="691489" y="84328"/>
                </a:lnTo>
                <a:lnTo>
                  <a:pt x="689978" y="83337"/>
                </a:lnTo>
                <a:lnTo>
                  <a:pt x="689978" y="157086"/>
                </a:lnTo>
                <a:lnTo>
                  <a:pt x="689508" y="165569"/>
                </a:lnTo>
                <a:lnTo>
                  <a:pt x="668820" y="203949"/>
                </a:lnTo>
                <a:lnTo>
                  <a:pt x="634873" y="214947"/>
                </a:lnTo>
                <a:lnTo>
                  <a:pt x="627164" y="214515"/>
                </a:lnTo>
                <a:lnTo>
                  <a:pt x="590829" y="193865"/>
                </a:lnTo>
                <a:lnTo>
                  <a:pt x="579780" y="157086"/>
                </a:lnTo>
                <a:lnTo>
                  <a:pt x="580224" y="148501"/>
                </a:lnTo>
                <a:lnTo>
                  <a:pt x="600659" y="110223"/>
                </a:lnTo>
                <a:lnTo>
                  <a:pt x="634873" y="99148"/>
                </a:lnTo>
                <a:lnTo>
                  <a:pt x="642556" y="99606"/>
                </a:lnTo>
                <a:lnTo>
                  <a:pt x="678637" y="120281"/>
                </a:lnTo>
                <a:lnTo>
                  <a:pt x="689978" y="157086"/>
                </a:lnTo>
                <a:lnTo>
                  <a:pt x="689978" y="83337"/>
                </a:lnTo>
                <a:lnTo>
                  <a:pt x="648779" y="67335"/>
                </a:lnTo>
                <a:lnTo>
                  <a:pt x="636485" y="66611"/>
                </a:lnTo>
                <a:lnTo>
                  <a:pt x="624382" y="67335"/>
                </a:lnTo>
                <a:lnTo>
                  <a:pt x="624941" y="67335"/>
                </a:lnTo>
                <a:lnTo>
                  <a:pt x="614438" y="69278"/>
                </a:lnTo>
                <a:lnTo>
                  <a:pt x="580085" y="87833"/>
                </a:lnTo>
                <a:lnTo>
                  <a:pt x="580085" y="0"/>
                </a:lnTo>
                <a:lnTo>
                  <a:pt x="544779" y="0"/>
                </a:lnTo>
                <a:lnTo>
                  <a:pt x="544779" y="246265"/>
                </a:lnTo>
                <a:lnTo>
                  <a:pt x="579158" y="246265"/>
                </a:lnTo>
                <a:lnTo>
                  <a:pt x="579158" y="225717"/>
                </a:lnTo>
                <a:lnTo>
                  <a:pt x="583641" y="230111"/>
                </a:lnTo>
                <a:lnTo>
                  <a:pt x="625017" y="247129"/>
                </a:lnTo>
                <a:lnTo>
                  <a:pt x="636485" y="247789"/>
                </a:lnTo>
                <a:lnTo>
                  <a:pt x="647992" y="247129"/>
                </a:lnTo>
                <a:lnTo>
                  <a:pt x="648563" y="247129"/>
                </a:lnTo>
                <a:lnTo>
                  <a:pt x="691565" y="229933"/>
                </a:lnTo>
                <a:lnTo>
                  <a:pt x="696353" y="225717"/>
                </a:lnTo>
                <a:lnTo>
                  <a:pt x="700062" y="222453"/>
                </a:lnTo>
                <a:lnTo>
                  <a:pt x="706513" y="214947"/>
                </a:lnTo>
                <a:lnTo>
                  <a:pt x="707453" y="213855"/>
                </a:lnTo>
                <a:lnTo>
                  <a:pt x="713765" y="204127"/>
                </a:lnTo>
                <a:lnTo>
                  <a:pt x="718832" y="193484"/>
                </a:lnTo>
                <a:lnTo>
                  <a:pt x="722452" y="182092"/>
                </a:lnTo>
                <a:lnTo>
                  <a:pt x="724623" y="169964"/>
                </a:lnTo>
                <a:lnTo>
                  <a:pt x="725347" y="157086"/>
                </a:lnTo>
                <a:close/>
              </a:path>
              <a:path w="798829" h="248285">
                <a:moveTo>
                  <a:pt x="793191" y="68224"/>
                </a:moveTo>
                <a:lnTo>
                  <a:pt x="757897" y="68224"/>
                </a:lnTo>
                <a:lnTo>
                  <a:pt x="757897" y="246265"/>
                </a:lnTo>
                <a:lnTo>
                  <a:pt x="793191" y="246265"/>
                </a:lnTo>
                <a:lnTo>
                  <a:pt x="793191" y="68224"/>
                </a:lnTo>
                <a:close/>
              </a:path>
              <a:path w="798829" h="248285">
                <a:moveTo>
                  <a:pt x="798563" y="15582"/>
                </a:moveTo>
                <a:lnTo>
                  <a:pt x="796315" y="10363"/>
                </a:lnTo>
                <a:lnTo>
                  <a:pt x="791806" y="6223"/>
                </a:lnTo>
                <a:lnTo>
                  <a:pt x="787438" y="2146"/>
                </a:lnTo>
                <a:lnTo>
                  <a:pt x="781989" y="0"/>
                </a:lnTo>
                <a:lnTo>
                  <a:pt x="769353" y="0"/>
                </a:lnTo>
                <a:lnTo>
                  <a:pt x="763955" y="2146"/>
                </a:lnTo>
                <a:lnTo>
                  <a:pt x="755053" y="10744"/>
                </a:lnTo>
                <a:lnTo>
                  <a:pt x="752830" y="16014"/>
                </a:lnTo>
                <a:lnTo>
                  <a:pt x="752830" y="28448"/>
                </a:lnTo>
                <a:lnTo>
                  <a:pt x="755027" y="33743"/>
                </a:lnTo>
                <a:lnTo>
                  <a:pt x="759421" y="38138"/>
                </a:lnTo>
                <a:lnTo>
                  <a:pt x="763879" y="42545"/>
                </a:lnTo>
                <a:lnTo>
                  <a:pt x="769302" y="44742"/>
                </a:lnTo>
                <a:lnTo>
                  <a:pt x="782345" y="44742"/>
                </a:lnTo>
                <a:lnTo>
                  <a:pt x="787819" y="42545"/>
                </a:lnTo>
                <a:lnTo>
                  <a:pt x="796417" y="33743"/>
                </a:lnTo>
                <a:lnTo>
                  <a:pt x="798512" y="28448"/>
                </a:lnTo>
                <a:lnTo>
                  <a:pt x="798563" y="1558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55" name="object 7"/>
          <p:cNvGrpSpPr/>
          <p:nvPr/>
        </p:nvGrpSpPr>
        <p:grpSpPr>
          <a:xfrm>
            <a:off x="13474080" y="3317040"/>
            <a:ext cx="151560" cy="180720"/>
            <a:chOff x="13474080" y="3317040"/>
            <a:chExt cx="151560" cy="180720"/>
          </a:xfrm>
        </p:grpSpPr>
        <p:pic>
          <p:nvPicPr>
            <p:cNvPr id="156" name="object 8" descr=""/>
            <p:cNvPicPr/>
            <p:nvPr/>
          </p:nvPicPr>
          <p:blipFill>
            <a:blip r:embed="rId2"/>
            <a:stretch/>
          </p:blipFill>
          <p:spPr>
            <a:xfrm>
              <a:off x="13474080" y="3317040"/>
              <a:ext cx="151560" cy="1807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57" name="object 9" descr=""/>
            <p:cNvPicPr/>
            <p:nvPr/>
          </p:nvPicPr>
          <p:blipFill>
            <a:blip r:embed="rId3"/>
            <a:stretch/>
          </p:blipFill>
          <p:spPr>
            <a:xfrm>
              <a:off x="13474080" y="3317040"/>
              <a:ext cx="151560" cy="180720"/>
            </a:xfrm>
            <a:prstGeom prst="rect">
              <a:avLst/>
            </a:prstGeom>
            <a:ln w="0">
              <a:noFill/>
            </a:ln>
          </p:spPr>
        </p:pic>
      </p:grpSp>
      <p:grpSp>
        <p:nvGrpSpPr>
          <p:cNvPr id="158" name="object 10"/>
          <p:cNvGrpSpPr/>
          <p:nvPr/>
        </p:nvGrpSpPr>
        <p:grpSpPr>
          <a:xfrm>
            <a:off x="11290680" y="3631320"/>
            <a:ext cx="180360" cy="247320"/>
            <a:chOff x="11290680" y="3631320"/>
            <a:chExt cx="180360" cy="247320"/>
          </a:xfrm>
        </p:grpSpPr>
        <p:pic>
          <p:nvPicPr>
            <p:cNvPr id="159" name="object 11" descr=""/>
            <p:cNvPicPr/>
            <p:nvPr/>
          </p:nvPicPr>
          <p:blipFill>
            <a:blip r:embed="rId4"/>
            <a:stretch/>
          </p:blipFill>
          <p:spPr>
            <a:xfrm>
              <a:off x="11290680" y="3631320"/>
              <a:ext cx="180360" cy="247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0" name="object 12" descr=""/>
            <p:cNvPicPr/>
            <p:nvPr/>
          </p:nvPicPr>
          <p:blipFill>
            <a:blip r:embed="rId5"/>
            <a:stretch/>
          </p:blipFill>
          <p:spPr>
            <a:xfrm>
              <a:off x="11290680" y="3631320"/>
              <a:ext cx="180360" cy="24732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161" name="object 13" descr=""/>
          <p:cNvPicPr/>
          <p:nvPr/>
        </p:nvPicPr>
        <p:blipFill>
          <a:blip r:embed="rId6"/>
          <a:stretch/>
        </p:blipFill>
        <p:spPr>
          <a:xfrm>
            <a:off x="10888200" y="2869200"/>
            <a:ext cx="2710440" cy="307080"/>
          </a:xfrm>
          <a:prstGeom prst="rect">
            <a:avLst/>
          </a:prstGeom>
          <a:ln w="0">
            <a:noFill/>
          </a:ln>
        </p:spPr>
      </p:pic>
      <p:pic>
        <p:nvPicPr>
          <p:cNvPr id="162" name="object 14" descr=""/>
          <p:cNvPicPr/>
          <p:nvPr/>
        </p:nvPicPr>
        <p:blipFill>
          <a:blip r:embed="rId7"/>
          <a:stretch/>
        </p:blipFill>
        <p:spPr>
          <a:xfrm>
            <a:off x="13152600" y="4393440"/>
            <a:ext cx="1660320" cy="307080"/>
          </a:xfrm>
          <a:prstGeom prst="rect">
            <a:avLst/>
          </a:prstGeom>
          <a:ln w="0">
            <a:noFill/>
          </a:ln>
        </p:spPr>
      </p:pic>
      <p:sp>
        <p:nvSpPr>
          <p:cNvPr id="163" name="object 15"/>
          <p:cNvSpPr/>
          <p:nvPr/>
        </p:nvSpPr>
        <p:spPr>
          <a:xfrm>
            <a:off x="10553040" y="2788560"/>
            <a:ext cx="6039000" cy="30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1001520"/>
                <a:tab algn="l" pos="1681560"/>
                <a:tab algn="l" pos="3126600"/>
                <a:tab algn="l" pos="3171240"/>
                <a:tab algn="l" pos="4339080"/>
              </a:tabLst>
            </a:pPr>
            <a:r>
              <a:rPr b="0" lang="en-IN" sz="2450" spc="29" strike="noStrike">
                <a:latin typeface="Verdana"/>
              </a:rPr>
              <a:t>A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expressed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21" strike="noStrike">
                <a:latin typeface="Verdana"/>
              </a:rPr>
              <a:t>form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where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real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part 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imaginary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part.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 </a:t>
            </a:r>
            <a:r>
              <a:rPr b="0" lang="en-IN" sz="2450" spc="77" strike="noStrike">
                <a:latin typeface="Verdana"/>
              </a:rPr>
              <a:t>unique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structure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enables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 </a:t>
            </a:r>
            <a:r>
              <a:rPr b="0" lang="en-IN" sz="2450" spc="-1" strike="noStrike">
                <a:latin typeface="Verdana"/>
              </a:rPr>
              <a:t>perform</a:t>
            </a:r>
            <a:r>
              <a:rPr b="0" lang="en-IN" sz="2450" spc="3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various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1" strike="noStrike">
                <a:latin typeface="Verdana"/>
              </a:rPr>
              <a:t>uncover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deeper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mathematical </a:t>
            </a:r>
            <a:r>
              <a:rPr b="0" lang="en-IN" sz="2450" spc="-21" strike="noStrike">
                <a:latin typeface="Verdana"/>
              </a:rPr>
              <a:t>relationships.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Let's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delve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1" strike="noStrike">
                <a:latin typeface="Verdana"/>
              </a:rPr>
              <a:t>beauty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numbers!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7337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3300" spc="77" strike="noStrike">
                <a:solidFill>
                  <a:srgbClr val="ffffff"/>
                </a:solidFill>
                <a:latin typeface="Cambria"/>
              </a:rPr>
              <a:t>De</a:t>
            </a:r>
            <a:r>
              <a:rPr b="1" lang="en-IN" sz="3300" spc="-26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-12" strike="noStrike">
                <a:solidFill>
                  <a:srgbClr val="ffffff"/>
                </a:solidFill>
                <a:latin typeface="Cambria"/>
              </a:rPr>
              <a:t>Moivre's</a:t>
            </a:r>
            <a:r>
              <a:rPr b="1" lang="en-IN" sz="3300" spc="-9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-12" strike="noStrike">
                <a:solidFill>
                  <a:srgbClr val="ffffff"/>
                </a:solidFill>
                <a:latin typeface="Cambria"/>
              </a:rPr>
              <a:t>Theorem Unveiled</a:t>
            </a:r>
            <a:endParaRPr b="0" lang="en-IN" sz="3300" spc="-1" strike="noStrike">
              <a:latin typeface="Calibri"/>
            </a:endParaRPr>
          </a:p>
        </p:txBody>
      </p:sp>
      <p:pic>
        <p:nvPicPr>
          <p:cNvPr id="166" name="object 4" descr=""/>
          <p:cNvPicPr/>
          <p:nvPr/>
        </p:nvPicPr>
        <p:blipFill>
          <a:blip r:embed="rId1"/>
          <a:stretch/>
        </p:blipFill>
        <p:spPr>
          <a:xfrm>
            <a:off x="11107440" y="3978000"/>
            <a:ext cx="822960" cy="307080"/>
          </a:xfrm>
          <a:prstGeom prst="rect">
            <a:avLst/>
          </a:prstGeom>
          <a:ln w="0">
            <a:noFill/>
          </a:ln>
        </p:spPr>
      </p:pic>
      <p:pic>
        <p:nvPicPr>
          <p:cNvPr id="167" name="object 5" descr=""/>
          <p:cNvPicPr/>
          <p:nvPr/>
        </p:nvPicPr>
        <p:blipFill>
          <a:blip r:embed="rId2"/>
          <a:stretch/>
        </p:blipFill>
        <p:spPr>
          <a:xfrm>
            <a:off x="11110680" y="3215880"/>
            <a:ext cx="3259800" cy="247320"/>
          </a:xfrm>
          <a:prstGeom prst="rect">
            <a:avLst/>
          </a:prstGeom>
          <a:ln w="0">
            <a:noFill/>
          </a:ln>
        </p:spPr>
      </p:pic>
      <p:pic>
        <p:nvPicPr>
          <p:cNvPr id="168" name="object 6" descr=""/>
          <p:cNvPicPr/>
          <p:nvPr/>
        </p:nvPicPr>
        <p:blipFill>
          <a:blip r:embed="rId3"/>
          <a:stretch/>
        </p:blipFill>
        <p:spPr>
          <a:xfrm>
            <a:off x="11089440" y="5121000"/>
            <a:ext cx="2653920" cy="308520"/>
          </a:xfrm>
          <a:prstGeom prst="rect">
            <a:avLst/>
          </a:prstGeom>
          <a:ln w="0">
            <a:noFill/>
          </a:ln>
        </p:spPr>
      </p:pic>
      <p:pic>
        <p:nvPicPr>
          <p:cNvPr id="169" name="object 7" descr=""/>
          <p:cNvPicPr/>
          <p:nvPr/>
        </p:nvPicPr>
        <p:blipFill>
          <a:blip r:embed="rId4"/>
          <a:stretch/>
        </p:blipFill>
        <p:spPr>
          <a:xfrm>
            <a:off x="13445640" y="3978000"/>
            <a:ext cx="2467440" cy="307080"/>
          </a:xfrm>
          <a:prstGeom prst="rect">
            <a:avLst/>
          </a:prstGeom>
          <a:ln w="0">
            <a:noFill/>
          </a:ln>
        </p:spPr>
      </p:pic>
      <p:pic>
        <p:nvPicPr>
          <p:cNvPr id="170" name="object 8" descr=""/>
          <p:cNvPicPr/>
          <p:nvPr/>
        </p:nvPicPr>
        <p:blipFill>
          <a:blip r:embed="rId5"/>
          <a:stretch/>
        </p:blipFill>
        <p:spPr>
          <a:xfrm>
            <a:off x="11081160" y="4358880"/>
            <a:ext cx="743400" cy="307080"/>
          </a:xfrm>
          <a:prstGeom prst="rect">
            <a:avLst/>
          </a:prstGeom>
          <a:ln w="0">
            <a:noFill/>
          </a:ln>
        </p:spPr>
      </p:pic>
      <p:pic>
        <p:nvPicPr>
          <p:cNvPr id="171" name="object 9" descr=""/>
          <p:cNvPicPr/>
          <p:nvPr/>
        </p:nvPicPr>
        <p:blipFill>
          <a:blip r:embed="rId6"/>
          <a:stretch/>
        </p:blipFill>
        <p:spPr>
          <a:xfrm>
            <a:off x="13250160" y="4740120"/>
            <a:ext cx="2120400" cy="308520"/>
          </a:xfrm>
          <a:prstGeom prst="rect">
            <a:avLst/>
          </a:prstGeom>
          <a:ln w="0">
            <a:noFill/>
          </a:ln>
        </p:spPr>
      </p:pic>
      <p:sp>
        <p:nvSpPr>
          <p:cNvPr id="172" name="object 10"/>
          <p:cNvSpPr/>
          <p:nvPr/>
        </p:nvSpPr>
        <p:spPr>
          <a:xfrm>
            <a:off x="12305880" y="3978000"/>
            <a:ext cx="842400" cy="248040"/>
          </a:xfrm>
          <a:custGeom>
            <a:avLst/>
            <a:gdLst/>
            <a:ahLst/>
            <a:rect l="l" t="t" r="r" b="b"/>
            <a:pathLst>
              <a:path w="842644" h="248285">
                <a:moveTo>
                  <a:pt x="149720" y="114109"/>
                </a:moveTo>
                <a:lnTo>
                  <a:pt x="91325" y="114109"/>
                </a:lnTo>
                <a:lnTo>
                  <a:pt x="91325" y="56553"/>
                </a:lnTo>
                <a:lnTo>
                  <a:pt x="58483" y="56553"/>
                </a:lnTo>
                <a:lnTo>
                  <a:pt x="58483" y="114109"/>
                </a:lnTo>
                <a:lnTo>
                  <a:pt x="0" y="114109"/>
                </a:lnTo>
                <a:lnTo>
                  <a:pt x="0" y="145656"/>
                </a:lnTo>
                <a:lnTo>
                  <a:pt x="58483" y="145656"/>
                </a:lnTo>
                <a:lnTo>
                  <a:pt x="58483" y="202907"/>
                </a:lnTo>
                <a:lnTo>
                  <a:pt x="91325" y="202907"/>
                </a:lnTo>
                <a:lnTo>
                  <a:pt x="91325" y="145656"/>
                </a:lnTo>
                <a:lnTo>
                  <a:pt x="149720" y="145656"/>
                </a:lnTo>
                <a:lnTo>
                  <a:pt x="149720" y="114109"/>
                </a:lnTo>
                <a:close/>
              </a:path>
              <a:path w="842644" h="248285">
                <a:moveTo>
                  <a:pt x="307530" y="68224"/>
                </a:moveTo>
                <a:lnTo>
                  <a:pt x="272224" y="68224"/>
                </a:lnTo>
                <a:lnTo>
                  <a:pt x="272224" y="246265"/>
                </a:lnTo>
                <a:lnTo>
                  <a:pt x="307530" y="246265"/>
                </a:lnTo>
                <a:lnTo>
                  <a:pt x="307530" y="68224"/>
                </a:lnTo>
                <a:close/>
              </a:path>
              <a:path w="842644" h="248285">
                <a:moveTo>
                  <a:pt x="312902" y="15582"/>
                </a:moveTo>
                <a:lnTo>
                  <a:pt x="310642" y="10363"/>
                </a:lnTo>
                <a:lnTo>
                  <a:pt x="301777" y="2146"/>
                </a:lnTo>
                <a:lnTo>
                  <a:pt x="296329" y="0"/>
                </a:lnTo>
                <a:lnTo>
                  <a:pt x="283692" y="0"/>
                </a:lnTo>
                <a:lnTo>
                  <a:pt x="278295" y="2146"/>
                </a:lnTo>
                <a:lnTo>
                  <a:pt x="269379" y="10744"/>
                </a:lnTo>
                <a:lnTo>
                  <a:pt x="267157" y="16014"/>
                </a:lnTo>
                <a:lnTo>
                  <a:pt x="267157" y="28448"/>
                </a:lnTo>
                <a:lnTo>
                  <a:pt x="269354" y="33743"/>
                </a:lnTo>
                <a:lnTo>
                  <a:pt x="278206" y="42545"/>
                </a:lnTo>
                <a:lnTo>
                  <a:pt x="283629" y="44742"/>
                </a:lnTo>
                <a:lnTo>
                  <a:pt x="296684" y="44742"/>
                </a:lnTo>
                <a:lnTo>
                  <a:pt x="302158" y="42545"/>
                </a:lnTo>
                <a:lnTo>
                  <a:pt x="310743" y="33743"/>
                </a:lnTo>
                <a:lnTo>
                  <a:pt x="312851" y="28448"/>
                </a:lnTo>
                <a:lnTo>
                  <a:pt x="312902" y="15582"/>
                </a:lnTo>
                <a:close/>
              </a:path>
              <a:path w="842644" h="248285">
                <a:moveTo>
                  <a:pt x="564743" y="194144"/>
                </a:moveTo>
                <a:lnTo>
                  <a:pt x="564324" y="187325"/>
                </a:lnTo>
                <a:lnTo>
                  <a:pt x="564286" y="186728"/>
                </a:lnTo>
                <a:lnTo>
                  <a:pt x="563029" y="180390"/>
                </a:lnTo>
                <a:lnTo>
                  <a:pt x="562965" y="180022"/>
                </a:lnTo>
                <a:lnTo>
                  <a:pt x="540105" y="153784"/>
                </a:lnTo>
                <a:lnTo>
                  <a:pt x="532993" y="150355"/>
                </a:lnTo>
                <a:lnTo>
                  <a:pt x="525500" y="147726"/>
                </a:lnTo>
                <a:lnTo>
                  <a:pt x="509625" y="144043"/>
                </a:lnTo>
                <a:lnTo>
                  <a:pt x="501878" y="142506"/>
                </a:lnTo>
                <a:lnTo>
                  <a:pt x="486765" y="139992"/>
                </a:lnTo>
                <a:lnTo>
                  <a:pt x="480034" y="138468"/>
                </a:lnTo>
                <a:lnTo>
                  <a:pt x="457174" y="124040"/>
                </a:lnTo>
                <a:lnTo>
                  <a:pt x="457174" y="113906"/>
                </a:lnTo>
                <a:lnTo>
                  <a:pt x="494004" y="98844"/>
                </a:lnTo>
                <a:lnTo>
                  <a:pt x="501878" y="98844"/>
                </a:lnTo>
                <a:lnTo>
                  <a:pt x="545058" y="115874"/>
                </a:lnTo>
                <a:lnTo>
                  <a:pt x="554304" y="98844"/>
                </a:lnTo>
                <a:lnTo>
                  <a:pt x="560946" y="86614"/>
                </a:lnTo>
                <a:lnTo>
                  <a:pt x="561060" y="86410"/>
                </a:lnTo>
                <a:lnTo>
                  <a:pt x="553059" y="81508"/>
                </a:lnTo>
                <a:lnTo>
                  <a:pt x="510895" y="67754"/>
                </a:lnTo>
                <a:lnTo>
                  <a:pt x="494004" y="66611"/>
                </a:lnTo>
                <a:lnTo>
                  <a:pt x="483235" y="67043"/>
                </a:lnTo>
                <a:lnTo>
                  <a:pt x="441325" y="81508"/>
                </a:lnTo>
                <a:lnTo>
                  <a:pt x="422122" y="120332"/>
                </a:lnTo>
                <a:lnTo>
                  <a:pt x="422516" y="127546"/>
                </a:lnTo>
                <a:lnTo>
                  <a:pt x="422541" y="128016"/>
                </a:lnTo>
                <a:lnTo>
                  <a:pt x="453364" y="165557"/>
                </a:lnTo>
                <a:lnTo>
                  <a:pt x="500100" y="175729"/>
                </a:lnTo>
                <a:lnTo>
                  <a:pt x="506831" y="177165"/>
                </a:lnTo>
                <a:lnTo>
                  <a:pt x="518134" y="180390"/>
                </a:lnTo>
                <a:lnTo>
                  <a:pt x="522452" y="182410"/>
                </a:lnTo>
                <a:lnTo>
                  <a:pt x="525119" y="184873"/>
                </a:lnTo>
                <a:lnTo>
                  <a:pt x="527913" y="187325"/>
                </a:lnTo>
                <a:lnTo>
                  <a:pt x="529310" y="190627"/>
                </a:lnTo>
                <a:lnTo>
                  <a:pt x="529310" y="200698"/>
                </a:lnTo>
                <a:lnTo>
                  <a:pt x="501116" y="215011"/>
                </a:lnTo>
                <a:lnTo>
                  <a:pt x="500278" y="215011"/>
                </a:lnTo>
                <a:lnTo>
                  <a:pt x="491591" y="215328"/>
                </a:lnTo>
                <a:lnTo>
                  <a:pt x="453224" y="207213"/>
                </a:lnTo>
                <a:lnTo>
                  <a:pt x="430758" y="193687"/>
                </a:lnTo>
                <a:lnTo>
                  <a:pt x="414248" y="222313"/>
                </a:lnTo>
                <a:lnTo>
                  <a:pt x="449173" y="241655"/>
                </a:lnTo>
                <a:lnTo>
                  <a:pt x="489940" y="247789"/>
                </a:lnTo>
                <a:lnTo>
                  <a:pt x="500710" y="247408"/>
                </a:lnTo>
                <a:lnTo>
                  <a:pt x="500900" y="247408"/>
                </a:lnTo>
                <a:lnTo>
                  <a:pt x="510933" y="246265"/>
                </a:lnTo>
                <a:lnTo>
                  <a:pt x="511086" y="246265"/>
                </a:lnTo>
                <a:lnTo>
                  <a:pt x="520382" y="244348"/>
                </a:lnTo>
                <a:lnTo>
                  <a:pt x="520522" y="244348"/>
                </a:lnTo>
                <a:lnTo>
                  <a:pt x="529564" y="241503"/>
                </a:lnTo>
                <a:lnTo>
                  <a:pt x="559435" y="216636"/>
                </a:lnTo>
                <a:lnTo>
                  <a:pt x="559981" y="215328"/>
                </a:lnTo>
                <a:lnTo>
                  <a:pt x="562368" y="209702"/>
                </a:lnTo>
                <a:lnTo>
                  <a:pt x="564146" y="202209"/>
                </a:lnTo>
                <a:lnTo>
                  <a:pt x="564743" y="194144"/>
                </a:lnTo>
                <a:close/>
              </a:path>
              <a:path w="842644" h="248285">
                <a:moveTo>
                  <a:pt x="627862" y="68224"/>
                </a:moveTo>
                <a:lnTo>
                  <a:pt x="592556" y="68224"/>
                </a:lnTo>
                <a:lnTo>
                  <a:pt x="592556" y="246265"/>
                </a:lnTo>
                <a:lnTo>
                  <a:pt x="627862" y="246265"/>
                </a:lnTo>
                <a:lnTo>
                  <a:pt x="627862" y="68224"/>
                </a:lnTo>
                <a:close/>
              </a:path>
              <a:path w="842644" h="248285">
                <a:moveTo>
                  <a:pt x="633196" y="15582"/>
                </a:moveTo>
                <a:lnTo>
                  <a:pt x="630910" y="10363"/>
                </a:lnTo>
                <a:lnTo>
                  <a:pt x="622096" y="2146"/>
                </a:lnTo>
                <a:lnTo>
                  <a:pt x="616559" y="0"/>
                </a:lnTo>
                <a:lnTo>
                  <a:pt x="603986" y="0"/>
                </a:lnTo>
                <a:lnTo>
                  <a:pt x="598525" y="2146"/>
                </a:lnTo>
                <a:lnTo>
                  <a:pt x="589635" y="10744"/>
                </a:lnTo>
                <a:lnTo>
                  <a:pt x="587476" y="16014"/>
                </a:lnTo>
                <a:lnTo>
                  <a:pt x="587476" y="28448"/>
                </a:lnTo>
                <a:lnTo>
                  <a:pt x="589635" y="33743"/>
                </a:lnTo>
                <a:lnTo>
                  <a:pt x="598525" y="42545"/>
                </a:lnTo>
                <a:lnTo>
                  <a:pt x="603986" y="44742"/>
                </a:lnTo>
                <a:lnTo>
                  <a:pt x="616940" y="44742"/>
                </a:lnTo>
                <a:lnTo>
                  <a:pt x="622401" y="42545"/>
                </a:lnTo>
                <a:lnTo>
                  <a:pt x="631037" y="33743"/>
                </a:lnTo>
                <a:lnTo>
                  <a:pt x="633145" y="28448"/>
                </a:lnTo>
                <a:lnTo>
                  <a:pt x="633196" y="15582"/>
                </a:lnTo>
                <a:close/>
              </a:path>
              <a:path w="842644" h="248285">
                <a:moveTo>
                  <a:pt x="842238" y="143891"/>
                </a:moveTo>
                <a:lnTo>
                  <a:pt x="832713" y="100990"/>
                </a:lnTo>
                <a:lnTo>
                  <a:pt x="831913" y="99758"/>
                </a:lnTo>
                <a:lnTo>
                  <a:pt x="827493" y="92875"/>
                </a:lnTo>
                <a:lnTo>
                  <a:pt x="821982" y="86575"/>
                </a:lnTo>
                <a:lnTo>
                  <a:pt x="821359" y="85864"/>
                </a:lnTo>
                <a:lnTo>
                  <a:pt x="814298" y="79946"/>
                </a:lnTo>
                <a:lnTo>
                  <a:pt x="778294" y="67144"/>
                </a:lnTo>
                <a:lnTo>
                  <a:pt x="767816" y="66611"/>
                </a:lnTo>
                <a:lnTo>
                  <a:pt x="755383" y="67322"/>
                </a:lnTo>
                <a:lnTo>
                  <a:pt x="718921" y="80314"/>
                </a:lnTo>
                <a:lnTo>
                  <a:pt x="711428" y="86575"/>
                </a:lnTo>
                <a:lnTo>
                  <a:pt x="711428" y="68224"/>
                </a:lnTo>
                <a:lnTo>
                  <a:pt x="677138" y="68224"/>
                </a:lnTo>
                <a:lnTo>
                  <a:pt x="677138" y="246265"/>
                </a:lnTo>
                <a:lnTo>
                  <a:pt x="712317" y="246265"/>
                </a:lnTo>
                <a:lnTo>
                  <a:pt x="712317" y="153022"/>
                </a:lnTo>
                <a:lnTo>
                  <a:pt x="712647" y="146037"/>
                </a:lnTo>
                <a:lnTo>
                  <a:pt x="728662" y="110159"/>
                </a:lnTo>
                <a:lnTo>
                  <a:pt x="763752" y="99758"/>
                </a:lnTo>
                <a:lnTo>
                  <a:pt x="773531" y="100482"/>
                </a:lnTo>
                <a:lnTo>
                  <a:pt x="804024" y="125628"/>
                </a:lnTo>
                <a:lnTo>
                  <a:pt x="806805" y="246265"/>
                </a:lnTo>
                <a:lnTo>
                  <a:pt x="842238" y="246265"/>
                </a:lnTo>
                <a:lnTo>
                  <a:pt x="842238" y="14389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3" name="object 11"/>
          <p:cNvSpPr/>
          <p:nvPr/>
        </p:nvSpPr>
        <p:spPr>
          <a:xfrm>
            <a:off x="16128720" y="3978000"/>
            <a:ext cx="512640" cy="307080"/>
          </a:xfrm>
          <a:custGeom>
            <a:avLst/>
            <a:gdLst/>
            <a:ahLst/>
            <a:rect l="l" t="t" r="r" b="b"/>
            <a:pathLst>
              <a:path w="513080" h="307339">
                <a:moveTo>
                  <a:pt x="75946" y="153631"/>
                </a:moveTo>
                <a:lnTo>
                  <a:pt x="73545" y="110807"/>
                </a:lnTo>
                <a:lnTo>
                  <a:pt x="66294" y="70675"/>
                </a:lnTo>
                <a:lnTo>
                  <a:pt x="53949" y="33604"/>
                </a:lnTo>
                <a:lnTo>
                  <a:pt x="36195" y="0"/>
                </a:lnTo>
                <a:lnTo>
                  <a:pt x="0" y="0"/>
                </a:lnTo>
                <a:lnTo>
                  <a:pt x="11036" y="20320"/>
                </a:lnTo>
                <a:lnTo>
                  <a:pt x="20154" y="39890"/>
                </a:lnTo>
                <a:lnTo>
                  <a:pt x="32512" y="76822"/>
                </a:lnTo>
                <a:lnTo>
                  <a:pt x="40246" y="131876"/>
                </a:lnTo>
                <a:lnTo>
                  <a:pt x="40894" y="153631"/>
                </a:lnTo>
                <a:lnTo>
                  <a:pt x="40360" y="173951"/>
                </a:lnTo>
                <a:lnTo>
                  <a:pt x="36169" y="212369"/>
                </a:lnTo>
                <a:lnTo>
                  <a:pt x="20154" y="267385"/>
                </a:lnTo>
                <a:lnTo>
                  <a:pt x="0" y="307263"/>
                </a:lnTo>
                <a:lnTo>
                  <a:pt x="36195" y="307263"/>
                </a:lnTo>
                <a:lnTo>
                  <a:pt x="54000" y="273253"/>
                </a:lnTo>
                <a:lnTo>
                  <a:pt x="66294" y="236283"/>
                </a:lnTo>
                <a:lnTo>
                  <a:pt x="73545" y="196405"/>
                </a:lnTo>
                <a:lnTo>
                  <a:pt x="75336" y="175387"/>
                </a:lnTo>
                <a:lnTo>
                  <a:pt x="75946" y="153631"/>
                </a:lnTo>
                <a:close/>
              </a:path>
              <a:path w="513080" h="307339">
                <a:moveTo>
                  <a:pt x="349758" y="114109"/>
                </a:moveTo>
                <a:lnTo>
                  <a:pt x="291338" y="114109"/>
                </a:lnTo>
                <a:lnTo>
                  <a:pt x="291338" y="56553"/>
                </a:lnTo>
                <a:lnTo>
                  <a:pt x="258445" y="56553"/>
                </a:lnTo>
                <a:lnTo>
                  <a:pt x="258445" y="114109"/>
                </a:lnTo>
                <a:lnTo>
                  <a:pt x="200025" y="114109"/>
                </a:lnTo>
                <a:lnTo>
                  <a:pt x="200025" y="145656"/>
                </a:lnTo>
                <a:lnTo>
                  <a:pt x="258445" y="145656"/>
                </a:lnTo>
                <a:lnTo>
                  <a:pt x="258445" y="202907"/>
                </a:lnTo>
                <a:lnTo>
                  <a:pt x="291338" y="202907"/>
                </a:lnTo>
                <a:lnTo>
                  <a:pt x="291338" y="145656"/>
                </a:lnTo>
                <a:lnTo>
                  <a:pt x="349758" y="145656"/>
                </a:lnTo>
                <a:lnTo>
                  <a:pt x="349758" y="114109"/>
                </a:lnTo>
                <a:close/>
              </a:path>
              <a:path w="513080" h="307339">
                <a:moveTo>
                  <a:pt x="507492" y="68224"/>
                </a:moveTo>
                <a:lnTo>
                  <a:pt x="472186" y="68224"/>
                </a:lnTo>
                <a:lnTo>
                  <a:pt x="472186" y="246265"/>
                </a:lnTo>
                <a:lnTo>
                  <a:pt x="507492" y="246265"/>
                </a:lnTo>
                <a:lnTo>
                  <a:pt x="507492" y="68224"/>
                </a:lnTo>
                <a:close/>
              </a:path>
              <a:path w="513080" h="307339">
                <a:moveTo>
                  <a:pt x="512826" y="15582"/>
                </a:moveTo>
                <a:lnTo>
                  <a:pt x="510667" y="10363"/>
                </a:lnTo>
                <a:lnTo>
                  <a:pt x="506095" y="6210"/>
                </a:lnTo>
                <a:lnTo>
                  <a:pt x="501726" y="2146"/>
                </a:lnTo>
                <a:lnTo>
                  <a:pt x="496316" y="0"/>
                </a:lnTo>
                <a:lnTo>
                  <a:pt x="483616" y="0"/>
                </a:lnTo>
                <a:lnTo>
                  <a:pt x="478282" y="2146"/>
                </a:lnTo>
                <a:lnTo>
                  <a:pt x="469392" y="10744"/>
                </a:lnTo>
                <a:lnTo>
                  <a:pt x="467106" y="16014"/>
                </a:lnTo>
                <a:lnTo>
                  <a:pt x="467106" y="28448"/>
                </a:lnTo>
                <a:lnTo>
                  <a:pt x="469392" y="33743"/>
                </a:lnTo>
                <a:lnTo>
                  <a:pt x="473710" y="38138"/>
                </a:lnTo>
                <a:lnTo>
                  <a:pt x="478155" y="42545"/>
                </a:lnTo>
                <a:lnTo>
                  <a:pt x="483616" y="44742"/>
                </a:lnTo>
                <a:lnTo>
                  <a:pt x="496697" y="44742"/>
                </a:lnTo>
                <a:lnTo>
                  <a:pt x="502158" y="42545"/>
                </a:lnTo>
                <a:lnTo>
                  <a:pt x="510794" y="33743"/>
                </a:lnTo>
                <a:lnTo>
                  <a:pt x="512775" y="28448"/>
                </a:lnTo>
                <a:lnTo>
                  <a:pt x="512826" y="1558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4" name="object 12"/>
          <p:cNvSpPr/>
          <p:nvPr/>
        </p:nvSpPr>
        <p:spPr>
          <a:xfrm>
            <a:off x="12040560" y="4358880"/>
            <a:ext cx="179280" cy="307080"/>
          </a:xfrm>
          <a:custGeom>
            <a:avLst/>
            <a:gdLst/>
            <a:ahLst/>
            <a:rect l="l" t="t" r="r" b="b"/>
            <a:pathLst>
              <a:path w="179704" h="307339">
                <a:moveTo>
                  <a:pt x="76047" y="153631"/>
                </a:moveTo>
                <a:lnTo>
                  <a:pt x="75476" y="133324"/>
                </a:lnTo>
                <a:lnTo>
                  <a:pt x="75438" y="131876"/>
                </a:lnTo>
                <a:lnTo>
                  <a:pt x="73621" y="110807"/>
                </a:lnTo>
                <a:lnTo>
                  <a:pt x="66382" y="70675"/>
                </a:lnTo>
                <a:lnTo>
                  <a:pt x="54000" y="33604"/>
                </a:lnTo>
                <a:lnTo>
                  <a:pt x="36220" y="0"/>
                </a:lnTo>
                <a:lnTo>
                  <a:pt x="0" y="0"/>
                </a:lnTo>
                <a:lnTo>
                  <a:pt x="11061" y="20320"/>
                </a:lnTo>
                <a:lnTo>
                  <a:pt x="20180" y="39890"/>
                </a:lnTo>
                <a:lnTo>
                  <a:pt x="32537" y="76822"/>
                </a:lnTo>
                <a:lnTo>
                  <a:pt x="40335" y="131876"/>
                </a:lnTo>
                <a:lnTo>
                  <a:pt x="40982" y="153631"/>
                </a:lnTo>
                <a:lnTo>
                  <a:pt x="40449" y="173951"/>
                </a:lnTo>
                <a:lnTo>
                  <a:pt x="36220" y="212369"/>
                </a:lnTo>
                <a:lnTo>
                  <a:pt x="20180" y="267385"/>
                </a:lnTo>
                <a:lnTo>
                  <a:pt x="0" y="307263"/>
                </a:lnTo>
                <a:lnTo>
                  <a:pt x="36296" y="307263"/>
                </a:lnTo>
                <a:lnTo>
                  <a:pt x="54025" y="273253"/>
                </a:lnTo>
                <a:lnTo>
                  <a:pt x="66382" y="236283"/>
                </a:lnTo>
                <a:lnTo>
                  <a:pt x="73621" y="196405"/>
                </a:lnTo>
                <a:lnTo>
                  <a:pt x="75438" y="175387"/>
                </a:lnTo>
                <a:lnTo>
                  <a:pt x="76047" y="153631"/>
                </a:lnTo>
                <a:close/>
              </a:path>
              <a:path w="179704" h="307339">
                <a:moveTo>
                  <a:pt x="179463" y="153631"/>
                </a:moveTo>
                <a:lnTo>
                  <a:pt x="178892" y="133324"/>
                </a:lnTo>
                <a:lnTo>
                  <a:pt x="178854" y="131876"/>
                </a:lnTo>
                <a:lnTo>
                  <a:pt x="177038" y="110807"/>
                </a:lnTo>
                <a:lnTo>
                  <a:pt x="169799" y="70675"/>
                </a:lnTo>
                <a:lnTo>
                  <a:pt x="157416" y="33604"/>
                </a:lnTo>
                <a:lnTo>
                  <a:pt x="139636" y="0"/>
                </a:lnTo>
                <a:lnTo>
                  <a:pt x="103416" y="0"/>
                </a:lnTo>
                <a:lnTo>
                  <a:pt x="114477" y="20320"/>
                </a:lnTo>
                <a:lnTo>
                  <a:pt x="123596" y="39890"/>
                </a:lnTo>
                <a:lnTo>
                  <a:pt x="135953" y="76822"/>
                </a:lnTo>
                <a:lnTo>
                  <a:pt x="143738" y="131876"/>
                </a:lnTo>
                <a:lnTo>
                  <a:pt x="144386" y="153631"/>
                </a:lnTo>
                <a:lnTo>
                  <a:pt x="143852" y="173951"/>
                </a:lnTo>
                <a:lnTo>
                  <a:pt x="139636" y="212369"/>
                </a:lnTo>
                <a:lnTo>
                  <a:pt x="123596" y="267385"/>
                </a:lnTo>
                <a:lnTo>
                  <a:pt x="103416" y="307263"/>
                </a:lnTo>
                <a:lnTo>
                  <a:pt x="139712" y="307263"/>
                </a:lnTo>
                <a:lnTo>
                  <a:pt x="157441" y="273253"/>
                </a:lnTo>
                <a:lnTo>
                  <a:pt x="169799" y="236283"/>
                </a:lnTo>
                <a:lnTo>
                  <a:pt x="177038" y="196405"/>
                </a:lnTo>
                <a:lnTo>
                  <a:pt x="178854" y="175387"/>
                </a:lnTo>
                <a:lnTo>
                  <a:pt x="179463" y="15363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5" name="object 13"/>
          <p:cNvSpPr/>
          <p:nvPr/>
        </p:nvSpPr>
        <p:spPr>
          <a:xfrm>
            <a:off x="11062080" y="3135240"/>
            <a:ext cx="5595840" cy="228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indent="339480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states</a:t>
            </a:r>
            <a:r>
              <a:rPr b="0" lang="en-IN" sz="2450" spc="-114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that</a:t>
            </a:r>
            <a:r>
              <a:rPr b="0" lang="en-IN" sz="2450" spc="-1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 any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complex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89" strike="noStrike">
                <a:solidFill>
                  <a:srgbClr val="ffffff"/>
                </a:solidFill>
                <a:latin typeface="Verdana"/>
              </a:rPr>
              <a:t>number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polar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form,</a:t>
            </a:r>
            <a:endParaRPr b="0" lang="en-IN" sz="2450" spc="-1" strike="noStrike">
              <a:latin typeface="Arial"/>
            </a:endParaRPr>
          </a:p>
          <a:p>
            <a:pPr marL="410040" indent="3394800" algn="ctr">
              <a:lnSpc>
                <a:spcPct val="100000"/>
              </a:lnSpc>
              <a:spcBef>
                <a:spcPts val="60"/>
              </a:spcBef>
              <a:buNone/>
              <a:tabLst>
                <a:tab algn="l" pos="1646640"/>
                <a:tab algn="l" pos="4329360"/>
              </a:tabLst>
            </a:pPr>
            <a:r>
              <a:rPr b="0" lang="en-IN" sz="2450" spc="-52" strike="noStrike">
                <a:solidFill>
                  <a:srgbClr val="ffffff"/>
                </a:solidFill>
                <a:latin typeface="Arial Black"/>
              </a:rPr>
              <a:t>θ</a:t>
            </a:r>
            <a:r>
              <a:rPr b="0" lang="en-IN" sz="2450" spc="-1" strike="noStrike">
                <a:solidFill>
                  <a:srgbClr val="ffffff"/>
                </a:solidFill>
                <a:latin typeface="Arial Black"/>
              </a:rPr>
              <a:t>	</a:t>
            </a:r>
            <a:r>
              <a:rPr b="0" lang="en-IN" sz="2450" spc="-52" strike="noStrike">
                <a:solidFill>
                  <a:srgbClr val="ffffff"/>
                </a:solidFill>
                <a:latin typeface="Arial Black"/>
              </a:rPr>
              <a:t>θ</a:t>
            </a:r>
            <a:r>
              <a:rPr b="0" lang="en-IN" sz="2450" spc="-1" strike="noStrike">
                <a:solidFill>
                  <a:srgbClr val="ffffff"/>
                </a:solidFill>
                <a:latin typeface="Arial Black"/>
              </a:rPr>
              <a:t>	</a:t>
            </a:r>
            <a:r>
              <a:rPr b="0" lang="en-IN" sz="2450" spc="-52" strike="noStrike">
                <a:solidFill>
                  <a:srgbClr val="ffffff"/>
                </a:solidFill>
                <a:latin typeface="Arial Black"/>
              </a:rPr>
              <a:t>θ</a:t>
            </a:r>
            <a:endParaRPr b="0" lang="en-IN" sz="2450" spc="-1" strike="noStrike">
              <a:latin typeface="Arial"/>
            </a:endParaRPr>
          </a:p>
          <a:p>
            <a:pPr marL="482040" indent="3394800" algn="ctr">
              <a:lnSpc>
                <a:spcPct val="100000"/>
              </a:lnSpc>
              <a:spcBef>
                <a:spcPts val="60"/>
              </a:spcBef>
              <a:buNone/>
              <a:tabLst>
                <a:tab algn="l" pos="880200"/>
              </a:tabLst>
            </a:pPr>
            <a:r>
              <a:rPr b="0" lang="en-IN" sz="2450" spc="-52" strike="noStrike">
                <a:solidFill>
                  <a:srgbClr val="ffffff"/>
                </a:solidFill>
                <a:latin typeface="Arial Black"/>
              </a:rPr>
              <a:t>θ</a:t>
            </a:r>
            <a:r>
              <a:rPr b="0" lang="en-IN" sz="2450" spc="-1" strike="noStrike">
                <a:solidFill>
                  <a:srgbClr val="ffffff"/>
                </a:solidFill>
                <a:latin typeface="Arial Black"/>
              </a:rPr>
              <a:t>	</a:t>
            </a: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This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theorem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bridges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76" name="object 14"/>
          <p:cNvSpPr/>
          <p:nvPr/>
        </p:nvSpPr>
        <p:spPr>
          <a:xfrm>
            <a:off x="11062080" y="4659120"/>
            <a:ext cx="211284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97" strike="noStrike">
                <a:solidFill>
                  <a:srgbClr val="ffffff"/>
                </a:solidFill>
                <a:latin typeface="Verdana"/>
              </a:rPr>
              <a:t>gap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between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77" name="object 15"/>
          <p:cNvSpPr/>
          <p:nvPr/>
        </p:nvSpPr>
        <p:spPr>
          <a:xfrm>
            <a:off x="13727520" y="4659120"/>
            <a:ext cx="2332800" cy="76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70892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revealing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78" name="object 16"/>
          <p:cNvSpPr/>
          <p:nvPr/>
        </p:nvSpPr>
        <p:spPr>
          <a:xfrm>
            <a:off x="11062080" y="5421240"/>
            <a:ext cx="5388120" cy="7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power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complex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exponentiation.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Let's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explore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its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implications!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79" name="object 17" descr=""/>
          <p:cNvPicPr/>
          <p:nvPr/>
        </p:nvPicPr>
        <p:blipFill>
          <a:blip r:embed="rId7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3373200" y="1419840"/>
            <a:ext cx="4305600" cy="1829880"/>
          </a:xfrm>
          <a:prstGeom prst="rect">
            <a:avLst/>
          </a:prstGeom>
          <a:noFill/>
          <a:ln w="0">
            <a:noFill/>
          </a:ln>
        </p:spPr>
        <p:txBody>
          <a:bodyPr lIns="0" rIns="0" tIns="7560" bIns="0" anchor="t">
            <a:noAutofit/>
          </a:bodyPr>
          <a:p>
            <a:pPr marL="102960" indent="-90720">
              <a:lnSpc>
                <a:spcPct val="101000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Applications</a:t>
            </a:r>
            <a:r>
              <a:rPr b="1" lang="en-IN" sz="3950" spc="16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of</a:t>
            </a:r>
            <a:r>
              <a:rPr b="1" lang="en-IN" sz="3950" spc="15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58" strike="noStrike">
                <a:solidFill>
                  <a:srgbClr val="000000"/>
                </a:solidFill>
                <a:latin typeface="Cambria"/>
              </a:rPr>
              <a:t>De </a:t>
            </a:r>
            <a:r>
              <a:rPr b="1" lang="en-IN" sz="3950" spc="-21" strike="noStrike">
                <a:solidFill>
                  <a:srgbClr val="000000"/>
                </a:solidFill>
                <a:latin typeface="Cambria"/>
              </a:rPr>
              <a:t>Moivre's</a:t>
            </a:r>
            <a:r>
              <a:rPr b="1" lang="en-IN" sz="3950" spc="-13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Theorem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181" name="object 3" descr=""/>
          <p:cNvPicPr/>
          <p:nvPr/>
        </p:nvPicPr>
        <p:blipFill>
          <a:blip r:embed="rId1"/>
          <a:stretch/>
        </p:blipFill>
        <p:spPr>
          <a:xfrm>
            <a:off x="2495880" y="3826440"/>
            <a:ext cx="1131120" cy="308520"/>
          </a:xfrm>
          <a:prstGeom prst="rect">
            <a:avLst/>
          </a:prstGeom>
          <a:ln w="0">
            <a:noFill/>
          </a:ln>
        </p:spPr>
      </p:pic>
      <p:pic>
        <p:nvPicPr>
          <p:cNvPr id="182" name="object 4" descr=""/>
          <p:cNvPicPr/>
          <p:nvPr/>
        </p:nvPicPr>
        <p:blipFill>
          <a:blip r:embed="rId2"/>
          <a:stretch/>
        </p:blipFill>
        <p:spPr>
          <a:xfrm>
            <a:off x="6636240" y="5217120"/>
            <a:ext cx="965880" cy="180720"/>
          </a:xfrm>
          <a:prstGeom prst="rect">
            <a:avLst/>
          </a:prstGeom>
          <a:ln w="0">
            <a:noFill/>
          </a:ln>
        </p:spPr>
      </p:pic>
      <p:pic>
        <p:nvPicPr>
          <p:cNvPr id="183" name="object 5" descr=""/>
          <p:cNvPicPr/>
          <p:nvPr/>
        </p:nvPicPr>
        <p:blipFill>
          <a:blip r:embed="rId3"/>
          <a:stretch/>
        </p:blipFill>
        <p:spPr>
          <a:xfrm>
            <a:off x="5683320" y="3388320"/>
            <a:ext cx="1897560" cy="308520"/>
          </a:xfrm>
          <a:prstGeom prst="rect">
            <a:avLst/>
          </a:prstGeom>
          <a:ln w="0">
            <a:noFill/>
          </a:ln>
        </p:spPr>
      </p:pic>
      <p:pic>
        <p:nvPicPr>
          <p:cNvPr id="184" name="object 6" descr=""/>
          <p:cNvPicPr/>
          <p:nvPr/>
        </p:nvPicPr>
        <p:blipFill>
          <a:blip r:embed="rId4"/>
          <a:stretch/>
        </p:blipFill>
        <p:spPr>
          <a:xfrm>
            <a:off x="4480920" y="3826440"/>
            <a:ext cx="2812320" cy="307080"/>
          </a:xfrm>
          <a:prstGeom prst="rect">
            <a:avLst/>
          </a:prstGeom>
          <a:ln w="0">
            <a:noFill/>
          </a:ln>
        </p:spPr>
      </p:pic>
      <p:sp>
        <p:nvSpPr>
          <p:cNvPr id="185" name="object 7"/>
          <p:cNvSpPr/>
          <p:nvPr/>
        </p:nvSpPr>
        <p:spPr>
          <a:xfrm>
            <a:off x="1487520" y="2869200"/>
            <a:ext cx="619092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89" strike="noStrike">
                <a:latin typeface="Verdana"/>
              </a:rPr>
              <a:t>De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Moivre's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Theorem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ﬁnds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applications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86" name="object 8" descr=""/>
          <p:cNvPicPr/>
          <p:nvPr/>
        </p:nvPicPr>
        <p:blipFill>
          <a:blip r:embed="rId5"/>
          <a:stretch/>
        </p:blipFill>
        <p:spPr>
          <a:xfrm>
            <a:off x="4136040" y="5150160"/>
            <a:ext cx="1727640" cy="247320"/>
          </a:xfrm>
          <a:prstGeom prst="rect">
            <a:avLst/>
          </a:prstGeom>
          <a:ln w="0">
            <a:noFill/>
          </a:ln>
        </p:spPr>
      </p:pic>
      <p:sp>
        <p:nvSpPr>
          <p:cNvPr id="187" name="object 9"/>
          <p:cNvSpPr/>
          <p:nvPr/>
        </p:nvSpPr>
        <p:spPr>
          <a:xfrm>
            <a:off x="1904040" y="3246480"/>
            <a:ext cx="369540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algn="ctr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ﬁelds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such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as</a:t>
            </a:r>
            <a:endParaRPr b="0" lang="en-IN" sz="2450" spc="-1" strike="noStrike">
              <a:latin typeface="Arial"/>
            </a:endParaRPr>
          </a:p>
          <a:p>
            <a:pPr marL="504360" algn="ctr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88" name="object 10"/>
          <p:cNvSpPr/>
          <p:nvPr/>
        </p:nvSpPr>
        <p:spPr>
          <a:xfrm>
            <a:off x="7281720" y="3246480"/>
            <a:ext cx="39708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algn="r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415" strike="noStrike"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97" strike="noStrike">
                <a:latin typeface="Verdana"/>
              </a:rPr>
              <a:t>It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89" name="object 11"/>
          <p:cNvSpPr/>
          <p:nvPr/>
        </p:nvSpPr>
        <p:spPr>
          <a:xfrm>
            <a:off x="1421280" y="4132440"/>
            <a:ext cx="6257520" cy="219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370800" algn="r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simpliﬁes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72" strike="noStrike">
                <a:latin typeface="Verdana"/>
              </a:rPr>
              <a:t>computation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powers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roots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complex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numbers,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aiding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analysis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. </a:t>
            </a:r>
            <a:r>
              <a:rPr b="0" lang="en-IN" sz="2450" spc="-12" strike="noStrike">
                <a:latin typeface="Verdana"/>
              </a:rPr>
              <a:t>Discover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how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theorem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impacts</a:t>
            </a:r>
            <a:endParaRPr b="0" lang="en-IN" sz="2450" spc="-1" strike="noStrike">
              <a:latin typeface="Arial"/>
            </a:endParaRPr>
          </a:p>
          <a:p>
            <a:pPr marL="12600" indent="37080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75" strike="noStrike">
                <a:latin typeface="Verdana"/>
              </a:rPr>
              <a:t>real-</a:t>
            </a:r>
            <a:r>
              <a:rPr b="0" lang="en-IN" sz="2450" spc="-1" strike="noStrike">
                <a:latin typeface="Verdana"/>
              </a:rPr>
              <a:t>world</a:t>
            </a:r>
            <a:r>
              <a:rPr b="0" lang="en-IN" sz="2450" spc="49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scenarios!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90" name="object 12" descr=""/>
          <p:cNvPicPr/>
          <p:nvPr/>
        </p:nvPicPr>
        <p:blipFill>
          <a:blip r:embed="rId6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077880" cy="5335200"/>
          </a:xfrm>
          <a:prstGeom prst="rect">
            <a:avLst/>
          </a:prstGeom>
          <a:noFill/>
          <a:ln w="0">
            <a:noFill/>
          </a:ln>
        </p:spPr>
        <p:txBody>
          <a:bodyPr lIns="0" rIns="0" tIns="7560" bIns="0" anchor="t">
            <a:noAutofit/>
          </a:bodyPr>
          <a:p>
            <a:pPr marL="12600">
              <a:lnSpc>
                <a:spcPct val="101000"/>
              </a:lnSpc>
              <a:spcBef>
                <a:spcPts val="60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Visualizing</a:t>
            </a:r>
            <a:r>
              <a:rPr b="1" lang="en-IN" sz="3950" spc="24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43" strike="noStrike">
                <a:solidFill>
                  <a:srgbClr val="000000"/>
                </a:solidFill>
                <a:latin typeface="Cambria"/>
              </a:rPr>
              <a:t>Complex 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Numbers</a:t>
            </a:r>
            <a:endParaRPr b="0" lang="en-IN" sz="3950" spc="-1" strike="noStrike">
              <a:latin typeface="Calibri"/>
            </a:endParaRPr>
          </a:p>
          <a:p>
            <a:pPr marL="12600">
              <a:lnSpc>
                <a:spcPct val="102000"/>
              </a:lnSpc>
              <a:spcBef>
                <a:spcPts val="660"/>
              </a:spcBef>
              <a:buNone/>
              <a:tabLst>
                <a:tab algn="l" pos="2691000"/>
                <a:tab algn="l" pos="3439800"/>
                <a:tab algn="l" pos="4272120"/>
              </a:tabLst>
            </a:pP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Visual</a:t>
            </a:r>
            <a:r>
              <a:rPr b="0" lang="en-IN" sz="2450" spc="-9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representation</a:t>
            </a:r>
            <a:r>
              <a:rPr b="0" lang="en-IN" sz="2450" spc="-9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of</a:t>
            </a:r>
            <a:r>
              <a:rPr b="0" lang="en-IN" sz="2450" spc="-8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000000"/>
                </a:solidFill>
                <a:latin typeface="Verdana"/>
              </a:rPr>
              <a:t>complex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numbers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can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enhance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our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understanding.</a:t>
            </a:r>
            <a:r>
              <a:rPr b="0" lang="en-IN" sz="2450" spc="-4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By</a:t>
            </a:r>
            <a:r>
              <a:rPr b="0" lang="en-IN" sz="2450" spc="-4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plotting</a:t>
            </a:r>
            <a:r>
              <a:rPr b="0" lang="en-IN" sz="2450" spc="-4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numbers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on</a:t>
            </a:r>
            <a:r>
              <a:rPr b="0" lang="en-IN" sz="2450" spc="-2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000000"/>
                </a:solidFill>
                <a:latin typeface="Verdana"/>
              </a:rPr>
              <a:t>,</a:t>
            </a:r>
            <a:r>
              <a:rPr b="0" lang="en-IN" sz="2450" spc="-2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we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can</a:t>
            </a:r>
            <a:r>
              <a:rPr b="0" lang="en-IN" sz="2450" spc="-2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observe their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000000"/>
                </a:solidFill>
                <a:latin typeface="Verdana"/>
              </a:rPr>
              <a:t>.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This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visualization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aids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grasping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000000"/>
                </a:solidFill>
                <a:latin typeface="Verdana"/>
              </a:rPr>
              <a:t>the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geometric</a:t>
            </a:r>
            <a:r>
              <a:rPr b="0" lang="en-IN" sz="2450" spc="-9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interpretation</a:t>
            </a:r>
            <a:r>
              <a:rPr b="0" lang="en-IN" sz="2450" spc="-9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of</a:t>
            </a:r>
            <a:r>
              <a:rPr b="0" lang="en-IN" sz="2450" spc="-8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operations like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addition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multiplication.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Let's see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20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89" strike="noStrike">
                <a:solidFill>
                  <a:srgbClr val="000000"/>
                </a:solidFill>
                <a:latin typeface="Verdana"/>
              </a:rPr>
              <a:t>magic</a:t>
            </a:r>
            <a:r>
              <a:rPr b="0" lang="en-IN" sz="2450" spc="-20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unfold!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49880" cy="17337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3300" spc="-1" strike="noStrike">
                <a:solidFill>
                  <a:srgbClr val="ffffff"/>
                </a:solidFill>
                <a:latin typeface="Cambria"/>
              </a:rPr>
              <a:t>Exploring</a:t>
            </a:r>
            <a:r>
              <a:rPr b="1" lang="en-IN" sz="3300" spc="2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-1" strike="noStrike">
                <a:solidFill>
                  <a:srgbClr val="ffffff"/>
                </a:solidFill>
                <a:latin typeface="Cambria"/>
              </a:rPr>
              <a:t>Further:</a:t>
            </a:r>
            <a:r>
              <a:rPr b="1" lang="en-IN" sz="3300" spc="26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-12" strike="noStrike">
                <a:solidFill>
                  <a:srgbClr val="ffffff"/>
                </a:solidFill>
                <a:latin typeface="Cambria"/>
              </a:rPr>
              <a:t>Beyond Basics</a:t>
            </a:r>
            <a:endParaRPr b="0" lang="en-IN" sz="3300" spc="-1" strike="noStrike">
              <a:latin typeface="Calibri"/>
            </a:endParaRPr>
          </a:p>
        </p:txBody>
      </p:sp>
      <p:pic>
        <p:nvPicPr>
          <p:cNvPr id="194" name="object 4" descr=""/>
          <p:cNvPicPr/>
          <p:nvPr/>
        </p:nvPicPr>
        <p:blipFill>
          <a:blip r:embed="rId1"/>
          <a:stretch/>
        </p:blipFill>
        <p:spPr>
          <a:xfrm>
            <a:off x="13254120" y="3976560"/>
            <a:ext cx="2053440" cy="309960"/>
          </a:xfrm>
          <a:prstGeom prst="rect">
            <a:avLst/>
          </a:prstGeom>
          <a:ln w="0">
            <a:noFill/>
          </a:ln>
        </p:spPr>
      </p:pic>
      <p:pic>
        <p:nvPicPr>
          <p:cNvPr id="195" name="object 5" descr=""/>
          <p:cNvPicPr/>
          <p:nvPr/>
        </p:nvPicPr>
        <p:blipFill>
          <a:blip r:embed="rId2"/>
          <a:stretch/>
        </p:blipFill>
        <p:spPr>
          <a:xfrm>
            <a:off x="11089440" y="4358880"/>
            <a:ext cx="3148920" cy="308520"/>
          </a:xfrm>
          <a:prstGeom prst="rect">
            <a:avLst/>
          </a:prstGeom>
          <a:ln w="0">
            <a:noFill/>
          </a:ln>
        </p:spPr>
      </p:pic>
      <p:pic>
        <p:nvPicPr>
          <p:cNvPr id="196" name="object 6" descr=""/>
          <p:cNvPicPr/>
          <p:nvPr/>
        </p:nvPicPr>
        <p:blipFill>
          <a:blip r:embed="rId3"/>
          <a:stretch/>
        </p:blipFill>
        <p:spPr>
          <a:xfrm>
            <a:off x="11100960" y="6273360"/>
            <a:ext cx="4520880" cy="308520"/>
          </a:xfrm>
          <a:prstGeom prst="rect">
            <a:avLst/>
          </a:prstGeom>
          <a:ln w="0">
            <a:noFill/>
          </a:ln>
        </p:spPr>
      </p:pic>
      <p:sp>
        <p:nvSpPr>
          <p:cNvPr id="197" name="object 7"/>
          <p:cNvSpPr/>
          <p:nvPr/>
        </p:nvSpPr>
        <p:spPr>
          <a:xfrm>
            <a:off x="11062080" y="3135240"/>
            <a:ext cx="5581440" cy="7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89" strike="noStrike">
                <a:solidFill>
                  <a:srgbClr val="ffffff"/>
                </a:solidFill>
                <a:latin typeface="Verdana"/>
              </a:rPr>
              <a:t>Once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we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grasp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89" strike="noStrike">
                <a:solidFill>
                  <a:srgbClr val="ffffff"/>
                </a:solidFill>
                <a:latin typeface="Verdana"/>
              </a:rPr>
              <a:t>De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Moivre's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Theorem,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we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can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explore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advanced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98" name="object 8"/>
          <p:cNvSpPr/>
          <p:nvPr/>
        </p:nvSpPr>
        <p:spPr>
          <a:xfrm>
            <a:off x="11062080" y="3897360"/>
            <a:ext cx="209052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concepts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like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99" name="object 9" descr=""/>
          <p:cNvPicPr/>
          <p:nvPr/>
        </p:nvPicPr>
        <p:blipFill>
          <a:blip r:embed="rId4"/>
          <a:stretch/>
        </p:blipFill>
        <p:spPr>
          <a:xfrm>
            <a:off x="11106000" y="5883120"/>
            <a:ext cx="2082240" cy="247320"/>
          </a:xfrm>
          <a:prstGeom prst="rect">
            <a:avLst/>
          </a:prstGeom>
          <a:ln w="0">
            <a:noFill/>
          </a:ln>
        </p:spPr>
      </p:pic>
      <p:sp>
        <p:nvSpPr>
          <p:cNvPr id="200" name="object 10"/>
          <p:cNvSpPr/>
          <p:nvPr/>
        </p:nvSpPr>
        <p:spPr>
          <a:xfrm>
            <a:off x="14242320" y="3897360"/>
            <a:ext cx="212940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13076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These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topics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201" name="object 11"/>
          <p:cNvSpPr/>
          <p:nvPr/>
        </p:nvSpPr>
        <p:spPr>
          <a:xfrm>
            <a:off x="11062080" y="4659120"/>
            <a:ext cx="5202360" cy="229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expand</a:t>
            </a:r>
            <a:r>
              <a:rPr b="0" lang="en-IN" sz="2450" spc="-9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our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knowledge</a:t>
            </a:r>
            <a:r>
              <a:rPr b="0" lang="en-IN" sz="2450" spc="-9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application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complex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numbers,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leading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89" strike="noStrike">
                <a:solidFill>
                  <a:srgbClr val="ffffff"/>
                </a:solidFill>
                <a:latin typeface="Verdana"/>
              </a:rPr>
              <a:t>new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discoveries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220536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its</a:t>
            </a:r>
            <a:endParaRPr b="0" lang="en-IN" sz="2450" spc="-1" strike="noStrike">
              <a:latin typeface="Arial"/>
            </a:endParaRPr>
          </a:p>
          <a:p>
            <a:pPr marL="4556880">
              <a:lnSpc>
                <a:spcPct val="100000"/>
              </a:lnSpc>
              <a:spcBef>
                <a:spcPts val="136"/>
              </a:spcBef>
              <a:buNone/>
            </a:pP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202" name="object 12" descr=""/>
          <p:cNvPicPr/>
          <p:nvPr/>
        </p:nvPicPr>
        <p:blipFill>
          <a:blip r:embed="rId5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3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204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05" name="object 4" descr=""/>
            <p:cNvPicPr/>
            <p:nvPr/>
          </p:nvPicPr>
          <p:blipFill>
            <a:blip r:embed="rId1"/>
            <a:stretch/>
          </p:blipFill>
          <p:spPr>
            <a:xfrm>
              <a:off x="6783120" y="4740840"/>
              <a:ext cx="3259800" cy="247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6" name="object 5" descr=""/>
            <p:cNvPicPr/>
            <p:nvPr/>
          </p:nvPicPr>
          <p:blipFill>
            <a:blip r:embed="rId2"/>
            <a:stretch/>
          </p:blipFill>
          <p:spPr>
            <a:xfrm>
              <a:off x="11462400" y="4740840"/>
              <a:ext cx="2307960" cy="30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7" name="object 6" descr=""/>
            <p:cNvPicPr/>
            <p:nvPr/>
          </p:nvPicPr>
          <p:blipFill>
            <a:blip r:embed="rId3"/>
            <a:stretch/>
          </p:blipFill>
          <p:spPr>
            <a:xfrm>
              <a:off x="7972920" y="6264720"/>
              <a:ext cx="3091320" cy="307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208" name="PlaceHolder 1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589644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2912760" indent="-2900520">
              <a:lnSpc>
                <a:spcPct val="100000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1" lang="en-IN" sz="6850" spc="117" strike="noStrike">
                <a:solidFill>
                  <a:srgbClr val="000000"/>
                </a:solidFill>
                <a:latin typeface="Cambria"/>
              </a:rPr>
              <a:t>Conclusion:</a:t>
            </a:r>
            <a:r>
              <a:rPr b="1" lang="en-IN" sz="6850" spc="-3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6850" spc="14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12" strike="noStrike">
                <a:solidFill>
                  <a:srgbClr val="000000"/>
                </a:solidFill>
                <a:latin typeface="Cambria"/>
              </a:rPr>
              <a:t>Journey </a:t>
            </a:r>
            <a:r>
              <a:rPr b="1" lang="en-IN" sz="6850" spc="77" strike="noStrike">
                <a:solidFill>
                  <a:srgbClr val="000000"/>
                </a:solidFill>
                <a:latin typeface="Cambria"/>
              </a:rPr>
              <a:t>Continues</a:t>
            </a:r>
            <a:endParaRPr b="0" lang="en-IN" sz="6850" spc="-1" strike="noStrike">
              <a:latin typeface="Calibri"/>
            </a:endParaRPr>
          </a:p>
        </p:txBody>
      </p:sp>
      <p:sp>
        <p:nvSpPr>
          <p:cNvPr id="209" name="object 8"/>
          <p:cNvSpPr/>
          <p:nvPr/>
        </p:nvSpPr>
        <p:spPr>
          <a:xfrm>
            <a:off x="4303800" y="4660200"/>
            <a:ext cx="9670680" cy="190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algn="ctr">
              <a:lnSpc>
                <a:spcPct val="100000"/>
              </a:lnSpc>
              <a:spcBef>
                <a:spcPts val="125"/>
              </a:spcBef>
              <a:buNone/>
              <a:tabLst>
                <a:tab algn="l" pos="5635080"/>
              </a:tabLst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conclusion,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240" algn="ctr">
              <a:lnSpc>
                <a:spcPct val="102000"/>
              </a:lnSpc>
              <a:buNone/>
              <a:tabLst>
                <a:tab algn="l" pos="3938400"/>
              </a:tabLst>
            </a:pPr>
            <a:r>
              <a:rPr b="0" lang="en-IN" sz="2450" spc="-12" strike="noStrike">
                <a:latin typeface="Verdana"/>
              </a:rPr>
              <a:t>offer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rich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landscape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exploration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discovery.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97" strike="noStrike">
                <a:latin typeface="Verdana"/>
              </a:rPr>
              <a:t>We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have </a:t>
            </a:r>
            <a:r>
              <a:rPr b="0" lang="en-IN" sz="2450" spc="-1" strike="noStrike">
                <a:latin typeface="Verdana"/>
              </a:rPr>
              <a:t>only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scratched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surface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fascinating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topic.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Continue </a:t>
            </a:r>
            <a:r>
              <a:rPr b="0" lang="en-IN" sz="2450" spc="-21" strike="noStrike">
                <a:latin typeface="Verdana"/>
              </a:rPr>
              <a:t>your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journey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world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complex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numbers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uncover their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81" strike="noStrike">
                <a:latin typeface="Verdana"/>
              </a:rPr>
              <a:t>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2024-12-18T06:25:58Z</dcterms:created>
  <dc:creator/>
  <dc:description/>
  <dc:language>en-IN</dc:language>
  <cp:lastModifiedBy/>
  <dcterms:modified xsi:type="dcterms:W3CDTF">2025-01-10T10:58:56Z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