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49446" y="995388"/>
            <a:ext cx="13965351" cy="1550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09466" y="3865435"/>
            <a:ext cx="10255885" cy="3248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Relationship Id="rId3" Type="http://schemas.openxmlformats.org/officeDocument/2006/relationships/image" Target="../media/image3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17952"/>
            <a:ext cx="8660130" cy="3865879"/>
          </a:xfrm>
          <a:prstGeom prst="rect">
            <a:avLst/>
          </a:prstGeom>
        </p:spPr>
        <p:txBody>
          <a:bodyPr wrap="square" lIns="0" tIns="195580" rIns="0" bIns="0" rtlCol="0" vert="horz">
            <a:spAutoFit/>
          </a:bodyPr>
          <a:lstStyle/>
          <a:p>
            <a:pPr marL="12700" marR="5080">
              <a:lnSpc>
                <a:spcPts val="7200"/>
              </a:lnSpc>
              <a:spcBef>
                <a:spcPts val="1540"/>
              </a:spcBef>
            </a:pPr>
            <a:r>
              <a:rPr dirty="0" sz="7200" spc="200">
                <a:solidFill>
                  <a:srgbClr val="FFFFFF"/>
                </a:solidFill>
                <a:latin typeface="Cambria"/>
                <a:cs typeface="Cambria"/>
              </a:rPr>
              <a:t>Unraveling</a:t>
            </a:r>
            <a:r>
              <a:rPr dirty="0" sz="7200" spc="2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00" spc="225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7200" spc="245">
                <a:solidFill>
                  <a:srgbClr val="FFFFFF"/>
                </a:solidFill>
                <a:latin typeface="Cambria"/>
                <a:cs typeface="Cambria"/>
              </a:rPr>
              <a:t>Curves:</a:t>
            </a:r>
            <a:r>
              <a:rPr dirty="0" sz="720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00" spc="355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7200" spc="-1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00" spc="225">
                <a:solidFill>
                  <a:srgbClr val="FFFFFF"/>
                </a:solidFill>
                <a:latin typeface="Cambria"/>
                <a:cs typeface="Cambria"/>
              </a:rPr>
              <a:t>Journey </a:t>
            </a:r>
            <a:r>
              <a:rPr dirty="0" sz="7200" spc="254">
                <a:solidFill>
                  <a:srgbClr val="FFFFFF"/>
                </a:solidFill>
                <a:latin typeface="Cambria"/>
                <a:cs typeface="Cambria"/>
              </a:rPr>
              <a:t>Through</a:t>
            </a:r>
            <a:r>
              <a:rPr dirty="0" sz="7200" spc="27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00" spc="250">
                <a:solidFill>
                  <a:srgbClr val="FFFFFF"/>
                </a:solidFill>
                <a:latin typeface="Cambria"/>
                <a:cs typeface="Cambria"/>
              </a:rPr>
              <a:t>Polynomial </a:t>
            </a:r>
            <a:r>
              <a:rPr dirty="0" sz="7200" spc="320">
                <a:solidFill>
                  <a:srgbClr val="FFFFFF"/>
                </a:solidFill>
                <a:latin typeface="Cambria"/>
                <a:cs typeface="Cambria"/>
              </a:rPr>
              <a:t>Graphing</a:t>
            </a:r>
            <a:endParaRPr sz="720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105">
                <a:solidFill>
                  <a:srgbClr val="FFFFFF"/>
                </a:solidFill>
                <a:latin typeface="Tahoma"/>
                <a:cs typeface="Tahoma"/>
                <a:hlinkClick r:id="rId4"/>
              </a:rPr>
              <a:t>youremail@email.com</a:t>
            </a:r>
            <a:endParaRPr sz="3050">
              <a:latin typeface="Tahoma"/>
              <a:cs typeface="Tahoma"/>
            </a:endParaRPr>
          </a:p>
          <a:p>
            <a:pPr algn="ctr" marL="1905">
              <a:lnSpc>
                <a:spcPts val="3075"/>
              </a:lnSpc>
            </a:pPr>
            <a:r>
              <a:rPr dirty="0" sz="3050" spc="-105">
                <a:solidFill>
                  <a:srgbClr val="FFFFFF"/>
                </a:solidFill>
                <a:latin typeface="Tahoma"/>
                <a:cs typeface="Tahoma"/>
              </a:rPr>
              <a:t>+91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80">
                <a:solidFill>
                  <a:srgbClr val="FFFFFF"/>
                </a:solidFill>
                <a:latin typeface="Tahoma"/>
                <a:cs typeface="Tahoma"/>
              </a:rPr>
              <a:t>620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80">
                <a:solidFill>
                  <a:srgbClr val="FFFFFF"/>
                </a:solidFill>
                <a:latin typeface="Tahoma"/>
                <a:cs typeface="Tahoma"/>
              </a:rPr>
              <a:t>421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55">
                <a:solidFill>
                  <a:srgbClr val="FFFFFF"/>
                </a:solidFill>
                <a:latin typeface="Tahoma"/>
                <a:cs typeface="Tahoma"/>
              </a:rPr>
              <a:t>838</a:t>
            </a:r>
            <a:endParaRPr sz="3050">
              <a:latin typeface="Tahoma"/>
              <a:cs typeface="Tahoma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90">
                <a:solidFill>
                  <a:srgbClr val="FFFFFF"/>
                </a:solidFill>
                <a:latin typeface="Tahoma"/>
                <a:cs typeface="Tahoma"/>
                <a:hlinkClick r:id="rId5"/>
              </a:rPr>
              <a:t>www.yourwebsite.com</a:t>
            </a:r>
            <a:r>
              <a:rPr dirty="0" sz="3050" spc="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120">
                <a:solidFill>
                  <a:srgbClr val="FFFFFF"/>
                </a:solidFill>
                <a:latin typeface="Tahoma"/>
                <a:cs typeface="Tahoma"/>
              </a:rPr>
              <a:t>@yourusername</a:t>
            </a:r>
            <a:endParaRPr sz="3050">
              <a:latin typeface="Tahoma"/>
              <a:cs typeface="Tahoma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2859" rIns="0" bIns="0" rtlCol="0" vert="horz">
            <a:spAutoFit/>
          </a:bodyPr>
          <a:lstStyle/>
          <a:p>
            <a:pPr marL="4678680" marR="5080">
              <a:lnSpc>
                <a:spcPts val="4430"/>
              </a:lnSpc>
              <a:spcBef>
                <a:spcPts val="980"/>
              </a:spcBef>
            </a:pPr>
            <a:r>
              <a:rPr dirty="0" sz="4400" spc="190"/>
              <a:t>Introduction</a:t>
            </a:r>
            <a:r>
              <a:rPr dirty="0" sz="4400" spc="175"/>
              <a:t> </a:t>
            </a:r>
            <a:r>
              <a:rPr dirty="0" sz="4400" spc="180"/>
              <a:t>to </a:t>
            </a:r>
            <a:r>
              <a:rPr dirty="0" sz="4400" spc="155"/>
              <a:t>Polynomial </a:t>
            </a:r>
            <a:r>
              <a:rPr dirty="0" sz="4400" spc="200"/>
              <a:t>Graphing</a:t>
            </a:r>
            <a:endParaRPr sz="44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06705" y="3228746"/>
            <a:ext cx="1664843" cy="35713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62352" y="4457471"/>
            <a:ext cx="1905038" cy="35730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04536" y="4457471"/>
            <a:ext cx="1111592" cy="35679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52141" y="5704090"/>
            <a:ext cx="1446441" cy="34893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202655" y="4874729"/>
            <a:ext cx="1482737" cy="279946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8620353" y="3147898"/>
            <a:ext cx="6816090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149225">
              <a:lnSpc>
                <a:spcPts val="3229"/>
              </a:lnSpc>
              <a:spcBef>
                <a:spcPts val="215"/>
              </a:spcBef>
              <a:tabLst>
                <a:tab pos="6132830" algn="l"/>
              </a:tabLst>
            </a:pP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Welcome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45">
                <a:solidFill>
                  <a:srgbClr val="FFFFFF"/>
                </a:solidFill>
                <a:latin typeface="Tahoma"/>
                <a:cs typeface="Tahoma"/>
              </a:rPr>
              <a:t>our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journey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curves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polynomial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graphing!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Here,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we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explore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beauty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intricacies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endParaRPr sz="2700">
              <a:latin typeface="Tahoma"/>
              <a:cs typeface="Tahoma"/>
            </a:endParaRPr>
          </a:p>
          <a:p>
            <a:pPr marL="1948180">
              <a:lnSpc>
                <a:spcPts val="3110"/>
              </a:lnSpc>
              <a:tabLst>
                <a:tab pos="4096385" algn="l"/>
              </a:tabLst>
            </a:pP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their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they</a:t>
            </a:r>
            <a:endParaRPr sz="2700">
              <a:latin typeface="Tahoma"/>
              <a:cs typeface="Tahoma"/>
            </a:endParaRPr>
          </a:p>
          <a:p>
            <a:pPr marL="12700" marR="5080">
              <a:lnSpc>
                <a:spcPts val="3229"/>
              </a:lnSpc>
              <a:spcBef>
                <a:spcPts val="175"/>
              </a:spcBef>
              <a:tabLst>
                <a:tab pos="5066030" algn="l"/>
              </a:tabLst>
            </a:pP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represent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various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Get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ready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dive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world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mathematical</a:t>
            </a:r>
            <a:endParaRPr sz="2700">
              <a:latin typeface="Tahoma"/>
              <a:cs typeface="Tahoma"/>
            </a:endParaRPr>
          </a:p>
          <a:p>
            <a:pPr marL="1460500">
              <a:lnSpc>
                <a:spcPts val="3115"/>
              </a:lnSpc>
            </a:pPr>
            <a:r>
              <a:rPr dirty="0" sz="2700" spc="-50">
                <a:solidFill>
                  <a:srgbClr val="FFFFFF"/>
                </a:solidFill>
                <a:latin typeface="Tahoma"/>
                <a:cs typeface="Tahoma"/>
              </a:rPr>
              <a:t>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16508" rIns="0" bIns="0" rtlCol="0" vert="horz">
            <a:spAutoFit/>
          </a:bodyPr>
          <a:lstStyle/>
          <a:p>
            <a:pPr marL="7399020">
              <a:lnSpc>
                <a:spcPct val="100000"/>
              </a:lnSpc>
              <a:spcBef>
                <a:spcPts val="125"/>
              </a:spcBef>
            </a:pPr>
            <a:r>
              <a:rPr dirty="0" sz="4850" spc="254"/>
              <a:t>What</a:t>
            </a:r>
            <a:r>
              <a:rPr dirty="0" sz="4850" spc="165"/>
              <a:t> </a:t>
            </a:r>
            <a:r>
              <a:rPr dirty="0" sz="4850" spc="100"/>
              <a:t>are</a:t>
            </a:r>
            <a:r>
              <a:rPr dirty="0" sz="4850" spc="185"/>
              <a:t> </a:t>
            </a:r>
            <a:r>
              <a:rPr dirty="0" sz="4850" spc="160"/>
              <a:t>Polynomials?</a:t>
            </a:r>
            <a:endParaRPr sz="4850"/>
          </a:p>
        </p:txBody>
      </p:sp>
      <p:grpSp>
        <p:nvGrpSpPr>
          <p:cNvPr id="8" name="object 8" descr=""/>
          <p:cNvGrpSpPr/>
          <p:nvPr/>
        </p:nvGrpSpPr>
        <p:grpSpPr>
          <a:xfrm>
            <a:off x="12122873" y="3518103"/>
            <a:ext cx="5784850" cy="3635375"/>
            <a:chOff x="12122873" y="3518103"/>
            <a:chExt cx="5784850" cy="363537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20034" y="3518103"/>
              <a:ext cx="1887601" cy="3484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22873" y="5157558"/>
              <a:ext cx="2143163" cy="35679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810107" y="4738458"/>
              <a:ext cx="1292606" cy="278104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311501" y="4738458"/>
              <a:ext cx="1795018" cy="278104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403701" y="6795858"/>
              <a:ext cx="1422273" cy="357136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11925045" y="3428886"/>
            <a:ext cx="5998845" cy="37230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59435">
              <a:lnSpc>
                <a:spcPts val="3229"/>
              </a:lnSpc>
              <a:spcBef>
                <a:spcPts val="100"/>
              </a:spcBef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Polynomials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are</a:t>
            </a:r>
            <a:endParaRPr sz="2700">
              <a:latin typeface="Tahoma"/>
              <a:cs typeface="Tahoma"/>
            </a:endParaRPr>
          </a:p>
          <a:p>
            <a:pPr algn="r" marL="1443355" marR="5080" indent="309245">
              <a:lnSpc>
                <a:spcPts val="3229"/>
              </a:lnSpc>
              <a:spcBef>
                <a:spcPts val="105"/>
              </a:spcBef>
            </a:pP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consisting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variables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coefficients,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combined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using</a:t>
            </a:r>
            <a:endParaRPr sz="2700">
              <a:latin typeface="Tahoma"/>
              <a:cs typeface="Tahoma"/>
            </a:endParaRPr>
          </a:p>
          <a:p>
            <a:pPr algn="r" marR="6350">
              <a:lnSpc>
                <a:spcPts val="3115"/>
              </a:lnSpc>
              <a:tabLst>
                <a:tab pos="2003425" algn="l"/>
              </a:tabLst>
            </a:pPr>
            <a:r>
              <a:rPr dirty="0" sz="2700" spc="-5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endParaRPr sz="2700">
              <a:latin typeface="Tahoma"/>
              <a:cs typeface="Tahoma"/>
            </a:endParaRPr>
          </a:p>
          <a:p>
            <a:pPr algn="r" marL="12700" marR="5080" indent="2341880">
              <a:lnSpc>
                <a:spcPts val="3229"/>
              </a:lnSpc>
              <a:spcBef>
                <a:spcPts val="180"/>
              </a:spcBef>
            </a:pP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They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take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various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forms,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such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linear,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quadratic,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cubic,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more.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Understanding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their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structure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crucial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0">
                <a:solidFill>
                  <a:srgbClr val="FFFFFF"/>
                </a:solidFill>
                <a:latin typeface="Tahoma"/>
                <a:cs typeface="Tahoma"/>
              </a:rPr>
              <a:t>effective</a:t>
            </a:r>
            <a:endParaRPr sz="2700">
              <a:latin typeface="Tahoma"/>
              <a:cs typeface="Tahoma"/>
            </a:endParaRPr>
          </a:p>
          <a:p>
            <a:pPr algn="r" marR="6985">
              <a:lnSpc>
                <a:spcPts val="3105"/>
              </a:lnSpc>
            </a:pPr>
            <a:r>
              <a:rPr dirty="0" sz="2700" spc="-5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6983" rIns="0" bIns="0" rtlCol="0" vert="horz">
            <a:spAutoFit/>
          </a:bodyPr>
          <a:lstStyle/>
          <a:p>
            <a:pPr marL="7426959">
              <a:lnSpc>
                <a:spcPct val="100000"/>
              </a:lnSpc>
              <a:spcBef>
                <a:spcPts val="125"/>
              </a:spcBef>
            </a:pPr>
            <a:r>
              <a:rPr dirty="0" sz="5450" spc="235"/>
              <a:t>The</a:t>
            </a:r>
            <a:r>
              <a:rPr dirty="0" sz="5450" spc="190"/>
              <a:t> </a:t>
            </a:r>
            <a:r>
              <a:rPr dirty="0" sz="5450" spc="250"/>
              <a:t>Degree</a:t>
            </a:r>
            <a:r>
              <a:rPr dirty="0" sz="5450" spc="190"/>
              <a:t> </a:t>
            </a:r>
            <a:r>
              <a:rPr dirty="0" sz="5450" spc="130"/>
              <a:t>Matters!</a:t>
            </a:r>
            <a:endParaRPr sz="5450"/>
          </a:p>
        </p:txBody>
      </p:sp>
      <p:grpSp>
        <p:nvGrpSpPr>
          <p:cNvPr id="8" name="object 8" descr=""/>
          <p:cNvGrpSpPr/>
          <p:nvPr/>
        </p:nvGrpSpPr>
        <p:grpSpPr>
          <a:xfrm>
            <a:off x="12429312" y="3509733"/>
            <a:ext cx="5388610" cy="2824480"/>
            <a:chOff x="12429312" y="3509733"/>
            <a:chExt cx="5388610" cy="282448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262618" y="3509733"/>
              <a:ext cx="1091047" cy="35713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59683" y="3919308"/>
              <a:ext cx="945642" cy="35679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429312" y="5567133"/>
              <a:ext cx="1381175" cy="356793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570327" y="5985078"/>
              <a:ext cx="2247138" cy="348767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11934418" y="3428886"/>
            <a:ext cx="5991225" cy="331342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L="12700" marR="5080" indent="1615440">
              <a:lnSpc>
                <a:spcPct val="100099"/>
              </a:lnSpc>
              <a:spcBef>
                <a:spcPts val="95"/>
              </a:spcBef>
              <a:tabLst>
                <a:tab pos="3511550" algn="l"/>
                <a:tab pos="5220335" algn="l"/>
              </a:tabLst>
            </a:pPr>
            <a:r>
              <a:rPr dirty="0" sz="2700" spc="-2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polynomial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significantly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influences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0">
                <a:solidFill>
                  <a:srgbClr val="FFFFFF"/>
                </a:solidFill>
                <a:latin typeface="Tahoma"/>
                <a:cs typeface="Tahoma"/>
              </a:rPr>
              <a:t>its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behavior.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Higher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degrees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create </a:t>
            </a:r>
            <a:r>
              <a:rPr dirty="0" sz="2700" spc="145">
                <a:solidFill>
                  <a:srgbClr val="FFFFFF"/>
                </a:solidFill>
                <a:latin typeface="Tahoma"/>
                <a:cs typeface="Tahoma"/>
              </a:rPr>
              <a:t>more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complex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curves.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example,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3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polynomial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form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3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endParaRPr sz="2700">
              <a:latin typeface="Tahoma"/>
              <a:cs typeface="Tahoma"/>
            </a:endParaRPr>
          </a:p>
          <a:p>
            <a:pPr algn="r" marL="721360" marR="7620" indent="1167765">
              <a:lnSpc>
                <a:spcPts val="3229"/>
              </a:lnSpc>
              <a:spcBef>
                <a:spcPts val="85"/>
              </a:spcBef>
              <a:tabLst>
                <a:tab pos="5883910" algn="l"/>
              </a:tabLst>
            </a:pP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while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cubic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polynomial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have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multiple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.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Let's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explore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ahoma"/>
                <a:cs typeface="Tahoma"/>
              </a:rPr>
              <a:t>effects!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5008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57"/>
                  </a:lnTo>
                  <a:lnTo>
                    <a:pt x="3224212" y="6448425"/>
                  </a:lnTo>
                  <a:lnTo>
                    <a:pt x="6448425" y="3225457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540375">
              <a:lnSpc>
                <a:spcPct val="100000"/>
              </a:lnSpc>
              <a:spcBef>
                <a:spcPts val="100"/>
              </a:spcBef>
            </a:pPr>
            <a:r>
              <a:rPr dirty="0" sz="5850" spc="200"/>
              <a:t>Roots </a:t>
            </a:r>
            <a:r>
              <a:rPr dirty="0" sz="5850" spc="265"/>
              <a:t>and</a:t>
            </a:r>
            <a:r>
              <a:rPr dirty="0" sz="5850" spc="204"/>
              <a:t> </a:t>
            </a:r>
            <a:r>
              <a:rPr dirty="0" sz="5850" spc="190"/>
              <a:t>Intercepts</a:t>
            </a:r>
            <a:endParaRPr sz="585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36249" y="2943605"/>
            <a:ext cx="1892782" cy="34842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31041" y="4163961"/>
            <a:ext cx="1387983" cy="27810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953236" y="3418484"/>
            <a:ext cx="1173226" cy="204431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9489223" y="2854388"/>
            <a:ext cx="6866255" cy="2494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429635" algn="l"/>
                <a:tab pos="3519804" algn="l"/>
                <a:tab pos="5727065" algn="l"/>
              </a:tabLst>
            </a:pP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Roots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polynomial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are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points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where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graph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ahoma"/>
                <a:cs typeface="Tahoma"/>
              </a:rPr>
              <a:t>x-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axis.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points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provide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insight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into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polynomial's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Understanding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how 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find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interpret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roots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is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essential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accurate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graphing.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29"/>
              <a:t>Graphing</a:t>
            </a:r>
            <a:r>
              <a:rPr dirty="0" spc="55"/>
              <a:t> </a:t>
            </a:r>
            <a:r>
              <a:rPr dirty="0" spc="165"/>
              <a:t>Techniques</a:t>
            </a: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46207" y="3814914"/>
            <a:ext cx="1582420" cy="398856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7250" y="3816946"/>
            <a:ext cx="3024936" cy="39700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35258" y="4274146"/>
            <a:ext cx="4033621" cy="309016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3898912" y="2814142"/>
            <a:ext cx="6454140" cy="3683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600835" marR="6985" indent="-158877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30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55">
                <a:solidFill>
                  <a:srgbClr val="FFFFFF"/>
                </a:solidFill>
                <a:latin typeface="Tahoma"/>
                <a:cs typeface="Tahoma"/>
              </a:rPr>
              <a:t>effectively</a:t>
            </a:r>
            <a:r>
              <a:rPr dirty="0" sz="30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95">
                <a:solidFill>
                  <a:srgbClr val="FFFFFF"/>
                </a:solidFill>
                <a:latin typeface="Tahoma"/>
                <a:cs typeface="Tahoma"/>
              </a:rPr>
              <a:t>graph</a:t>
            </a:r>
            <a:r>
              <a:rPr dirty="0" sz="30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Tahoma"/>
                <a:cs typeface="Tahoma"/>
              </a:rPr>
              <a:t>polynomials,</a:t>
            </a:r>
            <a:r>
              <a:rPr dirty="0" sz="30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65">
                <a:solidFill>
                  <a:srgbClr val="FFFFFF"/>
                </a:solidFill>
                <a:latin typeface="Tahoma"/>
                <a:cs typeface="Tahoma"/>
              </a:rPr>
              <a:t>we </a:t>
            </a:r>
            <a:r>
              <a:rPr dirty="0" sz="30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05">
                <a:solidFill>
                  <a:srgbClr val="FFFFFF"/>
                </a:solidFill>
                <a:latin typeface="Tahoma"/>
                <a:cs typeface="Tahoma"/>
              </a:rPr>
              <a:t>use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05">
                <a:solidFill>
                  <a:srgbClr val="FFFFFF"/>
                </a:solidFill>
                <a:latin typeface="Tahoma"/>
                <a:cs typeface="Tahoma"/>
              </a:rPr>
              <a:t>techniques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00">
                <a:solidFill>
                  <a:srgbClr val="FFFFFF"/>
                </a:solidFill>
                <a:latin typeface="Tahoma"/>
                <a:cs typeface="Tahoma"/>
              </a:rPr>
              <a:t>such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50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endParaRPr sz="3000">
              <a:latin typeface="Tahoma"/>
              <a:cs typeface="Tahoma"/>
            </a:endParaRPr>
          </a:p>
          <a:p>
            <a:pPr algn="r" marR="8255">
              <a:lnSpc>
                <a:spcPct val="100000"/>
              </a:lnSpc>
              <a:tabLst>
                <a:tab pos="3256915" algn="l"/>
              </a:tabLst>
            </a:pPr>
            <a:r>
              <a:rPr dirty="0" sz="3000" spc="-5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30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3000" spc="-145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endParaRPr sz="3000">
              <a:latin typeface="Tahoma"/>
              <a:cs typeface="Tahoma"/>
            </a:endParaRPr>
          </a:p>
          <a:p>
            <a:pPr algn="r" marL="55244" marR="5080" indent="5128895">
              <a:lnSpc>
                <a:spcPct val="100000"/>
              </a:lnSpc>
            </a:pPr>
            <a:r>
              <a:rPr dirty="0" sz="3000" spc="-135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50">
                <a:solidFill>
                  <a:srgbClr val="FFFFFF"/>
                </a:solidFill>
                <a:latin typeface="Tahoma"/>
                <a:cs typeface="Tahoma"/>
              </a:rPr>
              <a:t>These </a:t>
            </a:r>
            <a:r>
              <a:rPr dirty="0" sz="3000" spc="135">
                <a:solidFill>
                  <a:srgbClr val="FFFFFF"/>
                </a:solidFill>
                <a:latin typeface="Tahoma"/>
                <a:cs typeface="Tahoma"/>
              </a:rPr>
              <a:t>methods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20">
                <a:solidFill>
                  <a:srgbClr val="FFFFFF"/>
                </a:solidFill>
                <a:latin typeface="Tahoma"/>
                <a:cs typeface="Tahoma"/>
              </a:rPr>
              <a:t>help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14">
                <a:solidFill>
                  <a:srgbClr val="FFFFFF"/>
                </a:solidFill>
                <a:latin typeface="Tahoma"/>
                <a:cs typeface="Tahoma"/>
              </a:rPr>
              <a:t>us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Tahoma"/>
                <a:cs typeface="Tahoma"/>
              </a:rPr>
              <a:t>identify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30">
                <a:solidFill>
                  <a:srgbClr val="FFFFFF"/>
                </a:solidFill>
                <a:latin typeface="Tahoma"/>
                <a:cs typeface="Tahoma"/>
              </a:rPr>
              <a:t>key </a:t>
            </a:r>
            <a:r>
              <a:rPr dirty="0" sz="3000" spc="95">
                <a:solidFill>
                  <a:srgbClr val="FFFFFF"/>
                </a:solidFill>
                <a:latin typeface="Tahoma"/>
                <a:cs typeface="Tahoma"/>
              </a:rPr>
              <a:t>features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Tahoma"/>
                <a:cs typeface="Tahoma"/>
              </a:rPr>
              <a:t>like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Tahoma"/>
                <a:cs typeface="Tahoma"/>
              </a:rPr>
              <a:t>intercepts,</a:t>
            </a:r>
            <a:r>
              <a:rPr dirty="0" sz="3000" spc="-1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Tahoma"/>
                <a:cs typeface="Tahoma"/>
              </a:rPr>
              <a:t>turning </a:t>
            </a:r>
            <a:r>
              <a:rPr dirty="0" sz="3000" spc="80">
                <a:solidFill>
                  <a:srgbClr val="FFFFFF"/>
                </a:solidFill>
                <a:latin typeface="Tahoma"/>
                <a:cs typeface="Tahoma"/>
              </a:rPr>
              <a:t>points,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35">
                <a:solidFill>
                  <a:srgbClr val="FFFFFF"/>
                </a:solidFill>
                <a:latin typeface="Tahoma"/>
                <a:cs typeface="Tahoma"/>
              </a:rPr>
              <a:t>end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Tahoma"/>
                <a:cs typeface="Tahoma"/>
              </a:rPr>
              <a:t>behavior,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Tahoma"/>
                <a:cs typeface="Tahoma"/>
              </a:rPr>
              <a:t>leading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dirty="0" sz="3000" spc="75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160">
                <a:solidFill>
                  <a:srgbClr val="FFFFFF"/>
                </a:solidFill>
                <a:latin typeface="Tahoma"/>
                <a:cs typeface="Tahoma"/>
              </a:rPr>
              <a:t>more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Tahoma"/>
                <a:cs typeface="Tahoma"/>
              </a:rPr>
              <a:t>accurate</a:t>
            </a:r>
            <a:r>
              <a:rPr dirty="0" sz="3000" spc="-15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Tahoma"/>
                <a:cs typeface="Tahoma"/>
              </a:rPr>
              <a:t>representation.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6" name="object 16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29994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4062768"/>
            <a:ext cx="4617085" cy="6225540"/>
            <a:chOff x="0" y="4062768"/>
            <a:chExt cx="4617085" cy="6225540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68722" y="2143023"/>
            <a:ext cx="8452485" cy="10541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750" spc="265"/>
              <a:t>The</a:t>
            </a:r>
            <a:r>
              <a:rPr dirty="0" sz="6750" spc="235"/>
              <a:t> </a:t>
            </a:r>
            <a:r>
              <a:rPr dirty="0" sz="6750" spc="190"/>
              <a:t>Beauty</a:t>
            </a:r>
            <a:r>
              <a:rPr dirty="0" sz="6750" spc="60"/>
              <a:t> </a:t>
            </a:r>
            <a:r>
              <a:rPr dirty="0" sz="6750" spc="390"/>
              <a:t>of</a:t>
            </a:r>
            <a:r>
              <a:rPr dirty="0" sz="6750" spc="235"/>
              <a:t> </a:t>
            </a:r>
            <a:r>
              <a:rPr dirty="0" sz="6750" spc="275"/>
              <a:t>Curves</a:t>
            </a:r>
            <a:endParaRPr sz="6750"/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294" y="4404423"/>
            <a:ext cx="1111580" cy="35679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31189" y="4438904"/>
            <a:ext cx="1320711" cy="32231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20483" y="5642673"/>
            <a:ext cx="1388008" cy="27810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08088" y="6060618"/>
            <a:ext cx="1138694" cy="348919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3685476" y="3914000"/>
            <a:ext cx="5942965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51435" marR="5080" indent="-39370">
              <a:lnSpc>
                <a:spcPct val="99900"/>
              </a:lnSpc>
              <a:spcBef>
                <a:spcPts val="100"/>
              </a:spcBef>
              <a:tabLst>
                <a:tab pos="2689860" algn="l"/>
                <a:tab pos="3471545" algn="l"/>
                <a:tab pos="4172585" algn="l"/>
                <a:tab pos="4740910" algn="l"/>
              </a:tabLst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Polynomial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graphs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exhibit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wide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range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		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from simple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parabolas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intricate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loops.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Each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curve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tells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Tahoma"/>
                <a:cs typeface="Tahoma"/>
              </a:rPr>
              <a:t>unique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story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about the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polynomial's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	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Let's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celebrate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these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mathematical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forms!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30007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4062768"/>
            <a:ext cx="6118860" cy="6225540"/>
            <a:chOff x="0" y="4062768"/>
            <a:chExt cx="6118860" cy="6225540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27613" y="5231942"/>
              <a:ext cx="1691068" cy="269735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62948" y="2200173"/>
            <a:ext cx="7058025" cy="126174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ts val="4850"/>
              </a:lnSpc>
              <a:spcBef>
                <a:spcPts val="125"/>
              </a:spcBef>
            </a:pPr>
            <a:r>
              <a:rPr dirty="0" sz="4400" spc="175"/>
              <a:t>Applications</a:t>
            </a:r>
            <a:r>
              <a:rPr dirty="0" sz="4400" spc="180"/>
              <a:t> </a:t>
            </a:r>
            <a:r>
              <a:rPr dirty="0" sz="4400" spc="265"/>
              <a:t>of</a:t>
            </a:r>
            <a:r>
              <a:rPr dirty="0" sz="4400" spc="185"/>
              <a:t> </a:t>
            </a:r>
            <a:r>
              <a:rPr dirty="0" sz="4400" spc="160"/>
              <a:t>Polynomial</a:t>
            </a:r>
            <a:endParaRPr sz="4400"/>
          </a:p>
          <a:p>
            <a:pPr algn="r" marR="5080">
              <a:lnSpc>
                <a:spcPts val="4850"/>
              </a:lnSpc>
            </a:pPr>
            <a:r>
              <a:rPr dirty="0" sz="4400" spc="200"/>
              <a:t>Graphing</a:t>
            </a:r>
            <a:endParaRPr sz="4400"/>
          </a:p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52270" y="4813998"/>
            <a:ext cx="1139037" cy="357289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634575" y="3914000"/>
            <a:ext cx="5991860" cy="3313429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351915" marR="5715" indent="-292735">
              <a:lnSpc>
                <a:spcPts val="3229"/>
              </a:lnSpc>
              <a:spcBef>
                <a:spcPts val="215"/>
              </a:spcBef>
              <a:tabLst>
                <a:tab pos="5647055" algn="l"/>
              </a:tabLst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Polynomial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graphing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not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Tahoma"/>
                <a:cs typeface="Tahoma"/>
              </a:rPr>
              <a:t>just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theoretical;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it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has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real-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world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applications!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From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endParaRPr sz="2700">
              <a:latin typeface="Tahoma"/>
              <a:cs typeface="Tahoma"/>
            </a:endParaRPr>
          </a:p>
          <a:p>
            <a:pPr algn="r" marR="6985">
              <a:lnSpc>
                <a:spcPts val="3110"/>
              </a:lnSpc>
            </a:pP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understanding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endParaRPr sz="2700">
              <a:latin typeface="Tahoma"/>
              <a:cs typeface="Tahoma"/>
            </a:endParaRPr>
          </a:p>
          <a:p>
            <a:pPr algn="r" marL="353060" marR="5080" indent="-340995">
              <a:lnSpc>
                <a:spcPts val="3229"/>
              </a:lnSpc>
              <a:spcBef>
                <a:spcPts val="175"/>
              </a:spcBef>
            </a:pP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curves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help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us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model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predict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various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phenomena.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ability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interpret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graphs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valuable</a:t>
            </a:r>
            <a:endParaRPr sz="2700">
              <a:latin typeface="Tahoma"/>
              <a:cs typeface="Tahoma"/>
            </a:endParaRPr>
          </a:p>
          <a:p>
            <a:pPr algn="r" marR="7620">
              <a:lnSpc>
                <a:spcPts val="3110"/>
              </a:lnSpc>
            </a:pP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skill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many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fields.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32170" y="4511421"/>
            <a:ext cx="1888375" cy="45554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03221" y="4500498"/>
            <a:ext cx="2672499" cy="363080"/>
          </a:xfrm>
          <a:prstGeom prst="rect">
            <a:avLst/>
          </a:prstGeom>
        </p:spPr>
      </p:pic>
      <p:sp>
        <p:nvSpPr>
          <p:cNvPr id="13" name="object 1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3175">
              <a:lnSpc>
                <a:spcPct val="100699"/>
              </a:lnSpc>
              <a:spcBef>
                <a:spcPts val="95"/>
              </a:spcBef>
              <a:tabLst>
                <a:tab pos="7050405" algn="l"/>
                <a:tab pos="9854565" algn="l"/>
              </a:tabLst>
            </a:pPr>
            <a:r>
              <a:rPr dirty="0" spc="-40"/>
              <a:t>In</a:t>
            </a:r>
            <a:r>
              <a:rPr dirty="0" spc="-170"/>
              <a:t> </a:t>
            </a:r>
            <a:r>
              <a:rPr dirty="0" spc="110"/>
              <a:t>conclusion,</a:t>
            </a:r>
            <a:r>
              <a:rPr dirty="0" spc="-165"/>
              <a:t> </a:t>
            </a:r>
            <a:r>
              <a:rPr dirty="0" spc="145"/>
              <a:t>polynomial</a:t>
            </a:r>
            <a:r>
              <a:rPr dirty="0" spc="-165"/>
              <a:t> </a:t>
            </a:r>
            <a:r>
              <a:rPr dirty="0" spc="110"/>
              <a:t>graphing</a:t>
            </a:r>
            <a:r>
              <a:rPr dirty="0" spc="-170"/>
              <a:t> </a:t>
            </a:r>
            <a:r>
              <a:rPr dirty="0" spc="95"/>
              <a:t>is</a:t>
            </a:r>
            <a:r>
              <a:rPr dirty="0" spc="-165"/>
              <a:t> </a:t>
            </a:r>
            <a:r>
              <a:rPr dirty="0" spc="60"/>
              <a:t>a </a:t>
            </a:r>
            <a:r>
              <a:rPr dirty="0" spc="95"/>
              <a:t>fascinating</a:t>
            </a:r>
            <a:r>
              <a:rPr dirty="0" spc="-170"/>
              <a:t> </a:t>
            </a:r>
            <a:r>
              <a:rPr dirty="0" spc="165"/>
              <a:t>blend</a:t>
            </a:r>
            <a:r>
              <a:rPr dirty="0" spc="-165"/>
              <a:t> </a:t>
            </a:r>
            <a:r>
              <a:rPr dirty="0" spc="110"/>
              <a:t>of</a:t>
            </a:r>
            <a:r>
              <a:rPr dirty="0"/>
              <a:t>	</a:t>
            </a:r>
            <a:r>
              <a:rPr dirty="0" spc="145"/>
              <a:t>and</a:t>
            </a:r>
            <a:r>
              <a:rPr dirty="0"/>
              <a:t>	</a:t>
            </a:r>
            <a:r>
              <a:rPr dirty="0" spc="-50"/>
              <a:t>. </a:t>
            </a:r>
            <a:r>
              <a:rPr dirty="0" spc="110"/>
              <a:t>By</a:t>
            </a:r>
            <a:r>
              <a:rPr dirty="0" spc="-170"/>
              <a:t> </a:t>
            </a:r>
            <a:r>
              <a:rPr dirty="0" spc="140"/>
              <a:t>understanding</a:t>
            </a:r>
            <a:r>
              <a:rPr dirty="0" spc="-170"/>
              <a:t> </a:t>
            </a:r>
            <a:r>
              <a:rPr dirty="0" spc="130"/>
              <a:t>the</a:t>
            </a:r>
            <a:r>
              <a:rPr dirty="0" spc="-165"/>
              <a:t> </a:t>
            </a:r>
            <a:r>
              <a:rPr dirty="0" spc="150"/>
              <a:t>properties</a:t>
            </a:r>
            <a:r>
              <a:rPr dirty="0" spc="-170"/>
              <a:t> </a:t>
            </a:r>
            <a:r>
              <a:rPr dirty="0" spc="170"/>
              <a:t>and</a:t>
            </a:r>
            <a:r>
              <a:rPr dirty="0" spc="-165"/>
              <a:t> </a:t>
            </a:r>
            <a:r>
              <a:rPr dirty="0" spc="125"/>
              <a:t>behaviors </a:t>
            </a:r>
            <a:r>
              <a:rPr dirty="0" spc="135"/>
              <a:t>of</a:t>
            </a:r>
            <a:r>
              <a:rPr dirty="0" spc="-165"/>
              <a:t> </a:t>
            </a:r>
            <a:r>
              <a:rPr dirty="0" spc="120"/>
              <a:t>polynomials,</a:t>
            </a:r>
            <a:r>
              <a:rPr dirty="0" spc="-165"/>
              <a:t> </a:t>
            </a:r>
            <a:r>
              <a:rPr dirty="0" spc="125"/>
              <a:t>we</a:t>
            </a:r>
            <a:r>
              <a:rPr dirty="0" spc="-160"/>
              <a:t> </a:t>
            </a:r>
            <a:r>
              <a:rPr dirty="0" spc="114"/>
              <a:t>can</a:t>
            </a:r>
            <a:r>
              <a:rPr dirty="0" spc="-165"/>
              <a:t> </a:t>
            </a:r>
            <a:r>
              <a:rPr dirty="0" spc="135"/>
              <a:t>unlock</a:t>
            </a:r>
            <a:r>
              <a:rPr dirty="0" spc="-165"/>
              <a:t> </a:t>
            </a:r>
            <a:r>
              <a:rPr dirty="0" spc="130"/>
              <a:t>the</a:t>
            </a:r>
            <a:r>
              <a:rPr dirty="0" spc="-160"/>
              <a:t> </a:t>
            </a:r>
            <a:r>
              <a:rPr dirty="0" spc="110"/>
              <a:t>secrets</a:t>
            </a:r>
            <a:r>
              <a:rPr dirty="0" spc="-165"/>
              <a:t> </a:t>
            </a:r>
            <a:r>
              <a:rPr dirty="0" spc="160"/>
              <a:t>behind </a:t>
            </a:r>
            <a:r>
              <a:rPr dirty="0" spc="130"/>
              <a:t>their</a:t>
            </a:r>
            <a:r>
              <a:rPr dirty="0" spc="-165"/>
              <a:t> </a:t>
            </a:r>
            <a:r>
              <a:rPr dirty="0" spc="120"/>
              <a:t>beautiful</a:t>
            </a:r>
            <a:r>
              <a:rPr dirty="0" spc="-160"/>
              <a:t> </a:t>
            </a:r>
            <a:r>
              <a:rPr dirty="0" spc="75"/>
              <a:t>curves.</a:t>
            </a:r>
            <a:r>
              <a:rPr dirty="0" spc="-165"/>
              <a:t> </a:t>
            </a:r>
            <a:r>
              <a:rPr dirty="0" spc="85"/>
              <a:t>Let's</a:t>
            </a:r>
            <a:r>
              <a:rPr dirty="0" spc="-160"/>
              <a:t> </a:t>
            </a:r>
            <a:r>
              <a:rPr dirty="0" spc="140"/>
              <a:t>continue</a:t>
            </a:r>
            <a:r>
              <a:rPr dirty="0" spc="-165"/>
              <a:t> </a:t>
            </a:r>
            <a:r>
              <a:rPr dirty="0" spc="135"/>
              <a:t>to</a:t>
            </a:r>
            <a:r>
              <a:rPr dirty="0" spc="-160"/>
              <a:t> </a:t>
            </a:r>
            <a:r>
              <a:rPr dirty="0" spc="135"/>
              <a:t>explore </a:t>
            </a:r>
            <a:r>
              <a:rPr dirty="0" spc="170"/>
              <a:t>and</a:t>
            </a:r>
            <a:r>
              <a:rPr dirty="0" spc="-175"/>
              <a:t> </a:t>
            </a:r>
            <a:r>
              <a:rPr dirty="0" spc="130"/>
              <a:t>appreciate</a:t>
            </a:r>
            <a:r>
              <a:rPr dirty="0" spc="-175"/>
              <a:t> </a:t>
            </a:r>
            <a:r>
              <a:rPr dirty="0" spc="114"/>
              <a:t>this</a:t>
            </a:r>
            <a:r>
              <a:rPr dirty="0" spc="-170"/>
              <a:t> </a:t>
            </a:r>
            <a:r>
              <a:rPr dirty="0" spc="150"/>
              <a:t>wonderful</a:t>
            </a:r>
            <a:r>
              <a:rPr dirty="0" spc="-175"/>
              <a:t> </a:t>
            </a:r>
            <a:r>
              <a:rPr dirty="0" spc="55"/>
              <a:t>journey!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5182222" y="1970379"/>
            <a:ext cx="723519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2621915" marR="5080" indent="-2609850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200"/>
              <a:t> </a:t>
            </a:r>
            <a:r>
              <a:rPr dirty="0" sz="4850" spc="225"/>
              <a:t>Embrace</a:t>
            </a:r>
            <a:r>
              <a:rPr dirty="0" sz="4850" spc="204"/>
              <a:t> </a:t>
            </a:r>
            <a:r>
              <a:rPr dirty="0" sz="4850" spc="165"/>
              <a:t>the </a:t>
            </a:r>
            <a:r>
              <a:rPr dirty="0" sz="4850" spc="204"/>
              <a:t>Curves</a:t>
            </a:r>
            <a:endParaRPr sz="4850"/>
          </a:p>
        </p:txBody>
      </p:sp>
      <p:sp>
        <p:nvSpPr>
          <p:cNvPr id="15" name="object 15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2024-12-18T06:40:44Z</dcterms:created>
  <dcterms:modified xsi:type="dcterms:W3CDTF">2024-12-18T06:40:44Z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