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28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35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CF35CF-1F25-48DC-AE93-A7E930FCEA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044600" y="556200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879596-F693-4626-B4AE-11887A8114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6244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BFF914-E3E1-42FA-A4BC-2825E5EFDF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48728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93032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04460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48728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93032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C600F0-2FA0-49FC-84B2-D3AC5C69D31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EE7A93-9BEA-4D58-A82B-210F981B1A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044600" y="3865320"/>
            <a:ext cx="101826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ED44A1-9514-4836-94EA-DD40223D02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101826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A51677-6A21-44F6-BE68-206BF2C079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2F9E6A3-53A4-4150-A27E-9AA139C18F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17A3ED-3D08-469E-81D3-160E21FB64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3868560" y="995400"/>
            <a:ext cx="13555800" cy="603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91A98F-DE3F-4551-99C4-890443E31D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E2AD4C-587B-4292-A2CE-A53B3B6C3C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044600" y="3865320"/>
            <a:ext cx="101826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18C07C-2F94-4A74-8F35-C6FF74F269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6244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0F0913-6FAA-41CF-B017-7206795995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E418B1-EF01-4F4D-8C29-111B4D92AC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044600" y="556200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FB2764-7619-4C92-B98B-5DC729A18B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6244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44EB90-F798-4CD4-A4F4-AFBE53A648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48728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930320" y="386532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04460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48728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930320" y="5562000"/>
            <a:ext cx="3278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3044A8-27D7-456C-BF0D-EC0EE13896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101826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24BB7F-B6F5-43B8-96E7-6B55648C31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BF5986-6547-4669-9F83-98BE10DC68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5A869B-03A2-4132-9783-185E904BB4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3868560" y="995400"/>
            <a:ext cx="13555800" cy="603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DFDF9E-71AD-4332-9ECA-A4183BFD79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DF95FF-3526-4A33-8377-9898EF61A8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62440" y="556200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8B28F2-543C-44D5-9CD5-03EEE9F40E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04460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62440" y="3865320"/>
            <a:ext cx="4969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044600" y="5562000"/>
            <a:ext cx="101826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F0A137-BC0C-4359-A05B-436FFEA99A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D845CA-97AD-4E15-859A-5613003E16EA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30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500" spc="-1" strike="noStrike">
                <a:latin typeface="Calibri"/>
              </a:rPr>
              <a:t>Click to edit the title text format</a:t>
            </a:r>
            <a:endParaRPr b="0" lang="en-IN" sz="45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044600" y="3865320"/>
            <a:ext cx="101826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9D3BB7-1072-4DA0-9B47-77E6336C36CC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608560"/>
            <a:ext cx="8626680" cy="51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0960" bIns="0" anchor="t">
            <a:spAutoFit/>
          </a:bodyPr>
          <a:p>
            <a:pPr marL="12600">
              <a:lnSpc>
                <a:spcPts val="7801"/>
              </a:lnSpc>
              <a:spcBef>
                <a:spcPts val="1661"/>
              </a:spcBef>
              <a:buNone/>
            </a:pPr>
            <a:r>
              <a:rPr b="0" lang="en-IN" sz="7800" spc="378" strike="noStrike">
                <a:solidFill>
                  <a:srgbClr val="ffffff"/>
                </a:solidFill>
                <a:latin typeface="Cambria"/>
              </a:rPr>
              <a:t>Symmetry</a:t>
            </a:r>
            <a:r>
              <a:rPr b="0" lang="en-IN" sz="7800" spc="9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273" strike="noStrike">
                <a:solidFill>
                  <a:srgbClr val="ffffff"/>
                </a:solidFill>
                <a:latin typeface="Cambria"/>
              </a:rPr>
              <a:t>in </a:t>
            </a:r>
            <a:r>
              <a:rPr b="0" lang="en-IN" sz="7800" spc="307" strike="noStrike">
                <a:solidFill>
                  <a:srgbClr val="ffffff"/>
                </a:solidFill>
                <a:latin typeface="Cambria"/>
              </a:rPr>
              <a:t>Motion:</a:t>
            </a:r>
            <a:r>
              <a:rPr b="0" lang="en-IN" sz="7800" spc="5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262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7800" spc="494" strike="noStrike">
                <a:solidFill>
                  <a:srgbClr val="ffffff"/>
                </a:solidFill>
                <a:latin typeface="Cambria"/>
              </a:rPr>
              <a:t>Dance</a:t>
            </a:r>
            <a:r>
              <a:rPr b="0" lang="en-IN" sz="780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457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780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214" strike="noStrike">
                <a:solidFill>
                  <a:srgbClr val="ffffff"/>
                </a:solidFill>
                <a:latin typeface="Cambria"/>
              </a:rPr>
              <a:t>Even</a:t>
            </a:r>
            <a:r>
              <a:rPr b="0" lang="en-IN" sz="780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324" strike="noStrike">
                <a:solidFill>
                  <a:srgbClr val="ffffff"/>
                </a:solidFill>
                <a:latin typeface="Cambria"/>
              </a:rPr>
              <a:t>and </a:t>
            </a:r>
            <a:r>
              <a:rPr b="0" lang="en-IN" sz="7800" spc="574" strike="noStrike">
                <a:solidFill>
                  <a:srgbClr val="ffffff"/>
                </a:solidFill>
                <a:latin typeface="Cambria"/>
              </a:rPr>
              <a:t>Odd</a:t>
            </a:r>
            <a:r>
              <a:rPr b="0" lang="en-IN" sz="7800" spc="2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800" spc="318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780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11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7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1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2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24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103" strike="noStrike" u="sng">
                <a:solidFill>
                  <a:srgbClr val="ffffff"/>
                </a:solidFill>
                <a:uFillTx/>
                <a:latin typeface="Tahoma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06" strike="noStrike">
                <a:solidFill>
                  <a:srgbClr val="ffffff"/>
                </a:solidFill>
                <a:latin typeface="Tahoma"/>
              </a:rPr>
              <a:t>+91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620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000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52" strike="noStrike">
                <a:solidFill>
                  <a:srgbClr val="ffffff"/>
                </a:solidFill>
                <a:latin typeface="Tahoma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89" strike="noStrike" u="sng">
                <a:solidFill>
                  <a:srgbClr val="ffffff"/>
                </a:solidFill>
                <a:uFillTx/>
                <a:latin typeface="Tahoma"/>
                <a:hlinkClick r:id="rId4"/>
              </a:rPr>
              <a:t>www.yourwebsite.com</a:t>
            </a:r>
            <a:r>
              <a:rPr b="0" lang="en-IN" sz="3050" spc="8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117" strike="noStrike">
                <a:solidFill>
                  <a:srgbClr val="ffffff"/>
                </a:solidFill>
                <a:latin typeface="Tahoma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25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95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99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0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326280" y="1014480"/>
            <a:ext cx="4036320" cy="186408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r">
              <a:lnSpc>
                <a:spcPts val="4850"/>
              </a:lnSpc>
              <a:spcBef>
                <a:spcPts val="125"/>
              </a:spcBef>
              <a:buNone/>
            </a:pPr>
            <a:r>
              <a:rPr b="0" lang="en-IN" sz="4400" spc="188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0" lang="en-IN" sz="44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to</a:t>
            </a:r>
            <a:endParaRPr b="0" lang="en-IN" sz="4400" spc="-1" strike="noStrike">
              <a:latin typeface="Calibri"/>
            </a:endParaRPr>
          </a:p>
          <a:p>
            <a:pPr algn="r">
              <a:lnSpc>
                <a:spcPts val="4850"/>
              </a:lnSpc>
              <a:buNone/>
            </a:pPr>
            <a:r>
              <a:rPr b="0" lang="en-IN" sz="4400" spc="214" strike="noStrike">
                <a:solidFill>
                  <a:srgbClr val="ffffff"/>
                </a:solidFill>
                <a:latin typeface="Cambria"/>
              </a:rPr>
              <a:t>Symmetry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02" name="object 10" descr=""/>
          <p:cNvPicPr/>
          <p:nvPr/>
        </p:nvPicPr>
        <p:blipFill>
          <a:blip r:embed="rId2"/>
          <a:stretch/>
        </p:blipFill>
        <p:spPr>
          <a:xfrm>
            <a:off x="7257960" y="2940840"/>
            <a:ext cx="1774080" cy="358200"/>
          </a:xfrm>
          <a:prstGeom prst="rect">
            <a:avLst/>
          </a:prstGeom>
          <a:ln w="0">
            <a:noFill/>
          </a:ln>
        </p:spPr>
      </p:pic>
      <p:pic>
        <p:nvPicPr>
          <p:cNvPr id="103" name="object 11" descr=""/>
          <p:cNvPicPr/>
          <p:nvPr/>
        </p:nvPicPr>
        <p:blipFill>
          <a:blip r:embed="rId3"/>
          <a:stretch/>
        </p:blipFill>
        <p:spPr>
          <a:xfrm>
            <a:off x="6692760" y="4274280"/>
            <a:ext cx="1049400" cy="30852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12" descr=""/>
          <p:cNvPicPr/>
          <p:nvPr/>
        </p:nvPicPr>
        <p:blipFill>
          <a:blip r:embed="rId4"/>
          <a:stretch/>
        </p:blipFill>
        <p:spPr>
          <a:xfrm>
            <a:off x="9505440" y="4356000"/>
            <a:ext cx="815040" cy="226800"/>
          </a:xfrm>
          <a:prstGeom prst="rect">
            <a:avLst/>
          </a:prstGeom>
          <a:ln w="0">
            <a:noFill/>
          </a:ln>
        </p:spPr>
      </p:pic>
      <p:pic>
        <p:nvPicPr>
          <p:cNvPr id="105" name="object 13" descr=""/>
          <p:cNvPicPr/>
          <p:nvPr/>
        </p:nvPicPr>
        <p:blipFill>
          <a:blip r:embed="rId5"/>
          <a:stretch/>
        </p:blipFill>
        <p:spPr>
          <a:xfrm>
            <a:off x="5158080" y="4729320"/>
            <a:ext cx="2426040" cy="310680"/>
          </a:xfrm>
          <a:prstGeom prst="rect">
            <a:avLst/>
          </a:prstGeom>
          <a:ln w="0">
            <a:noFill/>
          </a:ln>
        </p:spPr>
      </p:pic>
      <p:sp>
        <p:nvSpPr>
          <p:cNvPr id="106" name="object 14"/>
          <p:cNvSpPr/>
          <p:nvPr/>
        </p:nvSpPr>
        <p:spPr>
          <a:xfrm>
            <a:off x="3849480" y="2814120"/>
            <a:ext cx="6502680" cy="45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69080" indent="-925920" algn="just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-80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mathematics,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plays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24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pivotal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Tahoma"/>
              </a:rPr>
              <a:t>role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understanding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functions.</a:t>
            </a:r>
            <a:r>
              <a:rPr b="0" lang="en-IN" sz="3000" spc="-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3000" spc="-5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presentation</a:t>
            </a:r>
            <a:endParaRPr b="0" lang="en-IN" sz="3000" spc="-1" strike="noStrike">
              <a:latin typeface="Arial"/>
            </a:endParaRPr>
          </a:p>
          <a:p>
            <a:pPr marL="517680" indent="-925920" algn="just">
              <a:lnSpc>
                <a:spcPct val="100000"/>
              </a:lnSpc>
              <a:buNone/>
              <a:tabLst>
                <a:tab algn="l" pos="3995280"/>
              </a:tabLst>
            </a:pP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explores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between</a:t>
            </a:r>
            <a:endParaRPr b="0" lang="en-IN" sz="3000" spc="-1" strike="noStrike">
              <a:latin typeface="Arial"/>
            </a:endParaRPr>
          </a:p>
          <a:p>
            <a:pPr marL="12600" indent="4964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revealing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their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unique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Tahoma"/>
              </a:rPr>
              <a:t>properties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Tahoma"/>
              </a:rPr>
              <a:t>how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they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interact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with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each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Tahoma"/>
              </a:rPr>
              <a:t>other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realm</a:t>
            </a:r>
            <a:endParaRPr b="0" lang="en-IN" sz="3000" spc="-1" strike="noStrike">
              <a:latin typeface="Arial"/>
            </a:endParaRPr>
          </a:p>
          <a:p>
            <a:pPr marL="12600" indent="4964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mathematics.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07" name="object 15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8" name="object 16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09" name="object 17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object 18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12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5" name="object 6"/>
          <p:cNvGrpSpPr/>
          <p:nvPr/>
        </p:nvGrpSpPr>
        <p:grpSpPr>
          <a:xfrm>
            <a:off x="0" y="3993120"/>
            <a:ext cx="6605640" cy="6294600"/>
            <a:chOff x="0" y="3993120"/>
            <a:chExt cx="6605640" cy="6294600"/>
          </a:xfrm>
        </p:grpSpPr>
        <p:sp>
          <p:nvSpPr>
            <p:cNvPr id="116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8" name="object 9" descr=""/>
            <p:cNvPicPr/>
            <p:nvPr/>
          </p:nvPicPr>
          <p:blipFill>
            <a:blip r:embed="rId1"/>
            <a:stretch/>
          </p:blipFill>
          <p:spPr>
            <a:xfrm>
              <a:off x="4298040" y="3993120"/>
              <a:ext cx="2307600" cy="279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43960" y="2162160"/>
            <a:ext cx="9077040" cy="181404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900" spc="313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5900" spc="20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900" spc="109" strike="noStrike">
                <a:solidFill>
                  <a:srgbClr val="ffffff"/>
                </a:solidFill>
                <a:latin typeface="Cambria"/>
              </a:rPr>
              <a:t>are</a:t>
            </a:r>
            <a:r>
              <a:rPr b="0" lang="en-IN" sz="5900" spc="20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900" spc="180" strike="noStrike">
                <a:solidFill>
                  <a:srgbClr val="ffffff"/>
                </a:solidFill>
                <a:latin typeface="Cambria"/>
              </a:rPr>
              <a:t>Even</a:t>
            </a:r>
            <a:r>
              <a:rPr b="0" lang="en-IN" sz="5900" spc="21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900" spc="228" strike="noStrike">
                <a:solidFill>
                  <a:srgbClr val="ffffff"/>
                </a:solidFill>
                <a:latin typeface="Cambria"/>
              </a:rPr>
              <a:t>Functions?</a:t>
            </a:r>
            <a:endParaRPr b="0" lang="en-IN" sz="5900" spc="-1" strike="noStrike">
              <a:latin typeface="Calibri"/>
            </a:endParaRPr>
          </a:p>
        </p:txBody>
      </p:sp>
      <p:pic>
        <p:nvPicPr>
          <p:cNvPr id="120" name="object 11" descr=""/>
          <p:cNvPicPr/>
          <p:nvPr/>
        </p:nvPicPr>
        <p:blipFill>
          <a:blip r:embed="rId2"/>
          <a:stretch/>
        </p:blipFill>
        <p:spPr>
          <a:xfrm>
            <a:off x="5657400" y="4822200"/>
            <a:ext cx="903600" cy="348480"/>
          </a:xfrm>
          <a:prstGeom prst="rect">
            <a:avLst/>
          </a:prstGeom>
          <a:ln w="0">
            <a:noFill/>
          </a:ln>
        </p:spPr>
      </p:pic>
      <p:sp>
        <p:nvSpPr>
          <p:cNvPr id="121" name="object 12"/>
          <p:cNvSpPr/>
          <p:nvPr/>
        </p:nvSpPr>
        <p:spPr>
          <a:xfrm>
            <a:off x="4005000" y="3913920"/>
            <a:ext cx="5620680" cy="36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2678400" algn="r">
              <a:lnSpc>
                <a:spcPct val="99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defined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property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f(x)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435" strike="noStrike">
                <a:solidFill>
                  <a:srgbClr val="ffffff"/>
                </a:solidFill>
                <a:latin typeface="Tahoma"/>
              </a:rPr>
              <a:t>=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f(-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x).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symmetry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about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creates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beautiful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balance,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making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them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visually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appealing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mathematically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significant.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Examples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include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like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f(x)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435" strike="noStrike">
                <a:solidFill>
                  <a:srgbClr val="ffffff"/>
                </a:solidFill>
                <a:latin typeface="Tahoma"/>
              </a:rPr>
              <a:t>=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Tahoma"/>
              </a:rPr>
              <a:t>x².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22" name="object 13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object 14" descr=""/>
          <p:cNvPicPr/>
          <p:nvPr/>
        </p:nvPicPr>
        <p:blipFill>
          <a:blip r:embed="rId3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25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8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29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0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01760" y="1014480"/>
            <a:ext cx="3661200" cy="237564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807840" indent="-795600">
              <a:lnSpc>
                <a:spcPts val="4431"/>
              </a:lnSpc>
              <a:spcBef>
                <a:spcPts val="981"/>
              </a:spcBef>
              <a:buNone/>
              <a:tabLst>
                <a:tab algn="l" pos="0"/>
              </a:tabLst>
            </a:pPr>
            <a:r>
              <a:rPr b="0" lang="en-IN" sz="4400" spc="233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83" strike="noStrike">
                <a:solidFill>
                  <a:srgbClr val="ffffff"/>
                </a:solidFill>
                <a:latin typeface="Cambria"/>
              </a:rPr>
              <a:t>are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324" strike="noStrike">
                <a:solidFill>
                  <a:srgbClr val="ffffff"/>
                </a:solidFill>
                <a:latin typeface="Cambria"/>
              </a:rPr>
              <a:t>Odd 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Functions?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32" name="object 10" descr=""/>
          <p:cNvPicPr/>
          <p:nvPr/>
        </p:nvPicPr>
        <p:blipFill>
          <a:blip r:embed="rId2"/>
          <a:stretch/>
        </p:blipFill>
        <p:spPr>
          <a:xfrm>
            <a:off x="4587840" y="2900520"/>
            <a:ext cx="2491200" cy="310680"/>
          </a:xfrm>
          <a:prstGeom prst="rect">
            <a:avLst/>
          </a:prstGeom>
          <a:ln w="0">
            <a:noFill/>
          </a:ln>
        </p:spPr>
      </p:pic>
      <p:pic>
        <p:nvPicPr>
          <p:cNvPr id="133" name="object 11" descr=""/>
          <p:cNvPicPr/>
          <p:nvPr/>
        </p:nvPicPr>
        <p:blipFill>
          <a:blip r:embed="rId3"/>
          <a:stretch/>
        </p:blipFill>
        <p:spPr>
          <a:xfrm>
            <a:off x="9339480" y="3826080"/>
            <a:ext cx="981000" cy="387000"/>
          </a:xfrm>
          <a:prstGeom prst="rect">
            <a:avLst/>
          </a:prstGeom>
          <a:ln w="0">
            <a:noFill/>
          </a:ln>
        </p:spPr>
      </p:pic>
      <p:sp>
        <p:nvSpPr>
          <p:cNvPr id="134" name="object 12"/>
          <p:cNvSpPr/>
          <p:nvPr/>
        </p:nvSpPr>
        <p:spPr>
          <a:xfrm>
            <a:off x="3913200" y="2814120"/>
            <a:ext cx="6438600" cy="366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52960" algn="just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exhibit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different</a:t>
            </a:r>
            <a:r>
              <a:rPr b="0" lang="en-IN" sz="3000" spc="4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kind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symmetry,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defined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11" strike="noStrike">
                <a:solidFill>
                  <a:srgbClr val="ffffff"/>
                </a:solidFill>
                <a:latin typeface="Tahoma"/>
              </a:rPr>
              <a:t>f(x)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486" strike="noStrike">
                <a:solidFill>
                  <a:srgbClr val="ffffff"/>
                </a:solidFill>
                <a:latin typeface="Tahoma"/>
              </a:rPr>
              <a:t>=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en-IN" sz="30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20" strike="noStrike">
                <a:solidFill>
                  <a:srgbClr val="ffffff"/>
                </a:solidFill>
                <a:latin typeface="Tahoma"/>
              </a:rPr>
              <a:t>f(-</a:t>
            </a:r>
            <a:r>
              <a:rPr b="0" lang="en-IN" sz="3000" spc="-111" strike="noStrike">
                <a:solidFill>
                  <a:srgbClr val="ffffff"/>
                </a:solidFill>
                <a:latin typeface="Tahoma"/>
              </a:rPr>
              <a:t>x).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43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symmetry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Tahoma"/>
              </a:rPr>
              <a:t>about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000" spc="-1" strike="noStrike">
              <a:latin typeface="Arial"/>
            </a:endParaRPr>
          </a:p>
          <a:p>
            <a:pPr marL="383040" indent="37980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gives</a:t>
            </a:r>
            <a:r>
              <a:rPr b="0" lang="en-IN" sz="30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them</a:t>
            </a:r>
            <a:r>
              <a:rPr b="0" lang="en-IN" sz="30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unique</a:t>
            </a:r>
            <a:r>
              <a:rPr b="0" lang="en-IN" sz="3000" spc="-8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twist,</a:t>
            </a:r>
            <a:r>
              <a:rPr b="0" lang="en-IN" sz="30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often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resulting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fascinating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patterns.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38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classic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example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114" strike="noStrike">
                <a:solidFill>
                  <a:srgbClr val="ffffff"/>
                </a:solidFill>
                <a:latin typeface="Tahoma"/>
              </a:rPr>
              <a:t>f(x)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486" strike="noStrike">
                <a:solidFill>
                  <a:srgbClr val="ffffff"/>
                </a:solidFill>
                <a:latin typeface="Tahoma"/>
              </a:rPr>
              <a:t>=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26" strike="noStrike">
                <a:solidFill>
                  <a:srgbClr val="ffffff"/>
                </a:solidFill>
                <a:latin typeface="Tahoma"/>
              </a:rPr>
              <a:t>x³.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35" name="object 13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6" name="object 14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37" name="object 15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object 16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40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62"/>
                </a:lnTo>
                <a:lnTo>
                  <a:pt x="386690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3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44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23"/>
                  </a:lnTo>
                  <a:lnTo>
                    <a:pt x="194817" y="2622663"/>
                  </a:lnTo>
                  <a:lnTo>
                    <a:pt x="2430500" y="386909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5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000" spc="168" strike="noStrike">
                <a:solidFill>
                  <a:srgbClr val="ffffff"/>
                </a:solidFill>
                <a:latin typeface="Cambria"/>
              </a:rPr>
              <a:t>Visualizing</a:t>
            </a:r>
            <a:r>
              <a:rPr b="0" lang="en-IN" sz="50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000" spc="239" strike="noStrike">
                <a:solidFill>
                  <a:srgbClr val="ffffff"/>
                </a:solidFill>
                <a:latin typeface="Cambria"/>
              </a:rPr>
              <a:t>Symmetry</a:t>
            </a:r>
            <a:endParaRPr b="0" lang="en-IN" sz="5000" spc="-1" strike="noStrike">
              <a:latin typeface="Calibri"/>
            </a:endParaRPr>
          </a:p>
        </p:txBody>
      </p:sp>
      <p:pic>
        <p:nvPicPr>
          <p:cNvPr id="147" name="object 10" descr=""/>
          <p:cNvPicPr/>
          <p:nvPr/>
        </p:nvPicPr>
        <p:blipFill>
          <a:blip r:embed="rId2"/>
          <a:stretch/>
        </p:blipFill>
        <p:spPr>
          <a:xfrm>
            <a:off x="8661600" y="3817080"/>
            <a:ext cx="1657440" cy="396000"/>
          </a:xfrm>
          <a:prstGeom prst="rect">
            <a:avLst/>
          </a:prstGeom>
          <a:ln w="0">
            <a:noFill/>
          </a:ln>
        </p:spPr>
      </p:pic>
      <p:pic>
        <p:nvPicPr>
          <p:cNvPr id="148" name="object 11" descr=""/>
          <p:cNvPicPr/>
          <p:nvPr/>
        </p:nvPicPr>
        <p:blipFill>
          <a:blip r:embed="rId3"/>
          <a:stretch/>
        </p:blipFill>
        <p:spPr>
          <a:xfrm>
            <a:off x="4427280" y="4283280"/>
            <a:ext cx="2791440" cy="386640"/>
          </a:xfrm>
          <a:prstGeom prst="rect">
            <a:avLst/>
          </a:prstGeom>
          <a:ln w="0">
            <a:noFill/>
          </a:ln>
        </p:spPr>
      </p:pic>
      <p:sp>
        <p:nvSpPr>
          <p:cNvPr id="149" name="object 12"/>
          <p:cNvSpPr/>
          <p:nvPr/>
        </p:nvSpPr>
        <p:spPr>
          <a:xfrm>
            <a:off x="4219560" y="2814120"/>
            <a:ext cx="613260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08520" indent="11376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interplay</a:t>
            </a:r>
            <a:r>
              <a:rPr b="0" lang="en-IN" sz="30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between</a:t>
            </a:r>
            <a:r>
              <a:rPr b="0" lang="en-IN" sz="30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even</a:t>
            </a:r>
            <a:r>
              <a:rPr b="0" lang="en-IN" sz="30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3000" spc="168" strike="noStrike">
                <a:solidFill>
                  <a:srgbClr val="ffffff"/>
                </a:solidFill>
                <a:latin typeface="Tahoma"/>
              </a:rPr>
              <a:t>odd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creates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stunning</a:t>
            </a:r>
            <a:endParaRPr b="0" lang="en-IN" sz="3000" spc="-1" strike="noStrike">
              <a:latin typeface="Arial"/>
            </a:endParaRPr>
          </a:p>
          <a:p>
            <a:pPr marL="308520" indent="11376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visual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49" strike="noStrike">
                <a:solidFill>
                  <a:srgbClr val="ffffff"/>
                </a:solidFill>
                <a:latin typeface="Tahoma"/>
              </a:rPr>
              <a:t>tapestry.</a:t>
            </a:r>
            <a:endParaRPr b="0" lang="en-IN" sz="3000" spc="-1" strike="noStrike">
              <a:latin typeface="Arial"/>
            </a:endParaRPr>
          </a:p>
          <a:p>
            <a:pPr marL="12600" indent="30866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reveal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Tahoma"/>
              </a:rPr>
              <a:t>how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these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Tahoma"/>
              </a:rPr>
              <a:t>complement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each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other,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showcasing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Tahoma"/>
              </a:rPr>
              <a:t>unique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characteristics</a:t>
            </a:r>
            <a:r>
              <a:rPr b="0" lang="en-IN" sz="30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through</a:t>
            </a:r>
            <a:r>
              <a:rPr b="0" lang="en-IN" sz="30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vibrant</a:t>
            </a:r>
            <a:endParaRPr b="0" lang="en-IN" sz="3000" spc="-1" strike="noStrike">
              <a:latin typeface="Arial"/>
            </a:endParaRPr>
          </a:p>
          <a:p>
            <a:pPr marL="12600" indent="30866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curves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Tahoma"/>
              </a:rPr>
              <a:t>shapes.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50" name="object 13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1" name="object 14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52" name="object 15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object 16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5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56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6"/>
                  </a:lnTo>
                  <a:lnTo>
                    <a:pt x="0" y="5622919"/>
                  </a:lnTo>
                  <a:lnTo>
                    <a:pt x="825817" y="6448415"/>
                  </a:lnTo>
                  <a:lnTo>
                    <a:pt x="4050029" y="3225456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8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861920"/>
          </a:xfrm>
          <a:prstGeom prst="rect">
            <a:avLst/>
          </a:prstGeom>
          <a:noFill/>
          <a:ln w="0">
            <a:noFill/>
          </a:ln>
        </p:spPr>
        <p:txBody>
          <a:bodyPr lIns="0" rIns="0" tIns="142200" bIns="0" anchor="t">
            <a:noAutofit/>
          </a:bodyPr>
          <a:p>
            <a:pPr marL="47592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800" spc="174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0" lang="en-IN" sz="48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273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8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128" strike="noStrike">
                <a:solidFill>
                  <a:srgbClr val="ffffff"/>
                </a:solidFill>
                <a:latin typeface="Cambria"/>
              </a:rPr>
              <a:t>Even</a:t>
            </a:r>
            <a:r>
              <a:rPr b="0" lang="en-IN" sz="48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00" spc="188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800" spc="-1" strike="noStrike">
              <a:latin typeface="Calibri"/>
            </a:endParaRPr>
          </a:p>
        </p:txBody>
      </p:sp>
      <p:pic>
        <p:nvPicPr>
          <p:cNvPr id="160" name="object 8" descr=""/>
          <p:cNvPicPr/>
          <p:nvPr/>
        </p:nvPicPr>
        <p:blipFill>
          <a:blip r:embed="rId2"/>
          <a:stretch/>
        </p:blipFill>
        <p:spPr>
          <a:xfrm>
            <a:off x="8666640" y="3227040"/>
            <a:ext cx="2307600" cy="279720"/>
          </a:xfrm>
          <a:prstGeom prst="rect">
            <a:avLst/>
          </a:prstGeom>
          <a:ln w="0">
            <a:noFill/>
          </a:ln>
        </p:spPr>
      </p:pic>
      <p:pic>
        <p:nvPicPr>
          <p:cNvPr id="161" name="object 9" descr=""/>
          <p:cNvPicPr/>
          <p:nvPr/>
        </p:nvPicPr>
        <p:blipFill>
          <a:blip r:embed="rId3"/>
          <a:stretch/>
        </p:blipFill>
        <p:spPr>
          <a:xfrm>
            <a:off x="10482480" y="5286240"/>
            <a:ext cx="2725200" cy="356760"/>
          </a:xfrm>
          <a:prstGeom prst="rect">
            <a:avLst/>
          </a:prstGeom>
          <a:ln w="0">
            <a:noFill/>
          </a:ln>
        </p:spPr>
      </p:pic>
      <p:pic>
        <p:nvPicPr>
          <p:cNvPr id="162" name="object 10" descr=""/>
          <p:cNvPicPr/>
          <p:nvPr/>
        </p:nvPicPr>
        <p:blipFill>
          <a:blip r:embed="rId4"/>
          <a:stretch/>
        </p:blipFill>
        <p:spPr>
          <a:xfrm>
            <a:off x="14695560" y="4950360"/>
            <a:ext cx="814320" cy="204120"/>
          </a:xfrm>
          <a:prstGeom prst="rect">
            <a:avLst/>
          </a:prstGeom>
          <a:ln w="0">
            <a:noFill/>
          </a:ln>
        </p:spPr>
      </p:pic>
      <p:pic>
        <p:nvPicPr>
          <p:cNvPr id="163" name="object 11" descr=""/>
          <p:cNvPicPr/>
          <p:nvPr/>
        </p:nvPicPr>
        <p:blipFill>
          <a:blip r:embed="rId5"/>
          <a:stretch/>
        </p:blipFill>
        <p:spPr>
          <a:xfrm>
            <a:off x="8638560" y="5286240"/>
            <a:ext cx="1054800" cy="357120"/>
          </a:xfrm>
          <a:prstGeom prst="rect">
            <a:avLst/>
          </a:prstGeom>
          <a:ln w="0">
            <a:noFill/>
          </a:ln>
        </p:spPr>
      </p:pic>
      <p:sp>
        <p:nvSpPr>
          <p:cNvPr id="164" name="object 12"/>
          <p:cNvSpPr/>
          <p:nvPr/>
        </p:nvSpPr>
        <p:spPr>
          <a:xfrm>
            <a:off x="8620200" y="3147840"/>
            <a:ext cx="6820200" cy="41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 indent="2431440">
              <a:lnSpc>
                <a:spcPts val="3229"/>
              </a:lnSpc>
              <a:spcBef>
                <a:spcPts val="215"/>
              </a:spcBef>
              <a:buNone/>
              <a:tabLst>
                <a:tab algn="l" pos="0"/>
              </a:tabLst>
            </a:pP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find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applications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various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fields,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including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physics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engineering.</a:t>
            </a:r>
            <a:endParaRPr b="0" lang="en-IN" sz="2700" spc="-1" strike="noStrike">
              <a:latin typeface="Arial"/>
            </a:endParaRPr>
          </a:p>
          <a:p>
            <a:pPr marL="12600" indent="2431440">
              <a:lnSpc>
                <a:spcPts val="3104"/>
              </a:lnSpc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often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simplify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complex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problems,</a:t>
            </a:r>
            <a:endParaRPr b="0" lang="en-IN" sz="2700" spc="-1" strike="noStrike">
              <a:latin typeface="Arial"/>
            </a:endParaRPr>
          </a:p>
          <a:p>
            <a:pPr marL="12600" indent="2431440">
              <a:lnSpc>
                <a:spcPts val="3300"/>
              </a:lnSpc>
              <a:spcBef>
                <a:spcPts val="51"/>
              </a:spcBef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allowing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easier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calculations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clearer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interpretations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data,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particularly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</a:t>
            </a:r>
            <a:endParaRPr b="0" lang="en-IN" sz="2700" spc="-1" strike="noStrike">
              <a:latin typeface="Arial"/>
            </a:endParaRPr>
          </a:p>
          <a:p>
            <a:pPr marL="1144800" indent="2431440">
              <a:lnSpc>
                <a:spcPts val="3104"/>
              </a:lnSpc>
              <a:buNone/>
              <a:tabLst>
                <a:tab algn="l" pos="4580280"/>
              </a:tabLst>
            </a:pP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Tahoma"/>
              </a:rPr>
              <a:t>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65" name="object 13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7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68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0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71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3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9477360" y="1035360"/>
            <a:ext cx="5244120" cy="184428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2600">
              <a:lnSpc>
                <a:spcPts val="4431"/>
              </a:lnSpc>
              <a:spcBef>
                <a:spcPts val="981"/>
              </a:spcBef>
              <a:buNone/>
            </a:pPr>
            <a:r>
              <a:rPr b="0" lang="en-IN" sz="4400" spc="174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0" lang="en-IN" sz="440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262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40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304" strike="noStrike">
                <a:solidFill>
                  <a:srgbClr val="ffffff"/>
                </a:solidFill>
                <a:latin typeface="Cambria"/>
              </a:rPr>
              <a:t>Odd </a:t>
            </a:r>
            <a:r>
              <a:rPr b="0" lang="en-IN" sz="4400" spc="182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76" name="object 12" descr=""/>
          <p:cNvPicPr/>
          <p:nvPr/>
        </p:nvPicPr>
        <p:blipFill>
          <a:blip r:embed="rId3"/>
          <a:stretch/>
        </p:blipFill>
        <p:spPr>
          <a:xfrm>
            <a:off x="9531360" y="3762720"/>
            <a:ext cx="1700640" cy="348480"/>
          </a:xfrm>
          <a:prstGeom prst="rect">
            <a:avLst/>
          </a:prstGeom>
          <a:ln w="0">
            <a:noFill/>
          </a:ln>
        </p:spPr>
      </p:pic>
      <p:pic>
        <p:nvPicPr>
          <p:cNvPr id="177" name="object 13" descr=""/>
          <p:cNvPicPr/>
          <p:nvPr/>
        </p:nvPicPr>
        <p:blipFill>
          <a:blip r:embed="rId4"/>
          <a:stretch/>
        </p:blipFill>
        <p:spPr>
          <a:xfrm>
            <a:off x="11136600" y="3344760"/>
            <a:ext cx="2470320" cy="357120"/>
          </a:xfrm>
          <a:prstGeom prst="rect">
            <a:avLst/>
          </a:prstGeom>
          <a:ln w="0">
            <a:noFill/>
          </a:ln>
        </p:spPr>
      </p:pic>
      <p:pic>
        <p:nvPicPr>
          <p:cNvPr id="178" name="object 14" descr=""/>
          <p:cNvPicPr/>
          <p:nvPr/>
        </p:nvPicPr>
        <p:blipFill>
          <a:blip r:embed="rId5"/>
          <a:stretch/>
        </p:blipFill>
        <p:spPr>
          <a:xfrm>
            <a:off x="14414400" y="3344760"/>
            <a:ext cx="891000" cy="356760"/>
          </a:xfrm>
          <a:prstGeom prst="rect">
            <a:avLst/>
          </a:prstGeom>
          <a:ln w="0">
            <a:noFill/>
          </a:ln>
        </p:spPr>
      </p:pic>
      <p:pic>
        <p:nvPicPr>
          <p:cNvPr id="179" name="object 15" descr=""/>
          <p:cNvPicPr/>
          <p:nvPr/>
        </p:nvPicPr>
        <p:blipFill>
          <a:blip r:embed="rId6"/>
          <a:stretch/>
        </p:blipFill>
        <p:spPr>
          <a:xfrm>
            <a:off x="11413440" y="2933280"/>
            <a:ext cx="2183400" cy="279720"/>
          </a:xfrm>
          <a:prstGeom prst="rect">
            <a:avLst/>
          </a:prstGeom>
          <a:ln w="0">
            <a:noFill/>
          </a:ln>
        </p:spPr>
      </p:pic>
      <p:sp>
        <p:nvSpPr>
          <p:cNvPr id="180" name="object 16"/>
          <p:cNvSpPr/>
          <p:nvPr/>
        </p:nvSpPr>
        <p:spPr>
          <a:xfrm>
            <a:off x="9489240" y="2854440"/>
            <a:ext cx="6635520" cy="33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3234"/>
              </a:lnSpc>
              <a:spcBef>
                <a:spcPts val="99"/>
              </a:spcBef>
              <a:buNone/>
              <a:tabLst>
                <a:tab algn="l" pos="4197960"/>
              </a:tabLst>
            </a:pPr>
            <a:r>
              <a:rPr b="0" lang="en-IN" sz="2700" spc="-55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contrast,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crucial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6"/>
              </a:lnSpc>
              <a:buNone/>
              <a:tabLst>
                <a:tab algn="l" pos="4208040"/>
              </a:tabLst>
            </a:pP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areas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like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endParaRPr b="0" lang="en-IN" sz="2700" spc="-1" strike="noStrike">
              <a:latin typeface="Arial"/>
            </a:endParaRPr>
          </a:p>
          <a:p>
            <a:pPr marL="12600" indent="1722600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unique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properties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allow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decomposition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signals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into</a:t>
            </a:r>
            <a:endParaRPr b="0" lang="en-IN" sz="2700" spc="-1" strike="noStrike">
              <a:latin typeface="Arial"/>
            </a:endParaRPr>
          </a:p>
          <a:p>
            <a:pPr marL="12600" indent="1722600">
              <a:lnSpc>
                <a:spcPts val="3229"/>
              </a:lnSpc>
              <a:spcBef>
                <a:spcPts val="54"/>
              </a:spcBef>
              <a:buNone/>
              <a:tabLst>
                <a:tab algn="l" pos="0"/>
              </a:tabLst>
            </a:pP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simpler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components,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enhancing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our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complex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systems.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1" name="object 17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3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84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6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87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9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868560" y="995400"/>
            <a:ext cx="13555800" cy="1772280"/>
          </a:xfrm>
          <a:prstGeom prst="rect">
            <a:avLst/>
          </a:prstGeom>
          <a:noFill/>
          <a:ln w="0">
            <a:noFill/>
          </a:ln>
        </p:spPr>
        <p:txBody>
          <a:bodyPr lIns="0" rIns="0" tIns="52560" bIns="0" anchor="t">
            <a:noAutofit/>
          </a:bodyPr>
          <a:p>
            <a:pPr marL="562104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500" spc="168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45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242" strike="noStrike">
                <a:solidFill>
                  <a:srgbClr val="ffffff"/>
                </a:solidFill>
                <a:latin typeface="Cambria"/>
              </a:rPr>
              <a:t>Harmony</a:t>
            </a:r>
            <a:r>
              <a:rPr b="0" lang="en-IN" sz="450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262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500" spc="15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74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500" spc="-1" strike="noStrike">
              <a:latin typeface="Calibri"/>
            </a:endParaRPr>
          </a:p>
        </p:txBody>
      </p:sp>
      <p:pic>
        <p:nvPicPr>
          <p:cNvPr id="192" name="object 12" descr=""/>
          <p:cNvPicPr/>
          <p:nvPr/>
        </p:nvPicPr>
        <p:blipFill>
          <a:blip r:embed="rId3"/>
          <a:stretch/>
        </p:blipFill>
        <p:spPr>
          <a:xfrm>
            <a:off x="9531360" y="3754440"/>
            <a:ext cx="2964600" cy="277920"/>
          </a:xfrm>
          <a:prstGeom prst="rect">
            <a:avLst/>
          </a:prstGeom>
          <a:ln w="0">
            <a:noFill/>
          </a:ln>
        </p:spPr>
      </p:pic>
      <p:sp>
        <p:nvSpPr>
          <p:cNvPr id="193" name="object 13"/>
          <p:cNvSpPr/>
          <p:nvPr/>
        </p:nvSpPr>
        <p:spPr>
          <a:xfrm>
            <a:off x="9489240" y="2854440"/>
            <a:ext cx="6889320" cy="41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relationship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between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even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Tahoma"/>
              </a:rPr>
              <a:t>odd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not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just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mathematical;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it's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a</a:t>
            </a:r>
            <a:endParaRPr b="0" lang="en-IN" sz="2700" spc="-1" strike="noStrike">
              <a:latin typeface="Arial"/>
            </a:endParaRPr>
          </a:p>
          <a:p>
            <a:pPr marL="3010680">
              <a:lnSpc>
                <a:spcPts val="3104"/>
              </a:lnSpc>
              <a:buNone/>
            </a:pP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Together,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create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a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</a:pP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rich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landscape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possibilities,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showcasing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64"/>
              </a:spcBef>
              <a:buNone/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beauty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symmetry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its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profound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impact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48" strike="noStrike">
                <a:solidFill>
                  <a:srgbClr val="ffffff"/>
                </a:solidFill>
                <a:latin typeface="Tahoma"/>
              </a:rPr>
              <a:t>on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concepts.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94" name="object 14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196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8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199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object 11" descr=""/>
          <p:cNvPicPr/>
          <p:nvPr/>
        </p:nvPicPr>
        <p:blipFill>
          <a:blip r:embed="rId1"/>
          <a:stretch/>
        </p:blipFill>
        <p:spPr>
          <a:xfrm>
            <a:off x="8395200" y="5043600"/>
            <a:ext cx="4813200" cy="466200"/>
          </a:xfrm>
          <a:prstGeom prst="rect">
            <a:avLst/>
          </a:prstGeom>
          <a:ln w="0">
            <a:noFill/>
          </a:ln>
        </p:spPr>
      </p:pic>
      <p:pic>
        <p:nvPicPr>
          <p:cNvPr id="205" name="object 12" descr=""/>
          <p:cNvPicPr/>
          <p:nvPr/>
        </p:nvPicPr>
        <p:blipFill>
          <a:blip r:embed="rId2"/>
          <a:stretch/>
        </p:blipFill>
        <p:spPr>
          <a:xfrm>
            <a:off x="8793000" y="3964680"/>
            <a:ext cx="4718160" cy="365040"/>
          </a:xfrm>
          <a:prstGeom prst="rect">
            <a:avLst/>
          </a:prstGeom>
          <a:ln w="0">
            <a:noFill/>
          </a:ln>
        </p:spPr>
      </p:pic>
      <p:pic>
        <p:nvPicPr>
          <p:cNvPr id="206" name="object 13" descr=""/>
          <p:cNvPicPr/>
          <p:nvPr/>
        </p:nvPicPr>
        <p:blipFill>
          <a:blip r:embed="rId3"/>
          <a:stretch/>
        </p:blipFill>
        <p:spPr>
          <a:xfrm>
            <a:off x="5164560" y="4498200"/>
            <a:ext cx="1935360" cy="36504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4044600" y="3865320"/>
            <a:ext cx="10182600" cy="58989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6948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3500" spc="14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500" spc="-1" strike="noStrike">
              <a:latin typeface="Calibri"/>
            </a:endParaRPr>
          </a:p>
          <a:p>
            <a:pPr marL="196200" indent="2976840">
              <a:lnSpc>
                <a:spcPts val="428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enriches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88" strike="noStrike">
                <a:solidFill>
                  <a:srgbClr val="ffffff"/>
                </a:solidFill>
                <a:latin typeface="Tahoma"/>
              </a:rPr>
              <a:t>our</a:t>
            </a:r>
            <a:r>
              <a:rPr b="0" lang="en-IN" sz="35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appreciation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of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mathematics.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69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5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not</a:t>
            </a:r>
            <a:endParaRPr b="0" lang="en-IN" sz="3500" spc="-1" strike="noStrike">
              <a:latin typeface="Calibri"/>
            </a:endParaRPr>
          </a:p>
          <a:p>
            <a:pPr marL="3240" indent="2976840" algn="ctr">
              <a:lnSpc>
                <a:spcPts val="4039"/>
              </a:lnSpc>
              <a:buNone/>
              <a:tabLst>
                <a:tab algn="l" pos="0"/>
              </a:tabLst>
            </a:pP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only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simplify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1" strike="noStrike">
                <a:solidFill>
                  <a:srgbClr val="ffffff"/>
                </a:solidFill>
                <a:latin typeface="Tahoma"/>
              </a:rPr>
              <a:t>calculations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54" strike="noStrike">
                <a:solidFill>
                  <a:srgbClr val="ffffff"/>
                </a:solidFill>
                <a:latin typeface="Tahoma"/>
              </a:rPr>
              <a:t>but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also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inspire</a:t>
            </a:r>
            <a:endParaRPr b="0" lang="en-IN" sz="3500" spc="-1" strike="noStrike">
              <a:latin typeface="Calibri"/>
            </a:endParaRPr>
          </a:p>
          <a:p>
            <a:pPr marL="12240" indent="2976840" algn="ctr">
              <a:lnSpc>
                <a:spcPts val="4280"/>
              </a:lnSpc>
              <a:spcBef>
                <a:spcPts val="20"/>
              </a:spcBef>
              <a:buNone/>
              <a:tabLst>
                <a:tab algn="l" pos="0"/>
              </a:tabLst>
            </a:pPr>
            <a:r>
              <a:rPr b="0" lang="en-IN" sz="3500" spc="58" strike="noStrike">
                <a:solidFill>
                  <a:srgbClr val="ffffff"/>
                </a:solidFill>
                <a:latin typeface="Tahoma"/>
              </a:rPr>
              <a:t>creativity,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8" strike="noStrike">
                <a:solidFill>
                  <a:srgbClr val="ffffff"/>
                </a:solidFill>
                <a:latin typeface="Tahoma"/>
              </a:rPr>
              <a:t>reminding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8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beauty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inherent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in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Tahoma"/>
              </a:rPr>
              <a:t>structures.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title"/>
          </p:nvPr>
        </p:nvSpPr>
        <p:spPr>
          <a:xfrm>
            <a:off x="5442120" y="1970280"/>
            <a:ext cx="6714720" cy="19958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1865520" indent="-185364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 Embracing </a:t>
            </a:r>
            <a:r>
              <a:rPr b="0" lang="en-IN" sz="4850" spc="233" strike="noStrike">
                <a:solidFill>
                  <a:srgbClr val="ffffff"/>
                </a:solidFill>
                <a:latin typeface="Cambria"/>
              </a:rPr>
              <a:t>Symmetry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209" name="object 16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2024-12-18T06:37:55Z</dcterms:created>
  <dc:creator/>
  <dc:description/>
  <dc:language>en-IN</dc:language>
  <cp:lastModifiedBy/>
  <dcterms:modified xsi:type="dcterms:W3CDTF">2025-02-05T11:01:49Z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