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6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8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2187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31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9604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75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3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9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4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5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8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99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12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1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6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213D-EA41-4109-9A39-7F7B8D4F7022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A8901DD-938C-4CAA-BC58-77326300B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2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7FEF1C-C93C-4467-BA15-8DE6EE575A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 OF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65E530B-BB4C-4B3E-B6AE-B6E1C267C1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10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Example</a:t>
            </a:r>
            <a:endParaRPr lang="en-PH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)=(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−3)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PH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PH" b="0" i="1" smtClean="0">
                        <a:latin typeface="Cambria Math" panose="02040503050406030204" pitchFamily="18" charset="0"/>
                      </a:rPr>
                      <m:t>+9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smtClean="0"/>
                  <a:t>Find</a:t>
                </a:r>
              </a:p>
              <a:p>
                <a:pPr>
                  <a:buAutoNum type="alphaL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  <a:p>
                <a:pPr>
                  <a:buAutoNum type="alphaL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  <a:p>
                <a:pPr>
                  <a:buAutoNum type="alphaL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𝑓𝑔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  <a:p>
                <a:pPr>
                  <a:buAutoNum type="alphaLcPeriod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16" t="-806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1014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0"/>
                <a:ext cx="8915400" cy="47244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)=(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−3)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PH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PH" i="1">
                        <a:latin typeface="Cambria Math" panose="02040503050406030204" pitchFamily="18" charset="0"/>
                      </a:rPr>
                      <m:t>+9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/>
                  <a:t>Find</a:t>
                </a:r>
              </a:p>
              <a:p>
                <a:pPr>
                  <a:buAutoNum type="alphaL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 marL="0" indent="0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</m:d>
                      <m:d>
                        <m:d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PH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PH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PH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PH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PH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PH" b="1" i="1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PH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PH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PH" b="1" i="1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PH" b="1" dirty="0"/>
              </a:p>
              <a:p>
                <a:pPr marL="0" indent="0" algn="ctr">
                  <a:buNone/>
                </a:pPr>
                <a:endParaRPr lang="en-PH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0"/>
                <a:ext cx="8915400" cy="4724400"/>
              </a:xfrm>
              <a:blipFill rotWithShape="0">
                <a:blip r:embed="rId2"/>
                <a:stretch>
                  <a:fillRect l="-616" t="-645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04303527"/>
                  </p:ext>
                </p:extLst>
              </p:nvPr>
            </p:nvGraphicFramePr>
            <p:xfrm>
              <a:off x="2790917" y="2980766"/>
              <a:ext cx="8915400" cy="2661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17085"/>
                    <a:gridCol w="4798315"/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PH" dirty="0" smtClean="0"/>
                            <a:t>Solution a.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Explanation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+9)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  <a:p>
                          <a:pPr algn="ctr"/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Substitute the 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+9−3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  <a:p>
                          <a:pPr algn="ctr"/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Combine like terms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  <a:p>
                          <a:pPr algn="ctr"/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=−5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PH" b="0" dirty="0" smtClean="0"/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9−3=6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04303527"/>
                  </p:ext>
                </p:extLst>
              </p:nvPr>
            </p:nvGraphicFramePr>
            <p:xfrm>
              <a:off x="2790917" y="2980766"/>
              <a:ext cx="8915400" cy="2661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17085"/>
                    <a:gridCol w="4798315"/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PH" dirty="0" smtClean="0"/>
                            <a:t>Solution a.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Explanation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8" t="-108197" r="-117160" b="-5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8" t="-120952" r="-117160" b="-2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Substitute the 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8" t="-218868" r="-117160" b="-1009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Combine like terms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8" t="-321905" r="-117160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5914" t="-321905" r="-508" b="-19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8821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0"/>
                <a:ext cx="8915400" cy="47244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)=(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−3)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PH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PH" i="1">
                        <a:latin typeface="Cambria Math" panose="02040503050406030204" pitchFamily="18" charset="0"/>
                      </a:rPr>
                      <m:t>+9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/>
                  <a:t>Find</a:t>
                </a:r>
              </a:p>
              <a:p>
                <a:pPr>
                  <a:buAutoNum type="alphaL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 marL="0" indent="0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 algn="ctr">
                  <a:spcBef>
                    <a:spcPts val="0"/>
                  </a:spcBef>
                  <a:buClrTx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PH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</m:d>
                      <m:d>
                        <m:d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PH" b="1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PH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PH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PH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PH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PH" b="1" i="1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PH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PH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PH" b="1" i="1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en-PH" b="1" dirty="0"/>
              </a:p>
              <a:p>
                <a:pPr marL="0" indent="0" algn="ctr">
                  <a:buNone/>
                </a:pPr>
                <a:endParaRPr lang="en-PH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0"/>
                <a:ext cx="8915400" cy="4724400"/>
              </a:xfrm>
              <a:blipFill rotWithShape="0">
                <a:blip r:embed="rId2"/>
                <a:stretch>
                  <a:fillRect l="-616" t="-645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36990508"/>
                  </p:ext>
                </p:extLst>
              </p:nvPr>
            </p:nvGraphicFramePr>
            <p:xfrm>
              <a:off x="2790917" y="2980766"/>
              <a:ext cx="8915400" cy="30327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17085"/>
                    <a:gridCol w="4798315"/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PH" dirty="0" smtClean="0"/>
                            <a:t>Solution b.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Explanation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+9)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  <a:p>
                          <a:pPr algn="ctr"/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Substitute the 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−3−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  <a:p>
                          <a:pPr algn="ctr"/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+9)=−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−9 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  <a:p>
                          <a:pPr algn="ctr"/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−3−9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Combine like terms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−12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=7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PH" b="0" dirty="0" smtClean="0"/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−3−9=−12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36990508"/>
                  </p:ext>
                </p:extLst>
              </p:nvPr>
            </p:nvGraphicFramePr>
            <p:xfrm>
              <a:off x="2790917" y="2980766"/>
              <a:ext cx="8915400" cy="30327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17085"/>
                    <a:gridCol w="4798315"/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PH" dirty="0" smtClean="0"/>
                            <a:t>Solution b.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Explanation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8" t="-108197" r="-117160" b="-6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8" t="-120952" r="-117160" b="-26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Substitute the 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8" t="-218868" r="-117160" b="-1584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5914" t="-218868" r="-508" b="-15849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8" t="-554098" r="-117160" b="-175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Combine like terms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8" t="-380000" r="-117160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5914" t="-380000" r="-508" b="-19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75115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905000"/>
                <a:ext cx="8915400" cy="4953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)=(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−3)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PH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PH" i="1">
                        <a:latin typeface="Cambria Math" panose="02040503050406030204" pitchFamily="18" charset="0"/>
                      </a:rPr>
                      <m:t>+9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/>
                  <a:t>Find</a:t>
                </a:r>
              </a:p>
              <a:p>
                <a:pPr>
                  <a:buAutoNum type="alphaL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𝑓𝑔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>
                  <a:buAutoNum type="alphaLcPeriod"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>
                  <a:buAutoNum type="alphaLcPeriod"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𝑓𝑔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PH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PH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PH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PH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PH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−9</m:t>
                      </m:r>
                      <m:sSup>
                        <m:sSupPr>
                          <m:ctrlPr>
                            <a:rPr lang="en-PH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PH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PH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PH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+27</m:t>
                      </m:r>
                      <m:r>
                        <a:rPr lang="en-PH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PH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−27</m:t>
                      </m:r>
                    </m:oMath>
                  </m:oMathPara>
                </a14:m>
                <a:endParaRPr lang="en-PH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endParaRPr lang="en-PH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905000"/>
                <a:ext cx="8915400" cy="4953000"/>
              </a:xfrm>
              <a:blipFill rotWithShape="0">
                <a:blip r:embed="rId2"/>
                <a:stretch>
                  <a:fillRect l="-616" t="-739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6711799"/>
                  </p:ext>
                </p:extLst>
              </p:nvPr>
            </p:nvGraphicFramePr>
            <p:xfrm>
              <a:off x="1815353" y="2661920"/>
              <a:ext cx="9850623" cy="32105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48966"/>
                    <a:gridCol w="5301657"/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PH" dirty="0" smtClean="0"/>
                            <a:t>Solution c.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Explanation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−3)(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+9)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  <a:p>
                          <a:pPr algn="ctr"/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Substitute the 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𝑓𝑔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+9</m:t>
                                </m:r>
                                <m:r>
                                  <a:rPr lang="en-PH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+18</m:t>
                                </m:r>
                                <m:r>
                                  <a:rPr lang="en-PH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−27</m:t>
                                </m:r>
                              </m:oMath>
                            </m:oMathPara>
                          </a14:m>
                          <a:endParaRPr lang="en-PH" dirty="0">
                            <a:solidFill>
                              <a:srgbClr val="0070C0"/>
                            </a:solidFill>
                          </a:endParaRPr>
                        </a:p>
                        <a:p>
                          <a:pPr marL="0" marR="0" indent="0" algn="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PH" b="0" dirty="0" smtClean="0"/>
                        </a:p>
                        <a:p>
                          <a:pPr algn="r"/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PH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PH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PH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−6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+9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+9</m:t>
                                </m:r>
                                <m:r>
                                  <a:rPr lang="en-PH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PH" b="0" dirty="0" smtClean="0">
                            <a:solidFill>
                              <a:srgbClr val="FF0000"/>
                            </a:solidFill>
                          </a:endParaRPr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d>
                                  <m:d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PH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PH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PH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−6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+9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PH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+18</m:t>
                                </m:r>
                                <m:r>
                                  <a:rPr lang="en-PH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−27</m:t>
                                </m:r>
                              </m:oMath>
                            </m:oMathPara>
                          </a14:m>
                          <a:endParaRPr lang="en-PH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𝑓𝑔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−27</m:t>
                                </m:r>
                              </m:oMath>
                            </m:oMathPara>
                          </a14:m>
                          <a:endParaRPr lang="en-PH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Combine like terms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=−9</m:t>
                                </m:r>
                                <m:sSup>
                                  <m:sSup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PH" b="0" dirty="0" smtClean="0"/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+18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=27</m:t>
                                </m:r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PH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6711799"/>
                  </p:ext>
                </p:extLst>
              </p:nvPr>
            </p:nvGraphicFramePr>
            <p:xfrm>
              <a:off x="1815353" y="2661920"/>
              <a:ext cx="9850623" cy="32105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48966"/>
                    <a:gridCol w="5301657"/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PH" dirty="0" smtClean="0"/>
                            <a:t>Solution c.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Explanation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34" t="-108197" r="-117001" b="-668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34" t="-120952" r="-117001" b="-28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Substitute the 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34" t="-153642" r="-117001" b="-1006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5977" t="-153642" r="-460" b="-100662"/>
                          </a:stretch>
                        </a:blipFill>
                      </a:tcPr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34" t="-255333" r="-117001" b="-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5977" t="-255333" r="-460" b="-133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40585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885048" y="1017494"/>
                <a:ext cx="8915400" cy="4953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)=(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−3)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PH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PH" i="1">
                        <a:latin typeface="Cambria Math" panose="02040503050406030204" pitchFamily="18" charset="0"/>
                      </a:rPr>
                      <m:t>+9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/>
                  <a:t>Find</a:t>
                </a:r>
              </a:p>
              <a:p>
                <a:pPr>
                  <a:buFont typeface="Wingdings 3" charset="2"/>
                  <a:buAutoNum type="alphaLcPeriod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PH" dirty="0"/>
              </a:p>
              <a:p>
                <a:pPr>
                  <a:buAutoNum type="alphaLcPeriod"/>
                </a:pPr>
                <a:endParaRPr lang="en-PH" dirty="0" smtClean="0"/>
              </a:p>
              <a:p>
                <a:pPr>
                  <a:buAutoNum type="alphaLcPeriod"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>
                  <a:buAutoNum type="alphaLcPeriod"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>
                  <a:buAutoNum type="alphaLcPeriod"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en-PH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85048" y="1017494"/>
                <a:ext cx="8915400" cy="4953000"/>
              </a:xfrm>
              <a:blipFill rotWithShape="0">
                <a:blip r:embed="rId2"/>
                <a:stretch>
                  <a:fillRect l="-547" t="-739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37965786"/>
                  </p:ext>
                </p:extLst>
              </p:nvPr>
            </p:nvGraphicFramePr>
            <p:xfrm>
              <a:off x="1949825" y="1935778"/>
              <a:ext cx="9850623" cy="41840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48966"/>
                    <a:gridCol w="5301657"/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PH" dirty="0" smtClean="0"/>
                            <a:t>Solution c.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Explanation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>
                            <a:buFont typeface="Wingdings 3" charset="2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num>
                                      <m:den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𝑔</m:t>
                                        </m:r>
                                      </m:den>
                                    </m:f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num>
                                      <m:den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𝑔</m:t>
                                        </m:r>
                                      </m:den>
                                    </m:f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−3)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PH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PH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PH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−6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+9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Substitute the 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num>
                                      <m:den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𝑔</m:t>
                                        </m:r>
                                      </m:den>
                                    </m:f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−3)</m:t>
                                    </m:r>
                                  </m:num>
                                  <m:den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−3)(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−3)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PH" b="0" dirty="0" smtClean="0"/>
                        </a:p>
                        <a:p>
                          <a:pPr algn="r"/>
                          <a:endParaRPr lang="en-PH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PH" dirty="0" smtClean="0">
                              <a:solidFill>
                                <a:schemeClr val="tx1"/>
                              </a:solidFill>
                            </a:rPr>
                            <a:t>Factor</a:t>
                          </a:r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PH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PH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p>
                                    <m:r>
                                      <a:rPr lang="en-PH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+9=(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−3)(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PH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−3)</m:t>
                                </m:r>
                              </m:oMath>
                            </m:oMathPara>
                          </a14:m>
                          <a:endParaRPr lang="en-PH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num>
                                      <m:den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𝑔</m:t>
                                        </m:r>
                                      </m:den>
                                    </m:f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PH" b="0" i="1" strike="sngStrike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trike="sngStrik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trike="sngStrike" smtClean="0">
                                        <a:latin typeface="Cambria Math" panose="02040503050406030204" pitchFamily="18" charset="0"/>
                                      </a:rPr>
                                      <m:t>−3)</m:t>
                                    </m:r>
                                  </m:num>
                                  <m:den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−3)(</m:t>
                                    </m:r>
                                    <m:r>
                                      <a:rPr lang="en-PH" b="0" i="1" strike="sngStrik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trike="sngStrike" smtClean="0">
                                        <a:latin typeface="Cambria Math" panose="02040503050406030204" pitchFamily="18" charset="0"/>
                                      </a:rPr>
                                      <m:t>−3)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PH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PH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PH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PH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PH" b="0" i="1" smtClean="0">
                                      <a:latin typeface="Cambria Math" panose="02040503050406030204" pitchFamily="18" charset="0"/>
                                    </a:rPr>
                                    <m:t>−3)</m:t>
                                  </m:r>
                                </m:num>
                                <m:den>
                                  <m:r>
                                    <a:rPr lang="en-PH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PH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PH" b="0" i="1" smtClean="0">
                                      <a:latin typeface="Cambria Math" panose="02040503050406030204" pitchFamily="18" charset="0"/>
                                    </a:rPr>
                                    <m:t>−3)</m:t>
                                  </m:r>
                                </m:den>
                              </m:f>
                              <m:r>
                                <a:rPr lang="en-PH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PH" dirty="0" smtClean="0"/>
                            <a:t> 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num>
                                      <m:den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𝑔</m:t>
                                        </m:r>
                                      </m:den>
                                    </m:f>
                                  </m:e>
                                </m:d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PH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PH" b="0" i="1" smtClean="0">
                                        <a:latin typeface="Cambria Math" panose="02040503050406030204" pitchFamily="18" charset="0"/>
                                      </a:rPr>
                                      <m:t>−3)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PH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Final answer</a:t>
                          </a:r>
                          <a:endParaRPr lang="en-PH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37965786"/>
                  </p:ext>
                </p:extLst>
              </p:nvPr>
            </p:nvGraphicFramePr>
            <p:xfrm>
              <a:off x="1949825" y="1935778"/>
              <a:ext cx="9850623" cy="41840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48966"/>
                    <a:gridCol w="5301657"/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PH" dirty="0" smtClean="0"/>
                            <a:t>Solution c.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Explanation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7077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34" t="-56897" r="-117001" b="-44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7077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34" t="-156897" r="-117001" b="-34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Substitute the given</a:t>
                          </a:r>
                          <a:endParaRPr lang="en-PH" dirty="0"/>
                        </a:p>
                      </a:txBody>
                      <a:tcPr/>
                    </a:tc>
                  </a:tr>
                  <a:tr h="98209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34" t="-183951" r="-117001" b="-14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5977" t="-183951" r="-460" b="-144444"/>
                          </a:stretch>
                        </a:blipFill>
                      </a:tcPr>
                    </a:tc>
                  </a:tr>
                  <a:tr h="7077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34" t="-396552" r="-117001" b="-10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5977" t="-396552" r="-460" b="-101724"/>
                          </a:stretch>
                        </a:blipFill>
                      </a:tcPr>
                    </a:tc>
                  </a:tr>
                  <a:tr h="7077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34" t="-496552" r="-117001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PH" dirty="0" smtClean="0"/>
                            <a:t>Final answer</a:t>
                          </a:r>
                          <a:endParaRPr lang="en-PH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05652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0CB51C-8177-497C-BF7C-E115E4561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8956240D-E143-40B4-BC0E-BC8B9D4C82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40189"/>
                <a:ext cx="8915400" cy="493178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Rule (addition and subtraction of polynomials)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b="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b="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b="1" dirty="0"/>
                  <a:t>Example: </a:t>
                </a:r>
                <a:endParaRPr lang="en-US" b="1" dirty="0" smtClean="0"/>
              </a:p>
              <a:p>
                <a:pPr marL="0" indent="0">
                  <a:buNone/>
                </a:pPr>
                <a:r>
                  <a:rPr lang="en-US" dirty="0" smtClean="0"/>
                  <a:t>1</a:t>
                </a:r>
                <a:r>
                  <a:rPr lang="en-US" dirty="0"/>
                  <a:t>. Add 3x+4 and 7x-8</a:t>
                </a:r>
              </a:p>
              <a:p>
                <a:pPr marL="0" indent="0">
                  <a:buNone/>
                </a:pPr>
                <a:r>
                  <a:rPr lang="en-US" dirty="0" err="1"/>
                  <a:t>Sol’n</a:t>
                </a:r>
                <a:r>
                  <a:rPr lang="en-US" dirty="0"/>
                  <a:t>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+4+7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−8=3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+7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+4−8</m:t>
                      </m:r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=10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2. Subtract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+4 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and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Sol’n</a:t>
                </a:r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+4−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US" i="1" dirty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35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+4−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/>
                  <a:t>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+6</m:t>
                    </m:r>
                  </m:oMath>
                </a14:m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956240D-E143-40B4-BC0E-BC8B9D4C82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40189"/>
                <a:ext cx="8915400" cy="4931784"/>
              </a:xfrm>
              <a:blipFill rotWithShape="0">
                <a:blip r:embed="rId2"/>
                <a:stretch>
                  <a:fillRect l="-616" t="-742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FEB37BF9-E95F-440C-A423-4865A10A8935}"/>
                  </a:ext>
                </a:extLst>
              </p:cNvPr>
              <p:cNvSpPr txBox="1"/>
              <p:nvPr/>
            </p:nvSpPr>
            <p:spPr>
              <a:xfrm>
                <a:off x="9505919" y="0"/>
                <a:ext cx="2995749" cy="3139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Note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: in adding/subtracting similar terms, simply add/subtract the number and then copy the variable.</a:t>
                </a:r>
              </a:p>
              <a:p>
                <a:r>
                  <a:rPr lang="en-US" b="0" dirty="0" smtClean="0">
                    <a:solidFill>
                      <a:srgbClr val="FF0000"/>
                    </a:solidFill>
                  </a:rPr>
                  <a:t>Ex.</a:t>
                </a:r>
                <a:endParaRPr lang="en-US" b="0" dirty="0">
                  <a:solidFill>
                    <a:srgbClr val="FF0000"/>
                  </a:solidFill>
                </a:endParaRPr>
              </a:p>
              <a:p>
                <a:r>
                  <a:rPr lang="en-US" b="0" dirty="0">
                    <a:solidFill>
                      <a:srgbClr val="FF0000"/>
                    </a:solidFill>
                  </a:rPr>
                  <a:t>1.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>
                  <a:solidFill>
                    <a:srgbClr val="FF0000"/>
                  </a:solidFill>
                </a:endParaRPr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2.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3.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b="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EB37BF9-E95F-440C-A423-4865A10A89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5919" y="0"/>
                <a:ext cx="2995749" cy="3139321"/>
              </a:xfrm>
              <a:prstGeom prst="rect">
                <a:avLst/>
              </a:prstGeom>
              <a:blipFill rotWithShape="0">
                <a:blip r:embed="rId3"/>
                <a:stretch>
                  <a:fillRect l="-1626" t="-971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662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209C76-226A-4074-90FF-EED717199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198FBF47-1078-4501-8F45-024CC36802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3175830"/>
                <a:ext cx="8915400" cy="273539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Rule (Multiplying Polynomials)</a:t>
                </a:r>
              </a:p>
              <a:p>
                <a:pPr marL="0" indent="0">
                  <a:buNone/>
                </a:pPr>
                <a:r>
                  <a:rPr lang="en-US" dirty="0"/>
                  <a:t>Example 1. multiply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and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 err="1"/>
                  <a:t>Sol’n</a:t>
                </a:r>
                <a:endParaRPr lang="en-US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4+2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+4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8FBF47-1078-4501-8F45-024CC36802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3175830"/>
                <a:ext cx="8915400" cy="2735391"/>
              </a:xfrm>
              <a:blipFill>
                <a:blip r:embed="rId2"/>
                <a:stretch>
                  <a:fillRect l="-616" t="-13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9CFA5E5B-DF6F-4963-B2BE-D1793F7E9233}"/>
                  </a:ext>
                </a:extLst>
              </p:cNvPr>
              <p:cNvSpPr txBox="1"/>
              <p:nvPr/>
            </p:nvSpPr>
            <p:spPr>
              <a:xfrm>
                <a:off x="5974080" y="313509"/>
                <a:ext cx="5460863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50"/>
                    </a:solidFill>
                  </a:rPr>
                  <a:t>Law of Exponent</a:t>
                </a:r>
              </a:p>
              <a:p>
                <a:pPr marL="342900" indent="-342900">
                  <a:buAutoNum type="arabicPeriod"/>
                </a:pPr>
                <a:r>
                  <a:rPr lang="en-US" dirty="0"/>
                  <a:t>Product rule for Exponents: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b="1" dirty="0"/>
                  <a:t>(Keep the base just add the exponent)</a:t>
                </a:r>
              </a:p>
              <a:p>
                <a:endParaRPr lang="en-US" dirty="0"/>
              </a:p>
              <a:p>
                <a:r>
                  <a:rPr lang="en-US" dirty="0"/>
                  <a:t>2. Power rule for Exponents: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b="1" dirty="0"/>
                  <a:t>(keep the base just multiply the exponent)</a:t>
                </a:r>
              </a:p>
              <a:p>
                <a:endParaRPr lang="en-US" dirty="0"/>
              </a:p>
              <a:p>
                <a:r>
                  <a:rPr lang="en-US" dirty="0"/>
                  <a:t>3. Power of a product Rule: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b="1" dirty="0"/>
                  <a:t>(Keep the base just multiply the exponent each of the base)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CFA5E5B-DF6F-4963-B2BE-D1793F7E92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080" y="313509"/>
                <a:ext cx="5460863" cy="2862322"/>
              </a:xfrm>
              <a:prstGeom prst="rect">
                <a:avLst/>
              </a:prstGeom>
              <a:blipFill>
                <a:blip r:embed="rId3"/>
                <a:stretch>
                  <a:fillRect l="-893" t="-1064" r="-1339" b="-23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892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954A12-9F19-4C80-8BDF-D806F4FCE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EE40240F-995F-47AF-9EDE-8F24FE7C29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0"/>
                <a:ext cx="8915400" cy="3777622"/>
              </a:xfrm>
            </p:spPr>
            <p:txBody>
              <a:bodyPr/>
              <a:lstStyle/>
              <a:p>
                <a:r>
                  <a:rPr lang="en-US" dirty="0"/>
                  <a:t>Rule (multiply polynomials by monomials)</a:t>
                </a:r>
              </a:p>
              <a:p>
                <a:pPr marL="0" indent="0">
                  <a:buNone/>
                </a:pPr>
                <a:r>
                  <a:rPr lang="en-US" dirty="0"/>
                  <a:t>Example: Multiply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+4)=5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)+5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(4)</m:t>
                      </m:r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+20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40240F-995F-47AF-9EDE-8F24FE7C29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0"/>
                <a:ext cx="8915400" cy="3777622"/>
              </a:xfrm>
              <a:blipFill>
                <a:blip r:embed="rId2"/>
                <a:stretch>
                  <a:fillRect l="-616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B73ED8ED-3A5B-4B36-95D9-4D20895456CE}"/>
                  </a:ext>
                </a:extLst>
              </p:cNvPr>
              <p:cNvSpPr txBox="1"/>
              <p:nvPr/>
            </p:nvSpPr>
            <p:spPr>
              <a:xfrm>
                <a:off x="6553200" y="705395"/>
                <a:ext cx="335715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Distributive property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73ED8ED-3A5B-4B36-95D9-4D2089545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705395"/>
                <a:ext cx="3357154" cy="646331"/>
              </a:xfrm>
              <a:prstGeom prst="rect">
                <a:avLst/>
              </a:prstGeom>
              <a:blipFill>
                <a:blip r:embed="rId3"/>
                <a:stretch>
                  <a:fillRect t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856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432274-0AC4-484E-AF56-251F965BA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dirty="0"/>
              <a:t>Recall: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BBBD43D-0BCC-4DC5-B7DC-EA3DA3B810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0"/>
                <a:ext cx="8915400" cy="377762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Rule (Multiply polynomials by polynomials)</a:t>
                </a:r>
              </a:p>
              <a:p>
                <a:pPr marL="0" indent="0">
                  <a:buNone/>
                </a:pPr>
                <a:r>
                  <a:rPr lang="en-US" dirty="0"/>
                  <a:t>Example: Multiply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+3) 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by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+4)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+3</m:t>
                          </m:r>
                        </m:e>
                      </m:d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+4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+3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            =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+12</m:t>
                      </m:r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:r>
                  <a:rPr lang="en-US" b="0" dirty="0"/>
                  <a:t>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+12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BBBD43D-0BCC-4DC5-B7DC-EA3DA3B810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0"/>
                <a:ext cx="8915400" cy="3777622"/>
              </a:xfrm>
              <a:blipFill rotWithShape="0">
                <a:blip r:embed="rId2"/>
                <a:stretch>
                  <a:fillRect l="-616" t="-806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3C4C52C-B642-4795-9D8F-5B7CB27CDC69}"/>
              </a:ext>
            </a:extLst>
          </p:cNvPr>
          <p:cNvSpPr txBox="1"/>
          <p:nvPr/>
        </p:nvSpPr>
        <p:spPr>
          <a:xfrm>
            <a:off x="7210696" y="249641"/>
            <a:ext cx="4136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Foil Method (First, Out, In, Last)</a:t>
            </a:r>
          </a:p>
          <a:p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xmlns="" id="{2A55A47D-F497-4859-801D-75C70C71BE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011340" y="572806"/>
            <a:ext cx="2552700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94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2C557F-378A-4E3C-9954-09B80FFEE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C4D82117-FBD4-4863-9FF5-D6FAFADB63E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2133600"/>
                <a:ext cx="8915400" cy="410029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Square of a Binomial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Example: 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+12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Cube of a Binomial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Example: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D82117-FBD4-4863-9FF5-D6FAFADB63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2133600"/>
                <a:ext cx="8915400" cy="4100290"/>
              </a:xfrm>
              <a:blipFill>
                <a:blip r:embed="rId2"/>
                <a:stretch>
                  <a:fillRect l="-616" t="-7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682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CF1F65-77FC-4F97-9FC3-E3FDA1A1E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3E9EE8F1-4939-460F-BCC9-99D6DFE6C5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Square of Trinomial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𝑥𝑧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𝑦𝑧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Example: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+4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      =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+(3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+2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+2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+2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+12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+16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𝑥𝑧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+24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𝑦𝑧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9EE8F1-4939-460F-BCC9-99D6DFE6C5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6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607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761686-DFA1-44DD-B367-F618BA587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5A57DE54-88A1-4474-B65A-1094F93861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Rule (dividing polynomials)</a:t>
                </a:r>
              </a:p>
              <a:p>
                <a:pPr marL="0" indent="0">
                  <a:buNone/>
                </a:pPr>
                <a:r>
                  <a:rPr lang="en-US" dirty="0"/>
                  <a:t>Example: Divide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5−2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57DE54-88A1-4474-B65A-1094F93861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6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EA810CFF-12E5-4B78-9A6C-23899831829B}"/>
                  </a:ext>
                </a:extLst>
              </p:cNvPr>
              <p:cNvSpPr txBox="1"/>
              <p:nvPr/>
            </p:nvSpPr>
            <p:spPr>
              <a:xfrm>
                <a:off x="7524205" y="269966"/>
                <a:ext cx="3152503" cy="1712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Law of exponent (Division)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A810CFF-12E5-4B78-9A6C-2389983182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205" y="269966"/>
                <a:ext cx="3152503" cy="1712777"/>
              </a:xfrm>
              <a:prstGeom prst="rect">
                <a:avLst/>
              </a:prstGeom>
              <a:blipFill>
                <a:blip r:embed="rId3"/>
                <a:stretch>
                  <a:fillRect l="-1547" t="-1779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255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D1F4DF-E997-40B4-BC89-BD0E7C9B2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</a:t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80D5247-E350-4723-8483-F3FE2A62BC6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Sum, Difference, Product and Quotient of function</a:t>
                </a:r>
              </a:p>
              <a:p>
                <a:pPr marL="0" indent="0">
                  <a:buNone/>
                </a:pPr>
                <a:r>
                  <a:rPr lang="en-US" dirty="0"/>
                  <a:t>Let ‘f’ and ‘g’ be any two function. Then,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>
                  <a:buAutoNum type="arabicPeriod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buAutoNum type="arabicPeriod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buAutoNum type="arabicPeriod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𝑓𝑔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)≠0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0D5247-E350-4723-8483-F3FE2A62BC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6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328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</TotalTime>
  <Words>369</Words>
  <Application>Microsoft Office PowerPoint</Application>
  <PresentationFormat>Widescreen</PresentationFormat>
  <Paragraphs>187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Cambria Math</vt:lpstr>
      <vt:lpstr>Century Gothic</vt:lpstr>
      <vt:lpstr>Wingdings 3</vt:lpstr>
      <vt:lpstr>Wisp</vt:lpstr>
      <vt:lpstr>OPERATION OF FUNCTIONS</vt:lpstr>
      <vt:lpstr>RECALL:</vt:lpstr>
      <vt:lpstr>Recall:</vt:lpstr>
      <vt:lpstr>Recall: </vt:lpstr>
      <vt:lpstr>Recall:</vt:lpstr>
      <vt:lpstr>Recall</vt:lpstr>
      <vt:lpstr>Recall</vt:lpstr>
      <vt:lpstr>Recall</vt:lpstr>
      <vt:lpstr>Definition  </vt:lpstr>
      <vt:lpstr>Example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 OF FUNCTIONS</dc:title>
  <dc:creator>Marbe Jane (Ec2)</dc:creator>
  <cp:lastModifiedBy>Jojie Pasal</cp:lastModifiedBy>
  <cp:revision>16</cp:revision>
  <dcterms:created xsi:type="dcterms:W3CDTF">2019-06-27T00:36:34Z</dcterms:created>
  <dcterms:modified xsi:type="dcterms:W3CDTF">2021-02-10T12:28:19Z</dcterms:modified>
</cp:coreProperties>
</file>