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Default ContentType="image/jpeg" Extension="jpeg"/>
  <Default ContentType="image/jpg" Extension="jpg"/>
  <Default ContentType="image/svg+xml" Extension="svg"/>
  <Default ContentType="image/png" Extension="png"/>
  <Default ContentType="image/gif" Extension="gif"/>
  <Default ContentType="video/mp4" Extension="m4v"/>
  <Default ContentType="video/mp4" Extension="mp4"/>
  <Default ContentType="application/vnd.openxmlformats-officedocument.vmlDrawing" Extension="v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7.xml"/>
  <Override ContentType="application/vnd.openxmlformats-officedocument.presentationml.slide+xml" PartName="/ppt/slides/slide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8.xml"/>
  <Override ContentType="application/vnd.openxmlformats-officedocument.presentationml.slideMaster+xml" PartName="/ppt/slideMasters/slideMaster9.xml"/>
  <Override ContentType="application/vnd.openxmlformats-officedocument.presentationml.slide+xml" PartName="/ppt/slides/slide9.xml"/>
  <Override ContentType="application/vnd.openxmlformats-officedocument.presentationml.slideMaster+xml" PartName="/ppt/slideMasters/slideMaster10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
		<Relationship Id="rId1" Target="docProps/app.xml" Type="http://schemas.openxmlformats.org/officeDocument/2006/relationships/extended-properties"/>
		<Relationship Id="rId2" Target="docProps/core.xml" Type="http://schemas.openxmlformats.org/package/2006/relationships/metadata/core-properties"/>
		<Relationship Id="rId3" Target="ppt/presentation.xml" Type="http://schemas.openxmlformats.org/officeDocument/2006/relationships/officeDocument"/>
		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4630400" cy="8229600"/>
  <p:notesSz cx="8229600" cy="14630400"/>
  <p:embeddedFontLst>
    <p:embeddedFont>
      <p:font typeface="IBM Plex Sans Medium"/>
      <p:regular r:id="rId17"/>
    </p:embeddedFont>
    <p:embeddedFont>
      <p:font typeface="IBM Plex Sans Medium"/>
      <p:regular r:id="rId18"/>
    </p:embeddedFont>
    <p:embeddedFont>
      <p:font typeface="IBM Plex Sans Medium"/>
      <p:regular r:id="rId19"/>
    </p:embeddedFont>
    <p:embeddedFont>
      <p:font typeface="IBM Plex Sans Medium"/>
      <p:regular r:id="rId20"/>
    </p:embeddedFont>
    <p:embeddedFont>
      <p:font typeface="Roboto"/>
      <p:regular r:id="rId21"/>
    </p:embeddedFont>
    <p:embeddedFont>
      <p:font typeface="Roboto"/>
      <p:regular r:id="rId22"/>
    </p:embeddedFont>
    <p:embeddedFont>
      <p:font typeface="Roboto"/>
      <p:regular r:id="rId23"/>
    </p:embeddedFont>
    <p:embeddedFont>
      <p:font typeface="Roboto"/>
      <p:regular r:id="rId2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font" Target="fonts/font1.fntdata"/><Relationship Id="rId18" Type="http://schemas.openxmlformats.org/officeDocument/2006/relationships/font" Target="fonts/font2.fntdata"/><Relationship Id="rId19" Type="http://schemas.openxmlformats.org/officeDocument/2006/relationships/font" Target="fonts/font3.fntdata"/><Relationship Id="rId20" Type="http://schemas.openxmlformats.org/officeDocument/2006/relationships/font" Target="fonts/font4.fntdata"/><Relationship Id="rId21" Type="http://schemas.openxmlformats.org/officeDocument/2006/relationships/font" Target="fonts/font5.fntdata"/><Relationship Id="rId22" Type="http://schemas.openxmlformats.org/officeDocument/2006/relationships/font" Target="fonts/font6.fntdata"/><Relationship Id="rId23" Type="http://schemas.openxmlformats.org/officeDocument/2006/relationships/font" Target="fonts/font7.fntdata"/><Relationship Id="rId2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0-1.png"/><Relationship Id="rId3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1-1.png"/><Relationship Id="rId3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2-1.png"/><Relationship Id="rId3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3-1.png"/><Relationship Id="rId3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4-1.png"/><Relationship Id="rId3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5-1.png"/><Relationship Id="rId3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6-1.png"/><Relationship Id="rId3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7-1.png"/><Relationship Id="rId3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8-1.png"/><Relationship Id="rId3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9-1.pn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arget="../media/image-1-1.jpeg" Type="http://schemas.openxmlformats.org/officeDocument/2006/relationships/image"/><Relationship Id="rId2" Target="../slideLayouts/slideLayout2.xml" Type="http://schemas.openxmlformats.org/officeDocument/2006/relationships/slideLayout"/><Relationship Id="rId3" Target="../notesSlides/notesSlide1.xml" Type="http://schemas.openxmlformats.org/officeDocument/2006/relationships/notesSlide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 ?><Relationships xmlns="http://schemas.openxmlformats.org/package/2006/relationships"><Relationship Id="rId1" Target="../media/image-5-1.jpeg" Type="http://schemas.openxmlformats.org/officeDocument/2006/relationships/image"/><Relationship Id="rId2" Target="../slideLayouts/slideLayout6.xml" Type="http://schemas.openxmlformats.org/officeDocument/2006/relationships/slideLayout"/><Relationship Id="rId3" Target="../notesSlides/notesSlide5.xml" Type="http://schemas.openxmlformats.org/officeDocument/2006/relationships/notesSlide"/></Relationships>
</file>

<file path=ppt/slides/_rels/slide6.xml.rels><?xml version="1.0" encoding="UTF-8" standalone="yes" ?><Relationships xmlns="http://schemas.openxmlformats.org/package/2006/relationships"><Relationship Id="rId1" Target="../media/image-6-1.jpeg" Type="http://schemas.openxmlformats.org/officeDocument/2006/relationships/image"/><Relationship Id="rId2" Target="../media/image-6-2.png" Type="http://schemas.openxmlformats.org/officeDocument/2006/relationships/image"/><Relationship Id="rId3" Target="../media/image-6-3.png" Type="http://schemas.openxmlformats.org/officeDocument/2006/relationships/image"/><Relationship Id="rId4" Target="../slideLayouts/slideLayout7.xml" Type="http://schemas.openxmlformats.org/officeDocument/2006/relationships/slideLayout"/><Relationship Id="rId5" Target="../notesSlides/notesSlide6.xml" Type="http://schemas.openxmlformats.org/officeDocument/2006/relationships/notesSlide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8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9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538532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Complex Numbers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587472"/>
            <a:ext cx="7556421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Complex numbers are a fundamental concept in mathematics, extending the real number system to include numbers with both real and imaginary components. They have a wide range of applications in fields such as physics, engineering, and computer science.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6280190" y="5311140"/>
            <a:ext cx="362903" cy="362903"/>
          </a:xfrm>
          <a:prstGeom prst="roundRect">
            <a:avLst>
              <a:gd name="adj" fmla="val 25194296"/>
            </a:avLst>
          </a:prstGeom>
          <a:solidFill>
            <a:srgbClr val="3CC367"/>
          </a:solidFill>
          <a:ln w="7620">
            <a:solidFill>
              <a:srgbClr val="FFFFF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14135" y="5443776"/>
            <a:ext cx="94893" cy="975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50"/>
              </a:lnSpc>
              <a:buNone/>
            </a:pPr>
            <a:r>
              <a:rPr lang="en-US" sz="750" dirty="0">
                <a:solidFill>
                  <a:srgbClr val="3C3838"/>
                </a:solidFill>
                <a:latin typeface="Roboto Medium" pitchFamily="34" charset="0"/>
                <a:ea typeface="Roboto Medium" pitchFamily="34" charset="-122"/>
                <a:cs typeface="Roboto Medium" pitchFamily="34" charset="-120"/>
              </a:rPr>
              <a:t>OI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6756440" y="5294233"/>
            <a:ext cx="2067639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00"/>
              </a:lnSpc>
              <a:buNone/>
            </a:pPr>
            <a:r>
              <a:rPr lang="en-US" sz="2200" b="1" dirty="0">
                <a:solidFill>
                  <a:srgbClr val="D4D4D1"/>
                </a:solidFill>
                <a:latin typeface="Roboto Bold" pitchFamily="34" charset="0"/>
                <a:ea typeface="Roboto Bold" pitchFamily="34" charset="-122"/>
                <a:cs typeface="Roboto Bold" pitchFamily="34" charset="-120"/>
              </a:rPr>
              <a:t>by ONYEDIKA IK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1692354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Polar Form of Complex Numbers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90" y="3563422"/>
            <a:ext cx="3608070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850"/>
              </a:lnSpc>
              <a:buNone/>
            </a:pPr>
            <a:r>
              <a:rPr lang="en-US" sz="585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5850" dirty="0"/>
          </a:p>
        </p:txBody>
      </p:sp>
      <p:sp>
        <p:nvSpPr>
          <p:cNvPr id="5" name="Text 2"/>
          <p:cNvSpPr/>
          <p:nvPr/>
        </p:nvSpPr>
        <p:spPr>
          <a:xfrm>
            <a:off x="1180148" y="459521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Polar Coordinates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93790" y="5085636"/>
            <a:ext cx="3608070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Instead of using the rectangular coordinates (a, b), we can represent a complex number using polar coordinates (r, θ).</a:t>
            </a:r>
            <a:endParaRPr lang="en-US" sz="1750" dirty="0"/>
          </a:p>
        </p:txBody>
      </p:sp>
      <p:sp>
        <p:nvSpPr>
          <p:cNvPr id="7" name="Text 4"/>
          <p:cNvSpPr/>
          <p:nvPr/>
        </p:nvSpPr>
        <p:spPr>
          <a:xfrm>
            <a:off x="4742021" y="3563422"/>
            <a:ext cx="3608189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5850"/>
              </a:lnSpc>
              <a:buNone/>
            </a:pPr>
            <a:r>
              <a:rPr lang="en-US" sz="585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5850" dirty="0"/>
          </a:p>
        </p:txBody>
      </p:sp>
      <p:sp>
        <p:nvSpPr>
          <p:cNvPr id="8" name="Text 5"/>
          <p:cNvSpPr/>
          <p:nvPr/>
        </p:nvSpPr>
        <p:spPr>
          <a:xfrm>
            <a:off x="5128498" y="459521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Conversion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742021" y="5085636"/>
            <a:ext cx="360818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 can convert between rectangular and polar forms using the relationships: r = |z| and θ = arg(z).</a:t>
            </a:r>
            <a:endParaRPr lang="en-US" sz="1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177058"/>
            <a:ext cx="885729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Introduction to Complex Numbers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45281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Real Numbers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033957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Real numbers represent quantities that can be measured or counted, such as the length of a line or the number of objects in a set. They are represented on a number line and can be positive, negative, or zero.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45281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Imaginary Numbers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033957"/>
            <a:ext cx="6244709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Imaginary numbers arise when we take the square root of a negative number. The imaginary unit "i" is defined as the square root of -1. Imaginary numbers are not directly measurable in the real world but have important applications in mathematics.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128838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Imaginary Unit (i)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3432929"/>
            <a:ext cx="396835" cy="396835"/>
          </a:xfrm>
          <a:prstGeom prst="roundRect">
            <a:avLst>
              <a:gd name="adj" fmla="val 8574"/>
            </a:avLst>
          </a:prstGeom>
          <a:solidFill>
            <a:srgbClr val="484B51"/>
          </a:solidFill>
          <a:ln/>
        </p:spPr>
      </p:sp>
      <p:sp>
        <p:nvSpPr>
          <p:cNvPr id="5" name="Text 2"/>
          <p:cNvSpPr/>
          <p:nvPr/>
        </p:nvSpPr>
        <p:spPr>
          <a:xfrm>
            <a:off x="1417439" y="343292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Definition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417439" y="3923348"/>
            <a:ext cx="3041213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imaginary unit "i" is defined as the square root of -1. This means that i2 = -1.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4685467" y="3432929"/>
            <a:ext cx="396835" cy="396835"/>
          </a:xfrm>
          <a:prstGeom prst="roundRect">
            <a:avLst>
              <a:gd name="adj" fmla="val 8574"/>
            </a:avLst>
          </a:prstGeom>
          <a:solidFill>
            <a:srgbClr val="484B51"/>
          </a:solidFill>
          <a:ln/>
        </p:spPr>
      </p:sp>
      <p:sp>
        <p:nvSpPr>
          <p:cNvPr id="8" name="Text 5"/>
          <p:cNvSpPr/>
          <p:nvPr/>
        </p:nvSpPr>
        <p:spPr>
          <a:xfrm>
            <a:off x="5309116" y="343292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Properties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5309116" y="3923348"/>
            <a:ext cx="3041213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imaginary unit "i" has several important properties, such as: i3 = -i, i4 = 1, and so on. These properties are used in calculations involving complex numbers.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539960"/>
            <a:ext cx="956667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Representation of Complex Numbers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8157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Standard Form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396859"/>
            <a:ext cx="624470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complex number is typically represented in the standard form "a + bi," where "a" and "b" are real numbers, and "i" is the imaginary unit.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815715"/>
            <a:ext cx="341721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Geometric Representation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396859"/>
            <a:ext cx="624470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Complex numbers can be visualized as points in the complex plane, where the horizontal axis represents the real part ("a") and the vertical axis represents the imaginary part ("b").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1856661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Addition and Subtraction of Complex Numbers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3614380"/>
            <a:ext cx="3664863" cy="2758559"/>
          </a:xfrm>
          <a:prstGeom prst="roundRect">
            <a:avLst>
              <a:gd name="adj" fmla="val 1233"/>
            </a:avLst>
          </a:prstGeom>
          <a:solidFill>
            <a:srgbClr val="484B51"/>
          </a:solidFill>
          <a:ln/>
        </p:spPr>
      </p:sp>
      <p:sp>
        <p:nvSpPr>
          <p:cNvPr id="5" name="Text 2"/>
          <p:cNvSpPr/>
          <p:nvPr/>
        </p:nvSpPr>
        <p:spPr>
          <a:xfrm>
            <a:off x="1020604" y="384119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Addition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20604" y="4331613"/>
            <a:ext cx="3211235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 add two complex numbers, we simply add their real and imaginary parts separately. (a + bi) + (c + di) = (a + c) + (b + d)i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4685467" y="3614380"/>
            <a:ext cx="3664863" cy="2758559"/>
          </a:xfrm>
          <a:prstGeom prst="roundRect">
            <a:avLst>
              <a:gd name="adj" fmla="val 1233"/>
            </a:avLst>
          </a:prstGeom>
          <a:solidFill>
            <a:srgbClr val="484B51"/>
          </a:solidFill>
          <a:ln/>
        </p:spPr>
      </p:sp>
      <p:sp>
        <p:nvSpPr>
          <p:cNvPr id="8" name="Text 5"/>
          <p:cNvSpPr/>
          <p:nvPr/>
        </p:nvSpPr>
        <p:spPr>
          <a:xfrm>
            <a:off x="4912281" y="384119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Subtraction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912281" y="4331613"/>
            <a:ext cx="3211235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 subtract two complex numbers, we subtract their real and imaginary parts separately. (a + bi) - (c + di) = (a - c) + (b - d)i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049423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Multiplication of Complex Numbers</a:t>
            </a:r>
            <a:endParaRPr lang="en-US" sz="445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190" y="3807143"/>
            <a:ext cx="566976" cy="56697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0190" y="460093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Distributive Property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6280190" y="5091351"/>
            <a:ext cx="360807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Multiplication of complex numbers follows the distributive property. (a + bi) * (c + di) = ac + adi + bci + bdi2</a:t>
            </a:r>
            <a:endParaRPr lang="en-US" sz="175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421" y="3807143"/>
            <a:ext cx="566976" cy="56697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0228421" y="460093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Simplifying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10228421" y="5091351"/>
            <a:ext cx="360818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Since i2 = -1, we can simplify the result to (ac - bd) + (ad + bc)i</a:t>
            </a:r>
            <a:endParaRPr lang="en-US" sz="1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1203127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Division of Complex Numbers</a:t>
            </a:r>
            <a:endParaRPr lang="en-US" sz="445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90" y="2960846"/>
            <a:ext cx="1134070" cy="2032754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268022" y="318766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Multiply by Conjugate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2268022" y="3678079"/>
            <a:ext cx="608218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 divide two complex numbers, we multiply both the numerator and denominator by the complex conjugate of the denominator.</a:t>
            </a:r>
            <a:endParaRPr lang="en-US" sz="175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4993600"/>
            <a:ext cx="1134070" cy="2032754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2268022" y="522041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Simplify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2268022" y="5710833"/>
            <a:ext cx="608218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result simplifies to a complex number with a real number in the denominator. (a + bi) / (c + di) = [(a + bi) * (c - di)] / [(c + di) * (c - di)]</a:t>
            </a:r>
            <a:endParaRPr lang="en-US" sz="1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8071" y="595551"/>
            <a:ext cx="5414963" cy="6768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300"/>
              </a:lnSpc>
              <a:buNone/>
            </a:pPr>
            <a:r>
              <a:rPr lang="en-US" sz="42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Complex Conjugate</a:t>
            </a:r>
            <a:endParaRPr lang="en-US" sz="425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4655" y="1705570"/>
            <a:ext cx="2163842" cy="194083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55256" y="2717959"/>
            <a:ext cx="162401" cy="433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4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2100" dirty="0"/>
          </a:p>
        </p:txBody>
      </p:sp>
      <p:sp>
        <p:nvSpPr>
          <p:cNvPr id="5" name="Text 2"/>
          <p:cNvSpPr/>
          <p:nvPr/>
        </p:nvSpPr>
        <p:spPr>
          <a:xfrm>
            <a:off x="5335072" y="2268617"/>
            <a:ext cx="2707481" cy="3383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Definition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5335072" y="2736890"/>
            <a:ext cx="5945743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complex conjugate of a complex number "a + bi" is "a - bi."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5172551" y="3658195"/>
            <a:ext cx="8645723" cy="15240"/>
          </a:xfrm>
          <a:prstGeom prst="roundRect">
            <a:avLst>
              <a:gd name="adj" fmla="val 213188"/>
            </a:avLst>
          </a:prstGeom>
          <a:solidFill>
            <a:srgbClr val="61646A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734" y="3700463"/>
            <a:ext cx="4327684" cy="194083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55375" y="4454247"/>
            <a:ext cx="162401" cy="433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4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2100" dirty="0"/>
          </a:p>
        </p:txBody>
      </p:sp>
      <p:sp>
        <p:nvSpPr>
          <p:cNvPr id="10" name="Text 6"/>
          <p:cNvSpPr/>
          <p:nvPr/>
        </p:nvSpPr>
        <p:spPr>
          <a:xfrm>
            <a:off x="6416993" y="4090273"/>
            <a:ext cx="2707481" cy="3383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Properties</a:t>
            </a:r>
            <a:endParaRPr lang="en-US" sz="2100" dirty="0"/>
          </a:p>
        </p:txBody>
      </p:sp>
      <p:sp>
        <p:nvSpPr>
          <p:cNvPr id="11" name="Text 7"/>
          <p:cNvSpPr/>
          <p:nvPr/>
        </p:nvSpPr>
        <p:spPr>
          <a:xfrm>
            <a:off x="6416993" y="4558546"/>
            <a:ext cx="7238762" cy="692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product of a complex number and its conjugate is always a real number.</a:t>
            </a:r>
            <a:endParaRPr lang="en-US" sz="1700" dirty="0"/>
          </a:p>
        </p:txBody>
      </p:sp>
      <p:sp>
        <p:nvSpPr>
          <p:cNvPr id="12" name="Shape 8"/>
          <p:cNvSpPr/>
          <p:nvPr/>
        </p:nvSpPr>
        <p:spPr>
          <a:xfrm>
            <a:off x="6254472" y="5653088"/>
            <a:ext cx="7563803" cy="15240"/>
          </a:xfrm>
          <a:prstGeom prst="roundRect">
            <a:avLst>
              <a:gd name="adj" fmla="val 213188"/>
            </a:avLst>
          </a:prstGeom>
          <a:solidFill>
            <a:srgbClr val="61646A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813" y="5695355"/>
            <a:ext cx="6491526" cy="194083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55375" y="6449139"/>
            <a:ext cx="162401" cy="433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4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3</a:t>
            </a:r>
            <a:endParaRPr lang="en-US" sz="2100" dirty="0"/>
          </a:p>
        </p:txBody>
      </p:sp>
      <p:sp>
        <p:nvSpPr>
          <p:cNvPr id="15" name="Text 10"/>
          <p:cNvSpPr/>
          <p:nvPr/>
        </p:nvSpPr>
        <p:spPr>
          <a:xfrm>
            <a:off x="7498913" y="5911929"/>
            <a:ext cx="2707481" cy="3383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Applications</a:t>
            </a:r>
            <a:endParaRPr lang="en-US" sz="2100" dirty="0"/>
          </a:p>
        </p:txBody>
      </p:sp>
      <p:sp>
        <p:nvSpPr>
          <p:cNvPr id="16" name="Text 11"/>
          <p:cNvSpPr/>
          <p:nvPr/>
        </p:nvSpPr>
        <p:spPr>
          <a:xfrm>
            <a:off x="7498913" y="6380202"/>
            <a:ext cx="6156841" cy="1039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Complex conjugates are used in various mathematical operations, such as division of complex numbers, finding the modulus and argument, and solving equations.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444109"/>
            <a:ext cx="1160037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Modulus and Argument of Complex Numbers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2606516"/>
            <a:ext cx="3260646" cy="1669852"/>
          </a:xfrm>
          <a:prstGeom prst="roundRect">
            <a:avLst>
              <a:gd name="adj" fmla="val 2038"/>
            </a:avLst>
          </a:prstGeom>
          <a:solidFill>
            <a:srgbClr val="484B51"/>
          </a:solidFill>
          <a:ln/>
        </p:spPr>
      </p:sp>
      <p:sp>
        <p:nvSpPr>
          <p:cNvPr id="4" name="Text 2"/>
          <p:cNvSpPr/>
          <p:nvPr/>
        </p:nvSpPr>
        <p:spPr>
          <a:xfrm>
            <a:off x="1020604" y="3214688"/>
            <a:ext cx="170140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281249" y="283333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Modulus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281249" y="3323749"/>
            <a:ext cx="9328547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modulus of a complex number is its distance from the origin in the complex plane. It is represented by |z|.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4167783" y="4261128"/>
            <a:ext cx="9555480" cy="15240"/>
          </a:xfrm>
          <a:prstGeom prst="roundRect">
            <a:avLst>
              <a:gd name="adj" fmla="val 223256"/>
            </a:avLst>
          </a:prstGeom>
          <a:solidFill>
            <a:srgbClr val="61646A"/>
          </a:solidFill>
          <a:ln/>
        </p:spPr>
      </p:sp>
      <p:sp>
        <p:nvSpPr>
          <p:cNvPr id="8" name="Shape 6"/>
          <p:cNvSpPr/>
          <p:nvPr/>
        </p:nvSpPr>
        <p:spPr>
          <a:xfrm>
            <a:off x="793790" y="4389715"/>
            <a:ext cx="6521410" cy="2395657"/>
          </a:xfrm>
          <a:prstGeom prst="roundRect">
            <a:avLst>
              <a:gd name="adj" fmla="val 1420"/>
            </a:avLst>
          </a:prstGeom>
          <a:solidFill>
            <a:srgbClr val="484B51"/>
          </a:solidFill>
          <a:ln/>
        </p:spPr>
      </p:sp>
      <p:sp>
        <p:nvSpPr>
          <p:cNvPr id="9" name="Text 7"/>
          <p:cNvSpPr/>
          <p:nvPr/>
        </p:nvSpPr>
        <p:spPr>
          <a:xfrm>
            <a:off x="1020604" y="5360789"/>
            <a:ext cx="170140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542014" y="461652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Argument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542014" y="5106948"/>
            <a:ext cx="6067782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argument of a complex number is the angle between the positive real axis and the line connecting the origin to the complex number in the complex plane. It is represented by arg(z).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2024-12-18T04:03:20Z</dcterms:created>
  <dcterms:modified xsi:type="dcterms:W3CDTF">2024-12-18T04:03:20Z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810526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