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8840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B1C1D"/>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B1C1D"/>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B1C1D"/>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B1C1D"/>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B1C1D"/>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B1C1D"/>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B1C1D"/>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B1C1D"/>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2222302"/>
            <a:ext cx="7556421" cy="978218"/>
          </a:xfrm>
          <a:prstGeom prst="rect">
            <a:avLst/>
          </a:prstGeom>
          <a:noFill/>
          <a:ln/>
        </p:spPr>
        <p:txBody>
          <a:bodyPr wrap="none" lIns="0" tIns="0" rIns="0" bIns="0" rtlCol="0" anchor="t"/>
          <a:lstStyle/>
          <a:p>
            <a:pPr marL="0" indent="0">
              <a:lnSpc>
                <a:spcPts val="7700"/>
              </a:lnSpc>
              <a:buNone/>
            </a:pPr>
            <a:r>
              <a:rPr lang="en-US" sz="6150" dirty="0">
                <a:solidFill>
                  <a:srgbClr val="F2E782"/>
                </a:solidFill>
                <a:latin typeface="Prata" pitchFamily="34" charset="0"/>
                <a:ea typeface="Prata" pitchFamily="34" charset="-122"/>
                <a:cs typeface="Prata" pitchFamily="34" charset="-120"/>
              </a:rPr>
              <a:t>Area of Shapes</a:t>
            </a:r>
            <a:endParaRPr lang="en-US" sz="6150" dirty="0"/>
          </a:p>
        </p:txBody>
      </p:sp>
      <p:sp>
        <p:nvSpPr>
          <p:cNvPr id="4" name="Text 1"/>
          <p:cNvSpPr/>
          <p:nvPr/>
        </p:nvSpPr>
        <p:spPr>
          <a:xfrm>
            <a:off x="6280190" y="3540681"/>
            <a:ext cx="7556421" cy="1814513"/>
          </a:xfrm>
          <a:prstGeom prst="rect">
            <a:avLst/>
          </a:prstGeom>
          <a:noFill/>
          <a:ln/>
        </p:spPr>
        <p:txBody>
          <a:bodyPr wrap="square" lIns="0" tIns="0" rIns="0" bIns="0" rtlCol="0" anchor="t"/>
          <a:lstStyle/>
          <a:p>
            <a:pPr marL="0" indent="0">
              <a:lnSpc>
                <a:spcPts val="2850"/>
              </a:lnSpc>
              <a:buNone/>
            </a:pPr>
            <a:r>
              <a:rPr lang="en-US" sz="1750" dirty="0">
                <a:solidFill>
                  <a:srgbClr val="CFCBBF"/>
                </a:solidFill>
                <a:latin typeface="Raleway" pitchFamily="34" charset="0"/>
                <a:ea typeface="Raleway" pitchFamily="34" charset="-122"/>
                <a:cs typeface="Raleway" pitchFamily="34" charset="-120"/>
              </a:rPr>
              <a:t>Explore the fascinating world of geometric shapes and learn how to calculate their areas, from the basics of rectangles and triangles to the intricacies of irregular shapes. Uncover the practical applications of shape area knowledge and gain a deeper understanding of the mathematical principles that govern the physical world around us.</a:t>
            </a:r>
            <a:endParaRPr lang="en-US" sz="1750" dirty="0"/>
          </a:p>
        </p:txBody>
      </p:sp>
      <p:sp>
        <p:nvSpPr>
          <p:cNvPr id="5" name="Shape 2"/>
          <p:cNvSpPr/>
          <p:nvPr/>
        </p:nvSpPr>
        <p:spPr>
          <a:xfrm>
            <a:off x="6280190" y="5627251"/>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6287810" y="5634871"/>
            <a:ext cx="347663" cy="347663"/>
          </a:xfrm>
          <a:prstGeom prst="rect">
            <a:avLst/>
          </a:prstGeom>
        </p:spPr>
      </p:pic>
      <p:sp>
        <p:nvSpPr>
          <p:cNvPr id="7" name="Text 3"/>
          <p:cNvSpPr/>
          <p:nvPr/>
        </p:nvSpPr>
        <p:spPr>
          <a:xfrm>
            <a:off x="6756440" y="5610344"/>
            <a:ext cx="3375779" cy="396835"/>
          </a:xfrm>
          <a:prstGeom prst="rect">
            <a:avLst/>
          </a:prstGeom>
          <a:noFill/>
          <a:ln/>
        </p:spPr>
        <p:txBody>
          <a:bodyPr wrap="none" lIns="0" tIns="0" rIns="0" bIns="0" rtlCol="0" anchor="t"/>
          <a:lstStyle/>
          <a:p>
            <a:pPr marL="0" indent="0" algn="l">
              <a:lnSpc>
                <a:spcPts val="3100"/>
              </a:lnSpc>
              <a:buNone/>
            </a:pPr>
            <a:r>
              <a:rPr lang="en-US" sz="2200" b="1" dirty="0">
                <a:solidFill>
                  <a:srgbClr val="CFCBBF"/>
                </a:solidFill>
                <a:latin typeface="Raleway Bold" pitchFamily="34" charset="0"/>
                <a:ea typeface="Raleway Bold" pitchFamily="34" charset="-122"/>
                <a:cs typeface="Raleway Bold" pitchFamily="34" charset="-120"/>
              </a:rPr>
              <a:t>by Onwurah Onyedikachi</a:t>
            </a:r>
            <a:endParaRPr lang="en-US" sz="2200" dirty="0"/>
          </a:p>
        </p:txBody>
      </p:sp>
      <p:pic>
        <p:nvPicPr>
          <p:cNvPr id="9" name="Picture 8">
            <a:extLst>
              <a:ext uri="{FF2B5EF4-FFF2-40B4-BE49-F238E27FC236}">
                <a16:creationId xmlns:a16="http://schemas.microsoft.com/office/drawing/2014/main" id="{83331E36-6411-41D7-AC00-B9EDC7A738F2}"/>
              </a:ext>
            </a:extLst>
          </p:cNvPr>
          <p:cNvPicPr>
            <a:picLocks noChangeAspect="1"/>
          </p:cNvPicPr>
          <p:nvPr/>
        </p:nvPicPr>
        <p:blipFill>
          <a:blip r:embed="rId5"/>
          <a:stretch>
            <a:fillRect/>
          </a:stretch>
        </p:blipFill>
        <p:spPr>
          <a:xfrm>
            <a:off x="11820133" y="7490526"/>
            <a:ext cx="2810267" cy="72400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1814155"/>
            <a:ext cx="9279731" cy="708779"/>
          </a:xfrm>
          <a:prstGeom prst="rect">
            <a:avLst/>
          </a:prstGeom>
          <a:noFill/>
          <a:ln/>
        </p:spPr>
        <p:txBody>
          <a:bodyPr wrap="none" lIns="0" tIns="0" rIns="0" bIns="0" rtlCol="0" anchor="t"/>
          <a:lstStyle/>
          <a:p>
            <a:pPr marL="0" indent="0">
              <a:lnSpc>
                <a:spcPts val="5550"/>
              </a:lnSpc>
              <a:buNone/>
            </a:pPr>
            <a:r>
              <a:rPr lang="en-US" sz="4450" dirty="0">
                <a:solidFill>
                  <a:srgbClr val="F2E782"/>
                </a:solidFill>
                <a:latin typeface="Prata" pitchFamily="34" charset="0"/>
                <a:ea typeface="Prata" pitchFamily="34" charset="-122"/>
                <a:cs typeface="Prata" pitchFamily="34" charset="-120"/>
              </a:rPr>
              <a:t>Introduction to Geometric Shapes</a:t>
            </a:r>
            <a:endParaRPr lang="en-US" sz="4450" dirty="0"/>
          </a:p>
        </p:txBody>
      </p:sp>
      <p:sp>
        <p:nvSpPr>
          <p:cNvPr id="3" name="Text 1"/>
          <p:cNvSpPr/>
          <p:nvPr/>
        </p:nvSpPr>
        <p:spPr>
          <a:xfrm>
            <a:off x="793790" y="3089910"/>
            <a:ext cx="2910245" cy="354330"/>
          </a:xfrm>
          <a:prstGeom prst="rect">
            <a:avLst/>
          </a:prstGeom>
          <a:noFill/>
          <a:ln/>
        </p:spPr>
        <p:txBody>
          <a:bodyPr wrap="none" lIns="0" tIns="0" rIns="0" bIns="0" rtlCol="0" anchor="t"/>
          <a:lstStyle/>
          <a:p>
            <a:pPr marL="0" indent="0">
              <a:lnSpc>
                <a:spcPts val="2750"/>
              </a:lnSpc>
              <a:buNone/>
            </a:pPr>
            <a:r>
              <a:rPr lang="en-US" sz="2200" dirty="0">
                <a:solidFill>
                  <a:srgbClr val="F2E782"/>
                </a:solidFill>
                <a:latin typeface="Prata" pitchFamily="34" charset="0"/>
                <a:ea typeface="Prata" pitchFamily="34" charset="-122"/>
                <a:cs typeface="Prata" pitchFamily="34" charset="-120"/>
              </a:rPr>
              <a:t>Fundamental Shapes</a:t>
            </a:r>
            <a:endParaRPr lang="en-US" sz="2200" dirty="0"/>
          </a:p>
        </p:txBody>
      </p:sp>
      <p:sp>
        <p:nvSpPr>
          <p:cNvPr id="4" name="Text 2"/>
          <p:cNvSpPr/>
          <p:nvPr/>
        </p:nvSpPr>
        <p:spPr>
          <a:xfrm>
            <a:off x="793790" y="3671054"/>
            <a:ext cx="3978116" cy="1814513"/>
          </a:xfrm>
          <a:prstGeom prst="rect">
            <a:avLst/>
          </a:prstGeom>
          <a:noFill/>
          <a:ln/>
        </p:spPr>
        <p:txBody>
          <a:bodyPr wrap="square" lIns="0" tIns="0" rIns="0" bIns="0" rtlCol="0" anchor="t"/>
          <a:lstStyle/>
          <a:p>
            <a:pPr marL="0" indent="0">
              <a:lnSpc>
                <a:spcPts val="2850"/>
              </a:lnSpc>
              <a:buNone/>
            </a:pPr>
            <a:r>
              <a:rPr lang="en-US" sz="1750" dirty="0">
                <a:solidFill>
                  <a:srgbClr val="CFCBBF"/>
                </a:solidFill>
                <a:latin typeface="Raleway" pitchFamily="34" charset="0"/>
                <a:ea typeface="Raleway" pitchFamily="34" charset="-122"/>
                <a:cs typeface="Raleway" pitchFamily="34" charset="-120"/>
              </a:rPr>
              <a:t>The building blocks of geometry include rectangles, triangles, circles, and other basic shapes. Each shape has unique properties and formulas for calculating its area.</a:t>
            </a:r>
            <a:endParaRPr lang="en-US" sz="1750" dirty="0"/>
          </a:p>
        </p:txBody>
      </p:sp>
      <p:sp>
        <p:nvSpPr>
          <p:cNvPr id="5" name="Text 3"/>
          <p:cNvSpPr/>
          <p:nvPr/>
        </p:nvSpPr>
        <p:spPr>
          <a:xfrm>
            <a:off x="5332928" y="3089910"/>
            <a:ext cx="3310414" cy="354330"/>
          </a:xfrm>
          <a:prstGeom prst="rect">
            <a:avLst/>
          </a:prstGeom>
          <a:noFill/>
          <a:ln/>
        </p:spPr>
        <p:txBody>
          <a:bodyPr wrap="none" lIns="0" tIns="0" rIns="0" bIns="0" rtlCol="0" anchor="t"/>
          <a:lstStyle/>
          <a:p>
            <a:pPr marL="0" indent="0">
              <a:lnSpc>
                <a:spcPts val="2750"/>
              </a:lnSpc>
              <a:buNone/>
            </a:pPr>
            <a:r>
              <a:rPr lang="en-US" sz="2200" dirty="0">
                <a:solidFill>
                  <a:srgbClr val="F2E782"/>
                </a:solidFill>
                <a:latin typeface="Prata" pitchFamily="34" charset="0"/>
                <a:ea typeface="Prata" pitchFamily="34" charset="-122"/>
                <a:cs typeface="Prata" pitchFamily="34" charset="-120"/>
              </a:rPr>
              <a:t>Real-World Applications</a:t>
            </a:r>
            <a:endParaRPr lang="en-US" sz="2200" dirty="0"/>
          </a:p>
        </p:txBody>
      </p:sp>
      <p:sp>
        <p:nvSpPr>
          <p:cNvPr id="6" name="Text 4"/>
          <p:cNvSpPr/>
          <p:nvPr/>
        </p:nvSpPr>
        <p:spPr>
          <a:xfrm>
            <a:off x="5332928" y="3671054"/>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CFCBBF"/>
                </a:solidFill>
                <a:latin typeface="Raleway" pitchFamily="34" charset="0"/>
                <a:ea typeface="Raleway" pitchFamily="34" charset="-122"/>
                <a:cs typeface="Raleway" pitchFamily="34" charset="-120"/>
              </a:rPr>
              <a:t>Geometric shapes are found everywhere in our daily lives, from the rectangular layout of buildings to the circular design of wheels. Understanding their areas is crucial in fields like construction, engineering, and even art.</a:t>
            </a:r>
            <a:endParaRPr lang="en-US" sz="1750" dirty="0"/>
          </a:p>
        </p:txBody>
      </p:sp>
      <p:sp>
        <p:nvSpPr>
          <p:cNvPr id="7" name="Text 5"/>
          <p:cNvSpPr/>
          <p:nvPr/>
        </p:nvSpPr>
        <p:spPr>
          <a:xfrm>
            <a:off x="9872067" y="3089910"/>
            <a:ext cx="3326844" cy="354330"/>
          </a:xfrm>
          <a:prstGeom prst="rect">
            <a:avLst/>
          </a:prstGeom>
          <a:noFill/>
          <a:ln/>
        </p:spPr>
        <p:txBody>
          <a:bodyPr wrap="none" lIns="0" tIns="0" rIns="0" bIns="0" rtlCol="0" anchor="t"/>
          <a:lstStyle/>
          <a:p>
            <a:pPr marL="0" indent="0">
              <a:lnSpc>
                <a:spcPts val="2750"/>
              </a:lnSpc>
              <a:buNone/>
            </a:pPr>
            <a:r>
              <a:rPr lang="en-US" sz="2200" dirty="0">
                <a:solidFill>
                  <a:srgbClr val="F2E782"/>
                </a:solidFill>
                <a:latin typeface="Prata" pitchFamily="34" charset="0"/>
                <a:ea typeface="Prata" pitchFamily="34" charset="-122"/>
                <a:cs typeface="Prata" pitchFamily="34" charset="-120"/>
              </a:rPr>
              <a:t>Mathematical Principles</a:t>
            </a:r>
            <a:endParaRPr lang="en-US" sz="2200" dirty="0"/>
          </a:p>
        </p:txBody>
      </p:sp>
      <p:sp>
        <p:nvSpPr>
          <p:cNvPr id="8" name="Text 6"/>
          <p:cNvSpPr/>
          <p:nvPr/>
        </p:nvSpPr>
        <p:spPr>
          <a:xfrm>
            <a:off x="9872067" y="3671054"/>
            <a:ext cx="3978116" cy="2177415"/>
          </a:xfrm>
          <a:prstGeom prst="rect">
            <a:avLst/>
          </a:prstGeom>
          <a:noFill/>
          <a:ln/>
        </p:spPr>
        <p:txBody>
          <a:bodyPr wrap="square" lIns="0" tIns="0" rIns="0" bIns="0" rtlCol="0" anchor="t"/>
          <a:lstStyle/>
          <a:p>
            <a:pPr marL="0" indent="0">
              <a:lnSpc>
                <a:spcPts val="2850"/>
              </a:lnSpc>
              <a:buNone/>
            </a:pPr>
            <a:r>
              <a:rPr lang="en-US" sz="1750" dirty="0">
                <a:solidFill>
                  <a:srgbClr val="CFCBBF"/>
                </a:solidFill>
                <a:latin typeface="Raleway" pitchFamily="34" charset="0"/>
                <a:ea typeface="Raleway" pitchFamily="34" charset="-122"/>
                <a:cs typeface="Raleway" pitchFamily="34" charset="-120"/>
              </a:rPr>
              <a:t>The area of a shape is determined by its dimensions, such as length, width, and radius. Mastering the formulas and techniques for calculating these areas is essential for problem-solving and analytical thinking.</a:t>
            </a:r>
            <a:endParaRPr lang="en-US" sz="1750" dirty="0"/>
          </a:p>
        </p:txBody>
      </p:sp>
      <p:pic>
        <p:nvPicPr>
          <p:cNvPr id="10" name="Picture 9">
            <a:extLst>
              <a:ext uri="{FF2B5EF4-FFF2-40B4-BE49-F238E27FC236}">
                <a16:creationId xmlns:a16="http://schemas.microsoft.com/office/drawing/2014/main" id="{DD3316F7-4C9A-4E6A-B4B2-42AB8DECFEC8}"/>
              </a:ext>
            </a:extLst>
          </p:cNvPr>
          <p:cNvPicPr>
            <a:picLocks noChangeAspect="1"/>
          </p:cNvPicPr>
          <p:nvPr/>
        </p:nvPicPr>
        <p:blipFill>
          <a:blip r:embed="rId3"/>
          <a:stretch>
            <a:fillRect/>
          </a:stretch>
        </p:blipFill>
        <p:spPr>
          <a:xfrm>
            <a:off x="11793777" y="7500575"/>
            <a:ext cx="2810267" cy="72400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867251"/>
            <a:ext cx="7556421" cy="1417558"/>
          </a:xfrm>
          <a:prstGeom prst="rect">
            <a:avLst/>
          </a:prstGeom>
          <a:noFill/>
          <a:ln/>
        </p:spPr>
        <p:txBody>
          <a:bodyPr wrap="square" lIns="0" tIns="0" rIns="0" bIns="0" rtlCol="0" anchor="t"/>
          <a:lstStyle/>
          <a:p>
            <a:pPr marL="0" indent="0">
              <a:lnSpc>
                <a:spcPts val="5550"/>
              </a:lnSpc>
              <a:buNone/>
            </a:pPr>
            <a:r>
              <a:rPr lang="en-US" sz="4450" dirty="0">
                <a:solidFill>
                  <a:srgbClr val="F2E782"/>
                </a:solidFill>
                <a:latin typeface="Prata" pitchFamily="34" charset="0"/>
                <a:ea typeface="Prata" pitchFamily="34" charset="-122"/>
                <a:cs typeface="Prata" pitchFamily="34" charset="-120"/>
              </a:rPr>
              <a:t>Calculating the Area of Rectangles</a:t>
            </a:r>
            <a:endParaRPr lang="en-US" sz="4450" dirty="0"/>
          </a:p>
        </p:txBody>
      </p:sp>
      <p:sp>
        <p:nvSpPr>
          <p:cNvPr id="4" name="Shape 1"/>
          <p:cNvSpPr/>
          <p:nvPr/>
        </p:nvSpPr>
        <p:spPr>
          <a:xfrm>
            <a:off x="1118711" y="2624971"/>
            <a:ext cx="30480" cy="4737378"/>
          </a:xfrm>
          <a:prstGeom prst="roundRect">
            <a:avLst>
              <a:gd name="adj" fmla="val 111628"/>
            </a:avLst>
          </a:prstGeom>
          <a:solidFill>
            <a:srgbClr val="535455"/>
          </a:solidFill>
          <a:ln/>
        </p:spPr>
      </p:sp>
      <p:sp>
        <p:nvSpPr>
          <p:cNvPr id="5" name="Shape 2"/>
          <p:cNvSpPr/>
          <p:nvPr/>
        </p:nvSpPr>
        <p:spPr>
          <a:xfrm>
            <a:off x="1358622" y="3120033"/>
            <a:ext cx="793790" cy="30480"/>
          </a:xfrm>
          <a:prstGeom prst="roundRect">
            <a:avLst>
              <a:gd name="adj" fmla="val 111628"/>
            </a:avLst>
          </a:prstGeom>
          <a:solidFill>
            <a:srgbClr val="535455"/>
          </a:solidFill>
          <a:ln/>
        </p:spPr>
      </p:sp>
      <p:sp>
        <p:nvSpPr>
          <p:cNvPr id="6" name="Shape 3"/>
          <p:cNvSpPr/>
          <p:nvPr/>
        </p:nvSpPr>
        <p:spPr>
          <a:xfrm>
            <a:off x="878800" y="2880122"/>
            <a:ext cx="510302" cy="510302"/>
          </a:xfrm>
          <a:prstGeom prst="roundRect">
            <a:avLst>
              <a:gd name="adj" fmla="val 6667"/>
            </a:avLst>
          </a:prstGeom>
          <a:solidFill>
            <a:srgbClr val="3A3B3C"/>
          </a:solidFill>
          <a:ln/>
        </p:spPr>
      </p:sp>
      <p:sp>
        <p:nvSpPr>
          <p:cNvPr id="7" name="Text 4"/>
          <p:cNvSpPr/>
          <p:nvPr/>
        </p:nvSpPr>
        <p:spPr>
          <a:xfrm>
            <a:off x="1075253" y="2965133"/>
            <a:ext cx="117396" cy="340281"/>
          </a:xfrm>
          <a:prstGeom prst="rect">
            <a:avLst/>
          </a:prstGeom>
          <a:noFill/>
          <a:ln/>
        </p:spPr>
        <p:txBody>
          <a:bodyPr wrap="none" lIns="0" tIns="0" rIns="0" bIns="0" rtlCol="0" anchor="t"/>
          <a:lstStyle/>
          <a:p>
            <a:pPr marL="0" indent="0" algn="ctr">
              <a:lnSpc>
                <a:spcPts val="2650"/>
              </a:lnSpc>
              <a:buNone/>
            </a:pPr>
            <a:r>
              <a:rPr lang="en-US" sz="2650" dirty="0">
                <a:solidFill>
                  <a:srgbClr val="CFCBBF"/>
                </a:solidFill>
                <a:latin typeface="Prata" pitchFamily="34" charset="0"/>
                <a:ea typeface="Prata" pitchFamily="34" charset="-122"/>
                <a:cs typeface="Prata" pitchFamily="34" charset="-120"/>
              </a:rPr>
              <a:t>1</a:t>
            </a:r>
            <a:endParaRPr lang="en-US" sz="2650" dirty="0"/>
          </a:p>
        </p:txBody>
      </p:sp>
      <p:sp>
        <p:nvSpPr>
          <p:cNvPr id="8" name="Text 5"/>
          <p:cNvSpPr/>
          <p:nvPr/>
        </p:nvSpPr>
        <p:spPr>
          <a:xfrm>
            <a:off x="2381488" y="2851785"/>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CFCBBF"/>
                </a:solidFill>
                <a:latin typeface="Prata" pitchFamily="34" charset="0"/>
                <a:ea typeface="Prata" pitchFamily="34" charset="-122"/>
                <a:cs typeface="Prata" pitchFamily="34" charset="-120"/>
              </a:rPr>
              <a:t>Step 1</a:t>
            </a:r>
            <a:endParaRPr lang="en-US" sz="2200" dirty="0"/>
          </a:p>
        </p:txBody>
      </p:sp>
      <p:sp>
        <p:nvSpPr>
          <p:cNvPr id="9" name="Text 6"/>
          <p:cNvSpPr/>
          <p:nvPr/>
        </p:nvSpPr>
        <p:spPr>
          <a:xfrm>
            <a:off x="2381488" y="3342203"/>
            <a:ext cx="5968722" cy="362903"/>
          </a:xfrm>
          <a:prstGeom prst="rect">
            <a:avLst/>
          </a:prstGeom>
          <a:noFill/>
          <a:ln/>
        </p:spPr>
        <p:txBody>
          <a:bodyPr wrap="none" lIns="0" tIns="0" rIns="0" bIns="0" rtlCol="0" anchor="t"/>
          <a:lstStyle/>
          <a:p>
            <a:pPr marL="0" indent="0" algn="l">
              <a:lnSpc>
                <a:spcPts val="2850"/>
              </a:lnSpc>
              <a:buNone/>
            </a:pPr>
            <a:r>
              <a:rPr lang="en-US" sz="1750" dirty="0">
                <a:solidFill>
                  <a:srgbClr val="CFCBBF"/>
                </a:solidFill>
                <a:latin typeface="Raleway" pitchFamily="34" charset="0"/>
                <a:ea typeface="Raleway" pitchFamily="34" charset="-122"/>
                <a:cs typeface="Raleway" pitchFamily="34" charset="-120"/>
              </a:rPr>
              <a:t>Identify the length and width of the rectangle.</a:t>
            </a:r>
            <a:endParaRPr lang="en-US" sz="1750" dirty="0"/>
          </a:p>
        </p:txBody>
      </p:sp>
      <p:sp>
        <p:nvSpPr>
          <p:cNvPr id="10" name="Shape 7"/>
          <p:cNvSpPr/>
          <p:nvPr/>
        </p:nvSpPr>
        <p:spPr>
          <a:xfrm>
            <a:off x="1358622" y="4653796"/>
            <a:ext cx="793790" cy="30480"/>
          </a:xfrm>
          <a:prstGeom prst="roundRect">
            <a:avLst>
              <a:gd name="adj" fmla="val 111628"/>
            </a:avLst>
          </a:prstGeom>
          <a:solidFill>
            <a:srgbClr val="535455"/>
          </a:solidFill>
          <a:ln/>
        </p:spPr>
      </p:sp>
      <p:sp>
        <p:nvSpPr>
          <p:cNvPr id="11" name="Shape 8"/>
          <p:cNvSpPr/>
          <p:nvPr/>
        </p:nvSpPr>
        <p:spPr>
          <a:xfrm>
            <a:off x="878800" y="4413885"/>
            <a:ext cx="510302" cy="510302"/>
          </a:xfrm>
          <a:prstGeom prst="roundRect">
            <a:avLst>
              <a:gd name="adj" fmla="val 6667"/>
            </a:avLst>
          </a:prstGeom>
          <a:solidFill>
            <a:srgbClr val="3A3B3C"/>
          </a:solidFill>
          <a:ln/>
        </p:spPr>
      </p:sp>
      <p:sp>
        <p:nvSpPr>
          <p:cNvPr id="12" name="Text 9"/>
          <p:cNvSpPr/>
          <p:nvPr/>
        </p:nvSpPr>
        <p:spPr>
          <a:xfrm>
            <a:off x="1029653" y="4498896"/>
            <a:ext cx="208598" cy="340281"/>
          </a:xfrm>
          <a:prstGeom prst="rect">
            <a:avLst/>
          </a:prstGeom>
          <a:noFill/>
          <a:ln/>
        </p:spPr>
        <p:txBody>
          <a:bodyPr wrap="none" lIns="0" tIns="0" rIns="0" bIns="0" rtlCol="0" anchor="t"/>
          <a:lstStyle/>
          <a:p>
            <a:pPr marL="0" indent="0" algn="ctr">
              <a:lnSpc>
                <a:spcPts val="2650"/>
              </a:lnSpc>
              <a:buNone/>
            </a:pPr>
            <a:r>
              <a:rPr lang="en-US" sz="2650" dirty="0">
                <a:solidFill>
                  <a:srgbClr val="CFCBBF"/>
                </a:solidFill>
                <a:latin typeface="Prata" pitchFamily="34" charset="0"/>
                <a:ea typeface="Prata" pitchFamily="34" charset="-122"/>
                <a:cs typeface="Prata" pitchFamily="34" charset="-120"/>
              </a:rPr>
              <a:t>2</a:t>
            </a:r>
            <a:endParaRPr lang="en-US" sz="2650" dirty="0"/>
          </a:p>
        </p:txBody>
      </p:sp>
      <p:sp>
        <p:nvSpPr>
          <p:cNvPr id="13" name="Text 10"/>
          <p:cNvSpPr/>
          <p:nvPr/>
        </p:nvSpPr>
        <p:spPr>
          <a:xfrm>
            <a:off x="2381488" y="4385548"/>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CFCBBF"/>
                </a:solidFill>
                <a:latin typeface="Prata" pitchFamily="34" charset="0"/>
                <a:ea typeface="Prata" pitchFamily="34" charset="-122"/>
                <a:cs typeface="Prata" pitchFamily="34" charset="-120"/>
              </a:rPr>
              <a:t>Step 2</a:t>
            </a:r>
            <a:endParaRPr lang="en-US" sz="2200" dirty="0"/>
          </a:p>
        </p:txBody>
      </p:sp>
      <p:sp>
        <p:nvSpPr>
          <p:cNvPr id="14" name="Text 11"/>
          <p:cNvSpPr/>
          <p:nvPr/>
        </p:nvSpPr>
        <p:spPr>
          <a:xfrm>
            <a:off x="2381488" y="4875967"/>
            <a:ext cx="5968722" cy="362903"/>
          </a:xfrm>
          <a:prstGeom prst="rect">
            <a:avLst/>
          </a:prstGeom>
          <a:noFill/>
          <a:ln/>
        </p:spPr>
        <p:txBody>
          <a:bodyPr wrap="none" lIns="0" tIns="0" rIns="0" bIns="0" rtlCol="0" anchor="t"/>
          <a:lstStyle/>
          <a:p>
            <a:pPr marL="0" indent="0" algn="l">
              <a:lnSpc>
                <a:spcPts val="2850"/>
              </a:lnSpc>
              <a:buNone/>
            </a:pPr>
            <a:r>
              <a:rPr lang="en-US" sz="1750" dirty="0">
                <a:solidFill>
                  <a:srgbClr val="CFCBBF"/>
                </a:solidFill>
                <a:latin typeface="Raleway" pitchFamily="34" charset="0"/>
                <a:ea typeface="Raleway" pitchFamily="34" charset="-122"/>
                <a:cs typeface="Raleway" pitchFamily="34" charset="-120"/>
              </a:rPr>
              <a:t>Multiply the length and width to find the area.</a:t>
            </a:r>
            <a:endParaRPr lang="en-US" sz="1750" dirty="0"/>
          </a:p>
        </p:txBody>
      </p:sp>
      <p:sp>
        <p:nvSpPr>
          <p:cNvPr id="15" name="Shape 12"/>
          <p:cNvSpPr/>
          <p:nvPr/>
        </p:nvSpPr>
        <p:spPr>
          <a:xfrm>
            <a:off x="1358622" y="6187559"/>
            <a:ext cx="793790" cy="30480"/>
          </a:xfrm>
          <a:prstGeom prst="roundRect">
            <a:avLst>
              <a:gd name="adj" fmla="val 111628"/>
            </a:avLst>
          </a:prstGeom>
          <a:solidFill>
            <a:srgbClr val="535455"/>
          </a:solidFill>
          <a:ln/>
        </p:spPr>
      </p:sp>
      <p:sp>
        <p:nvSpPr>
          <p:cNvPr id="16" name="Shape 13"/>
          <p:cNvSpPr/>
          <p:nvPr/>
        </p:nvSpPr>
        <p:spPr>
          <a:xfrm>
            <a:off x="878800" y="5947648"/>
            <a:ext cx="510302" cy="510302"/>
          </a:xfrm>
          <a:prstGeom prst="roundRect">
            <a:avLst>
              <a:gd name="adj" fmla="val 6667"/>
            </a:avLst>
          </a:prstGeom>
          <a:solidFill>
            <a:srgbClr val="3A3B3C"/>
          </a:solidFill>
          <a:ln/>
        </p:spPr>
      </p:sp>
      <p:sp>
        <p:nvSpPr>
          <p:cNvPr id="17" name="Text 14"/>
          <p:cNvSpPr/>
          <p:nvPr/>
        </p:nvSpPr>
        <p:spPr>
          <a:xfrm>
            <a:off x="1028462" y="6032659"/>
            <a:ext cx="210979" cy="340281"/>
          </a:xfrm>
          <a:prstGeom prst="rect">
            <a:avLst/>
          </a:prstGeom>
          <a:noFill/>
          <a:ln/>
        </p:spPr>
        <p:txBody>
          <a:bodyPr wrap="none" lIns="0" tIns="0" rIns="0" bIns="0" rtlCol="0" anchor="t"/>
          <a:lstStyle/>
          <a:p>
            <a:pPr marL="0" indent="0" algn="ctr">
              <a:lnSpc>
                <a:spcPts val="2650"/>
              </a:lnSpc>
              <a:buNone/>
            </a:pPr>
            <a:r>
              <a:rPr lang="en-US" sz="2650" dirty="0">
                <a:solidFill>
                  <a:srgbClr val="CFCBBF"/>
                </a:solidFill>
                <a:latin typeface="Prata" pitchFamily="34" charset="0"/>
                <a:ea typeface="Prata" pitchFamily="34" charset="-122"/>
                <a:cs typeface="Prata" pitchFamily="34" charset="-120"/>
              </a:rPr>
              <a:t>3</a:t>
            </a:r>
            <a:endParaRPr lang="en-US" sz="2650" dirty="0"/>
          </a:p>
        </p:txBody>
      </p:sp>
      <p:sp>
        <p:nvSpPr>
          <p:cNvPr id="18" name="Text 15"/>
          <p:cNvSpPr/>
          <p:nvPr/>
        </p:nvSpPr>
        <p:spPr>
          <a:xfrm>
            <a:off x="2381488" y="5919311"/>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CFCBBF"/>
                </a:solidFill>
                <a:latin typeface="Prata" pitchFamily="34" charset="0"/>
                <a:ea typeface="Prata" pitchFamily="34" charset="-122"/>
                <a:cs typeface="Prata" pitchFamily="34" charset="-120"/>
              </a:rPr>
              <a:t>Step 3</a:t>
            </a:r>
            <a:endParaRPr lang="en-US" sz="2200" dirty="0"/>
          </a:p>
        </p:txBody>
      </p:sp>
      <p:sp>
        <p:nvSpPr>
          <p:cNvPr id="19" name="Text 16"/>
          <p:cNvSpPr/>
          <p:nvPr/>
        </p:nvSpPr>
        <p:spPr>
          <a:xfrm>
            <a:off x="2381488" y="6409730"/>
            <a:ext cx="5968722" cy="725805"/>
          </a:xfrm>
          <a:prstGeom prst="rect">
            <a:avLst/>
          </a:prstGeom>
          <a:noFill/>
          <a:ln/>
        </p:spPr>
        <p:txBody>
          <a:bodyPr wrap="square" lIns="0" tIns="0" rIns="0" bIns="0" rtlCol="0" anchor="t"/>
          <a:lstStyle/>
          <a:p>
            <a:pPr marL="0" indent="0" algn="l">
              <a:lnSpc>
                <a:spcPts val="2850"/>
              </a:lnSpc>
              <a:buNone/>
            </a:pPr>
            <a:r>
              <a:rPr lang="en-US" sz="1750" dirty="0">
                <a:solidFill>
                  <a:srgbClr val="CFCBBF"/>
                </a:solidFill>
                <a:latin typeface="Raleway" pitchFamily="34" charset="0"/>
                <a:ea typeface="Raleway" pitchFamily="34" charset="-122"/>
                <a:cs typeface="Raleway" pitchFamily="34" charset="-120"/>
              </a:rPr>
              <a:t>Express the area in the appropriate units (e.g., square meters, square feet).</a:t>
            </a:r>
            <a:endParaRPr lang="en-US" sz="1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925354"/>
            <a:ext cx="7556421" cy="1417558"/>
          </a:xfrm>
          <a:prstGeom prst="rect">
            <a:avLst/>
          </a:prstGeom>
          <a:noFill/>
          <a:ln/>
        </p:spPr>
        <p:txBody>
          <a:bodyPr wrap="square" lIns="0" tIns="0" rIns="0" bIns="0" rtlCol="0" anchor="t"/>
          <a:lstStyle/>
          <a:p>
            <a:pPr marL="0" indent="0">
              <a:lnSpc>
                <a:spcPts val="5550"/>
              </a:lnSpc>
              <a:buNone/>
            </a:pPr>
            <a:r>
              <a:rPr lang="en-US" sz="4450" dirty="0">
                <a:solidFill>
                  <a:srgbClr val="F2E782"/>
                </a:solidFill>
                <a:latin typeface="Prata" pitchFamily="34" charset="0"/>
                <a:ea typeface="Prata" pitchFamily="34" charset="-122"/>
                <a:cs typeface="Prata" pitchFamily="34" charset="-120"/>
              </a:rPr>
              <a:t>Calculating the Area of Triangles</a:t>
            </a:r>
            <a:endParaRPr lang="en-US" sz="4450" dirty="0"/>
          </a:p>
        </p:txBody>
      </p:sp>
      <p:sp>
        <p:nvSpPr>
          <p:cNvPr id="4" name="Shape 1"/>
          <p:cNvSpPr/>
          <p:nvPr/>
        </p:nvSpPr>
        <p:spPr>
          <a:xfrm>
            <a:off x="793790" y="2938224"/>
            <a:ext cx="510302" cy="510302"/>
          </a:xfrm>
          <a:prstGeom prst="roundRect">
            <a:avLst>
              <a:gd name="adj" fmla="val 6667"/>
            </a:avLst>
          </a:prstGeom>
          <a:solidFill>
            <a:srgbClr val="3A3B3C"/>
          </a:solidFill>
          <a:ln/>
        </p:spPr>
      </p:sp>
      <p:sp>
        <p:nvSpPr>
          <p:cNvPr id="5" name="Text 2"/>
          <p:cNvSpPr/>
          <p:nvPr/>
        </p:nvSpPr>
        <p:spPr>
          <a:xfrm>
            <a:off x="990243" y="3023235"/>
            <a:ext cx="117396" cy="340281"/>
          </a:xfrm>
          <a:prstGeom prst="rect">
            <a:avLst/>
          </a:prstGeom>
          <a:noFill/>
          <a:ln/>
        </p:spPr>
        <p:txBody>
          <a:bodyPr wrap="none" lIns="0" tIns="0" rIns="0" bIns="0" rtlCol="0" anchor="t"/>
          <a:lstStyle/>
          <a:p>
            <a:pPr marL="0" indent="0" algn="ctr">
              <a:lnSpc>
                <a:spcPts val="2650"/>
              </a:lnSpc>
              <a:buNone/>
            </a:pPr>
            <a:r>
              <a:rPr lang="en-US" sz="2650" dirty="0">
                <a:solidFill>
                  <a:srgbClr val="CFCBBF"/>
                </a:solidFill>
                <a:latin typeface="Prata" pitchFamily="34" charset="0"/>
                <a:ea typeface="Prata" pitchFamily="34" charset="-122"/>
                <a:cs typeface="Prata" pitchFamily="34" charset="-120"/>
              </a:rPr>
              <a:t>1</a:t>
            </a:r>
            <a:endParaRPr lang="en-US" sz="2650" dirty="0"/>
          </a:p>
        </p:txBody>
      </p:sp>
      <p:sp>
        <p:nvSpPr>
          <p:cNvPr id="6" name="Text 3"/>
          <p:cNvSpPr/>
          <p:nvPr/>
        </p:nvSpPr>
        <p:spPr>
          <a:xfrm>
            <a:off x="1530906" y="2938224"/>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FCBBF"/>
                </a:solidFill>
                <a:latin typeface="Prata" pitchFamily="34" charset="0"/>
                <a:ea typeface="Prata" pitchFamily="34" charset="-122"/>
                <a:cs typeface="Prata" pitchFamily="34" charset="-120"/>
              </a:rPr>
              <a:t>Base and Height</a:t>
            </a:r>
            <a:endParaRPr lang="en-US" sz="2200" dirty="0"/>
          </a:p>
        </p:txBody>
      </p:sp>
      <p:sp>
        <p:nvSpPr>
          <p:cNvPr id="7" name="Text 4"/>
          <p:cNvSpPr/>
          <p:nvPr/>
        </p:nvSpPr>
        <p:spPr>
          <a:xfrm>
            <a:off x="1530906" y="3428643"/>
            <a:ext cx="2927747" cy="1451610"/>
          </a:xfrm>
          <a:prstGeom prst="rect">
            <a:avLst/>
          </a:prstGeom>
          <a:noFill/>
          <a:ln/>
        </p:spPr>
        <p:txBody>
          <a:bodyPr wrap="square" lIns="0" tIns="0" rIns="0" bIns="0" rtlCol="0" anchor="t"/>
          <a:lstStyle/>
          <a:p>
            <a:pPr marL="0" indent="0">
              <a:lnSpc>
                <a:spcPts val="2850"/>
              </a:lnSpc>
              <a:buNone/>
            </a:pPr>
            <a:r>
              <a:rPr lang="en-US" sz="1750" dirty="0">
                <a:solidFill>
                  <a:srgbClr val="CFCBBF"/>
                </a:solidFill>
                <a:latin typeface="Raleway" pitchFamily="34" charset="0"/>
                <a:ea typeface="Raleway" pitchFamily="34" charset="-122"/>
                <a:cs typeface="Raleway" pitchFamily="34" charset="-120"/>
              </a:rPr>
              <a:t>The area of a triangle is determined by its base and height. The formula is: Area = 1/2 × base × height.</a:t>
            </a:r>
            <a:endParaRPr lang="en-US" sz="1750" dirty="0"/>
          </a:p>
        </p:txBody>
      </p:sp>
      <p:sp>
        <p:nvSpPr>
          <p:cNvPr id="8" name="Shape 5"/>
          <p:cNvSpPr/>
          <p:nvPr/>
        </p:nvSpPr>
        <p:spPr>
          <a:xfrm>
            <a:off x="4685467" y="2938224"/>
            <a:ext cx="510302" cy="510302"/>
          </a:xfrm>
          <a:prstGeom prst="roundRect">
            <a:avLst>
              <a:gd name="adj" fmla="val 6667"/>
            </a:avLst>
          </a:prstGeom>
          <a:solidFill>
            <a:srgbClr val="3A3B3C"/>
          </a:solidFill>
          <a:ln/>
        </p:spPr>
      </p:sp>
      <p:sp>
        <p:nvSpPr>
          <p:cNvPr id="9" name="Text 6"/>
          <p:cNvSpPr/>
          <p:nvPr/>
        </p:nvSpPr>
        <p:spPr>
          <a:xfrm>
            <a:off x="4836319" y="3023235"/>
            <a:ext cx="208598" cy="340281"/>
          </a:xfrm>
          <a:prstGeom prst="rect">
            <a:avLst/>
          </a:prstGeom>
          <a:noFill/>
          <a:ln/>
        </p:spPr>
        <p:txBody>
          <a:bodyPr wrap="none" lIns="0" tIns="0" rIns="0" bIns="0" rtlCol="0" anchor="t"/>
          <a:lstStyle/>
          <a:p>
            <a:pPr marL="0" indent="0" algn="ctr">
              <a:lnSpc>
                <a:spcPts val="2650"/>
              </a:lnSpc>
              <a:buNone/>
            </a:pPr>
            <a:r>
              <a:rPr lang="en-US" sz="2650" dirty="0">
                <a:solidFill>
                  <a:srgbClr val="CFCBBF"/>
                </a:solidFill>
                <a:latin typeface="Prata" pitchFamily="34" charset="0"/>
                <a:ea typeface="Prata" pitchFamily="34" charset="-122"/>
                <a:cs typeface="Prata" pitchFamily="34" charset="-120"/>
              </a:rPr>
              <a:t>2</a:t>
            </a:r>
            <a:endParaRPr lang="en-US" sz="2650" dirty="0"/>
          </a:p>
        </p:txBody>
      </p:sp>
      <p:sp>
        <p:nvSpPr>
          <p:cNvPr id="10" name="Text 7"/>
          <p:cNvSpPr/>
          <p:nvPr/>
        </p:nvSpPr>
        <p:spPr>
          <a:xfrm>
            <a:off x="5422583" y="2938224"/>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FCBBF"/>
                </a:solidFill>
                <a:latin typeface="Prata" pitchFamily="34" charset="0"/>
                <a:ea typeface="Prata" pitchFamily="34" charset="-122"/>
                <a:cs typeface="Prata" pitchFamily="34" charset="-120"/>
              </a:rPr>
              <a:t>Alternate Formulas</a:t>
            </a:r>
            <a:endParaRPr lang="en-US" sz="2200" dirty="0"/>
          </a:p>
        </p:txBody>
      </p:sp>
      <p:sp>
        <p:nvSpPr>
          <p:cNvPr id="11" name="Text 8"/>
          <p:cNvSpPr/>
          <p:nvPr/>
        </p:nvSpPr>
        <p:spPr>
          <a:xfrm>
            <a:off x="5422583" y="3428643"/>
            <a:ext cx="2927747" cy="2177415"/>
          </a:xfrm>
          <a:prstGeom prst="rect">
            <a:avLst/>
          </a:prstGeom>
          <a:noFill/>
          <a:ln/>
        </p:spPr>
        <p:txBody>
          <a:bodyPr wrap="square" lIns="0" tIns="0" rIns="0" bIns="0" rtlCol="0" anchor="t"/>
          <a:lstStyle/>
          <a:p>
            <a:pPr marL="0" indent="0">
              <a:lnSpc>
                <a:spcPts val="2850"/>
              </a:lnSpc>
              <a:buNone/>
            </a:pPr>
            <a:r>
              <a:rPr lang="en-US" sz="1750" dirty="0">
                <a:solidFill>
                  <a:srgbClr val="CFCBBF"/>
                </a:solidFill>
                <a:latin typeface="Raleway" pitchFamily="34" charset="0"/>
                <a:ea typeface="Raleway" pitchFamily="34" charset="-122"/>
                <a:cs typeface="Raleway" pitchFamily="34" charset="-120"/>
              </a:rPr>
              <a:t>For triangles with known side lengths, you can use the formula: Area = √(s(s-a)(s-b)(s-c)), where s is the semi-perimeter and a, b, c are the side lengths.</a:t>
            </a:r>
            <a:endParaRPr lang="en-US" sz="1750" dirty="0"/>
          </a:p>
        </p:txBody>
      </p:sp>
      <p:sp>
        <p:nvSpPr>
          <p:cNvPr id="12" name="Shape 9"/>
          <p:cNvSpPr/>
          <p:nvPr/>
        </p:nvSpPr>
        <p:spPr>
          <a:xfrm>
            <a:off x="793790" y="6088023"/>
            <a:ext cx="510302" cy="510302"/>
          </a:xfrm>
          <a:prstGeom prst="roundRect">
            <a:avLst>
              <a:gd name="adj" fmla="val 6667"/>
            </a:avLst>
          </a:prstGeom>
          <a:solidFill>
            <a:srgbClr val="3A3B3C"/>
          </a:solidFill>
          <a:ln/>
        </p:spPr>
      </p:sp>
      <p:sp>
        <p:nvSpPr>
          <p:cNvPr id="13" name="Text 10"/>
          <p:cNvSpPr/>
          <p:nvPr/>
        </p:nvSpPr>
        <p:spPr>
          <a:xfrm>
            <a:off x="943451" y="6173033"/>
            <a:ext cx="210979" cy="340281"/>
          </a:xfrm>
          <a:prstGeom prst="rect">
            <a:avLst/>
          </a:prstGeom>
          <a:noFill/>
          <a:ln/>
        </p:spPr>
        <p:txBody>
          <a:bodyPr wrap="none" lIns="0" tIns="0" rIns="0" bIns="0" rtlCol="0" anchor="t"/>
          <a:lstStyle/>
          <a:p>
            <a:pPr marL="0" indent="0" algn="ctr">
              <a:lnSpc>
                <a:spcPts val="2650"/>
              </a:lnSpc>
              <a:buNone/>
            </a:pPr>
            <a:r>
              <a:rPr lang="en-US" sz="2650" dirty="0">
                <a:solidFill>
                  <a:srgbClr val="CFCBBF"/>
                </a:solidFill>
                <a:latin typeface="Prata" pitchFamily="34" charset="0"/>
                <a:ea typeface="Prata" pitchFamily="34" charset="-122"/>
                <a:cs typeface="Prata" pitchFamily="34" charset="-120"/>
              </a:rPr>
              <a:t>3</a:t>
            </a:r>
            <a:endParaRPr lang="en-US" sz="2650" dirty="0"/>
          </a:p>
        </p:txBody>
      </p:sp>
      <p:sp>
        <p:nvSpPr>
          <p:cNvPr id="14" name="Text 11"/>
          <p:cNvSpPr/>
          <p:nvPr/>
        </p:nvSpPr>
        <p:spPr>
          <a:xfrm>
            <a:off x="1530906" y="6088023"/>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FCBBF"/>
                </a:solidFill>
                <a:latin typeface="Prata" pitchFamily="34" charset="0"/>
                <a:ea typeface="Prata" pitchFamily="34" charset="-122"/>
                <a:cs typeface="Prata" pitchFamily="34" charset="-120"/>
              </a:rPr>
              <a:t>Special Triangles</a:t>
            </a:r>
            <a:endParaRPr lang="en-US" sz="2200" dirty="0"/>
          </a:p>
        </p:txBody>
      </p:sp>
      <p:sp>
        <p:nvSpPr>
          <p:cNvPr id="15" name="Text 12"/>
          <p:cNvSpPr/>
          <p:nvPr/>
        </p:nvSpPr>
        <p:spPr>
          <a:xfrm>
            <a:off x="1530906" y="6578441"/>
            <a:ext cx="6819305" cy="725805"/>
          </a:xfrm>
          <a:prstGeom prst="rect">
            <a:avLst/>
          </a:prstGeom>
          <a:noFill/>
          <a:ln/>
        </p:spPr>
        <p:txBody>
          <a:bodyPr wrap="square" lIns="0" tIns="0" rIns="0" bIns="0" rtlCol="0" anchor="t"/>
          <a:lstStyle/>
          <a:p>
            <a:pPr marL="0" indent="0">
              <a:lnSpc>
                <a:spcPts val="2850"/>
              </a:lnSpc>
              <a:buNone/>
            </a:pPr>
            <a:r>
              <a:rPr lang="en-US" sz="1750" dirty="0">
                <a:solidFill>
                  <a:srgbClr val="CFCBBF"/>
                </a:solidFill>
                <a:latin typeface="Raleway" pitchFamily="34" charset="0"/>
                <a:ea typeface="Raleway" pitchFamily="34" charset="-122"/>
                <a:cs typeface="Raleway" pitchFamily="34" charset="-120"/>
              </a:rPr>
              <a:t>The area of isosceles and equilateral triangles can be calculated using simplified formulas based on their unique properties.</a:t>
            </a:r>
            <a:endParaRPr lang="en-US" sz="1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32577"/>
          </a:xfrm>
          <a:prstGeom prst="rect">
            <a:avLst/>
          </a:prstGeom>
        </p:spPr>
      </p:pic>
      <p:sp>
        <p:nvSpPr>
          <p:cNvPr id="3" name="Text 0"/>
          <p:cNvSpPr/>
          <p:nvPr/>
        </p:nvSpPr>
        <p:spPr>
          <a:xfrm>
            <a:off x="780098" y="612934"/>
            <a:ext cx="7583805" cy="1393031"/>
          </a:xfrm>
          <a:prstGeom prst="rect">
            <a:avLst/>
          </a:prstGeom>
          <a:noFill/>
          <a:ln/>
        </p:spPr>
        <p:txBody>
          <a:bodyPr wrap="square" lIns="0" tIns="0" rIns="0" bIns="0" rtlCol="0" anchor="t"/>
          <a:lstStyle/>
          <a:p>
            <a:pPr marL="0" indent="0">
              <a:lnSpc>
                <a:spcPts val="5450"/>
              </a:lnSpc>
              <a:buNone/>
            </a:pPr>
            <a:r>
              <a:rPr lang="en-US" sz="4350" dirty="0">
                <a:solidFill>
                  <a:srgbClr val="F2E782"/>
                </a:solidFill>
                <a:latin typeface="Prata" pitchFamily="34" charset="0"/>
                <a:ea typeface="Prata" pitchFamily="34" charset="-122"/>
                <a:cs typeface="Prata" pitchFamily="34" charset="-120"/>
              </a:rPr>
              <a:t>Calculating the Area of Circles</a:t>
            </a:r>
            <a:endParaRPr lang="en-US" sz="4350" dirty="0"/>
          </a:p>
        </p:txBody>
      </p:sp>
      <p:sp>
        <p:nvSpPr>
          <p:cNvPr id="4" name="Shape 1"/>
          <p:cNvSpPr/>
          <p:nvPr/>
        </p:nvSpPr>
        <p:spPr>
          <a:xfrm>
            <a:off x="780098" y="2340293"/>
            <a:ext cx="3680460" cy="3058954"/>
          </a:xfrm>
          <a:prstGeom prst="roundRect">
            <a:avLst>
              <a:gd name="adj" fmla="val 1093"/>
            </a:avLst>
          </a:prstGeom>
          <a:solidFill>
            <a:srgbClr val="3A3B3C"/>
          </a:solidFill>
          <a:ln/>
        </p:spPr>
      </p:sp>
      <p:sp>
        <p:nvSpPr>
          <p:cNvPr id="5" name="Text 2"/>
          <p:cNvSpPr/>
          <p:nvPr/>
        </p:nvSpPr>
        <p:spPr>
          <a:xfrm>
            <a:off x="1002983" y="2563178"/>
            <a:ext cx="2786301" cy="348258"/>
          </a:xfrm>
          <a:prstGeom prst="rect">
            <a:avLst/>
          </a:prstGeom>
          <a:noFill/>
          <a:ln/>
        </p:spPr>
        <p:txBody>
          <a:bodyPr wrap="none" lIns="0" tIns="0" rIns="0" bIns="0" rtlCol="0" anchor="t"/>
          <a:lstStyle/>
          <a:p>
            <a:pPr marL="0" indent="0">
              <a:lnSpc>
                <a:spcPts val="2700"/>
              </a:lnSpc>
              <a:buNone/>
            </a:pPr>
            <a:r>
              <a:rPr lang="en-US" sz="2150" dirty="0">
                <a:solidFill>
                  <a:srgbClr val="CFCBBF"/>
                </a:solidFill>
                <a:latin typeface="Prata" pitchFamily="34" charset="0"/>
                <a:ea typeface="Prata" pitchFamily="34" charset="-122"/>
                <a:cs typeface="Prata" pitchFamily="34" charset="-120"/>
              </a:rPr>
              <a:t>Formula</a:t>
            </a:r>
            <a:endParaRPr lang="en-US" sz="2150" dirty="0"/>
          </a:p>
        </p:txBody>
      </p:sp>
      <p:sp>
        <p:nvSpPr>
          <p:cNvPr id="6" name="Text 3"/>
          <p:cNvSpPr/>
          <p:nvPr/>
        </p:nvSpPr>
        <p:spPr>
          <a:xfrm>
            <a:off x="1002983" y="3045143"/>
            <a:ext cx="3234690" cy="1426369"/>
          </a:xfrm>
          <a:prstGeom prst="rect">
            <a:avLst/>
          </a:prstGeom>
          <a:noFill/>
          <a:ln/>
        </p:spPr>
        <p:txBody>
          <a:bodyPr wrap="square" lIns="0" tIns="0" rIns="0" bIns="0" rtlCol="0" anchor="t"/>
          <a:lstStyle/>
          <a:p>
            <a:pPr marL="0" indent="0">
              <a:lnSpc>
                <a:spcPts val="2800"/>
              </a:lnSpc>
              <a:buNone/>
            </a:pPr>
            <a:r>
              <a:rPr lang="en-US" sz="1750" dirty="0">
                <a:solidFill>
                  <a:srgbClr val="CFCBBF"/>
                </a:solidFill>
                <a:latin typeface="Raleway" pitchFamily="34" charset="0"/>
                <a:ea typeface="Raleway" pitchFamily="34" charset="-122"/>
                <a:cs typeface="Raleway" pitchFamily="34" charset="-120"/>
              </a:rPr>
              <a:t>The area of a circle is calculated using the formula: Area = π × r^2, where r is the radius of the circle.</a:t>
            </a:r>
            <a:endParaRPr lang="en-US" sz="1750" dirty="0"/>
          </a:p>
        </p:txBody>
      </p:sp>
      <p:sp>
        <p:nvSpPr>
          <p:cNvPr id="7" name="Shape 4"/>
          <p:cNvSpPr/>
          <p:nvPr/>
        </p:nvSpPr>
        <p:spPr>
          <a:xfrm>
            <a:off x="4683443" y="2340293"/>
            <a:ext cx="3680460" cy="3058954"/>
          </a:xfrm>
          <a:prstGeom prst="roundRect">
            <a:avLst>
              <a:gd name="adj" fmla="val 1093"/>
            </a:avLst>
          </a:prstGeom>
          <a:solidFill>
            <a:srgbClr val="3A3B3C"/>
          </a:solidFill>
          <a:ln/>
        </p:spPr>
      </p:sp>
      <p:sp>
        <p:nvSpPr>
          <p:cNvPr id="8" name="Text 5"/>
          <p:cNvSpPr/>
          <p:nvPr/>
        </p:nvSpPr>
        <p:spPr>
          <a:xfrm>
            <a:off x="4906328" y="2563178"/>
            <a:ext cx="3234690" cy="696516"/>
          </a:xfrm>
          <a:prstGeom prst="rect">
            <a:avLst/>
          </a:prstGeom>
          <a:noFill/>
          <a:ln/>
        </p:spPr>
        <p:txBody>
          <a:bodyPr wrap="square" lIns="0" tIns="0" rIns="0" bIns="0" rtlCol="0" anchor="t"/>
          <a:lstStyle/>
          <a:p>
            <a:pPr marL="0" indent="0">
              <a:lnSpc>
                <a:spcPts val="2700"/>
              </a:lnSpc>
              <a:buNone/>
            </a:pPr>
            <a:r>
              <a:rPr lang="en-US" sz="2150" dirty="0">
                <a:solidFill>
                  <a:srgbClr val="CFCBBF"/>
                </a:solidFill>
                <a:latin typeface="Prata" pitchFamily="34" charset="0"/>
                <a:ea typeface="Prata" pitchFamily="34" charset="-122"/>
                <a:cs typeface="Prata" pitchFamily="34" charset="-120"/>
              </a:rPr>
              <a:t>Diameter and Circumference</a:t>
            </a:r>
            <a:endParaRPr lang="en-US" sz="2150" dirty="0"/>
          </a:p>
        </p:txBody>
      </p:sp>
      <p:sp>
        <p:nvSpPr>
          <p:cNvPr id="9" name="Text 6"/>
          <p:cNvSpPr/>
          <p:nvPr/>
        </p:nvSpPr>
        <p:spPr>
          <a:xfrm>
            <a:off x="4906328" y="3393400"/>
            <a:ext cx="3234690" cy="1782961"/>
          </a:xfrm>
          <a:prstGeom prst="rect">
            <a:avLst/>
          </a:prstGeom>
          <a:noFill/>
          <a:ln/>
        </p:spPr>
        <p:txBody>
          <a:bodyPr wrap="square" lIns="0" tIns="0" rIns="0" bIns="0" rtlCol="0" anchor="t"/>
          <a:lstStyle/>
          <a:p>
            <a:pPr marL="0" indent="0">
              <a:lnSpc>
                <a:spcPts val="2800"/>
              </a:lnSpc>
              <a:buNone/>
            </a:pPr>
            <a:r>
              <a:rPr lang="en-US" sz="1750" dirty="0">
                <a:solidFill>
                  <a:srgbClr val="CFCBBF"/>
                </a:solidFill>
                <a:latin typeface="Raleway" pitchFamily="34" charset="0"/>
                <a:ea typeface="Raleway" pitchFamily="34" charset="-122"/>
                <a:cs typeface="Raleway" pitchFamily="34" charset="-120"/>
              </a:rPr>
              <a:t>The diameter and circumference of a circle can also be used to derive the area formula: Area = (π × d^2) / 4, where d is the diameter.</a:t>
            </a:r>
            <a:endParaRPr lang="en-US" sz="1750" dirty="0"/>
          </a:p>
        </p:txBody>
      </p:sp>
      <p:sp>
        <p:nvSpPr>
          <p:cNvPr id="10" name="Shape 7"/>
          <p:cNvSpPr/>
          <p:nvPr/>
        </p:nvSpPr>
        <p:spPr>
          <a:xfrm>
            <a:off x="780098" y="5622131"/>
            <a:ext cx="7583805" cy="1997512"/>
          </a:xfrm>
          <a:prstGeom prst="roundRect">
            <a:avLst>
              <a:gd name="adj" fmla="val 1674"/>
            </a:avLst>
          </a:prstGeom>
          <a:solidFill>
            <a:srgbClr val="3A3B3C"/>
          </a:solidFill>
          <a:ln/>
        </p:spPr>
      </p:sp>
      <p:sp>
        <p:nvSpPr>
          <p:cNvPr id="11" name="Text 8"/>
          <p:cNvSpPr/>
          <p:nvPr/>
        </p:nvSpPr>
        <p:spPr>
          <a:xfrm>
            <a:off x="1002983" y="5845016"/>
            <a:ext cx="3253383" cy="348258"/>
          </a:xfrm>
          <a:prstGeom prst="rect">
            <a:avLst/>
          </a:prstGeom>
          <a:noFill/>
          <a:ln/>
        </p:spPr>
        <p:txBody>
          <a:bodyPr wrap="none" lIns="0" tIns="0" rIns="0" bIns="0" rtlCol="0" anchor="t"/>
          <a:lstStyle/>
          <a:p>
            <a:pPr marL="0" indent="0">
              <a:lnSpc>
                <a:spcPts val="2700"/>
              </a:lnSpc>
              <a:buNone/>
            </a:pPr>
            <a:r>
              <a:rPr lang="en-US" sz="2150" dirty="0">
                <a:solidFill>
                  <a:srgbClr val="CFCBBF"/>
                </a:solidFill>
                <a:latin typeface="Prata" pitchFamily="34" charset="0"/>
                <a:ea typeface="Prata" pitchFamily="34" charset="-122"/>
                <a:cs typeface="Prata" pitchFamily="34" charset="-120"/>
              </a:rPr>
              <a:t>Real-World Applications</a:t>
            </a:r>
            <a:endParaRPr lang="en-US" sz="2150" dirty="0"/>
          </a:p>
        </p:txBody>
      </p:sp>
      <p:sp>
        <p:nvSpPr>
          <p:cNvPr id="12" name="Text 9"/>
          <p:cNvSpPr/>
          <p:nvPr/>
        </p:nvSpPr>
        <p:spPr>
          <a:xfrm>
            <a:off x="1002983" y="6326981"/>
            <a:ext cx="7138035" cy="1069777"/>
          </a:xfrm>
          <a:prstGeom prst="rect">
            <a:avLst/>
          </a:prstGeom>
          <a:noFill/>
          <a:ln/>
        </p:spPr>
        <p:txBody>
          <a:bodyPr wrap="square" lIns="0" tIns="0" rIns="0" bIns="0" rtlCol="0" anchor="t"/>
          <a:lstStyle/>
          <a:p>
            <a:pPr marL="0" indent="0">
              <a:lnSpc>
                <a:spcPts val="2800"/>
              </a:lnSpc>
              <a:buNone/>
            </a:pPr>
            <a:r>
              <a:rPr lang="en-US" sz="1750" dirty="0">
                <a:solidFill>
                  <a:srgbClr val="CFCBBF"/>
                </a:solidFill>
                <a:latin typeface="Raleway" pitchFamily="34" charset="0"/>
                <a:ea typeface="Raleway" pitchFamily="34" charset="-122"/>
                <a:cs typeface="Raleway" pitchFamily="34" charset="-120"/>
              </a:rPr>
              <a:t>Circular shapes are ubiquitous in architecture, engineering, and design, making the ability to calculate their areas essential for various projects and applications.</a:t>
            </a:r>
            <a:endParaRPr lang="en-US" sz="1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35330" y="779621"/>
            <a:ext cx="7673340" cy="1313259"/>
          </a:xfrm>
          <a:prstGeom prst="rect">
            <a:avLst/>
          </a:prstGeom>
          <a:noFill/>
          <a:ln/>
        </p:spPr>
        <p:txBody>
          <a:bodyPr wrap="square" lIns="0" tIns="0" rIns="0" bIns="0" rtlCol="0" anchor="t"/>
          <a:lstStyle/>
          <a:p>
            <a:pPr marL="0" indent="0">
              <a:lnSpc>
                <a:spcPts val="5150"/>
              </a:lnSpc>
              <a:buNone/>
            </a:pPr>
            <a:r>
              <a:rPr lang="en-US" sz="4100" dirty="0">
                <a:solidFill>
                  <a:srgbClr val="F2E782"/>
                </a:solidFill>
                <a:latin typeface="Prata" pitchFamily="34" charset="0"/>
                <a:ea typeface="Prata" pitchFamily="34" charset="-122"/>
                <a:cs typeface="Prata" pitchFamily="34" charset="-120"/>
              </a:rPr>
              <a:t>Calculating the Area of Irregular Shapes</a:t>
            </a:r>
            <a:endParaRPr lang="en-US" sz="4100" dirty="0"/>
          </a:p>
        </p:txBody>
      </p:sp>
      <p:pic>
        <p:nvPicPr>
          <p:cNvPr id="4" name="Image 1" descr="preencoded.png"/>
          <p:cNvPicPr>
            <a:picLocks noChangeAspect="1"/>
          </p:cNvPicPr>
          <p:nvPr/>
        </p:nvPicPr>
        <p:blipFill>
          <a:blip r:embed="rId4"/>
          <a:stretch>
            <a:fillRect/>
          </a:stretch>
        </p:blipFill>
        <p:spPr>
          <a:xfrm>
            <a:off x="735330" y="2407920"/>
            <a:ext cx="1050488" cy="1680686"/>
          </a:xfrm>
          <a:prstGeom prst="rect">
            <a:avLst/>
          </a:prstGeom>
        </p:spPr>
      </p:pic>
      <p:sp>
        <p:nvSpPr>
          <p:cNvPr id="5" name="Text 1"/>
          <p:cNvSpPr/>
          <p:nvPr/>
        </p:nvSpPr>
        <p:spPr>
          <a:xfrm>
            <a:off x="2100858" y="2617946"/>
            <a:ext cx="2626162" cy="328255"/>
          </a:xfrm>
          <a:prstGeom prst="rect">
            <a:avLst/>
          </a:prstGeom>
          <a:noFill/>
          <a:ln/>
        </p:spPr>
        <p:txBody>
          <a:bodyPr wrap="none" lIns="0" tIns="0" rIns="0" bIns="0" rtlCol="0" anchor="t"/>
          <a:lstStyle/>
          <a:p>
            <a:pPr marL="0" indent="0" algn="l">
              <a:lnSpc>
                <a:spcPts val="2550"/>
              </a:lnSpc>
              <a:buNone/>
            </a:pPr>
            <a:r>
              <a:rPr lang="en-US" sz="2050" dirty="0">
                <a:solidFill>
                  <a:srgbClr val="CFCBBF"/>
                </a:solidFill>
                <a:latin typeface="Prata" pitchFamily="34" charset="0"/>
                <a:ea typeface="Prata" pitchFamily="34" charset="-122"/>
                <a:cs typeface="Prata" pitchFamily="34" charset="-120"/>
              </a:rPr>
              <a:t>Decompose</a:t>
            </a:r>
            <a:endParaRPr lang="en-US" sz="2050" dirty="0"/>
          </a:p>
        </p:txBody>
      </p:sp>
      <p:sp>
        <p:nvSpPr>
          <p:cNvPr id="6" name="Text 2"/>
          <p:cNvSpPr/>
          <p:nvPr/>
        </p:nvSpPr>
        <p:spPr>
          <a:xfrm>
            <a:off x="2100858" y="3072170"/>
            <a:ext cx="6307812" cy="672465"/>
          </a:xfrm>
          <a:prstGeom prst="rect">
            <a:avLst/>
          </a:prstGeom>
          <a:noFill/>
          <a:ln/>
        </p:spPr>
        <p:txBody>
          <a:bodyPr wrap="square" lIns="0" tIns="0" rIns="0" bIns="0" rtlCol="0" anchor="t"/>
          <a:lstStyle/>
          <a:p>
            <a:pPr marL="0" indent="0" algn="l">
              <a:lnSpc>
                <a:spcPts val="2600"/>
              </a:lnSpc>
              <a:buNone/>
            </a:pPr>
            <a:r>
              <a:rPr lang="en-US" sz="1650" dirty="0">
                <a:solidFill>
                  <a:srgbClr val="CFCBBF"/>
                </a:solidFill>
                <a:latin typeface="Raleway" pitchFamily="34" charset="0"/>
                <a:ea typeface="Raleway" pitchFamily="34" charset="-122"/>
                <a:cs typeface="Raleway" pitchFamily="34" charset="-120"/>
              </a:rPr>
              <a:t>Break down the irregular shape into smaller, simpler geometric shapes that are easier to measure and calculate.</a:t>
            </a:r>
            <a:endParaRPr lang="en-US" sz="1650" dirty="0"/>
          </a:p>
        </p:txBody>
      </p:sp>
      <p:pic>
        <p:nvPicPr>
          <p:cNvPr id="7" name="Image 2" descr="preencoded.png"/>
          <p:cNvPicPr>
            <a:picLocks noChangeAspect="1"/>
          </p:cNvPicPr>
          <p:nvPr/>
        </p:nvPicPr>
        <p:blipFill>
          <a:blip r:embed="rId5"/>
          <a:stretch>
            <a:fillRect/>
          </a:stretch>
        </p:blipFill>
        <p:spPr>
          <a:xfrm>
            <a:off x="735330" y="4088606"/>
            <a:ext cx="1050488" cy="1680686"/>
          </a:xfrm>
          <a:prstGeom prst="rect">
            <a:avLst/>
          </a:prstGeom>
        </p:spPr>
      </p:pic>
      <p:sp>
        <p:nvSpPr>
          <p:cNvPr id="8" name="Text 3"/>
          <p:cNvSpPr/>
          <p:nvPr/>
        </p:nvSpPr>
        <p:spPr>
          <a:xfrm>
            <a:off x="2100858" y="4298633"/>
            <a:ext cx="2626162" cy="328255"/>
          </a:xfrm>
          <a:prstGeom prst="rect">
            <a:avLst/>
          </a:prstGeom>
          <a:noFill/>
          <a:ln/>
        </p:spPr>
        <p:txBody>
          <a:bodyPr wrap="none" lIns="0" tIns="0" rIns="0" bIns="0" rtlCol="0" anchor="t"/>
          <a:lstStyle/>
          <a:p>
            <a:pPr marL="0" indent="0" algn="l">
              <a:lnSpc>
                <a:spcPts val="2550"/>
              </a:lnSpc>
              <a:buNone/>
            </a:pPr>
            <a:r>
              <a:rPr lang="en-US" sz="2050" dirty="0">
                <a:solidFill>
                  <a:srgbClr val="CFCBBF"/>
                </a:solidFill>
                <a:latin typeface="Prata" pitchFamily="34" charset="0"/>
                <a:ea typeface="Prata" pitchFamily="34" charset="-122"/>
                <a:cs typeface="Prata" pitchFamily="34" charset="-120"/>
              </a:rPr>
              <a:t>Calculate Parts</a:t>
            </a:r>
            <a:endParaRPr lang="en-US" sz="2050" dirty="0"/>
          </a:p>
        </p:txBody>
      </p:sp>
      <p:sp>
        <p:nvSpPr>
          <p:cNvPr id="9" name="Text 4"/>
          <p:cNvSpPr/>
          <p:nvPr/>
        </p:nvSpPr>
        <p:spPr>
          <a:xfrm>
            <a:off x="2100858" y="4752856"/>
            <a:ext cx="6307812" cy="672465"/>
          </a:xfrm>
          <a:prstGeom prst="rect">
            <a:avLst/>
          </a:prstGeom>
          <a:noFill/>
          <a:ln/>
        </p:spPr>
        <p:txBody>
          <a:bodyPr wrap="square" lIns="0" tIns="0" rIns="0" bIns="0" rtlCol="0" anchor="t"/>
          <a:lstStyle/>
          <a:p>
            <a:pPr marL="0" indent="0" algn="l">
              <a:lnSpc>
                <a:spcPts val="2600"/>
              </a:lnSpc>
              <a:buNone/>
            </a:pPr>
            <a:r>
              <a:rPr lang="en-US" sz="1650" dirty="0">
                <a:solidFill>
                  <a:srgbClr val="CFCBBF"/>
                </a:solidFill>
                <a:latin typeface="Raleway" pitchFamily="34" charset="0"/>
                <a:ea typeface="Raleway" pitchFamily="34" charset="-122"/>
                <a:cs typeface="Raleway" pitchFamily="34" charset="-120"/>
              </a:rPr>
              <a:t>Determine the area of each individual component using the appropriate formulas for rectangles, triangles, or other shapes.</a:t>
            </a:r>
            <a:endParaRPr lang="en-US" sz="1650" dirty="0"/>
          </a:p>
        </p:txBody>
      </p:sp>
      <p:pic>
        <p:nvPicPr>
          <p:cNvPr id="10" name="Image 3" descr="preencoded.png"/>
          <p:cNvPicPr>
            <a:picLocks noChangeAspect="1"/>
          </p:cNvPicPr>
          <p:nvPr/>
        </p:nvPicPr>
        <p:blipFill>
          <a:blip r:embed="rId6"/>
          <a:stretch>
            <a:fillRect/>
          </a:stretch>
        </p:blipFill>
        <p:spPr>
          <a:xfrm>
            <a:off x="735330" y="5769293"/>
            <a:ext cx="1050488" cy="1680686"/>
          </a:xfrm>
          <a:prstGeom prst="rect">
            <a:avLst/>
          </a:prstGeom>
        </p:spPr>
      </p:pic>
      <p:sp>
        <p:nvSpPr>
          <p:cNvPr id="11" name="Text 5"/>
          <p:cNvSpPr/>
          <p:nvPr/>
        </p:nvSpPr>
        <p:spPr>
          <a:xfrm>
            <a:off x="2100858" y="5979319"/>
            <a:ext cx="2626162" cy="328255"/>
          </a:xfrm>
          <a:prstGeom prst="rect">
            <a:avLst/>
          </a:prstGeom>
          <a:noFill/>
          <a:ln/>
        </p:spPr>
        <p:txBody>
          <a:bodyPr wrap="none" lIns="0" tIns="0" rIns="0" bIns="0" rtlCol="0" anchor="t"/>
          <a:lstStyle/>
          <a:p>
            <a:pPr marL="0" indent="0" algn="l">
              <a:lnSpc>
                <a:spcPts val="2550"/>
              </a:lnSpc>
              <a:buNone/>
            </a:pPr>
            <a:r>
              <a:rPr lang="en-US" sz="2050" dirty="0">
                <a:solidFill>
                  <a:srgbClr val="CFCBBF"/>
                </a:solidFill>
                <a:latin typeface="Prata" pitchFamily="34" charset="0"/>
                <a:ea typeface="Prata" pitchFamily="34" charset="-122"/>
                <a:cs typeface="Prata" pitchFamily="34" charset="-120"/>
              </a:rPr>
              <a:t>Sum the Areas</a:t>
            </a:r>
            <a:endParaRPr lang="en-US" sz="2050" dirty="0"/>
          </a:p>
        </p:txBody>
      </p:sp>
      <p:sp>
        <p:nvSpPr>
          <p:cNvPr id="12" name="Text 6"/>
          <p:cNvSpPr/>
          <p:nvPr/>
        </p:nvSpPr>
        <p:spPr>
          <a:xfrm>
            <a:off x="2100858" y="6433542"/>
            <a:ext cx="6307812" cy="672465"/>
          </a:xfrm>
          <a:prstGeom prst="rect">
            <a:avLst/>
          </a:prstGeom>
          <a:noFill/>
          <a:ln/>
        </p:spPr>
        <p:txBody>
          <a:bodyPr wrap="square" lIns="0" tIns="0" rIns="0" bIns="0" rtlCol="0" anchor="t"/>
          <a:lstStyle/>
          <a:p>
            <a:pPr marL="0" indent="0" algn="l">
              <a:lnSpc>
                <a:spcPts val="2600"/>
              </a:lnSpc>
              <a:buNone/>
            </a:pPr>
            <a:r>
              <a:rPr lang="en-US" sz="1650" dirty="0">
                <a:solidFill>
                  <a:srgbClr val="CFCBBF"/>
                </a:solidFill>
                <a:latin typeface="Raleway" pitchFamily="34" charset="0"/>
                <a:ea typeface="Raleway" pitchFamily="34" charset="-122"/>
                <a:cs typeface="Raleway" pitchFamily="34" charset="-120"/>
              </a:rPr>
              <a:t>Add up the areas of all the components to find the total area of the irregular shape.</a:t>
            </a:r>
            <a:endParaRPr lang="en-US" sz="1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714625"/>
          </a:xfrm>
          <a:prstGeom prst="rect">
            <a:avLst/>
          </a:prstGeom>
        </p:spPr>
      </p:pic>
      <p:sp>
        <p:nvSpPr>
          <p:cNvPr id="3" name="Text 0"/>
          <p:cNvSpPr/>
          <p:nvPr/>
        </p:nvSpPr>
        <p:spPr>
          <a:xfrm>
            <a:off x="760095" y="3312795"/>
            <a:ext cx="9519166" cy="678656"/>
          </a:xfrm>
          <a:prstGeom prst="rect">
            <a:avLst/>
          </a:prstGeom>
          <a:noFill/>
          <a:ln/>
        </p:spPr>
        <p:txBody>
          <a:bodyPr wrap="none" lIns="0" tIns="0" rIns="0" bIns="0" rtlCol="0" anchor="t"/>
          <a:lstStyle/>
          <a:p>
            <a:pPr marL="0" indent="0">
              <a:lnSpc>
                <a:spcPts val="5300"/>
              </a:lnSpc>
              <a:buNone/>
            </a:pPr>
            <a:r>
              <a:rPr lang="en-US" sz="4250" dirty="0">
                <a:solidFill>
                  <a:srgbClr val="F2E782"/>
                </a:solidFill>
                <a:latin typeface="Prata" pitchFamily="34" charset="0"/>
                <a:ea typeface="Prata" pitchFamily="34" charset="-122"/>
                <a:cs typeface="Prata" pitchFamily="34" charset="-120"/>
              </a:rPr>
              <a:t>Practical Applications of Shape Area</a:t>
            </a:r>
            <a:endParaRPr lang="en-US" sz="4250" dirty="0"/>
          </a:p>
        </p:txBody>
      </p:sp>
      <p:pic>
        <p:nvPicPr>
          <p:cNvPr id="4" name="Image 1" descr="preencoded.png"/>
          <p:cNvPicPr>
            <a:picLocks noChangeAspect="1"/>
          </p:cNvPicPr>
          <p:nvPr/>
        </p:nvPicPr>
        <p:blipFill>
          <a:blip r:embed="rId4"/>
          <a:stretch>
            <a:fillRect/>
          </a:stretch>
        </p:blipFill>
        <p:spPr>
          <a:xfrm>
            <a:off x="760095" y="4317206"/>
            <a:ext cx="542925" cy="542925"/>
          </a:xfrm>
          <a:prstGeom prst="rect">
            <a:avLst/>
          </a:prstGeom>
        </p:spPr>
      </p:pic>
      <p:sp>
        <p:nvSpPr>
          <p:cNvPr id="5" name="Text 1"/>
          <p:cNvSpPr/>
          <p:nvPr/>
        </p:nvSpPr>
        <p:spPr>
          <a:xfrm>
            <a:off x="760095" y="5077301"/>
            <a:ext cx="2714625" cy="339328"/>
          </a:xfrm>
          <a:prstGeom prst="rect">
            <a:avLst/>
          </a:prstGeom>
          <a:noFill/>
          <a:ln/>
        </p:spPr>
        <p:txBody>
          <a:bodyPr wrap="none" lIns="0" tIns="0" rIns="0" bIns="0" rtlCol="0" anchor="t"/>
          <a:lstStyle/>
          <a:p>
            <a:pPr marL="0" indent="0" algn="l">
              <a:lnSpc>
                <a:spcPts val="2650"/>
              </a:lnSpc>
              <a:buNone/>
            </a:pPr>
            <a:r>
              <a:rPr lang="en-US" sz="2100" dirty="0">
                <a:solidFill>
                  <a:srgbClr val="CFCBBF"/>
                </a:solidFill>
                <a:latin typeface="Prata" pitchFamily="34" charset="0"/>
                <a:ea typeface="Prata" pitchFamily="34" charset="-122"/>
                <a:cs typeface="Prata" pitchFamily="34" charset="-120"/>
              </a:rPr>
              <a:t>Construction</a:t>
            </a:r>
            <a:endParaRPr lang="en-US" sz="2100" dirty="0"/>
          </a:p>
        </p:txBody>
      </p:sp>
      <p:sp>
        <p:nvSpPr>
          <p:cNvPr id="6" name="Text 2"/>
          <p:cNvSpPr/>
          <p:nvPr/>
        </p:nvSpPr>
        <p:spPr>
          <a:xfrm>
            <a:off x="760095" y="5546884"/>
            <a:ext cx="3033236" cy="2084546"/>
          </a:xfrm>
          <a:prstGeom prst="rect">
            <a:avLst/>
          </a:prstGeom>
          <a:noFill/>
          <a:ln/>
        </p:spPr>
        <p:txBody>
          <a:bodyPr wrap="square" lIns="0" tIns="0" rIns="0" bIns="0" rtlCol="0" anchor="t"/>
          <a:lstStyle/>
          <a:p>
            <a:pPr marL="0" indent="0" algn="l">
              <a:lnSpc>
                <a:spcPts val="2700"/>
              </a:lnSpc>
              <a:buNone/>
            </a:pPr>
            <a:r>
              <a:rPr lang="en-US" sz="1700" dirty="0">
                <a:solidFill>
                  <a:srgbClr val="CFCBBF"/>
                </a:solidFill>
                <a:latin typeface="Raleway" pitchFamily="34" charset="0"/>
                <a:ea typeface="Raleway" pitchFamily="34" charset="-122"/>
                <a:cs typeface="Raleway" pitchFamily="34" charset="-120"/>
              </a:rPr>
              <a:t>Calculating the area of building components, such as floors, walls, and roofs, is essential for estimating materials, budgeting, and project planning.</a:t>
            </a:r>
            <a:endParaRPr lang="en-US" sz="1700" dirty="0"/>
          </a:p>
        </p:txBody>
      </p:sp>
      <p:pic>
        <p:nvPicPr>
          <p:cNvPr id="7" name="Image 2" descr="preencoded.png"/>
          <p:cNvPicPr>
            <a:picLocks noChangeAspect="1"/>
          </p:cNvPicPr>
          <p:nvPr/>
        </p:nvPicPr>
        <p:blipFill>
          <a:blip r:embed="rId5"/>
          <a:stretch>
            <a:fillRect/>
          </a:stretch>
        </p:blipFill>
        <p:spPr>
          <a:xfrm>
            <a:off x="4119086" y="4317206"/>
            <a:ext cx="542925" cy="542925"/>
          </a:xfrm>
          <a:prstGeom prst="rect">
            <a:avLst/>
          </a:prstGeom>
        </p:spPr>
      </p:pic>
      <p:sp>
        <p:nvSpPr>
          <p:cNvPr id="8" name="Text 3"/>
          <p:cNvSpPr/>
          <p:nvPr/>
        </p:nvSpPr>
        <p:spPr>
          <a:xfrm>
            <a:off x="4119086" y="5077301"/>
            <a:ext cx="2714625" cy="339328"/>
          </a:xfrm>
          <a:prstGeom prst="rect">
            <a:avLst/>
          </a:prstGeom>
          <a:noFill/>
          <a:ln/>
        </p:spPr>
        <p:txBody>
          <a:bodyPr wrap="none" lIns="0" tIns="0" rIns="0" bIns="0" rtlCol="0" anchor="t"/>
          <a:lstStyle/>
          <a:p>
            <a:pPr marL="0" indent="0" algn="l">
              <a:lnSpc>
                <a:spcPts val="2650"/>
              </a:lnSpc>
              <a:buNone/>
            </a:pPr>
            <a:r>
              <a:rPr lang="en-US" sz="2100" dirty="0">
                <a:solidFill>
                  <a:srgbClr val="CFCBBF"/>
                </a:solidFill>
                <a:latin typeface="Prata" pitchFamily="34" charset="0"/>
                <a:ea typeface="Prata" pitchFamily="34" charset="-122"/>
                <a:cs typeface="Prata" pitchFamily="34" charset="-120"/>
              </a:rPr>
              <a:t>Manufacturing</a:t>
            </a:r>
            <a:endParaRPr lang="en-US" sz="2100" dirty="0"/>
          </a:p>
        </p:txBody>
      </p:sp>
      <p:sp>
        <p:nvSpPr>
          <p:cNvPr id="9" name="Text 4"/>
          <p:cNvSpPr/>
          <p:nvPr/>
        </p:nvSpPr>
        <p:spPr>
          <a:xfrm>
            <a:off x="4119086" y="5546884"/>
            <a:ext cx="3033236" cy="1737122"/>
          </a:xfrm>
          <a:prstGeom prst="rect">
            <a:avLst/>
          </a:prstGeom>
          <a:noFill/>
          <a:ln/>
        </p:spPr>
        <p:txBody>
          <a:bodyPr wrap="square" lIns="0" tIns="0" rIns="0" bIns="0" rtlCol="0" anchor="t"/>
          <a:lstStyle/>
          <a:p>
            <a:pPr marL="0" indent="0" algn="l">
              <a:lnSpc>
                <a:spcPts val="2700"/>
              </a:lnSpc>
              <a:buNone/>
            </a:pPr>
            <a:r>
              <a:rPr lang="en-US" sz="1700" dirty="0">
                <a:solidFill>
                  <a:srgbClr val="CFCBBF"/>
                </a:solidFill>
                <a:latin typeface="Raleway" pitchFamily="34" charset="0"/>
                <a:ea typeface="Raleway" pitchFamily="34" charset="-122"/>
                <a:cs typeface="Raleway" pitchFamily="34" charset="-120"/>
              </a:rPr>
              <a:t>Knowing the area of parts and products is crucial for efficient production, packaging, and resource allocation in various industries.</a:t>
            </a:r>
            <a:endParaRPr lang="en-US" sz="1700" dirty="0"/>
          </a:p>
        </p:txBody>
      </p:sp>
      <p:pic>
        <p:nvPicPr>
          <p:cNvPr id="10" name="Image 3" descr="preencoded.png"/>
          <p:cNvPicPr>
            <a:picLocks noChangeAspect="1"/>
          </p:cNvPicPr>
          <p:nvPr/>
        </p:nvPicPr>
        <p:blipFill>
          <a:blip r:embed="rId6"/>
          <a:stretch>
            <a:fillRect/>
          </a:stretch>
        </p:blipFill>
        <p:spPr>
          <a:xfrm>
            <a:off x="7478078" y="4317206"/>
            <a:ext cx="542925" cy="542925"/>
          </a:xfrm>
          <a:prstGeom prst="rect">
            <a:avLst/>
          </a:prstGeom>
        </p:spPr>
      </p:pic>
      <p:sp>
        <p:nvSpPr>
          <p:cNvPr id="11" name="Text 5"/>
          <p:cNvSpPr/>
          <p:nvPr/>
        </p:nvSpPr>
        <p:spPr>
          <a:xfrm>
            <a:off x="7478078" y="5077301"/>
            <a:ext cx="2714625" cy="339328"/>
          </a:xfrm>
          <a:prstGeom prst="rect">
            <a:avLst/>
          </a:prstGeom>
          <a:noFill/>
          <a:ln/>
        </p:spPr>
        <p:txBody>
          <a:bodyPr wrap="none" lIns="0" tIns="0" rIns="0" bIns="0" rtlCol="0" anchor="t"/>
          <a:lstStyle/>
          <a:p>
            <a:pPr marL="0" indent="0" algn="l">
              <a:lnSpc>
                <a:spcPts val="2650"/>
              </a:lnSpc>
              <a:buNone/>
            </a:pPr>
            <a:r>
              <a:rPr lang="en-US" sz="2100" dirty="0">
                <a:solidFill>
                  <a:srgbClr val="CFCBBF"/>
                </a:solidFill>
                <a:latin typeface="Prata" pitchFamily="34" charset="0"/>
                <a:ea typeface="Prata" pitchFamily="34" charset="-122"/>
                <a:cs typeface="Prata" pitchFamily="34" charset="-120"/>
              </a:rPr>
              <a:t>Landscape Design</a:t>
            </a:r>
            <a:endParaRPr lang="en-US" sz="2100" dirty="0"/>
          </a:p>
        </p:txBody>
      </p:sp>
      <p:sp>
        <p:nvSpPr>
          <p:cNvPr id="12" name="Text 6"/>
          <p:cNvSpPr/>
          <p:nvPr/>
        </p:nvSpPr>
        <p:spPr>
          <a:xfrm>
            <a:off x="7478078" y="5546884"/>
            <a:ext cx="3033236" cy="2084546"/>
          </a:xfrm>
          <a:prstGeom prst="rect">
            <a:avLst/>
          </a:prstGeom>
          <a:noFill/>
          <a:ln/>
        </p:spPr>
        <p:txBody>
          <a:bodyPr wrap="square" lIns="0" tIns="0" rIns="0" bIns="0" rtlCol="0" anchor="t"/>
          <a:lstStyle/>
          <a:p>
            <a:pPr marL="0" indent="0" algn="l">
              <a:lnSpc>
                <a:spcPts val="2700"/>
              </a:lnSpc>
              <a:buNone/>
            </a:pPr>
            <a:r>
              <a:rPr lang="en-US" sz="1700" dirty="0">
                <a:solidFill>
                  <a:srgbClr val="CFCBBF"/>
                </a:solidFill>
                <a:latin typeface="Raleway" pitchFamily="34" charset="0"/>
                <a:ea typeface="Raleway" pitchFamily="34" charset="-122"/>
                <a:cs typeface="Raleway" pitchFamily="34" charset="-120"/>
              </a:rPr>
              <a:t>Calculating the area of gardens, lawns, and outdoor spaces helps designers plan landscaping elements, irrigation systems, and material requirements.</a:t>
            </a:r>
            <a:endParaRPr lang="en-US" sz="1700" dirty="0"/>
          </a:p>
        </p:txBody>
      </p:sp>
      <p:pic>
        <p:nvPicPr>
          <p:cNvPr id="13" name="Image 4" descr="preencoded.png"/>
          <p:cNvPicPr>
            <a:picLocks noChangeAspect="1"/>
          </p:cNvPicPr>
          <p:nvPr/>
        </p:nvPicPr>
        <p:blipFill>
          <a:blip r:embed="rId7"/>
          <a:stretch>
            <a:fillRect/>
          </a:stretch>
        </p:blipFill>
        <p:spPr>
          <a:xfrm>
            <a:off x="10837069" y="4317206"/>
            <a:ext cx="542925" cy="542925"/>
          </a:xfrm>
          <a:prstGeom prst="rect">
            <a:avLst/>
          </a:prstGeom>
        </p:spPr>
      </p:pic>
      <p:sp>
        <p:nvSpPr>
          <p:cNvPr id="14" name="Text 7"/>
          <p:cNvSpPr/>
          <p:nvPr/>
        </p:nvSpPr>
        <p:spPr>
          <a:xfrm>
            <a:off x="10837069" y="5077301"/>
            <a:ext cx="2714625" cy="339328"/>
          </a:xfrm>
          <a:prstGeom prst="rect">
            <a:avLst/>
          </a:prstGeom>
          <a:noFill/>
          <a:ln/>
        </p:spPr>
        <p:txBody>
          <a:bodyPr wrap="none" lIns="0" tIns="0" rIns="0" bIns="0" rtlCol="0" anchor="t"/>
          <a:lstStyle/>
          <a:p>
            <a:pPr marL="0" indent="0" algn="l">
              <a:lnSpc>
                <a:spcPts val="2650"/>
              </a:lnSpc>
              <a:buNone/>
            </a:pPr>
            <a:r>
              <a:rPr lang="en-US" sz="2100" dirty="0">
                <a:solidFill>
                  <a:srgbClr val="CFCBBF"/>
                </a:solidFill>
                <a:latin typeface="Prata" pitchFamily="34" charset="0"/>
                <a:ea typeface="Prata" pitchFamily="34" charset="-122"/>
                <a:cs typeface="Prata" pitchFamily="34" charset="-120"/>
              </a:rPr>
              <a:t>Art and Design</a:t>
            </a:r>
            <a:endParaRPr lang="en-US" sz="2100" dirty="0"/>
          </a:p>
        </p:txBody>
      </p:sp>
      <p:sp>
        <p:nvSpPr>
          <p:cNvPr id="15" name="Text 8"/>
          <p:cNvSpPr/>
          <p:nvPr/>
        </p:nvSpPr>
        <p:spPr>
          <a:xfrm>
            <a:off x="10837069" y="5546884"/>
            <a:ext cx="3033236" cy="1737122"/>
          </a:xfrm>
          <a:prstGeom prst="rect">
            <a:avLst/>
          </a:prstGeom>
          <a:noFill/>
          <a:ln/>
        </p:spPr>
        <p:txBody>
          <a:bodyPr wrap="square" lIns="0" tIns="0" rIns="0" bIns="0" rtlCol="0" anchor="t"/>
          <a:lstStyle/>
          <a:p>
            <a:pPr marL="0" indent="0" algn="l">
              <a:lnSpc>
                <a:spcPts val="2700"/>
              </a:lnSpc>
              <a:buNone/>
            </a:pPr>
            <a:r>
              <a:rPr lang="en-US" sz="1700" dirty="0">
                <a:solidFill>
                  <a:srgbClr val="CFCBBF"/>
                </a:solidFill>
                <a:latin typeface="Raleway" pitchFamily="34" charset="0"/>
                <a:ea typeface="Raleway" pitchFamily="34" charset="-122"/>
                <a:cs typeface="Raleway" pitchFamily="34" charset="-120"/>
              </a:rPr>
              <a:t>Understanding the area of canvases, frames, and other art surfaces is important for artists and designers to properly scale their work.</a:t>
            </a:r>
            <a:endParaRPr lang="en-US" sz="1700" dirty="0"/>
          </a:p>
        </p:txBody>
      </p:sp>
      <p:pic>
        <p:nvPicPr>
          <p:cNvPr id="17" name="Picture 16">
            <a:extLst>
              <a:ext uri="{FF2B5EF4-FFF2-40B4-BE49-F238E27FC236}">
                <a16:creationId xmlns:a16="http://schemas.microsoft.com/office/drawing/2014/main" id="{CAC03D23-2E46-4007-A980-F60987509FB1}"/>
              </a:ext>
            </a:extLst>
          </p:cNvPr>
          <p:cNvPicPr>
            <a:picLocks noChangeAspect="1"/>
          </p:cNvPicPr>
          <p:nvPr/>
        </p:nvPicPr>
        <p:blipFill>
          <a:blip r:embed="rId8"/>
          <a:stretch>
            <a:fillRect/>
          </a:stretch>
        </p:blipFill>
        <p:spPr>
          <a:xfrm>
            <a:off x="11761947" y="7500575"/>
            <a:ext cx="2810267" cy="72400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58297" y="782836"/>
            <a:ext cx="7033498" cy="587693"/>
          </a:xfrm>
          <a:prstGeom prst="rect">
            <a:avLst/>
          </a:prstGeom>
          <a:noFill/>
          <a:ln/>
        </p:spPr>
        <p:txBody>
          <a:bodyPr wrap="none" lIns="0" tIns="0" rIns="0" bIns="0" rtlCol="0" anchor="t"/>
          <a:lstStyle/>
          <a:p>
            <a:pPr marL="0" indent="0">
              <a:lnSpc>
                <a:spcPts val="4600"/>
              </a:lnSpc>
              <a:buNone/>
            </a:pPr>
            <a:r>
              <a:rPr lang="en-US" sz="3700" dirty="0">
                <a:solidFill>
                  <a:srgbClr val="F2E782"/>
                </a:solidFill>
                <a:latin typeface="Prata" pitchFamily="34" charset="0"/>
                <a:ea typeface="Prata" pitchFamily="34" charset="-122"/>
                <a:cs typeface="Prata" pitchFamily="34" charset="-120"/>
              </a:rPr>
              <a:t>Conclusion and Key Takeaways</a:t>
            </a:r>
            <a:endParaRPr lang="en-US" sz="3700" dirty="0"/>
          </a:p>
        </p:txBody>
      </p:sp>
      <p:sp>
        <p:nvSpPr>
          <p:cNvPr id="4" name="Shape 1"/>
          <p:cNvSpPr/>
          <p:nvPr/>
        </p:nvSpPr>
        <p:spPr>
          <a:xfrm>
            <a:off x="658297" y="1652588"/>
            <a:ext cx="7827407" cy="5794058"/>
          </a:xfrm>
          <a:prstGeom prst="roundRect">
            <a:avLst>
              <a:gd name="adj" fmla="val 487"/>
            </a:avLst>
          </a:prstGeom>
          <a:noFill/>
          <a:ln w="7620">
            <a:solidFill>
              <a:srgbClr val="FFFFFF">
                <a:alpha val="24000"/>
              </a:srgbClr>
            </a:solidFill>
            <a:prstDash val="solid"/>
          </a:ln>
        </p:spPr>
      </p:sp>
      <p:sp>
        <p:nvSpPr>
          <p:cNvPr id="5" name="Shape 2"/>
          <p:cNvSpPr/>
          <p:nvPr/>
        </p:nvSpPr>
        <p:spPr>
          <a:xfrm>
            <a:off x="665917" y="1660208"/>
            <a:ext cx="7812167" cy="1143714"/>
          </a:xfrm>
          <a:prstGeom prst="rect">
            <a:avLst/>
          </a:prstGeom>
          <a:solidFill>
            <a:srgbClr val="FFFFFF">
              <a:alpha val="4000"/>
            </a:srgbClr>
          </a:solidFill>
          <a:ln/>
        </p:spPr>
      </p:sp>
      <p:sp>
        <p:nvSpPr>
          <p:cNvPr id="6" name="Text 3"/>
          <p:cNvSpPr/>
          <p:nvPr/>
        </p:nvSpPr>
        <p:spPr>
          <a:xfrm>
            <a:off x="853916" y="1780580"/>
            <a:ext cx="3526274" cy="300990"/>
          </a:xfrm>
          <a:prstGeom prst="rect">
            <a:avLst/>
          </a:prstGeom>
          <a:noFill/>
          <a:ln/>
        </p:spPr>
        <p:txBody>
          <a:bodyPr wrap="none" lIns="0" tIns="0" rIns="0" bIns="0" rtlCol="0" anchor="t"/>
          <a:lstStyle/>
          <a:p>
            <a:pPr marL="0" indent="0">
              <a:lnSpc>
                <a:spcPts val="2350"/>
              </a:lnSpc>
              <a:buNone/>
            </a:pPr>
            <a:r>
              <a:rPr lang="en-US" sz="1450" dirty="0">
                <a:solidFill>
                  <a:srgbClr val="CFCBBF"/>
                </a:solidFill>
                <a:latin typeface="Raleway" pitchFamily="34" charset="0"/>
                <a:ea typeface="Raleway" pitchFamily="34" charset="-122"/>
                <a:cs typeface="Raleway" pitchFamily="34" charset="-120"/>
              </a:rPr>
              <a:t>Mastering Formulas</a:t>
            </a:r>
            <a:endParaRPr lang="en-US" sz="1450" dirty="0"/>
          </a:p>
        </p:txBody>
      </p:sp>
      <p:sp>
        <p:nvSpPr>
          <p:cNvPr id="7" name="Text 4"/>
          <p:cNvSpPr/>
          <p:nvPr/>
        </p:nvSpPr>
        <p:spPr>
          <a:xfrm>
            <a:off x="4763810" y="1780580"/>
            <a:ext cx="3526274" cy="902970"/>
          </a:xfrm>
          <a:prstGeom prst="rect">
            <a:avLst/>
          </a:prstGeom>
          <a:noFill/>
          <a:ln/>
        </p:spPr>
        <p:txBody>
          <a:bodyPr wrap="square" lIns="0" tIns="0" rIns="0" bIns="0" rtlCol="0" anchor="t"/>
          <a:lstStyle/>
          <a:p>
            <a:pPr marL="0" indent="0">
              <a:lnSpc>
                <a:spcPts val="2350"/>
              </a:lnSpc>
              <a:buNone/>
            </a:pPr>
            <a:r>
              <a:rPr lang="en-US" sz="1450" dirty="0">
                <a:solidFill>
                  <a:srgbClr val="CFCBBF"/>
                </a:solidFill>
                <a:latin typeface="Raleway" pitchFamily="34" charset="0"/>
                <a:ea typeface="Raleway" pitchFamily="34" charset="-122"/>
                <a:cs typeface="Raleway" pitchFamily="34" charset="-120"/>
              </a:rPr>
              <a:t>Develop a deep understanding of the formulas and techniques for calculating the areas of various geometric shapes.</a:t>
            </a:r>
            <a:endParaRPr lang="en-US" sz="1450" dirty="0"/>
          </a:p>
        </p:txBody>
      </p:sp>
      <p:sp>
        <p:nvSpPr>
          <p:cNvPr id="8" name="Shape 5"/>
          <p:cNvSpPr/>
          <p:nvPr/>
        </p:nvSpPr>
        <p:spPr>
          <a:xfrm>
            <a:off x="665917" y="2803922"/>
            <a:ext cx="7812167" cy="1745694"/>
          </a:xfrm>
          <a:prstGeom prst="rect">
            <a:avLst/>
          </a:prstGeom>
          <a:solidFill>
            <a:srgbClr val="000000">
              <a:alpha val="4000"/>
            </a:srgbClr>
          </a:solidFill>
          <a:ln/>
        </p:spPr>
      </p:sp>
      <p:sp>
        <p:nvSpPr>
          <p:cNvPr id="9" name="Text 6"/>
          <p:cNvSpPr/>
          <p:nvPr/>
        </p:nvSpPr>
        <p:spPr>
          <a:xfrm>
            <a:off x="853916" y="2924294"/>
            <a:ext cx="3526274" cy="300990"/>
          </a:xfrm>
          <a:prstGeom prst="rect">
            <a:avLst/>
          </a:prstGeom>
          <a:noFill/>
          <a:ln/>
        </p:spPr>
        <p:txBody>
          <a:bodyPr wrap="none" lIns="0" tIns="0" rIns="0" bIns="0" rtlCol="0" anchor="t"/>
          <a:lstStyle/>
          <a:p>
            <a:pPr marL="0" indent="0">
              <a:lnSpc>
                <a:spcPts val="2350"/>
              </a:lnSpc>
              <a:buNone/>
            </a:pPr>
            <a:r>
              <a:rPr lang="en-US" sz="1450" dirty="0">
                <a:solidFill>
                  <a:srgbClr val="CFCBBF"/>
                </a:solidFill>
                <a:latin typeface="Raleway" pitchFamily="34" charset="0"/>
                <a:ea typeface="Raleway" pitchFamily="34" charset="-122"/>
                <a:cs typeface="Raleway" pitchFamily="34" charset="-120"/>
              </a:rPr>
              <a:t>Practical Applications</a:t>
            </a:r>
            <a:endParaRPr lang="en-US" sz="1450" dirty="0"/>
          </a:p>
        </p:txBody>
      </p:sp>
      <p:sp>
        <p:nvSpPr>
          <p:cNvPr id="10" name="Text 7"/>
          <p:cNvSpPr/>
          <p:nvPr/>
        </p:nvSpPr>
        <p:spPr>
          <a:xfrm>
            <a:off x="4763810" y="2924294"/>
            <a:ext cx="3526274" cy="1504950"/>
          </a:xfrm>
          <a:prstGeom prst="rect">
            <a:avLst/>
          </a:prstGeom>
          <a:noFill/>
          <a:ln/>
        </p:spPr>
        <p:txBody>
          <a:bodyPr wrap="square" lIns="0" tIns="0" rIns="0" bIns="0" rtlCol="0" anchor="t"/>
          <a:lstStyle/>
          <a:p>
            <a:pPr marL="0" indent="0">
              <a:lnSpc>
                <a:spcPts val="2350"/>
              </a:lnSpc>
              <a:buNone/>
            </a:pPr>
            <a:r>
              <a:rPr lang="en-US" sz="1450" dirty="0">
                <a:solidFill>
                  <a:srgbClr val="CFCBBF"/>
                </a:solidFill>
                <a:latin typeface="Raleway" pitchFamily="34" charset="0"/>
                <a:ea typeface="Raleway" pitchFamily="34" charset="-122"/>
                <a:cs typeface="Raleway" pitchFamily="34" charset="-120"/>
              </a:rPr>
              <a:t>Recognize the widespread use of shape area knowledge in fields like construction, engineering, and design, and apply these principles to real-world situations.</a:t>
            </a:r>
            <a:endParaRPr lang="en-US" sz="1450" dirty="0"/>
          </a:p>
        </p:txBody>
      </p:sp>
      <p:sp>
        <p:nvSpPr>
          <p:cNvPr id="11" name="Shape 8"/>
          <p:cNvSpPr/>
          <p:nvPr/>
        </p:nvSpPr>
        <p:spPr>
          <a:xfrm>
            <a:off x="665917" y="4549616"/>
            <a:ext cx="7812167" cy="1444704"/>
          </a:xfrm>
          <a:prstGeom prst="rect">
            <a:avLst/>
          </a:prstGeom>
          <a:solidFill>
            <a:srgbClr val="FFFFFF">
              <a:alpha val="4000"/>
            </a:srgbClr>
          </a:solidFill>
          <a:ln/>
        </p:spPr>
      </p:sp>
      <p:sp>
        <p:nvSpPr>
          <p:cNvPr id="12" name="Text 9"/>
          <p:cNvSpPr/>
          <p:nvPr/>
        </p:nvSpPr>
        <p:spPr>
          <a:xfrm>
            <a:off x="853916" y="4669988"/>
            <a:ext cx="3526274" cy="300990"/>
          </a:xfrm>
          <a:prstGeom prst="rect">
            <a:avLst/>
          </a:prstGeom>
          <a:noFill/>
          <a:ln/>
        </p:spPr>
        <p:txBody>
          <a:bodyPr wrap="none" lIns="0" tIns="0" rIns="0" bIns="0" rtlCol="0" anchor="t"/>
          <a:lstStyle/>
          <a:p>
            <a:pPr marL="0" indent="0">
              <a:lnSpc>
                <a:spcPts val="2350"/>
              </a:lnSpc>
              <a:buNone/>
            </a:pPr>
            <a:r>
              <a:rPr lang="en-US" sz="1450" dirty="0">
                <a:solidFill>
                  <a:srgbClr val="CFCBBF"/>
                </a:solidFill>
                <a:latin typeface="Raleway" pitchFamily="34" charset="0"/>
                <a:ea typeface="Raleway" pitchFamily="34" charset="-122"/>
                <a:cs typeface="Raleway" pitchFamily="34" charset="-120"/>
              </a:rPr>
              <a:t>Problem-Solving Skills</a:t>
            </a:r>
            <a:endParaRPr lang="en-US" sz="1450" dirty="0"/>
          </a:p>
        </p:txBody>
      </p:sp>
      <p:sp>
        <p:nvSpPr>
          <p:cNvPr id="13" name="Text 10"/>
          <p:cNvSpPr/>
          <p:nvPr/>
        </p:nvSpPr>
        <p:spPr>
          <a:xfrm>
            <a:off x="4763810" y="4669988"/>
            <a:ext cx="3526274" cy="1203960"/>
          </a:xfrm>
          <a:prstGeom prst="rect">
            <a:avLst/>
          </a:prstGeom>
          <a:noFill/>
          <a:ln/>
        </p:spPr>
        <p:txBody>
          <a:bodyPr wrap="square" lIns="0" tIns="0" rIns="0" bIns="0" rtlCol="0" anchor="t"/>
          <a:lstStyle/>
          <a:p>
            <a:pPr marL="0" indent="0">
              <a:lnSpc>
                <a:spcPts val="2350"/>
              </a:lnSpc>
              <a:buNone/>
            </a:pPr>
            <a:r>
              <a:rPr lang="en-US" sz="1450" dirty="0">
                <a:solidFill>
                  <a:srgbClr val="CFCBBF"/>
                </a:solidFill>
                <a:latin typeface="Raleway" pitchFamily="34" charset="0"/>
                <a:ea typeface="Raleway" pitchFamily="34" charset="-122"/>
                <a:cs typeface="Raleway" pitchFamily="34" charset="-120"/>
              </a:rPr>
              <a:t>Enhance your analytical thinking and problem-solving abilities by using shape area calculations to tackle complex challenges.</a:t>
            </a:r>
            <a:endParaRPr lang="en-US" sz="1450" dirty="0"/>
          </a:p>
        </p:txBody>
      </p:sp>
      <p:sp>
        <p:nvSpPr>
          <p:cNvPr id="14" name="Shape 11"/>
          <p:cNvSpPr/>
          <p:nvPr/>
        </p:nvSpPr>
        <p:spPr>
          <a:xfrm>
            <a:off x="665917" y="5994321"/>
            <a:ext cx="7812167" cy="1444704"/>
          </a:xfrm>
          <a:prstGeom prst="rect">
            <a:avLst/>
          </a:prstGeom>
          <a:solidFill>
            <a:srgbClr val="000000">
              <a:alpha val="4000"/>
            </a:srgbClr>
          </a:solidFill>
          <a:ln/>
        </p:spPr>
      </p:sp>
      <p:sp>
        <p:nvSpPr>
          <p:cNvPr id="15" name="Text 12"/>
          <p:cNvSpPr/>
          <p:nvPr/>
        </p:nvSpPr>
        <p:spPr>
          <a:xfrm>
            <a:off x="853916" y="6114693"/>
            <a:ext cx="3526274" cy="300990"/>
          </a:xfrm>
          <a:prstGeom prst="rect">
            <a:avLst/>
          </a:prstGeom>
          <a:noFill/>
          <a:ln/>
        </p:spPr>
        <p:txBody>
          <a:bodyPr wrap="none" lIns="0" tIns="0" rIns="0" bIns="0" rtlCol="0" anchor="t"/>
          <a:lstStyle/>
          <a:p>
            <a:pPr marL="0" indent="0">
              <a:lnSpc>
                <a:spcPts val="2350"/>
              </a:lnSpc>
              <a:buNone/>
            </a:pPr>
            <a:r>
              <a:rPr lang="en-US" sz="1450" dirty="0">
                <a:solidFill>
                  <a:srgbClr val="CFCBBF"/>
                </a:solidFill>
                <a:latin typeface="Raleway" pitchFamily="34" charset="0"/>
                <a:ea typeface="Raleway" pitchFamily="34" charset="-122"/>
                <a:cs typeface="Raleway" pitchFamily="34" charset="-120"/>
              </a:rPr>
              <a:t>Appreciate Geometry</a:t>
            </a:r>
            <a:endParaRPr lang="en-US" sz="1450" dirty="0"/>
          </a:p>
        </p:txBody>
      </p:sp>
      <p:sp>
        <p:nvSpPr>
          <p:cNvPr id="16" name="Text 13"/>
          <p:cNvSpPr/>
          <p:nvPr/>
        </p:nvSpPr>
        <p:spPr>
          <a:xfrm>
            <a:off x="4763810" y="6114693"/>
            <a:ext cx="3526274" cy="1203960"/>
          </a:xfrm>
          <a:prstGeom prst="rect">
            <a:avLst/>
          </a:prstGeom>
          <a:noFill/>
          <a:ln/>
        </p:spPr>
        <p:txBody>
          <a:bodyPr wrap="square" lIns="0" tIns="0" rIns="0" bIns="0" rtlCol="0" anchor="t"/>
          <a:lstStyle/>
          <a:p>
            <a:pPr marL="0" indent="0">
              <a:lnSpc>
                <a:spcPts val="2350"/>
              </a:lnSpc>
              <a:buNone/>
            </a:pPr>
            <a:r>
              <a:rPr lang="en-US" sz="1450" dirty="0">
                <a:solidFill>
                  <a:srgbClr val="CFCBBF"/>
                </a:solidFill>
                <a:latin typeface="Raleway" pitchFamily="34" charset="0"/>
                <a:ea typeface="Raleway" pitchFamily="34" charset="-122"/>
                <a:cs typeface="Raleway" pitchFamily="34" charset="-120"/>
              </a:rPr>
              <a:t>Gain a deeper appreciation for the mathematical principles and patterns that govern the physical world around us.</a:t>
            </a:r>
            <a:endParaRPr lang="en-US" sz="14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704</Words>
  <Application>Microsoft Office PowerPoint</Application>
  <PresentationFormat>Custom</PresentationFormat>
  <Paragraphs>70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Prata</vt:lpstr>
      <vt:lpstr>Raleway</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2024-11-15T15:37:54Z</dcterms:created>
  <dcterms:modified xsi:type="dcterms:W3CDTF">2024-11-15T18:08:35Z</dcterms:modified>
</cp:coreProperties>
</file>