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0"/>
  </p:normalViewPr>
  <p:slideViewPr>
    <p:cSldViewPr snapToGrid="0" snapToObjects="1">
      <p:cViewPr varScale="1">
        <p:scale>
          <a:sx n="95" d="100"/>
          <a:sy n="95"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41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5486400" cy="8229600"/>
          </a:xfrm>
          <a:prstGeom prst="rect">
            <a:avLst/>
          </a:prstGeom>
          <a:solidFill>
            <a:srgbClr val="E5E0DF"/>
          </a:solidFill>
          <a:ln/>
        </p:spPr>
      </p:sp>
      <p:pic>
        <p:nvPicPr>
          <p:cNvPr id="3"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4" name="Text 1"/>
          <p:cNvSpPr/>
          <p:nvPr/>
        </p:nvSpPr>
        <p:spPr>
          <a:xfrm>
            <a:off x="6237803" y="1054656"/>
            <a:ext cx="7641193" cy="2777490"/>
          </a:xfrm>
          <a:prstGeom prst="rect">
            <a:avLst/>
          </a:prstGeom>
          <a:noFill/>
          <a:ln/>
        </p:spPr>
        <p:txBody>
          <a:bodyPr wrap="square" lIns="0" tIns="0" rIns="0" bIns="0" rtlCol="0" anchor="t"/>
          <a:lstStyle/>
          <a:p>
            <a:pPr marL="0" indent="0">
              <a:lnSpc>
                <a:spcPts val="7250"/>
              </a:lnSpc>
              <a:buNone/>
            </a:pPr>
            <a:r>
              <a:rPr lang="en-US" sz="5800" b="1" dirty="0">
                <a:solidFill>
                  <a:srgbClr val="151617"/>
                </a:solidFill>
                <a:latin typeface="Montserrat Black" pitchFamily="34" charset="0"/>
                <a:ea typeface="Montserrat Black" pitchFamily="34" charset="-122"/>
                <a:cs typeface="Montserrat Black" pitchFamily="34" charset="-120"/>
              </a:rPr>
              <a:t>Data Handling: An Essential Skill for the Digital Age</a:t>
            </a:r>
            <a:endParaRPr lang="en-US" sz="5800" dirty="0"/>
          </a:p>
        </p:txBody>
      </p:sp>
      <p:sp>
        <p:nvSpPr>
          <p:cNvPr id="5" name="Text 2"/>
          <p:cNvSpPr/>
          <p:nvPr/>
        </p:nvSpPr>
        <p:spPr>
          <a:xfrm>
            <a:off x="6237803" y="4154091"/>
            <a:ext cx="7641193" cy="2403634"/>
          </a:xfrm>
          <a:prstGeom prst="rect">
            <a:avLst/>
          </a:prstGeom>
          <a:noFill/>
          <a:ln/>
        </p:spPr>
        <p:txBody>
          <a:bodyPr wrap="square" lIns="0" tIns="0" rIns="0" bIns="0" rtlCol="0" anchor="t"/>
          <a:lstStyle/>
          <a:p>
            <a:pPr marL="0" indent="0">
              <a:lnSpc>
                <a:spcPts val="2700"/>
              </a:lnSpc>
              <a:buNone/>
            </a:pPr>
            <a:r>
              <a:rPr lang="en-US" sz="1650" dirty="0">
                <a:solidFill>
                  <a:srgbClr val="151617"/>
                </a:solidFill>
                <a:latin typeface="Inconsolata" pitchFamily="34" charset="0"/>
                <a:ea typeface="Inconsolata" pitchFamily="34" charset="-122"/>
                <a:cs typeface="Inconsolata" pitchFamily="34" charset="-120"/>
              </a:rPr>
              <a:t>In our rapidly evolving digital landscape, the ability to effectively manage, analyze, and extract insights from data has become a critical skill for individuals and organizations alike. Data handling encompasses a wide range of techniques and tools that empower us to navigate the vast ocean of information at our fingertips, transforming raw data into valuable knowledge that drives informed decision-making and fuels innovation.</a:t>
            </a:r>
            <a:endParaRPr lang="en-US" sz="1650" dirty="0"/>
          </a:p>
        </p:txBody>
      </p:sp>
      <p:sp>
        <p:nvSpPr>
          <p:cNvPr id="8" name="Text 4"/>
          <p:cNvSpPr/>
          <p:nvPr/>
        </p:nvSpPr>
        <p:spPr>
          <a:xfrm>
            <a:off x="6688574" y="6799183"/>
            <a:ext cx="2952036" cy="375642"/>
          </a:xfrm>
          <a:prstGeom prst="rect">
            <a:avLst/>
          </a:prstGeom>
          <a:noFill/>
          <a:ln/>
        </p:spPr>
        <p:txBody>
          <a:bodyPr wrap="none" lIns="0" tIns="0" rIns="0" bIns="0" rtlCol="0" anchor="t"/>
          <a:lstStyle/>
          <a:p>
            <a:pPr marL="0" indent="0" algn="l">
              <a:lnSpc>
                <a:spcPts val="2950"/>
              </a:lnSpc>
              <a:buNone/>
            </a:pPr>
            <a:r>
              <a:rPr lang="en-US" sz="2100" b="1" dirty="0">
                <a:solidFill>
                  <a:srgbClr val="151617"/>
                </a:solidFill>
                <a:latin typeface="Inconsolata Bold" pitchFamily="34" charset="0"/>
                <a:ea typeface="Inconsolata Bold" pitchFamily="34" charset="-122"/>
                <a:cs typeface="Inconsolata Bold" pitchFamily="34" charset="-120"/>
              </a:rPr>
              <a:t>by Onyedikachi Onwurah</a:t>
            </a:r>
            <a:endParaRPr lang="en-US" sz="2100" dirty="0"/>
          </a:p>
        </p:txBody>
      </p:sp>
      <p:pic>
        <p:nvPicPr>
          <p:cNvPr id="10" name="Picture 9">
            <a:extLst>
              <a:ext uri="{FF2B5EF4-FFF2-40B4-BE49-F238E27FC236}">
                <a16:creationId xmlns:a16="http://schemas.microsoft.com/office/drawing/2014/main" id="{B4027C9F-AAEC-422A-8775-D6DDDAAB3B5B}"/>
              </a:ext>
            </a:extLst>
          </p:cNvPr>
          <p:cNvPicPr>
            <a:picLocks noChangeAspect="1"/>
          </p:cNvPicPr>
          <p:nvPr/>
        </p:nvPicPr>
        <p:blipFill>
          <a:blip r:embed="rId4"/>
          <a:stretch>
            <a:fillRect/>
          </a:stretch>
        </p:blipFill>
        <p:spPr>
          <a:xfrm>
            <a:off x="11439080" y="7648494"/>
            <a:ext cx="3191320" cy="5811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64845" y="686991"/>
            <a:ext cx="7814310" cy="1187291"/>
          </a:xfrm>
          <a:prstGeom prst="rect">
            <a:avLst/>
          </a:prstGeom>
          <a:noFill/>
          <a:ln/>
        </p:spPr>
        <p:txBody>
          <a:bodyPr wrap="square" lIns="0" tIns="0" rIns="0" bIns="0" rtlCol="0" anchor="t"/>
          <a:lstStyle/>
          <a:p>
            <a:pPr marL="0" indent="0">
              <a:lnSpc>
                <a:spcPts val="4650"/>
              </a:lnSpc>
              <a:buNone/>
            </a:pPr>
            <a:r>
              <a:rPr lang="en-US" sz="3700" b="1" dirty="0">
                <a:solidFill>
                  <a:srgbClr val="151617"/>
                </a:solidFill>
                <a:latin typeface="Montserrat Black" pitchFamily="34" charset="0"/>
                <a:ea typeface="Montserrat Black" pitchFamily="34" charset="-122"/>
                <a:cs typeface="Montserrat Black" pitchFamily="34" charset="-120"/>
              </a:rPr>
              <a:t>Conclusion and Key Takeaways</a:t>
            </a:r>
            <a:endParaRPr lang="en-US" sz="3700" dirty="0"/>
          </a:p>
        </p:txBody>
      </p:sp>
      <p:sp>
        <p:nvSpPr>
          <p:cNvPr id="4" name="Shape 1"/>
          <p:cNvSpPr/>
          <p:nvPr/>
        </p:nvSpPr>
        <p:spPr>
          <a:xfrm>
            <a:off x="664845" y="2372916"/>
            <a:ext cx="427434" cy="427434"/>
          </a:xfrm>
          <a:prstGeom prst="roundRect">
            <a:avLst>
              <a:gd name="adj" fmla="val 2139"/>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5" name="Text 2"/>
          <p:cNvSpPr/>
          <p:nvPr/>
        </p:nvSpPr>
        <p:spPr>
          <a:xfrm>
            <a:off x="819031" y="2444115"/>
            <a:ext cx="119063" cy="284917"/>
          </a:xfrm>
          <a:prstGeom prst="rect">
            <a:avLst/>
          </a:prstGeom>
          <a:noFill/>
          <a:ln/>
        </p:spPr>
        <p:txBody>
          <a:bodyPr wrap="none" lIns="0" tIns="0" rIns="0" bIns="0" rtlCol="0" anchor="t"/>
          <a:lstStyle/>
          <a:p>
            <a:pPr marL="0" indent="0" algn="ctr">
              <a:lnSpc>
                <a:spcPts val="2200"/>
              </a:lnSpc>
              <a:buNone/>
            </a:pPr>
            <a:r>
              <a:rPr lang="en-US" sz="2200" b="1" dirty="0">
                <a:solidFill>
                  <a:srgbClr val="151617"/>
                </a:solidFill>
                <a:latin typeface="Montserrat Black" pitchFamily="34" charset="0"/>
                <a:ea typeface="Montserrat Black" pitchFamily="34" charset="-122"/>
                <a:cs typeface="Montserrat Black" pitchFamily="34" charset="-120"/>
              </a:rPr>
              <a:t>1</a:t>
            </a:r>
            <a:endParaRPr lang="en-US" sz="2200" dirty="0"/>
          </a:p>
        </p:txBody>
      </p:sp>
      <p:sp>
        <p:nvSpPr>
          <p:cNvPr id="6" name="Text 3"/>
          <p:cNvSpPr/>
          <p:nvPr/>
        </p:nvSpPr>
        <p:spPr>
          <a:xfrm>
            <a:off x="1282184" y="2372916"/>
            <a:ext cx="3194923" cy="593646"/>
          </a:xfrm>
          <a:prstGeom prst="rect">
            <a:avLst/>
          </a:prstGeom>
          <a:noFill/>
          <a:ln/>
        </p:spPr>
        <p:txBody>
          <a:bodyPr wrap="square" lIns="0" tIns="0" rIns="0" bIns="0" rtlCol="0" anchor="t"/>
          <a:lstStyle/>
          <a:p>
            <a:pPr marL="0" indent="0">
              <a:lnSpc>
                <a:spcPts val="2300"/>
              </a:lnSpc>
              <a:buNone/>
            </a:pPr>
            <a:r>
              <a:rPr lang="en-US" sz="1850" b="1" dirty="0">
                <a:solidFill>
                  <a:srgbClr val="151617"/>
                </a:solidFill>
                <a:latin typeface="Montserrat Black" pitchFamily="34" charset="0"/>
                <a:ea typeface="Montserrat Black" pitchFamily="34" charset="-122"/>
                <a:cs typeface="Montserrat Black" pitchFamily="34" charset="-120"/>
              </a:rPr>
              <a:t>Data Handling: A Crucial Skill</a:t>
            </a:r>
            <a:endParaRPr lang="en-US" sz="1850" dirty="0"/>
          </a:p>
        </p:txBody>
      </p:sp>
      <p:sp>
        <p:nvSpPr>
          <p:cNvPr id="7" name="Text 4"/>
          <p:cNvSpPr/>
          <p:nvPr/>
        </p:nvSpPr>
        <p:spPr>
          <a:xfrm>
            <a:off x="1282184" y="3080504"/>
            <a:ext cx="3194923" cy="2431733"/>
          </a:xfrm>
          <a:prstGeom prst="rect">
            <a:avLst/>
          </a:prstGeom>
          <a:noFill/>
          <a:ln/>
        </p:spPr>
        <p:txBody>
          <a:bodyPr wrap="squar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The ability to effectively manage, analyze, and derive insights from data has become a critical skill in the digital age, driving innovation, improving decision-making, and delivering tangible benefits across various industries.</a:t>
            </a:r>
            <a:endParaRPr lang="en-US" sz="1450" dirty="0"/>
          </a:p>
        </p:txBody>
      </p:sp>
      <p:sp>
        <p:nvSpPr>
          <p:cNvPr id="8" name="Shape 5"/>
          <p:cNvSpPr/>
          <p:nvPr/>
        </p:nvSpPr>
        <p:spPr>
          <a:xfrm>
            <a:off x="4667012" y="2372916"/>
            <a:ext cx="427434" cy="427434"/>
          </a:xfrm>
          <a:prstGeom prst="roundRect">
            <a:avLst>
              <a:gd name="adj" fmla="val 2139"/>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9" name="Text 6"/>
          <p:cNvSpPr/>
          <p:nvPr/>
        </p:nvSpPr>
        <p:spPr>
          <a:xfrm>
            <a:off x="4794052" y="2444115"/>
            <a:ext cx="173236" cy="284917"/>
          </a:xfrm>
          <a:prstGeom prst="rect">
            <a:avLst/>
          </a:prstGeom>
          <a:noFill/>
          <a:ln/>
        </p:spPr>
        <p:txBody>
          <a:bodyPr wrap="none" lIns="0" tIns="0" rIns="0" bIns="0" rtlCol="0" anchor="t"/>
          <a:lstStyle/>
          <a:p>
            <a:pPr marL="0" indent="0" algn="ctr">
              <a:lnSpc>
                <a:spcPts val="2200"/>
              </a:lnSpc>
              <a:buNone/>
            </a:pPr>
            <a:r>
              <a:rPr lang="en-US" sz="2200" b="1" dirty="0">
                <a:solidFill>
                  <a:srgbClr val="151617"/>
                </a:solidFill>
                <a:latin typeface="Montserrat Black" pitchFamily="34" charset="0"/>
                <a:ea typeface="Montserrat Black" pitchFamily="34" charset="-122"/>
                <a:cs typeface="Montserrat Black" pitchFamily="34" charset="-120"/>
              </a:rPr>
              <a:t>2</a:t>
            </a:r>
            <a:endParaRPr lang="en-US" sz="2200" dirty="0"/>
          </a:p>
        </p:txBody>
      </p:sp>
      <p:sp>
        <p:nvSpPr>
          <p:cNvPr id="10" name="Text 7"/>
          <p:cNvSpPr/>
          <p:nvPr/>
        </p:nvSpPr>
        <p:spPr>
          <a:xfrm>
            <a:off x="5284351" y="2372916"/>
            <a:ext cx="2759035" cy="296823"/>
          </a:xfrm>
          <a:prstGeom prst="rect">
            <a:avLst/>
          </a:prstGeom>
          <a:noFill/>
          <a:ln/>
        </p:spPr>
        <p:txBody>
          <a:bodyPr wrap="none" lIns="0" tIns="0" rIns="0" bIns="0" rtlCol="0" anchor="t"/>
          <a:lstStyle/>
          <a:p>
            <a:pPr marL="0" indent="0">
              <a:lnSpc>
                <a:spcPts val="2300"/>
              </a:lnSpc>
              <a:buNone/>
            </a:pPr>
            <a:r>
              <a:rPr lang="en-US" sz="1850" b="1" dirty="0">
                <a:solidFill>
                  <a:srgbClr val="151617"/>
                </a:solidFill>
                <a:latin typeface="Montserrat Black" pitchFamily="34" charset="0"/>
                <a:ea typeface="Montserrat Black" pitchFamily="34" charset="-122"/>
                <a:cs typeface="Montserrat Black" pitchFamily="34" charset="-120"/>
              </a:rPr>
              <a:t>Systematic Approach</a:t>
            </a:r>
            <a:endParaRPr lang="en-US" sz="1850" dirty="0"/>
          </a:p>
        </p:txBody>
      </p:sp>
      <p:sp>
        <p:nvSpPr>
          <p:cNvPr id="11" name="Text 8"/>
          <p:cNvSpPr/>
          <p:nvPr/>
        </p:nvSpPr>
        <p:spPr>
          <a:xfrm>
            <a:off x="5284351" y="2783681"/>
            <a:ext cx="3194923" cy="2431733"/>
          </a:xfrm>
          <a:prstGeom prst="rect">
            <a:avLst/>
          </a:prstGeom>
          <a:noFill/>
          <a:ln/>
        </p:spPr>
        <p:txBody>
          <a:bodyPr wrap="squar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Successful data handling requires a systematic approach, encompassing data collection, cleaning, preprocessing, analysis, visualization, and storage, to ensure the integrity and reliability of the insights generated.</a:t>
            </a:r>
            <a:endParaRPr lang="en-US" sz="1450" dirty="0"/>
          </a:p>
        </p:txBody>
      </p:sp>
      <p:sp>
        <p:nvSpPr>
          <p:cNvPr id="12" name="Shape 9"/>
          <p:cNvSpPr/>
          <p:nvPr/>
        </p:nvSpPr>
        <p:spPr>
          <a:xfrm>
            <a:off x="664845" y="5915858"/>
            <a:ext cx="427434" cy="427434"/>
          </a:xfrm>
          <a:prstGeom prst="roundRect">
            <a:avLst>
              <a:gd name="adj" fmla="val 2139"/>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13" name="Text 10"/>
          <p:cNvSpPr/>
          <p:nvPr/>
        </p:nvSpPr>
        <p:spPr>
          <a:xfrm>
            <a:off x="791051" y="5987058"/>
            <a:ext cx="174903" cy="284917"/>
          </a:xfrm>
          <a:prstGeom prst="rect">
            <a:avLst/>
          </a:prstGeom>
          <a:noFill/>
          <a:ln/>
        </p:spPr>
        <p:txBody>
          <a:bodyPr wrap="none" lIns="0" tIns="0" rIns="0" bIns="0" rtlCol="0" anchor="t"/>
          <a:lstStyle/>
          <a:p>
            <a:pPr marL="0" indent="0" algn="ctr">
              <a:lnSpc>
                <a:spcPts val="2200"/>
              </a:lnSpc>
              <a:buNone/>
            </a:pPr>
            <a:r>
              <a:rPr lang="en-US" sz="2200" b="1" dirty="0">
                <a:solidFill>
                  <a:srgbClr val="151617"/>
                </a:solidFill>
                <a:latin typeface="Montserrat Black" pitchFamily="34" charset="0"/>
                <a:ea typeface="Montserrat Black" pitchFamily="34" charset="-122"/>
                <a:cs typeface="Montserrat Black" pitchFamily="34" charset="-120"/>
              </a:rPr>
              <a:t>3</a:t>
            </a:r>
            <a:endParaRPr lang="en-US" sz="2200" dirty="0"/>
          </a:p>
        </p:txBody>
      </p:sp>
      <p:sp>
        <p:nvSpPr>
          <p:cNvPr id="14" name="Text 11"/>
          <p:cNvSpPr/>
          <p:nvPr/>
        </p:nvSpPr>
        <p:spPr>
          <a:xfrm>
            <a:off x="1282184" y="5915858"/>
            <a:ext cx="2689979" cy="296823"/>
          </a:xfrm>
          <a:prstGeom prst="rect">
            <a:avLst/>
          </a:prstGeom>
          <a:noFill/>
          <a:ln/>
        </p:spPr>
        <p:txBody>
          <a:bodyPr wrap="none" lIns="0" tIns="0" rIns="0" bIns="0" rtlCol="0" anchor="t"/>
          <a:lstStyle/>
          <a:p>
            <a:pPr marL="0" indent="0">
              <a:lnSpc>
                <a:spcPts val="2300"/>
              </a:lnSpc>
              <a:buNone/>
            </a:pPr>
            <a:r>
              <a:rPr lang="en-US" sz="1850" b="1" dirty="0">
                <a:solidFill>
                  <a:srgbClr val="151617"/>
                </a:solidFill>
                <a:latin typeface="Montserrat Black" pitchFamily="34" charset="0"/>
                <a:ea typeface="Montserrat Black" pitchFamily="34" charset="-122"/>
                <a:cs typeface="Montserrat Black" pitchFamily="34" charset="-120"/>
              </a:rPr>
              <a:t>Continuous Learning</a:t>
            </a:r>
            <a:endParaRPr lang="en-US" sz="1850" dirty="0"/>
          </a:p>
        </p:txBody>
      </p:sp>
      <p:sp>
        <p:nvSpPr>
          <p:cNvPr id="15" name="Text 12"/>
          <p:cNvSpPr/>
          <p:nvPr/>
        </p:nvSpPr>
        <p:spPr>
          <a:xfrm>
            <a:off x="1282184" y="6326624"/>
            <a:ext cx="7196971" cy="1215866"/>
          </a:xfrm>
          <a:prstGeom prst="rect">
            <a:avLst/>
          </a:prstGeom>
          <a:noFill/>
          <a:ln/>
        </p:spPr>
        <p:txBody>
          <a:bodyPr wrap="squar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As the data landscape continues to evolve, staying current with emerging technologies, tools, and best practices is essential for individuals and organizations to maintain a competitive edge and capitalize on the vast potential of data-driven decision-making.</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3420" y="853559"/>
            <a:ext cx="7757160" cy="1238250"/>
          </a:xfrm>
          <a:prstGeom prst="rect">
            <a:avLst/>
          </a:prstGeom>
          <a:noFill/>
          <a:ln/>
        </p:spPr>
        <p:txBody>
          <a:bodyPr wrap="square" lIns="0" tIns="0" rIns="0" bIns="0" rtlCol="0" anchor="t"/>
          <a:lstStyle/>
          <a:p>
            <a:pPr marL="0" indent="0">
              <a:lnSpc>
                <a:spcPts val="4850"/>
              </a:lnSpc>
              <a:buNone/>
            </a:pPr>
            <a:r>
              <a:rPr lang="en-US" sz="3900" b="1" dirty="0">
                <a:solidFill>
                  <a:srgbClr val="151617"/>
                </a:solidFill>
                <a:latin typeface="Montserrat Black" pitchFamily="34" charset="0"/>
                <a:ea typeface="Montserrat Black" pitchFamily="34" charset="-122"/>
                <a:cs typeface="Montserrat Black" pitchFamily="34" charset="-120"/>
              </a:rPr>
              <a:t>Introduction to Data Handling</a:t>
            </a:r>
            <a:endParaRPr lang="en-US" sz="3900" dirty="0"/>
          </a:p>
        </p:txBody>
      </p:sp>
      <p:sp>
        <p:nvSpPr>
          <p:cNvPr id="4" name="Shape 1"/>
          <p:cNvSpPr/>
          <p:nvPr/>
        </p:nvSpPr>
        <p:spPr>
          <a:xfrm>
            <a:off x="693420" y="2611874"/>
            <a:ext cx="445770" cy="445770"/>
          </a:xfrm>
          <a:prstGeom prst="roundRect">
            <a:avLst>
              <a:gd name="adj" fmla="val 2051"/>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5" name="Text 2"/>
          <p:cNvSpPr/>
          <p:nvPr/>
        </p:nvSpPr>
        <p:spPr>
          <a:xfrm>
            <a:off x="854154" y="2686169"/>
            <a:ext cx="124301" cy="297180"/>
          </a:xfrm>
          <a:prstGeom prst="rect">
            <a:avLst/>
          </a:prstGeom>
          <a:noFill/>
          <a:ln/>
        </p:spPr>
        <p:txBody>
          <a:bodyPr wrap="none" lIns="0" tIns="0" rIns="0" bIns="0" rtlCol="0" anchor="t"/>
          <a:lstStyle/>
          <a:p>
            <a:pPr marL="0" indent="0" algn="ctr">
              <a:lnSpc>
                <a:spcPts val="2300"/>
              </a:lnSpc>
              <a:buNone/>
            </a:pPr>
            <a:r>
              <a:rPr lang="en-US" sz="2300" b="1" dirty="0">
                <a:solidFill>
                  <a:srgbClr val="151617"/>
                </a:solidFill>
                <a:latin typeface="Montserrat Black" pitchFamily="34" charset="0"/>
                <a:ea typeface="Montserrat Black" pitchFamily="34" charset="-122"/>
                <a:cs typeface="Montserrat Black" pitchFamily="34" charset="-120"/>
              </a:rPr>
              <a:t>1</a:t>
            </a:r>
            <a:endParaRPr lang="en-US" sz="2300" dirty="0"/>
          </a:p>
        </p:txBody>
      </p:sp>
      <p:sp>
        <p:nvSpPr>
          <p:cNvPr id="6" name="Text 3"/>
          <p:cNvSpPr/>
          <p:nvPr/>
        </p:nvSpPr>
        <p:spPr>
          <a:xfrm>
            <a:off x="1337310" y="2611874"/>
            <a:ext cx="2717721" cy="309563"/>
          </a:xfrm>
          <a:prstGeom prst="rect">
            <a:avLst/>
          </a:prstGeom>
          <a:noFill/>
          <a:ln/>
        </p:spPr>
        <p:txBody>
          <a:bodyPr wrap="none" lIns="0" tIns="0" rIns="0" bIns="0" rtlCol="0" anchor="t"/>
          <a:lstStyle/>
          <a:p>
            <a:pPr marL="0" indent="0">
              <a:lnSpc>
                <a:spcPts val="2400"/>
              </a:lnSpc>
              <a:buNone/>
            </a:pPr>
            <a:r>
              <a:rPr lang="en-US" sz="1950" b="1" dirty="0">
                <a:solidFill>
                  <a:srgbClr val="151617"/>
                </a:solidFill>
                <a:latin typeface="Montserrat Black" pitchFamily="34" charset="0"/>
                <a:ea typeface="Montserrat Black" pitchFamily="34" charset="-122"/>
                <a:cs typeface="Montserrat Black" pitchFamily="34" charset="-120"/>
              </a:rPr>
              <a:t>Understanding Data</a:t>
            </a:r>
            <a:endParaRPr lang="en-US" sz="1950" dirty="0"/>
          </a:p>
        </p:txBody>
      </p:sp>
      <p:sp>
        <p:nvSpPr>
          <p:cNvPr id="7" name="Text 4"/>
          <p:cNvSpPr/>
          <p:nvPr/>
        </p:nvSpPr>
        <p:spPr>
          <a:xfrm>
            <a:off x="1337310" y="3040261"/>
            <a:ext cx="3135630" cy="2218611"/>
          </a:xfrm>
          <a:prstGeom prst="rect">
            <a:avLst/>
          </a:prstGeom>
          <a:noFill/>
          <a:ln/>
        </p:spPr>
        <p:txBody>
          <a:bodyPr wrap="square" lIns="0" tIns="0" rIns="0" bIns="0" rtlCol="0" anchor="t"/>
          <a:lstStyle/>
          <a:p>
            <a:pPr marL="0" indent="0">
              <a:lnSpc>
                <a:spcPts val="2450"/>
              </a:lnSpc>
              <a:buNone/>
            </a:pPr>
            <a:r>
              <a:rPr lang="en-US" sz="1550" dirty="0">
                <a:solidFill>
                  <a:srgbClr val="151617"/>
                </a:solidFill>
                <a:latin typeface="Inconsolata" pitchFamily="34" charset="0"/>
                <a:ea typeface="Inconsolata" pitchFamily="34" charset="-122"/>
                <a:cs typeface="Inconsolata" pitchFamily="34" charset="-120"/>
              </a:rPr>
              <a:t>Data handling involves the process of collecting, organizing, and interpreting various types of information, ranging from structured datasets to unstructured text, images, and multimedia.</a:t>
            </a:r>
            <a:endParaRPr lang="en-US" sz="1550" dirty="0"/>
          </a:p>
        </p:txBody>
      </p:sp>
      <p:sp>
        <p:nvSpPr>
          <p:cNvPr id="8" name="Shape 5"/>
          <p:cNvSpPr/>
          <p:nvPr/>
        </p:nvSpPr>
        <p:spPr>
          <a:xfrm>
            <a:off x="4671060" y="2611874"/>
            <a:ext cx="445770" cy="445770"/>
          </a:xfrm>
          <a:prstGeom prst="roundRect">
            <a:avLst>
              <a:gd name="adj" fmla="val 2051"/>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9" name="Text 6"/>
          <p:cNvSpPr/>
          <p:nvPr/>
        </p:nvSpPr>
        <p:spPr>
          <a:xfrm>
            <a:off x="4803577" y="2686169"/>
            <a:ext cx="180737" cy="297180"/>
          </a:xfrm>
          <a:prstGeom prst="rect">
            <a:avLst/>
          </a:prstGeom>
          <a:noFill/>
          <a:ln/>
        </p:spPr>
        <p:txBody>
          <a:bodyPr wrap="none" lIns="0" tIns="0" rIns="0" bIns="0" rtlCol="0" anchor="t"/>
          <a:lstStyle/>
          <a:p>
            <a:pPr marL="0" indent="0" algn="ctr">
              <a:lnSpc>
                <a:spcPts val="2300"/>
              </a:lnSpc>
              <a:buNone/>
            </a:pPr>
            <a:r>
              <a:rPr lang="en-US" sz="2300" b="1" dirty="0">
                <a:solidFill>
                  <a:srgbClr val="151617"/>
                </a:solidFill>
                <a:latin typeface="Montserrat Black" pitchFamily="34" charset="0"/>
                <a:ea typeface="Montserrat Black" pitchFamily="34" charset="-122"/>
                <a:cs typeface="Montserrat Black" pitchFamily="34" charset="-120"/>
              </a:rPr>
              <a:t>2</a:t>
            </a:r>
            <a:endParaRPr lang="en-US" sz="2300" dirty="0"/>
          </a:p>
        </p:txBody>
      </p:sp>
      <p:sp>
        <p:nvSpPr>
          <p:cNvPr id="10" name="Text 7"/>
          <p:cNvSpPr/>
          <p:nvPr/>
        </p:nvSpPr>
        <p:spPr>
          <a:xfrm>
            <a:off x="5314950" y="2611874"/>
            <a:ext cx="2775228" cy="309563"/>
          </a:xfrm>
          <a:prstGeom prst="rect">
            <a:avLst/>
          </a:prstGeom>
          <a:noFill/>
          <a:ln/>
        </p:spPr>
        <p:txBody>
          <a:bodyPr wrap="none" lIns="0" tIns="0" rIns="0" bIns="0" rtlCol="0" anchor="t"/>
          <a:lstStyle/>
          <a:p>
            <a:pPr marL="0" indent="0">
              <a:lnSpc>
                <a:spcPts val="2400"/>
              </a:lnSpc>
              <a:buNone/>
            </a:pPr>
            <a:r>
              <a:rPr lang="en-US" sz="1950" b="1" dirty="0">
                <a:solidFill>
                  <a:srgbClr val="151617"/>
                </a:solidFill>
                <a:latin typeface="Montserrat Black" pitchFamily="34" charset="0"/>
                <a:ea typeface="Montserrat Black" pitchFamily="34" charset="-122"/>
                <a:cs typeface="Montserrat Black" pitchFamily="34" charset="-120"/>
              </a:rPr>
              <a:t>Data-Driven Mindset</a:t>
            </a:r>
            <a:endParaRPr lang="en-US" sz="1950" dirty="0"/>
          </a:p>
        </p:txBody>
      </p:sp>
      <p:sp>
        <p:nvSpPr>
          <p:cNvPr id="11" name="Text 8"/>
          <p:cNvSpPr/>
          <p:nvPr/>
        </p:nvSpPr>
        <p:spPr>
          <a:xfrm>
            <a:off x="5314950" y="3040261"/>
            <a:ext cx="3135630" cy="2535555"/>
          </a:xfrm>
          <a:prstGeom prst="rect">
            <a:avLst/>
          </a:prstGeom>
          <a:noFill/>
          <a:ln/>
        </p:spPr>
        <p:txBody>
          <a:bodyPr wrap="square" lIns="0" tIns="0" rIns="0" bIns="0" rtlCol="0" anchor="t"/>
          <a:lstStyle/>
          <a:p>
            <a:pPr marL="0" indent="0">
              <a:lnSpc>
                <a:spcPts val="2450"/>
              </a:lnSpc>
              <a:buNone/>
            </a:pPr>
            <a:r>
              <a:rPr lang="en-US" sz="1550" dirty="0">
                <a:solidFill>
                  <a:srgbClr val="151617"/>
                </a:solidFill>
                <a:latin typeface="Inconsolata" pitchFamily="34" charset="0"/>
                <a:ea typeface="Inconsolata" pitchFamily="34" charset="-122"/>
                <a:cs typeface="Inconsolata" pitchFamily="34" charset="-120"/>
              </a:rPr>
              <a:t>Embracing a data-driven mindset enables individuals and organizations to make informed decisions, identify patterns, and uncover hidden insights that can lead to improved outcomes and competitive advantages.</a:t>
            </a:r>
            <a:endParaRPr lang="en-US" sz="1550" dirty="0"/>
          </a:p>
        </p:txBody>
      </p:sp>
      <p:sp>
        <p:nvSpPr>
          <p:cNvPr id="12" name="Shape 9"/>
          <p:cNvSpPr/>
          <p:nvPr/>
        </p:nvSpPr>
        <p:spPr>
          <a:xfrm>
            <a:off x="693420" y="5996821"/>
            <a:ext cx="445770" cy="445770"/>
          </a:xfrm>
          <a:prstGeom prst="roundRect">
            <a:avLst>
              <a:gd name="adj" fmla="val 2051"/>
            </a:avLst>
          </a:prstGeom>
          <a:solidFill>
            <a:srgbClr val="F8ECE4"/>
          </a:solidFill>
          <a:ln w="7620">
            <a:solidFill>
              <a:srgbClr val="151617"/>
            </a:solidFill>
            <a:prstDash val="solid"/>
          </a:ln>
          <a:effectLst>
            <a:outerShdw dist="17780" dir="2700000" algn="bl" rotWithShape="0">
              <a:srgbClr val="151617">
                <a:alpha val="100000"/>
              </a:srgbClr>
            </a:outerShdw>
          </a:effectLst>
        </p:spPr>
      </p:sp>
      <p:sp>
        <p:nvSpPr>
          <p:cNvPr id="13" name="Text 10"/>
          <p:cNvSpPr/>
          <p:nvPr/>
        </p:nvSpPr>
        <p:spPr>
          <a:xfrm>
            <a:off x="824984" y="6071116"/>
            <a:ext cx="182523" cy="297180"/>
          </a:xfrm>
          <a:prstGeom prst="rect">
            <a:avLst/>
          </a:prstGeom>
          <a:noFill/>
          <a:ln/>
        </p:spPr>
        <p:txBody>
          <a:bodyPr wrap="none" lIns="0" tIns="0" rIns="0" bIns="0" rtlCol="0" anchor="t"/>
          <a:lstStyle/>
          <a:p>
            <a:pPr marL="0" indent="0" algn="ctr">
              <a:lnSpc>
                <a:spcPts val="2300"/>
              </a:lnSpc>
              <a:buNone/>
            </a:pPr>
            <a:r>
              <a:rPr lang="en-US" sz="2300" b="1" dirty="0">
                <a:solidFill>
                  <a:srgbClr val="151617"/>
                </a:solidFill>
                <a:latin typeface="Montserrat Black" pitchFamily="34" charset="0"/>
                <a:ea typeface="Montserrat Black" pitchFamily="34" charset="-122"/>
                <a:cs typeface="Montserrat Black" pitchFamily="34" charset="-120"/>
              </a:rPr>
              <a:t>3</a:t>
            </a:r>
            <a:endParaRPr lang="en-US" sz="2300" dirty="0"/>
          </a:p>
        </p:txBody>
      </p:sp>
      <p:sp>
        <p:nvSpPr>
          <p:cNvPr id="14" name="Text 11"/>
          <p:cNvSpPr/>
          <p:nvPr/>
        </p:nvSpPr>
        <p:spPr>
          <a:xfrm>
            <a:off x="1337310" y="5996821"/>
            <a:ext cx="2960013" cy="309563"/>
          </a:xfrm>
          <a:prstGeom prst="rect">
            <a:avLst/>
          </a:prstGeom>
          <a:noFill/>
          <a:ln/>
        </p:spPr>
        <p:txBody>
          <a:bodyPr wrap="none" lIns="0" tIns="0" rIns="0" bIns="0" rtlCol="0" anchor="t"/>
          <a:lstStyle/>
          <a:p>
            <a:pPr marL="0" indent="0">
              <a:lnSpc>
                <a:spcPts val="2400"/>
              </a:lnSpc>
              <a:buNone/>
            </a:pPr>
            <a:r>
              <a:rPr lang="en-US" sz="1950" b="1" dirty="0">
                <a:solidFill>
                  <a:srgbClr val="151617"/>
                </a:solidFill>
                <a:latin typeface="Montserrat Black" pitchFamily="34" charset="0"/>
                <a:ea typeface="Montserrat Black" pitchFamily="34" charset="-122"/>
                <a:cs typeface="Montserrat Black" pitchFamily="34" charset="-120"/>
              </a:rPr>
              <a:t>Practical Applications</a:t>
            </a:r>
            <a:endParaRPr lang="en-US" sz="1950" dirty="0"/>
          </a:p>
        </p:txBody>
      </p:sp>
      <p:sp>
        <p:nvSpPr>
          <p:cNvPr id="15" name="Text 12"/>
          <p:cNvSpPr/>
          <p:nvPr/>
        </p:nvSpPr>
        <p:spPr>
          <a:xfrm>
            <a:off x="1337310" y="6425208"/>
            <a:ext cx="7113270" cy="950833"/>
          </a:xfrm>
          <a:prstGeom prst="rect">
            <a:avLst/>
          </a:prstGeom>
          <a:noFill/>
          <a:ln/>
        </p:spPr>
        <p:txBody>
          <a:bodyPr wrap="square" lIns="0" tIns="0" rIns="0" bIns="0" rtlCol="0" anchor="t"/>
          <a:lstStyle/>
          <a:p>
            <a:pPr marL="0" indent="0">
              <a:lnSpc>
                <a:spcPts val="2450"/>
              </a:lnSpc>
              <a:buNone/>
            </a:pPr>
            <a:r>
              <a:rPr lang="en-US" sz="1550" dirty="0">
                <a:solidFill>
                  <a:srgbClr val="151617"/>
                </a:solidFill>
                <a:latin typeface="Inconsolata" pitchFamily="34" charset="0"/>
                <a:ea typeface="Inconsolata" pitchFamily="34" charset="-122"/>
                <a:cs typeface="Inconsolata" pitchFamily="34" charset="-120"/>
              </a:rPr>
              <a:t>The skills acquired through data handling can be applied across a wide array of industries and disciplines, from business and finance to healthcare, education, and scientific research.</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915353"/>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Types of Data: Structured vs. Unstructured</a:t>
            </a:r>
            <a:endParaRPr lang="en-US" sz="4450" dirty="0"/>
          </a:p>
        </p:txBody>
      </p:sp>
      <p:sp>
        <p:nvSpPr>
          <p:cNvPr id="3" name="Text 1"/>
          <p:cNvSpPr/>
          <p:nvPr/>
        </p:nvSpPr>
        <p:spPr>
          <a:xfrm>
            <a:off x="793790" y="2899886"/>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Structured Data</a:t>
            </a:r>
            <a:endParaRPr lang="en-US" sz="2200" dirty="0"/>
          </a:p>
        </p:txBody>
      </p:sp>
      <p:sp>
        <p:nvSpPr>
          <p:cNvPr id="4" name="Text 2"/>
          <p:cNvSpPr/>
          <p:nvPr/>
        </p:nvSpPr>
        <p:spPr>
          <a:xfrm>
            <a:off x="793790" y="3481030"/>
            <a:ext cx="3978116" cy="3266123"/>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Structured data refers to information that is organized in a predefined format, such as spreadsheets, databases, and tables. This type of data is often easier to manage, analyze, and query, making it a valuable resource for decision-making and reporting.</a:t>
            </a:r>
            <a:endParaRPr lang="en-US" sz="1750" dirty="0"/>
          </a:p>
        </p:txBody>
      </p:sp>
      <p:sp>
        <p:nvSpPr>
          <p:cNvPr id="5" name="Text 3"/>
          <p:cNvSpPr/>
          <p:nvPr/>
        </p:nvSpPr>
        <p:spPr>
          <a:xfrm>
            <a:off x="5332928" y="2899886"/>
            <a:ext cx="2863810"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Unstructured Data</a:t>
            </a:r>
            <a:endParaRPr lang="en-US" sz="2200" dirty="0"/>
          </a:p>
        </p:txBody>
      </p:sp>
      <p:sp>
        <p:nvSpPr>
          <p:cNvPr id="6" name="Text 4"/>
          <p:cNvSpPr/>
          <p:nvPr/>
        </p:nvSpPr>
        <p:spPr>
          <a:xfrm>
            <a:off x="5332928" y="3481030"/>
            <a:ext cx="3978116" cy="3629025"/>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Unstructured data encompasses a wide range of information that does not adhere to a specific format, including text documents, emails, social media posts, images, and multimedia files. Handling unstructured data requires more advanced techniques, such as natural language processing and machine learning.</a:t>
            </a:r>
            <a:endParaRPr lang="en-US" sz="1750" dirty="0"/>
          </a:p>
        </p:txBody>
      </p:sp>
      <p:sp>
        <p:nvSpPr>
          <p:cNvPr id="7" name="Text 5"/>
          <p:cNvSpPr/>
          <p:nvPr/>
        </p:nvSpPr>
        <p:spPr>
          <a:xfrm>
            <a:off x="9872067" y="2899886"/>
            <a:ext cx="3480435" cy="354330"/>
          </a:xfrm>
          <a:prstGeom prst="rect">
            <a:avLst/>
          </a:prstGeom>
          <a:noFill/>
          <a:ln/>
        </p:spPr>
        <p:txBody>
          <a:bodyPr wrap="none" lIns="0" tIns="0" rIns="0" bIns="0" rtlCol="0" anchor="t"/>
          <a:lstStyle/>
          <a:p>
            <a:pPr marL="0" indent="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Combining Data Types</a:t>
            </a:r>
            <a:endParaRPr lang="en-US" sz="2200" dirty="0"/>
          </a:p>
        </p:txBody>
      </p:sp>
      <p:sp>
        <p:nvSpPr>
          <p:cNvPr id="8" name="Text 6"/>
          <p:cNvSpPr/>
          <p:nvPr/>
        </p:nvSpPr>
        <p:spPr>
          <a:xfrm>
            <a:off x="9872067" y="3481030"/>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151617"/>
                </a:solidFill>
                <a:latin typeface="Inconsolata" pitchFamily="34" charset="0"/>
                <a:ea typeface="Inconsolata" pitchFamily="34" charset="-122"/>
                <a:cs typeface="Inconsolata" pitchFamily="34" charset="-120"/>
              </a:rPr>
              <a:t>Effective data handling often involves integrating both structured and unstructured data to gain a comprehensive understanding of a given problem or scenario, leading to more robust and insightful analysis.</a:t>
            </a:r>
            <a:endParaRPr lang="en-US" sz="1750" dirty="0"/>
          </a:p>
        </p:txBody>
      </p:sp>
      <p:pic>
        <p:nvPicPr>
          <p:cNvPr id="10" name="Picture 9">
            <a:extLst>
              <a:ext uri="{FF2B5EF4-FFF2-40B4-BE49-F238E27FC236}">
                <a16:creationId xmlns:a16="http://schemas.microsoft.com/office/drawing/2014/main" id="{B5197FDE-5DCE-4419-8B95-B0EA6DC758F3}"/>
              </a:ext>
            </a:extLst>
          </p:cNvPr>
          <p:cNvPicPr>
            <a:picLocks noChangeAspect="1"/>
          </p:cNvPicPr>
          <p:nvPr/>
        </p:nvPicPr>
        <p:blipFill>
          <a:blip r:embed="rId3"/>
          <a:stretch>
            <a:fillRect/>
          </a:stretch>
        </p:blipFill>
        <p:spPr>
          <a:xfrm>
            <a:off x="11356665" y="7613325"/>
            <a:ext cx="3191320" cy="5811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4100" y="577572"/>
            <a:ext cx="7848600" cy="1156573"/>
          </a:xfrm>
          <a:prstGeom prst="rect">
            <a:avLst/>
          </a:prstGeom>
          <a:noFill/>
          <a:ln/>
        </p:spPr>
        <p:txBody>
          <a:bodyPr wrap="square" lIns="0" tIns="0" rIns="0" bIns="0" rtlCol="0" anchor="t"/>
          <a:lstStyle/>
          <a:p>
            <a:pPr marL="0" indent="0">
              <a:lnSpc>
                <a:spcPts val="4550"/>
              </a:lnSpc>
              <a:buNone/>
            </a:pPr>
            <a:r>
              <a:rPr lang="en-US" sz="3600" b="1" dirty="0">
                <a:solidFill>
                  <a:srgbClr val="151617"/>
                </a:solidFill>
                <a:latin typeface="Montserrat Black" pitchFamily="34" charset="0"/>
                <a:ea typeface="Montserrat Black" pitchFamily="34" charset="-122"/>
                <a:cs typeface="Montserrat Black" pitchFamily="34" charset="-120"/>
              </a:rPr>
              <a:t>Data Collection and Acquisition</a:t>
            </a:r>
            <a:endParaRPr lang="en-US" sz="3600" dirty="0"/>
          </a:p>
        </p:txBody>
      </p:sp>
      <p:sp>
        <p:nvSpPr>
          <p:cNvPr id="4" name="Shape 1"/>
          <p:cNvSpPr/>
          <p:nvPr/>
        </p:nvSpPr>
        <p:spPr>
          <a:xfrm>
            <a:off x="6400205" y="2011680"/>
            <a:ext cx="22860" cy="5640229"/>
          </a:xfrm>
          <a:prstGeom prst="roundRect">
            <a:avLst>
              <a:gd name="adj" fmla="val 40000"/>
            </a:avLst>
          </a:prstGeom>
          <a:solidFill>
            <a:srgbClr val="000000">
              <a:alpha val="8000"/>
            </a:srgbClr>
          </a:solidFill>
          <a:ln/>
        </p:spPr>
      </p:sp>
      <p:sp>
        <p:nvSpPr>
          <p:cNvPr id="5" name="Shape 2"/>
          <p:cNvSpPr/>
          <p:nvPr/>
        </p:nvSpPr>
        <p:spPr>
          <a:xfrm>
            <a:off x="6596955" y="2416493"/>
            <a:ext cx="647700" cy="22860"/>
          </a:xfrm>
          <a:prstGeom prst="roundRect">
            <a:avLst>
              <a:gd name="adj" fmla="val 40000"/>
            </a:avLst>
          </a:prstGeom>
          <a:solidFill>
            <a:srgbClr val="151617"/>
          </a:solidFill>
          <a:ln/>
        </p:spPr>
      </p:sp>
      <p:sp>
        <p:nvSpPr>
          <p:cNvPr id="6" name="Shape 3"/>
          <p:cNvSpPr/>
          <p:nvPr/>
        </p:nvSpPr>
        <p:spPr>
          <a:xfrm>
            <a:off x="6203454" y="2219801"/>
            <a:ext cx="416362" cy="416362"/>
          </a:xfrm>
          <a:prstGeom prst="roundRect">
            <a:avLst>
              <a:gd name="adj" fmla="val 2196"/>
            </a:avLst>
          </a:prstGeom>
          <a:solidFill>
            <a:srgbClr val="F8ECE4"/>
          </a:solidFill>
          <a:ln w="7620">
            <a:solidFill>
              <a:srgbClr val="151617"/>
            </a:solidFill>
            <a:prstDash val="solid"/>
          </a:ln>
          <a:effectLst>
            <a:outerShdw dist="16510" dir="2700000" algn="bl" rotWithShape="0">
              <a:srgbClr val="151617">
                <a:alpha val="100000"/>
              </a:srgbClr>
            </a:outerShdw>
          </a:effectLst>
        </p:spPr>
      </p:sp>
      <p:sp>
        <p:nvSpPr>
          <p:cNvPr id="7" name="Text 4"/>
          <p:cNvSpPr/>
          <p:nvPr/>
        </p:nvSpPr>
        <p:spPr>
          <a:xfrm>
            <a:off x="6353592" y="2289096"/>
            <a:ext cx="116086" cy="277654"/>
          </a:xfrm>
          <a:prstGeom prst="rect">
            <a:avLst/>
          </a:prstGeom>
          <a:noFill/>
          <a:ln/>
        </p:spPr>
        <p:txBody>
          <a:bodyPr wrap="none" lIns="0" tIns="0" rIns="0" bIns="0" rtlCol="0" anchor="t"/>
          <a:lstStyle/>
          <a:p>
            <a:pPr marL="0" indent="0" algn="ctr">
              <a:lnSpc>
                <a:spcPts val="2150"/>
              </a:lnSpc>
              <a:buNone/>
            </a:pPr>
            <a:r>
              <a:rPr lang="en-US" sz="2150" b="1" dirty="0">
                <a:solidFill>
                  <a:srgbClr val="151617"/>
                </a:solidFill>
                <a:latin typeface="Montserrat Black" pitchFamily="34" charset="0"/>
                <a:ea typeface="Montserrat Black" pitchFamily="34" charset="-122"/>
                <a:cs typeface="Montserrat Black" pitchFamily="34" charset="-120"/>
              </a:rPr>
              <a:t>1</a:t>
            </a:r>
            <a:endParaRPr lang="en-US" sz="2150" dirty="0"/>
          </a:p>
        </p:txBody>
      </p:sp>
      <p:sp>
        <p:nvSpPr>
          <p:cNvPr id="8" name="Text 5"/>
          <p:cNvSpPr/>
          <p:nvPr/>
        </p:nvSpPr>
        <p:spPr>
          <a:xfrm>
            <a:off x="7429500" y="2196703"/>
            <a:ext cx="2711529" cy="289084"/>
          </a:xfrm>
          <a:prstGeom prst="rect">
            <a:avLst/>
          </a:prstGeom>
          <a:noFill/>
          <a:ln/>
        </p:spPr>
        <p:txBody>
          <a:bodyPr wrap="none" lIns="0" tIns="0" rIns="0" bIns="0" rtlCol="0" anchor="t"/>
          <a:lstStyle/>
          <a:p>
            <a:pPr marL="0" indent="0" algn="l">
              <a:lnSpc>
                <a:spcPts val="2250"/>
              </a:lnSpc>
              <a:buNone/>
            </a:pPr>
            <a:r>
              <a:rPr lang="en-US" sz="1800" b="1" dirty="0">
                <a:solidFill>
                  <a:srgbClr val="151617"/>
                </a:solidFill>
                <a:latin typeface="Montserrat Black" pitchFamily="34" charset="0"/>
                <a:ea typeface="Montserrat Black" pitchFamily="34" charset="-122"/>
                <a:cs typeface="Montserrat Black" pitchFamily="34" charset="-120"/>
              </a:rPr>
              <a:t>Identify Data Sources</a:t>
            </a:r>
            <a:endParaRPr lang="en-US" sz="1800" dirty="0"/>
          </a:p>
        </p:txBody>
      </p:sp>
      <p:sp>
        <p:nvSpPr>
          <p:cNvPr id="9" name="Text 6"/>
          <p:cNvSpPr/>
          <p:nvPr/>
        </p:nvSpPr>
        <p:spPr>
          <a:xfrm>
            <a:off x="7429500" y="2596753"/>
            <a:ext cx="6553200" cy="887968"/>
          </a:xfrm>
          <a:prstGeom prst="rect">
            <a:avLst/>
          </a:prstGeom>
          <a:noFill/>
          <a:ln/>
        </p:spPr>
        <p:txBody>
          <a:bodyPr wrap="square" lIns="0" tIns="0" rIns="0" bIns="0" rtlCol="0" anchor="t"/>
          <a:lstStyle/>
          <a:p>
            <a:pPr marL="0" indent="0" algn="l">
              <a:lnSpc>
                <a:spcPts val="2300"/>
              </a:lnSpc>
              <a:buNone/>
            </a:pPr>
            <a:r>
              <a:rPr lang="en-US" sz="1450" dirty="0">
                <a:solidFill>
                  <a:srgbClr val="151617"/>
                </a:solidFill>
                <a:latin typeface="Inconsolata" pitchFamily="34" charset="0"/>
                <a:ea typeface="Inconsolata" pitchFamily="34" charset="-122"/>
                <a:cs typeface="Inconsolata" pitchFamily="34" charset="-120"/>
              </a:rPr>
              <a:t>The first step in data handling is to identify the relevant sources of information, which can include internal databases, external datasets, online resources, and real-time data streams.</a:t>
            </a:r>
            <a:endParaRPr lang="en-US" sz="1450" dirty="0"/>
          </a:p>
        </p:txBody>
      </p:sp>
      <p:sp>
        <p:nvSpPr>
          <p:cNvPr id="10" name="Shape 7"/>
          <p:cNvSpPr/>
          <p:nvPr/>
        </p:nvSpPr>
        <p:spPr>
          <a:xfrm>
            <a:off x="6596955" y="4259580"/>
            <a:ext cx="647700" cy="22860"/>
          </a:xfrm>
          <a:prstGeom prst="roundRect">
            <a:avLst>
              <a:gd name="adj" fmla="val 40000"/>
            </a:avLst>
          </a:prstGeom>
          <a:solidFill>
            <a:srgbClr val="151617"/>
          </a:solidFill>
          <a:ln/>
        </p:spPr>
      </p:sp>
      <p:sp>
        <p:nvSpPr>
          <p:cNvPr id="11" name="Shape 8"/>
          <p:cNvSpPr/>
          <p:nvPr/>
        </p:nvSpPr>
        <p:spPr>
          <a:xfrm>
            <a:off x="6203454" y="4062889"/>
            <a:ext cx="416362" cy="416362"/>
          </a:xfrm>
          <a:prstGeom prst="roundRect">
            <a:avLst>
              <a:gd name="adj" fmla="val 2196"/>
            </a:avLst>
          </a:prstGeom>
          <a:solidFill>
            <a:srgbClr val="F8ECE4"/>
          </a:solidFill>
          <a:ln w="7620">
            <a:solidFill>
              <a:srgbClr val="151617"/>
            </a:solidFill>
            <a:prstDash val="solid"/>
          </a:ln>
          <a:effectLst>
            <a:outerShdw dist="16510" dir="2700000" algn="bl" rotWithShape="0">
              <a:srgbClr val="151617">
                <a:alpha val="100000"/>
              </a:srgbClr>
            </a:outerShdw>
          </a:effectLst>
        </p:spPr>
      </p:sp>
      <p:sp>
        <p:nvSpPr>
          <p:cNvPr id="12" name="Text 9"/>
          <p:cNvSpPr/>
          <p:nvPr/>
        </p:nvSpPr>
        <p:spPr>
          <a:xfrm>
            <a:off x="6327160" y="4132183"/>
            <a:ext cx="168831" cy="277654"/>
          </a:xfrm>
          <a:prstGeom prst="rect">
            <a:avLst/>
          </a:prstGeom>
          <a:noFill/>
          <a:ln/>
        </p:spPr>
        <p:txBody>
          <a:bodyPr wrap="none" lIns="0" tIns="0" rIns="0" bIns="0" rtlCol="0" anchor="t"/>
          <a:lstStyle/>
          <a:p>
            <a:pPr marL="0" indent="0" algn="ctr">
              <a:lnSpc>
                <a:spcPts val="2150"/>
              </a:lnSpc>
              <a:buNone/>
            </a:pPr>
            <a:r>
              <a:rPr lang="en-US" sz="2150" b="1" dirty="0">
                <a:solidFill>
                  <a:srgbClr val="151617"/>
                </a:solidFill>
                <a:latin typeface="Montserrat Black" pitchFamily="34" charset="0"/>
                <a:ea typeface="Montserrat Black" pitchFamily="34" charset="-122"/>
                <a:cs typeface="Montserrat Black" pitchFamily="34" charset="-120"/>
              </a:rPr>
              <a:t>2</a:t>
            </a:r>
            <a:endParaRPr lang="en-US" sz="2150" dirty="0"/>
          </a:p>
        </p:txBody>
      </p:sp>
      <p:sp>
        <p:nvSpPr>
          <p:cNvPr id="13" name="Text 10"/>
          <p:cNvSpPr/>
          <p:nvPr/>
        </p:nvSpPr>
        <p:spPr>
          <a:xfrm>
            <a:off x="7429500" y="4039791"/>
            <a:ext cx="2313265" cy="289084"/>
          </a:xfrm>
          <a:prstGeom prst="rect">
            <a:avLst/>
          </a:prstGeom>
          <a:noFill/>
          <a:ln/>
        </p:spPr>
        <p:txBody>
          <a:bodyPr wrap="none" lIns="0" tIns="0" rIns="0" bIns="0" rtlCol="0" anchor="t"/>
          <a:lstStyle/>
          <a:p>
            <a:pPr marL="0" indent="0" algn="l">
              <a:lnSpc>
                <a:spcPts val="2250"/>
              </a:lnSpc>
              <a:buNone/>
            </a:pPr>
            <a:r>
              <a:rPr lang="en-US" sz="1800" b="1" dirty="0">
                <a:solidFill>
                  <a:srgbClr val="151617"/>
                </a:solidFill>
                <a:latin typeface="Montserrat Black" pitchFamily="34" charset="0"/>
                <a:ea typeface="Montserrat Black" pitchFamily="34" charset="-122"/>
                <a:cs typeface="Montserrat Black" pitchFamily="34" charset="-120"/>
              </a:rPr>
              <a:t>Data Acquisition</a:t>
            </a:r>
            <a:endParaRPr lang="en-US" sz="1800" dirty="0"/>
          </a:p>
        </p:txBody>
      </p:sp>
      <p:sp>
        <p:nvSpPr>
          <p:cNvPr id="14" name="Text 11"/>
          <p:cNvSpPr/>
          <p:nvPr/>
        </p:nvSpPr>
        <p:spPr>
          <a:xfrm>
            <a:off x="7429500" y="4439841"/>
            <a:ext cx="6553200" cy="1183958"/>
          </a:xfrm>
          <a:prstGeom prst="rect">
            <a:avLst/>
          </a:prstGeom>
          <a:noFill/>
          <a:ln/>
        </p:spPr>
        <p:txBody>
          <a:bodyPr wrap="square" lIns="0" tIns="0" rIns="0" bIns="0" rtlCol="0" anchor="t"/>
          <a:lstStyle/>
          <a:p>
            <a:pPr marL="0" indent="0" algn="l">
              <a:lnSpc>
                <a:spcPts val="2300"/>
              </a:lnSpc>
              <a:buNone/>
            </a:pPr>
            <a:r>
              <a:rPr lang="en-US" sz="1450" dirty="0">
                <a:solidFill>
                  <a:srgbClr val="151617"/>
                </a:solidFill>
                <a:latin typeface="Inconsolata" pitchFamily="34" charset="0"/>
                <a:ea typeface="Inconsolata" pitchFamily="34" charset="-122"/>
                <a:cs typeface="Inconsolata" pitchFamily="34" charset="-120"/>
              </a:rPr>
              <a:t>Once the data sources have been identified, the next step is to acquire the data, which can involve web scraping, API integrations, or manual data entry, depending on the format and accessibility of the information.</a:t>
            </a:r>
            <a:endParaRPr lang="en-US" sz="1450" dirty="0"/>
          </a:p>
        </p:txBody>
      </p:sp>
      <p:sp>
        <p:nvSpPr>
          <p:cNvPr id="15" name="Shape 12"/>
          <p:cNvSpPr/>
          <p:nvPr/>
        </p:nvSpPr>
        <p:spPr>
          <a:xfrm>
            <a:off x="6596955" y="6398657"/>
            <a:ext cx="647700" cy="22860"/>
          </a:xfrm>
          <a:prstGeom prst="roundRect">
            <a:avLst>
              <a:gd name="adj" fmla="val 40000"/>
            </a:avLst>
          </a:prstGeom>
          <a:solidFill>
            <a:srgbClr val="151617"/>
          </a:solidFill>
          <a:ln/>
        </p:spPr>
      </p:sp>
      <p:sp>
        <p:nvSpPr>
          <p:cNvPr id="16" name="Shape 13"/>
          <p:cNvSpPr/>
          <p:nvPr/>
        </p:nvSpPr>
        <p:spPr>
          <a:xfrm>
            <a:off x="6203454" y="6201966"/>
            <a:ext cx="416362" cy="416362"/>
          </a:xfrm>
          <a:prstGeom prst="roundRect">
            <a:avLst>
              <a:gd name="adj" fmla="val 2196"/>
            </a:avLst>
          </a:prstGeom>
          <a:solidFill>
            <a:srgbClr val="F8ECE4"/>
          </a:solidFill>
          <a:ln w="7620">
            <a:solidFill>
              <a:srgbClr val="151617"/>
            </a:solidFill>
            <a:prstDash val="solid"/>
          </a:ln>
          <a:effectLst>
            <a:outerShdw dist="16510" dir="2700000" algn="bl" rotWithShape="0">
              <a:srgbClr val="151617">
                <a:alpha val="100000"/>
              </a:srgbClr>
            </a:outerShdw>
          </a:effectLst>
        </p:spPr>
      </p:sp>
      <p:sp>
        <p:nvSpPr>
          <p:cNvPr id="17" name="Text 14"/>
          <p:cNvSpPr/>
          <p:nvPr/>
        </p:nvSpPr>
        <p:spPr>
          <a:xfrm>
            <a:off x="6326326" y="6271260"/>
            <a:ext cx="170497" cy="277654"/>
          </a:xfrm>
          <a:prstGeom prst="rect">
            <a:avLst/>
          </a:prstGeom>
          <a:noFill/>
          <a:ln/>
        </p:spPr>
        <p:txBody>
          <a:bodyPr wrap="none" lIns="0" tIns="0" rIns="0" bIns="0" rtlCol="0" anchor="t"/>
          <a:lstStyle/>
          <a:p>
            <a:pPr marL="0" indent="0" algn="ctr">
              <a:lnSpc>
                <a:spcPts val="2150"/>
              </a:lnSpc>
              <a:buNone/>
            </a:pPr>
            <a:r>
              <a:rPr lang="en-US" sz="2150" b="1" dirty="0">
                <a:solidFill>
                  <a:srgbClr val="151617"/>
                </a:solidFill>
                <a:latin typeface="Montserrat Black" pitchFamily="34" charset="0"/>
                <a:ea typeface="Montserrat Black" pitchFamily="34" charset="-122"/>
                <a:cs typeface="Montserrat Black" pitchFamily="34" charset="-120"/>
              </a:rPr>
              <a:t>3</a:t>
            </a:r>
            <a:endParaRPr lang="en-US" sz="2150" dirty="0"/>
          </a:p>
        </p:txBody>
      </p:sp>
      <p:sp>
        <p:nvSpPr>
          <p:cNvPr id="18" name="Text 15"/>
          <p:cNvSpPr/>
          <p:nvPr/>
        </p:nvSpPr>
        <p:spPr>
          <a:xfrm>
            <a:off x="7429500" y="6178868"/>
            <a:ext cx="2313265" cy="289084"/>
          </a:xfrm>
          <a:prstGeom prst="rect">
            <a:avLst/>
          </a:prstGeom>
          <a:noFill/>
          <a:ln/>
        </p:spPr>
        <p:txBody>
          <a:bodyPr wrap="none" lIns="0" tIns="0" rIns="0" bIns="0" rtlCol="0" anchor="t"/>
          <a:lstStyle/>
          <a:p>
            <a:pPr marL="0" indent="0" algn="l">
              <a:lnSpc>
                <a:spcPts val="2250"/>
              </a:lnSpc>
              <a:buNone/>
            </a:pPr>
            <a:r>
              <a:rPr lang="en-US" sz="1800" b="1" dirty="0">
                <a:solidFill>
                  <a:srgbClr val="151617"/>
                </a:solidFill>
                <a:latin typeface="Montserrat Black" pitchFamily="34" charset="0"/>
                <a:ea typeface="Montserrat Black" pitchFamily="34" charset="-122"/>
                <a:cs typeface="Montserrat Black" pitchFamily="34" charset="-120"/>
              </a:rPr>
              <a:t>Data Verification</a:t>
            </a:r>
            <a:endParaRPr lang="en-US" sz="1800" dirty="0"/>
          </a:p>
        </p:txBody>
      </p:sp>
      <p:sp>
        <p:nvSpPr>
          <p:cNvPr id="19" name="Text 16"/>
          <p:cNvSpPr/>
          <p:nvPr/>
        </p:nvSpPr>
        <p:spPr>
          <a:xfrm>
            <a:off x="7429500" y="6578918"/>
            <a:ext cx="6553200" cy="887968"/>
          </a:xfrm>
          <a:prstGeom prst="rect">
            <a:avLst/>
          </a:prstGeom>
          <a:noFill/>
          <a:ln/>
        </p:spPr>
        <p:txBody>
          <a:bodyPr wrap="square" lIns="0" tIns="0" rIns="0" bIns="0" rtlCol="0" anchor="t"/>
          <a:lstStyle/>
          <a:p>
            <a:pPr marL="0" indent="0" algn="l">
              <a:lnSpc>
                <a:spcPts val="2300"/>
              </a:lnSpc>
              <a:buNone/>
            </a:pPr>
            <a:r>
              <a:rPr lang="en-US" sz="1450" dirty="0">
                <a:solidFill>
                  <a:srgbClr val="151617"/>
                </a:solidFill>
                <a:latin typeface="Inconsolata" pitchFamily="34" charset="0"/>
                <a:ea typeface="Inconsolata" pitchFamily="34" charset="-122"/>
                <a:cs typeface="Inconsolata" pitchFamily="34" charset="-120"/>
              </a:rPr>
              <a:t>Before proceeding with data analysis, it is crucial to verify the accuracy, completeness, and reliability of the collected data to ensure the integrity and validity of the insights derived from it.</a:t>
            </a:r>
            <a:endParaRPr lang="en-US" sz="1450" dirty="0"/>
          </a:p>
        </p:txBody>
      </p:sp>
      <p:pic>
        <p:nvPicPr>
          <p:cNvPr id="21" name="Picture 20">
            <a:extLst>
              <a:ext uri="{FF2B5EF4-FFF2-40B4-BE49-F238E27FC236}">
                <a16:creationId xmlns:a16="http://schemas.microsoft.com/office/drawing/2014/main" id="{E1AB6C2E-B1B8-4CC4-A202-2350380D6BBC}"/>
              </a:ext>
            </a:extLst>
          </p:cNvPr>
          <p:cNvPicPr>
            <a:picLocks noChangeAspect="1"/>
          </p:cNvPicPr>
          <p:nvPr/>
        </p:nvPicPr>
        <p:blipFill>
          <a:blip r:embed="rId4"/>
          <a:stretch>
            <a:fillRect/>
          </a:stretch>
        </p:blipFill>
        <p:spPr>
          <a:xfrm>
            <a:off x="11380840" y="7638496"/>
            <a:ext cx="3191320" cy="5811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64143" y="601028"/>
            <a:ext cx="9886355" cy="682347"/>
          </a:xfrm>
          <a:prstGeom prst="rect">
            <a:avLst/>
          </a:prstGeom>
          <a:noFill/>
          <a:ln/>
        </p:spPr>
        <p:txBody>
          <a:bodyPr wrap="none" lIns="0" tIns="0" rIns="0" bIns="0" rtlCol="0" anchor="t"/>
          <a:lstStyle/>
          <a:p>
            <a:pPr marL="0" indent="0">
              <a:lnSpc>
                <a:spcPts val="5350"/>
              </a:lnSpc>
              <a:buNone/>
            </a:pPr>
            <a:r>
              <a:rPr lang="en-US" sz="4250" b="1" dirty="0">
                <a:solidFill>
                  <a:srgbClr val="151617"/>
                </a:solidFill>
                <a:latin typeface="Montserrat Black" pitchFamily="34" charset="0"/>
                <a:ea typeface="Montserrat Black" pitchFamily="34" charset="-122"/>
                <a:cs typeface="Montserrat Black" pitchFamily="34" charset="-120"/>
              </a:rPr>
              <a:t>Data Cleaning and Preprocessing</a:t>
            </a:r>
            <a:endParaRPr lang="en-US" sz="4250" dirty="0"/>
          </a:p>
        </p:txBody>
      </p:sp>
      <p:sp>
        <p:nvSpPr>
          <p:cNvPr id="3" name="Shape 1"/>
          <p:cNvSpPr/>
          <p:nvPr/>
        </p:nvSpPr>
        <p:spPr>
          <a:xfrm>
            <a:off x="764143" y="1719977"/>
            <a:ext cx="6441996" cy="2670453"/>
          </a:xfrm>
          <a:prstGeom prst="roundRect">
            <a:avLst>
              <a:gd name="adj" fmla="val 342"/>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4" name="Text 2"/>
          <p:cNvSpPr/>
          <p:nvPr/>
        </p:nvSpPr>
        <p:spPr>
          <a:xfrm>
            <a:off x="990005" y="1945838"/>
            <a:ext cx="2729151" cy="341114"/>
          </a:xfrm>
          <a:prstGeom prst="rect">
            <a:avLst/>
          </a:prstGeom>
          <a:noFill/>
          <a:ln/>
        </p:spPr>
        <p:txBody>
          <a:bodyPr wrap="none" lIns="0" tIns="0" rIns="0" bIns="0" rtlCol="0" anchor="t"/>
          <a:lstStyle/>
          <a:p>
            <a:pPr marL="0" indent="0">
              <a:lnSpc>
                <a:spcPts val="2650"/>
              </a:lnSpc>
              <a:buNone/>
            </a:pPr>
            <a:r>
              <a:rPr lang="en-US" sz="2100" b="1" dirty="0">
                <a:solidFill>
                  <a:srgbClr val="151617"/>
                </a:solidFill>
                <a:latin typeface="Montserrat Black" pitchFamily="34" charset="0"/>
                <a:ea typeface="Montserrat Black" pitchFamily="34" charset="-122"/>
                <a:cs typeface="Montserrat Black" pitchFamily="34" charset="-120"/>
              </a:rPr>
              <a:t>Data Cleaning</a:t>
            </a:r>
            <a:endParaRPr lang="en-US" sz="2100" dirty="0"/>
          </a:p>
        </p:txBody>
      </p:sp>
      <p:sp>
        <p:nvSpPr>
          <p:cNvPr id="5" name="Text 3"/>
          <p:cNvSpPr/>
          <p:nvPr/>
        </p:nvSpPr>
        <p:spPr>
          <a:xfrm>
            <a:off x="990005" y="2417921"/>
            <a:ext cx="5990273" cy="1746647"/>
          </a:xfrm>
          <a:prstGeom prst="rect">
            <a:avLst/>
          </a:prstGeom>
          <a:noFill/>
          <a:ln/>
        </p:spPr>
        <p:txBody>
          <a:bodyPr wrap="square" lIns="0" tIns="0" rIns="0" bIns="0" rtlCol="0" anchor="t"/>
          <a:lstStyle/>
          <a:p>
            <a:pPr marL="0" indent="0">
              <a:lnSpc>
                <a:spcPts val="2750"/>
              </a:lnSpc>
              <a:buNone/>
            </a:pPr>
            <a:r>
              <a:rPr lang="en-US" sz="1700" dirty="0">
                <a:solidFill>
                  <a:srgbClr val="151617"/>
                </a:solidFill>
                <a:latin typeface="Inconsolata" pitchFamily="34" charset="0"/>
                <a:ea typeface="Inconsolata" pitchFamily="34" charset="-122"/>
                <a:cs typeface="Inconsolata" pitchFamily="34" charset="-120"/>
              </a:rPr>
              <a:t>Data cleaning involves identifying and addressing issues such as missing values, duplicate entries, inconsistencies, and outliers within the dataset, ensuring that the information is accurate, complete, and ready for analysis.</a:t>
            </a:r>
            <a:endParaRPr lang="en-US" sz="1700" dirty="0"/>
          </a:p>
        </p:txBody>
      </p:sp>
      <p:sp>
        <p:nvSpPr>
          <p:cNvPr id="6" name="Shape 4"/>
          <p:cNvSpPr/>
          <p:nvPr/>
        </p:nvSpPr>
        <p:spPr>
          <a:xfrm>
            <a:off x="7424380" y="1719977"/>
            <a:ext cx="6441996" cy="2670453"/>
          </a:xfrm>
          <a:prstGeom prst="roundRect">
            <a:avLst>
              <a:gd name="adj" fmla="val 342"/>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7" name="Text 5"/>
          <p:cNvSpPr/>
          <p:nvPr/>
        </p:nvSpPr>
        <p:spPr>
          <a:xfrm>
            <a:off x="7650242" y="1945838"/>
            <a:ext cx="3061930" cy="341114"/>
          </a:xfrm>
          <a:prstGeom prst="rect">
            <a:avLst/>
          </a:prstGeom>
          <a:noFill/>
          <a:ln/>
        </p:spPr>
        <p:txBody>
          <a:bodyPr wrap="none" lIns="0" tIns="0" rIns="0" bIns="0" rtlCol="0" anchor="t"/>
          <a:lstStyle/>
          <a:p>
            <a:pPr marL="0" indent="0">
              <a:lnSpc>
                <a:spcPts val="2650"/>
              </a:lnSpc>
              <a:buNone/>
            </a:pPr>
            <a:r>
              <a:rPr lang="en-US" sz="2100" b="1" dirty="0">
                <a:solidFill>
                  <a:srgbClr val="151617"/>
                </a:solidFill>
                <a:latin typeface="Montserrat Black" pitchFamily="34" charset="0"/>
                <a:ea typeface="Montserrat Black" pitchFamily="34" charset="-122"/>
                <a:cs typeface="Montserrat Black" pitchFamily="34" charset="-120"/>
              </a:rPr>
              <a:t>Data Transformation</a:t>
            </a:r>
            <a:endParaRPr lang="en-US" sz="2100" dirty="0"/>
          </a:p>
        </p:txBody>
      </p:sp>
      <p:sp>
        <p:nvSpPr>
          <p:cNvPr id="8" name="Text 6"/>
          <p:cNvSpPr/>
          <p:nvPr/>
        </p:nvSpPr>
        <p:spPr>
          <a:xfrm>
            <a:off x="7650242" y="2417921"/>
            <a:ext cx="5990273" cy="1746647"/>
          </a:xfrm>
          <a:prstGeom prst="rect">
            <a:avLst/>
          </a:prstGeom>
          <a:noFill/>
          <a:ln/>
        </p:spPr>
        <p:txBody>
          <a:bodyPr wrap="square" lIns="0" tIns="0" rIns="0" bIns="0" rtlCol="0" anchor="t"/>
          <a:lstStyle/>
          <a:p>
            <a:pPr marL="0" indent="0">
              <a:lnSpc>
                <a:spcPts val="2750"/>
              </a:lnSpc>
              <a:buNone/>
            </a:pPr>
            <a:r>
              <a:rPr lang="en-US" sz="1700" dirty="0">
                <a:solidFill>
                  <a:srgbClr val="151617"/>
                </a:solidFill>
                <a:latin typeface="Inconsolata" pitchFamily="34" charset="0"/>
                <a:ea typeface="Inconsolata" pitchFamily="34" charset="-122"/>
                <a:cs typeface="Inconsolata" pitchFamily="34" charset="-120"/>
              </a:rPr>
              <a:t>Preprocessing data often requires transforming the information into a standardized format, such as converting text to numerical values or normalizing data ranges, to enable effective analysis and comparison across different datasets.</a:t>
            </a:r>
            <a:endParaRPr lang="en-US" sz="1700" dirty="0"/>
          </a:p>
        </p:txBody>
      </p:sp>
      <p:sp>
        <p:nvSpPr>
          <p:cNvPr id="9" name="Shape 7"/>
          <p:cNvSpPr/>
          <p:nvPr/>
        </p:nvSpPr>
        <p:spPr>
          <a:xfrm>
            <a:off x="764143" y="4608671"/>
            <a:ext cx="6441996" cy="3019782"/>
          </a:xfrm>
          <a:prstGeom prst="roundRect">
            <a:avLst>
              <a:gd name="adj" fmla="val 303"/>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10" name="Text 8"/>
          <p:cNvSpPr/>
          <p:nvPr/>
        </p:nvSpPr>
        <p:spPr>
          <a:xfrm>
            <a:off x="990005" y="4834533"/>
            <a:ext cx="3032760" cy="341114"/>
          </a:xfrm>
          <a:prstGeom prst="rect">
            <a:avLst/>
          </a:prstGeom>
          <a:noFill/>
          <a:ln/>
        </p:spPr>
        <p:txBody>
          <a:bodyPr wrap="none" lIns="0" tIns="0" rIns="0" bIns="0" rtlCol="0" anchor="t"/>
          <a:lstStyle/>
          <a:p>
            <a:pPr marL="0" indent="0">
              <a:lnSpc>
                <a:spcPts val="2650"/>
              </a:lnSpc>
              <a:buNone/>
            </a:pPr>
            <a:r>
              <a:rPr lang="en-US" sz="2100" b="1" dirty="0">
                <a:solidFill>
                  <a:srgbClr val="151617"/>
                </a:solidFill>
                <a:latin typeface="Montserrat Black" pitchFamily="34" charset="0"/>
                <a:ea typeface="Montserrat Black" pitchFamily="34" charset="-122"/>
                <a:cs typeface="Montserrat Black" pitchFamily="34" charset="-120"/>
              </a:rPr>
              <a:t>Feature Engineering</a:t>
            </a:r>
            <a:endParaRPr lang="en-US" sz="2100" dirty="0"/>
          </a:p>
        </p:txBody>
      </p:sp>
      <p:sp>
        <p:nvSpPr>
          <p:cNvPr id="11" name="Text 9"/>
          <p:cNvSpPr/>
          <p:nvPr/>
        </p:nvSpPr>
        <p:spPr>
          <a:xfrm>
            <a:off x="990005" y="5306616"/>
            <a:ext cx="5990273" cy="1746647"/>
          </a:xfrm>
          <a:prstGeom prst="rect">
            <a:avLst/>
          </a:prstGeom>
          <a:noFill/>
          <a:ln/>
        </p:spPr>
        <p:txBody>
          <a:bodyPr wrap="square" lIns="0" tIns="0" rIns="0" bIns="0" rtlCol="0" anchor="t"/>
          <a:lstStyle/>
          <a:p>
            <a:pPr marL="0" indent="0">
              <a:lnSpc>
                <a:spcPts val="2750"/>
              </a:lnSpc>
              <a:buNone/>
            </a:pPr>
            <a:r>
              <a:rPr lang="en-US" sz="1700" dirty="0">
                <a:solidFill>
                  <a:srgbClr val="151617"/>
                </a:solidFill>
                <a:latin typeface="Inconsolata" pitchFamily="34" charset="0"/>
                <a:ea typeface="Inconsolata" pitchFamily="34" charset="-122"/>
                <a:cs typeface="Inconsolata" pitchFamily="34" charset="-120"/>
              </a:rPr>
              <a:t>Feature engineering is the process of creating new variables or attributes from the existing data, which can uncover hidden patterns, relationships, and insights that may not be immediately apparent in the raw information.</a:t>
            </a:r>
            <a:endParaRPr lang="en-US" sz="1700" dirty="0"/>
          </a:p>
        </p:txBody>
      </p:sp>
      <p:sp>
        <p:nvSpPr>
          <p:cNvPr id="12" name="Shape 10"/>
          <p:cNvSpPr/>
          <p:nvPr/>
        </p:nvSpPr>
        <p:spPr>
          <a:xfrm>
            <a:off x="7424380" y="4608671"/>
            <a:ext cx="6441996" cy="3019782"/>
          </a:xfrm>
          <a:prstGeom prst="roundRect">
            <a:avLst>
              <a:gd name="adj" fmla="val 303"/>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13" name="Text 11"/>
          <p:cNvSpPr/>
          <p:nvPr/>
        </p:nvSpPr>
        <p:spPr>
          <a:xfrm>
            <a:off x="7650242" y="4834533"/>
            <a:ext cx="2729151" cy="341114"/>
          </a:xfrm>
          <a:prstGeom prst="rect">
            <a:avLst/>
          </a:prstGeom>
          <a:noFill/>
          <a:ln/>
        </p:spPr>
        <p:txBody>
          <a:bodyPr wrap="none" lIns="0" tIns="0" rIns="0" bIns="0" rtlCol="0" anchor="t"/>
          <a:lstStyle/>
          <a:p>
            <a:pPr marL="0" indent="0">
              <a:lnSpc>
                <a:spcPts val="2650"/>
              </a:lnSpc>
              <a:buNone/>
            </a:pPr>
            <a:r>
              <a:rPr lang="en-US" sz="2100" b="1" dirty="0">
                <a:solidFill>
                  <a:srgbClr val="151617"/>
                </a:solidFill>
                <a:latin typeface="Montserrat Black" pitchFamily="34" charset="0"/>
                <a:ea typeface="Montserrat Black" pitchFamily="34" charset="-122"/>
                <a:cs typeface="Montserrat Black" pitchFamily="34" charset="-120"/>
              </a:rPr>
              <a:t>Data Enrichment</a:t>
            </a:r>
            <a:endParaRPr lang="en-US" sz="2100" dirty="0"/>
          </a:p>
        </p:txBody>
      </p:sp>
      <p:sp>
        <p:nvSpPr>
          <p:cNvPr id="14" name="Text 12"/>
          <p:cNvSpPr/>
          <p:nvPr/>
        </p:nvSpPr>
        <p:spPr>
          <a:xfrm>
            <a:off x="7650242" y="5306616"/>
            <a:ext cx="5990273" cy="2095976"/>
          </a:xfrm>
          <a:prstGeom prst="rect">
            <a:avLst/>
          </a:prstGeom>
          <a:noFill/>
          <a:ln/>
        </p:spPr>
        <p:txBody>
          <a:bodyPr wrap="square" lIns="0" tIns="0" rIns="0" bIns="0" rtlCol="0" anchor="t"/>
          <a:lstStyle/>
          <a:p>
            <a:pPr marL="0" indent="0">
              <a:lnSpc>
                <a:spcPts val="2750"/>
              </a:lnSpc>
              <a:buNone/>
            </a:pPr>
            <a:r>
              <a:rPr lang="en-US" sz="1700" dirty="0">
                <a:solidFill>
                  <a:srgbClr val="151617"/>
                </a:solidFill>
                <a:latin typeface="Inconsolata" pitchFamily="34" charset="0"/>
                <a:ea typeface="Inconsolata" pitchFamily="34" charset="-122"/>
                <a:cs typeface="Inconsolata" pitchFamily="34" charset="-120"/>
              </a:rPr>
              <a:t>Data enrichment involves supplementing the existing dataset with additional information from external sources, such as demographic data, market trends, or geospatial information, to provide a more comprehensive and context-rich view of the problem at hand.</a:t>
            </a:r>
            <a:endParaRPr lang="en-US" sz="1700" dirty="0"/>
          </a:p>
        </p:txBody>
      </p:sp>
      <p:pic>
        <p:nvPicPr>
          <p:cNvPr id="16" name="Picture 15">
            <a:extLst>
              <a:ext uri="{FF2B5EF4-FFF2-40B4-BE49-F238E27FC236}">
                <a16:creationId xmlns:a16="http://schemas.microsoft.com/office/drawing/2014/main" id="{F66C6C4B-E183-4169-B769-1CA347D4362A}"/>
              </a:ext>
            </a:extLst>
          </p:cNvPr>
          <p:cNvPicPr>
            <a:picLocks noChangeAspect="1"/>
          </p:cNvPicPr>
          <p:nvPr/>
        </p:nvPicPr>
        <p:blipFill>
          <a:blip r:embed="rId3"/>
          <a:stretch>
            <a:fillRect/>
          </a:stretch>
        </p:blipFill>
        <p:spPr>
          <a:xfrm>
            <a:off x="11439080" y="7693712"/>
            <a:ext cx="3191320" cy="5811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3623" y="788075"/>
            <a:ext cx="6380917" cy="568881"/>
          </a:xfrm>
          <a:prstGeom prst="rect">
            <a:avLst/>
          </a:prstGeom>
          <a:noFill/>
          <a:ln/>
        </p:spPr>
        <p:txBody>
          <a:bodyPr wrap="none" lIns="0" tIns="0" rIns="0" bIns="0" rtlCol="0" anchor="t"/>
          <a:lstStyle/>
          <a:p>
            <a:pPr marL="0" indent="0">
              <a:lnSpc>
                <a:spcPts val="4450"/>
              </a:lnSpc>
              <a:buNone/>
            </a:pPr>
            <a:r>
              <a:rPr lang="en-US" sz="3550" b="1" dirty="0">
                <a:solidFill>
                  <a:srgbClr val="151617"/>
                </a:solidFill>
                <a:latin typeface="Montserrat Black" pitchFamily="34" charset="0"/>
                <a:ea typeface="Montserrat Black" pitchFamily="34" charset="-122"/>
                <a:cs typeface="Montserrat Black" pitchFamily="34" charset="-120"/>
              </a:rPr>
              <a:t>Exploratory Data Analysis</a:t>
            </a:r>
            <a:endParaRPr lang="en-US" sz="3550" dirty="0"/>
          </a:p>
        </p:txBody>
      </p:sp>
      <p:pic>
        <p:nvPicPr>
          <p:cNvPr id="4" name="Image 1" descr="preencoded.png"/>
          <p:cNvPicPr>
            <a:picLocks noChangeAspect="1"/>
          </p:cNvPicPr>
          <p:nvPr/>
        </p:nvPicPr>
        <p:blipFill>
          <a:blip r:embed="rId4"/>
          <a:stretch>
            <a:fillRect/>
          </a:stretch>
        </p:blipFill>
        <p:spPr>
          <a:xfrm>
            <a:off x="6123623" y="1629966"/>
            <a:ext cx="455176" cy="455176"/>
          </a:xfrm>
          <a:prstGeom prst="rect">
            <a:avLst/>
          </a:prstGeom>
        </p:spPr>
      </p:pic>
      <p:sp>
        <p:nvSpPr>
          <p:cNvPr id="5" name="Text 1"/>
          <p:cNvSpPr/>
          <p:nvPr/>
        </p:nvSpPr>
        <p:spPr>
          <a:xfrm>
            <a:off x="6123623" y="2267188"/>
            <a:ext cx="2492216" cy="284559"/>
          </a:xfrm>
          <a:prstGeom prst="rect">
            <a:avLst/>
          </a:prstGeom>
          <a:noFill/>
          <a:ln/>
        </p:spPr>
        <p:txBody>
          <a:bodyPr wrap="none" lIns="0" tIns="0" rIns="0" bIns="0" rtlCol="0" anchor="t"/>
          <a:lstStyle/>
          <a:p>
            <a:pPr marL="0" indent="0" algn="l">
              <a:lnSpc>
                <a:spcPts val="2200"/>
              </a:lnSpc>
              <a:buNone/>
            </a:pPr>
            <a:r>
              <a:rPr lang="en-US" sz="1750" b="1" dirty="0">
                <a:solidFill>
                  <a:srgbClr val="151617"/>
                </a:solidFill>
                <a:latin typeface="Montserrat Black" pitchFamily="34" charset="0"/>
                <a:ea typeface="Montserrat Black" pitchFamily="34" charset="-122"/>
                <a:cs typeface="Montserrat Black" pitchFamily="34" charset="-120"/>
              </a:rPr>
              <a:t>Identifying Patterns</a:t>
            </a:r>
            <a:endParaRPr lang="en-US" sz="1750" dirty="0"/>
          </a:p>
        </p:txBody>
      </p:sp>
      <p:sp>
        <p:nvSpPr>
          <p:cNvPr id="6" name="Text 2"/>
          <p:cNvSpPr/>
          <p:nvPr/>
        </p:nvSpPr>
        <p:spPr>
          <a:xfrm>
            <a:off x="6123623" y="2660928"/>
            <a:ext cx="3798213" cy="1747361"/>
          </a:xfrm>
          <a:prstGeom prst="rect">
            <a:avLst/>
          </a:prstGeom>
          <a:noFill/>
          <a:ln/>
        </p:spPr>
        <p:txBody>
          <a:bodyPr wrap="square" lIns="0" tIns="0" rIns="0" bIns="0" rtlCol="0" anchor="t"/>
          <a:lstStyle/>
          <a:p>
            <a:pPr marL="0" indent="0" algn="l">
              <a:lnSpc>
                <a:spcPts val="2250"/>
              </a:lnSpc>
              <a:buNone/>
            </a:pPr>
            <a:r>
              <a:rPr lang="en-US" sz="1400" dirty="0">
                <a:solidFill>
                  <a:srgbClr val="151617"/>
                </a:solidFill>
                <a:latin typeface="Inconsolata" pitchFamily="34" charset="0"/>
                <a:ea typeface="Inconsolata" pitchFamily="34" charset="-122"/>
                <a:cs typeface="Inconsolata" pitchFamily="34" charset="-120"/>
              </a:rPr>
              <a:t>Exploratory data analysis involves examining the dataset to identify patterns, trends, and relationships that can provide valuable insights and inform the next steps in the data handling process.</a:t>
            </a:r>
            <a:endParaRPr lang="en-US" sz="1400" dirty="0"/>
          </a:p>
        </p:txBody>
      </p:sp>
      <p:pic>
        <p:nvPicPr>
          <p:cNvPr id="7" name="Image 2" descr="preencoded.png"/>
          <p:cNvPicPr>
            <a:picLocks noChangeAspect="1"/>
          </p:cNvPicPr>
          <p:nvPr/>
        </p:nvPicPr>
        <p:blipFill>
          <a:blip r:embed="rId5"/>
          <a:stretch>
            <a:fillRect/>
          </a:stretch>
        </p:blipFill>
        <p:spPr>
          <a:xfrm>
            <a:off x="10194846" y="1629966"/>
            <a:ext cx="455176" cy="455176"/>
          </a:xfrm>
          <a:prstGeom prst="rect">
            <a:avLst/>
          </a:prstGeom>
        </p:spPr>
      </p:pic>
      <p:sp>
        <p:nvSpPr>
          <p:cNvPr id="8" name="Text 3"/>
          <p:cNvSpPr/>
          <p:nvPr/>
        </p:nvSpPr>
        <p:spPr>
          <a:xfrm>
            <a:off x="10194846" y="2267188"/>
            <a:ext cx="2348389" cy="284559"/>
          </a:xfrm>
          <a:prstGeom prst="rect">
            <a:avLst/>
          </a:prstGeom>
          <a:noFill/>
          <a:ln/>
        </p:spPr>
        <p:txBody>
          <a:bodyPr wrap="none" lIns="0" tIns="0" rIns="0" bIns="0" rtlCol="0" anchor="t"/>
          <a:lstStyle/>
          <a:p>
            <a:pPr marL="0" indent="0" algn="l">
              <a:lnSpc>
                <a:spcPts val="2200"/>
              </a:lnSpc>
              <a:buNone/>
            </a:pPr>
            <a:r>
              <a:rPr lang="en-US" sz="1750" b="1" dirty="0">
                <a:solidFill>
                  <a:srgbClr val="151617"/>
                </a:solidFill>
                <a:latin typeface="Montserrat Black" pitchFamily="34" charset="0"/>
                <a:ea typeface="Montserrat Black" pitchFamily="34" charset="-122"/>
                <a:cs typeface="Montserrat Black" pitchFamily="34" charset="-120"/>
              </a:rPr>
              <a:t>Statistical Analysis</a:t>
            </a:r>
            <a:endParaRPr lang="en-US" sz="1750" dirty="0"/>
          </a:p>
        </p:txBody>
      </p:sp>
      <p:sp>
        <p:nvSpPr>
          <p:cNvPr id="9" name="Text 4"/>
          <p:cNvSpPr/>
          <p:nvPr/>
        </p:nvSpPr>
        <p:spPr>
          <a:xfrm>
            <a:off x="10194846" y="2660928"/>
            <a:ext cx="3798332" cy="1456134"/>
          </a:xfrm>
          <a:prstGeom prst="rect">
            <a:avLst/>
          </a:prstGeom>
          <a:noFill/>
          <a:ln/>
        </p:spPr>
        <p:txBody>
          <a:bodyPr wrap="square" lIns="0" tIns="0" rIns="0" bIns="0" rtlCol="0" anchor="t"/>
          <a:lstStyle/>
          <a:p>
            <a:pPr marL="0" indent="0" algn="l">
              <a:lnSpc>
                <a:spcPts val="2250"/>
              </a:lnSpc>
              <a:buNone/>
            </a:pPr>
            <a:r>
              <a:rPr lang="en-US" sz="1400" dirty="0">
                <a:solidFill>
                  <a:srgbClr val="151617"/>
                </a:solidFill>
                <a:latin typeface="Inconsolata" pitchFamily="34" charset="0"/>
                <a:ea typeface="Inconsolata" pitchFamily="34" charset="-122"/>
                <a:cs typeface="Inconsolata" pitchFamily="34" charset="-120"/>
              </a:rPr>
              <a:t>Utilizing statistical techniques, such as calculating measures of central tendency, dispersion, and correlation, can help uncover the underlying structure and characteristics of the data.</a:t>
            </a:r>
            <a:endParaRPr lang="en-US" sz="1400" dirty="0"/>
          </a:p>
        </p:txBody>
      </p:sp>
      <p:pic>
        <p:nvPicPr>
          <p:cNvPr id="10" name="Image 3" descr="preencoded.png"/>
          <p:cNvPicPr>
            <a:picLocks noChangeAspect="1"/>
          </p:cNvPicPr>
          <p:nvPr/>
        </p:nvPicPr>
        <p:blipFill>
          <a:blip r:embed="rId6"/>
          <a:stretch>
            <a:fillRect/>
          </a:stretch>
        </p:blipFill>
        <p:spPr>
          <a:xfrm>
            <a:off x="6123623" y="4954429"/>
            <a:ext cx="455176" cy="455176"/>
          </a:xfrm>
          <a:prstGeom prst="rect">
            <a:avLst/>
          </a:prstGeom>
        </p:spPr>
      </p:pic>
      <p:sp>
        <p:nvSpPr>
          <p:cNvPr id="11" name="Text 5"/>
          <p:cNvSpPr/>
          <p:nvPr/>
        </p:nvSpPr>
        <p:spPr>
          <a:xfrm>
            <a:off x="6123623" y="5591651"/>
            <a:ext cx="2428042" cy="284559"/>
          </a:xfrm>
          <a:prstGeom prst="rect">
            <a:avLst/>
          </a:prstGeom>
          <a:noFill/>
          <a:ln/>
        </p:spPr>
        <p:txBody>
          <a:bodyPr wrap="none" lIns="0" tIns="0" rIns="0" bIns="0" rtlCol="0" anchor="t"/>
          <a:lstStyle/>
          <a:p>
            <a:pPr marL="0" indent="0" algn="l">
              <a:lnSpc>
                <a:spcPts val="2200"/>
              </a:lnSpc>
              <a:buNone/>
            </a:pPr>
            <a:r>
              <a:rPr lang="en-US" sz="1750" b="1" dirty="0">
                <a:solidFill>
                  <a:srgbClr val="151617"/>
                </a:solidFill>
                <a:latin typeface="Montserrat Black" pitchFamily="34" charset="0"/>
                <a:ea typeface="Montserrat Black" pitchFamily="34" charset="-122"/>
                <a:cs typeface="Montserrat Black" pitchFamily="34" charset="-120"/>
              </a:rPr>
              <a:t>Visualizing Insights</a:t>
            </a:r>
            <a:endParaRPr lang="en-US" sz="1750" dirty="0"/>
          </a:p>
        </p:txBody>
      </p:sp>
      <p:sp>
        <p:nvSpPr>
          <p:cNvPr id="12" name="Text 6"/>
          <p:cNvSpPr/>
          <p:nvPr/>
        </p:nvSpPr>
        <p:spPr>
          <a:xfrm>
            <a:off x="6123623" y="5985391"/>
            <a:ext cx="3798213" cy="1456134"/>
          </a:xfrm>
          <a:prstGeom prst="rect">
            <a:avLst/>
          </a:prstGeom>
          <a:noFill/>
          <a:ln/>
        </p:spPr>
        <p:txBody>
          <a:bodyPr wrap="square" lIns="0" tIns="0" rIns="0" bIns="0" rtlCol="0" anchor="t"/>
          <a:lstStyle/>
          <a:p>
            <a:pPr marL="0" indent="0" algn="l">
              <a:lnSpc>
                <a:spcPts val="2250"/>
              </a:lnSpc>
              <a:buNone/>
            </a:pPr>
            <a:r>
              <a:rPr lang="en-US" sz="1400" dirty="0">
                <a:solidFill>
                  <a:srgbClr val="151617"/>
                </a:solidFill>
                <a:latin typeface="Inconsolata" pitchFamily="34" charset="0"/>
                <a:ea typeface="Inconsolata" pitchFamily="34" charset="-122"/>
                <a:cs typeface="Inconsolata" pitchFamily="34" charset="-120"/>
              </a:rPr>
              <a:t>Data visualization tools, such as scatter plots, histograms, and heat maps, can help researchers and decision-makers quickly identify and communicate key insights hidden within the data.</a:t>
            </a:r>
            <a:endParaRPr lang="en-US" sz="1400" dirty="0"/>
          </a:p>
        </p:txBody>
      </p:sp>
      <p:pic>
        <p:nvPicPr>
          <p:cNvPr id="13" name="Image 4" descr="preencoded.png"/>
          <p:cNvPicPr>
            <a:picLocks noChangeAspect="1"/>
          </p:cNvPicPr>
          <p:nvPr/>
        </p:nvPicPr>
        <p:blipFill>
          <a:blip r:embed="rId7"/>
          <a:stretch>
            <a:fillRect/>
          </a:stretch>
        </p:blipFill>
        <p:spPr>
          <a:xfrm>
            <a:off x="10194846" y="4954429"/>
            <a:ext cx="455176" cy="455176"/>
          </a:xfrm>
          <a:prstGeom prst="rect">
            <a:avLst/>
          </a:prstGeom>
        </p:spPr>
      </p:pic>
      <p:sp>
        <p:nvSpPr>
          <p:cNvPr id="14" name="Text 7"/>
          <p:cNvSpPr/>
          <p:nvPr/>
        </p:nvSpPr>
        <p:spPr>
          <a:xfrm>
            <a:off x="10194846" y="5591651"/>
            <a:ext cx="2911316" cy="284559"/>
          </a:xfrm>
          <a:prstGeom prst="rect">
            <a:avLst/>
          </a:prstGeom>
          <a:noFill/>
          <a:ln/>
        </p:spPr>
        <p:txBody>
          <a:bodyPr wrap="none" lIns="0" tIns="0" rIns="0" bIns="0" rtlCol="0" anchor="t"/>
          <a:lstStyle/>
          <a:p>
            <a:pPr marL="0" indent="0" algn="l">
              <a:lnSpc>
                <a:spcPts val="2200"/>
              </a:lnSpc>
              <a:buNone/>
            </a:pPr>
            <a:r>
              <a:rPr lang="en-US" sz="1750" b="1" dirty="0">
                <a:solidFill>
                  <a:srgbClr val="151617"/>
                </a:solidFill>
                <a:latin typeface="Montserrat Black" pitchFamily="34" charset="0"/>
                <a:ea typeface="Montserrat Black" pitchFamily="34" charset="-122"/>
                <a:cs typeface="Montserrat Black" pitchFamily="34" charset="-120"/>
              </a:rPr>
              <a:t>Generating Hypotheses</a:t>
            </a:r>
            <a:endParaRPr lang="en-US" sz="1750" dirty="0"/>
          </a:p>
        </p:txBody>
      </p:sp>
      <p:sp>
        <p:nvSpPr>
          <p:cNvPr id="15" name="Text 8"/>
          <p:cNvSpPr/>
          <p:nvPr/>
        </p:nvSpPr>
        <p:spPr>
          <a:xfrm>
            <a:off x="10194846" y="5985391"/>
            <a:ext cx="3798332" cy="1456134"/>
          </a:xfrm>
          <a:prstGeom prst="rect">
            <a:avLst/>
          </a:prstGeom>
          <a:noFill/>
          <a:ln/>
        </p:spPr>
        <p:txBody>
          <a:bodyPr wrap="square" lIns="0" tIns="0" rIns="0" bIns="0" rtlCol="0" anchor="t"/>
          <a:lstStyle/>
          <a:p>
            <a:pPr marL="0" indent="0" algn="l">
              <a:lnSpc>
                <a:spcPts val="2250"/>
              </a:lnSpc>
              <a:buNone/>
            </a:pPr>
            <a:r>
              <a:rPr lang="en-US" sz="1400" dirty="0">
                <a:solidFill>
                  <a:srgbClr val="151617"/>
                </a:solidFill>
                <a:latin typeface="Inconsolata" pitchFamily="34" charset="0"/>
                <a:ea typeface="Inconsolata" pitchFamily="34" charset="-122"/>
                <a:cs typeface="Inconsolata" pitchFamily="34" charset="-120"/>
              </a:rPr>
              <a:t>Exploratory data analysis can also inform the formulation of hypotheses, which can then be tested and validated through more rigorous statistical analysis or targeted data collection efforts.</a:t>
            </a:r>
            <a:endParaRPr lang="en-US" sz="1400" dirty="0"/>
          </a:p>
        </p:txBody>
      </p:sp>
      <p:pic>
        <p:nvPicPr>
          <p:cNvPr id="17" name="Picture 16">
            <a:extLst>
              <a:ext uri="{FF2B5EF4-FFF2-40B4-BE49-F238E27FC236}">
                <a16:creationId xmlns:a16="http://schemas.microsoft.com/office/drawing/2014/main" id="{63D9A58D-83E0-4818-906B-66865FBD2417}"/>
              </a:ext>
            </a:extLst>
          </p:cNvPr>
          <p:cNvPicPr>
            <a:picLocks noChangeAspect="1"/>
          </p:cNvPicPr>
          <p:nvPr/>
        </p:nvPicPr>
        <p:blipFill>
          <a:blip r:embed="rId8"/>
          <a:stretch>
            <a:fillRect/>
          </a:stretch>
        </p:blipFill>
        <p:spPr>
          <a:xfrm>
            <a:off x="11369040" y="7550706"/>
            <a:ext cx="3191320" cy="5811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53427" y="707469"/>
            <a:ext cx="8828246" cy="672703"/>
          </a:xfrm>
          <a:prstGeom prst="rect">
            <a:avLst/>
          </a:prstGeom>
          <a:noFill/>
          <a:ln/>
        </p:spPr>
        <p:txBody>
          <a:bodyPr wrap="none" lIns="0" tIns="0" rIns="0" bIns="0" rtlCol="0" anchor="t"/>
          <a:lstStyle/>
          <a:p>
            <a:pPr marL="0" indent="0">
              <a:lnSpc>
                <a:spcPts val="5250"/>
              </a:lnSpc>
              <a:buNone/>
            </a:pPr>
            <a:r>
              <a:rPr lang="en-US" sz="4200" b="1" dirty="0">
                <a:solidFill>
                  <a:srgbClr val="151617"/>
                </a:solidFill>
                <a:latin typeface="Montserrat Black" pitchFamily="34" charset="0"/>
                <a:ea typeface="Montserrat Black" pitchFamily="34" charset="-122"/>
                <a:cs typeface="Montserrat Black" pitchFamily="34" charset="-120"/>
              </a:rPr>
              <a:t>Data Visualization Techniques</a:t>
            </a:r>
            <a:endParaRPr lang="en-US" sz="4200" dirty="0"/>
          </a:p>
        </p:txBody>
      </p:sp>
      <p:pic>
        <p:nvPicPr>
          <p:cNvPr id="3" name="Image 0" descr="preencoded.png"/>
          <p:cNvPicPr>
            <a:picLocks noChangeAspect="1"/>
          </p:cNvPicPr>
          <p:nvPr/>
        </p:nvPicPr>
        <p:blipFill>
          <a:blip r:embed="rId3"/>
          <a:stretch>
            <a:fillRect/>
          </a:stretch>
        </p:blipFill>
        <p:spPr>
          <a:xfrm>
            <a:off x="753427" y="1810703"/>
            <a:ext cx="3038713" cy="1877973"/>
          </a:xfrm>
          <a:prstGeom prst="rect">
            <a:avLst/>
          </a:prstGeom>
        </p:spPr>
      </p:pic>
      <p:sp>
        <p:nvSpPr>
          <p:cNvPr id="4" name="Text 1"/>
          <p:cNvSpPr/>
          <p:nvPr/>
        </p:nvSpPr>
        <p:spPr>
          <a:xfrm>
            <a:off x="753427" y="3957757"/>
            <a:ext cx="2690812" cy="336352"/>
          </a:xfrm>
          <a:prstGeom prst="rect">
            <a:avLst/>
          </a:prstGeom>
          <a:noFill/>
          <a:ln/>
        </p:spPr>
        <p:txBody>
          <a:bodyPr wrap="none" lIns="0" tIns="0" rIns="0" bIns="0" rtlCol="0" anchor="t"/>
          <a:lstStyle/>
          <a:p>
            <a:pPr marL="0" indent="0" algn="l">
              <a:lnSpc>
                <a:spcPts val="2600"/>
              </a:lnSpc>
              <a:buNone/>
            </a:pPr>
            <a:r>
              <a:rPr lang="en-US" sz="2100" b="1" dirty="0">
                <a:solidFill>
                  <a:srgbClr val="151617"/>
                </a:solidFill>
                <a:latin typeface="Montserrat Black" pitchFamily="34" charset="0"/>
                <a:ea typeface="Montserrat Black" pitchFamily="34" charset="-122"/>
                <a:cs typeface="Montserrat Black" pitchFamily="34" charset="-120"/>
              </a:rPr>
              <a:t>Bar Charts</a:t>
            </a:r>
            <a:endParaRPr lang="en-US" sz="2100" dirty="0"/>
          </a:p>
        </p:txBody>
      </p:sp>
      <p:sp>
        <p:nvSpPr>
          <p:cNvPr id="5" name="Text 2"/>
          <p:cNvSpPr/>
          <p:nvPr/>
        </p:nvSpPr>
        <p:spPr>
          <a:xfrm>
            <a:off x="753427" y="4423172"/>
            <a:ext cx="3038713" cy="2410301"/>
          </a:xfrm>
          <a:prstGeom prst="rect">
            <a:avLst/>
          </a:prstGeom>
          <a:noFill/>
          <a:ln/>
        </p:spPr>
        <p:txBody>
          <a:bodyPr wrap="square" lIns="0" tIns="0" rIns="0" bIns="0" rtlCol="0" anchor="t"/>
          <a:lstStyle/>
          <a:p>
            <a:pPr marL="0" indent="0" algn="l">
              <a:lnSpc>
                <a:spcPts val="2700"/>
              </a:lnSpc>
              <a:buNone/>
            </a:pPr>
            <a:r>
              <a:rPr lang="en-US" sz="1650" dirty="0">
                <a:solidFill>
                  <a:srgbClr val="151617"/>
                </a:solidFill>
                <a:latin typeface="Inconsolata" pitchFamily="34" charset="0"/>
                <a:ea typeface="Inconsolata" pitchFamily="34" charset="-122"/>
                <a:cs typeface="Inconsolata" pitchFamily="34" charset="-120"/>
              </a:rPr>
              <a:t>Bar charts are effective for comparing and contrasting different categories or values, making them a useful tool for visualizing trends, performance metrics, and other quantitative data.</a:t>
            </a:r>
            <a:endParaRPr lang="en-US" sz="1650" dirty="0"/>
          </a:p>
        </p:txBody>
      </p:sp>
      <p:pic>
        <p:nvPicPr>
          <p:cNvPr id="6" name="Image 1" descr="preencoded.png"/>
          <p:cNvPicPr>
            <a:picLocks noChangeAspect="1"/>
          </p:cNvPicPr>
          <p:nvPr/>
        </p:nvPicPr>
        <p:blipFill>
          <a:blip r:embed="rId4"/>
          <a:stretch>
            <a:fillRect/>
          </a:stretch>
        </p:blipFill>
        <p:spPr>
          <a:xfrm>
            <a:off x="4115038" y="1810703"/>
            <a:ext cx="3038713" cy="1877973"/>
          </a:xfrm>
          <a:prstGeom prst="rect">
            <a:avLst/>
          </a:prstGeom>
        </p:spPr>
      </p:pic>
      <p:sp>
        <p:nvSpPr>
          <p:cNvPr id="7" name="Text 3"/>
          <p:cNvSpPr/>
          <p:nvPr/>
        </p:nvSpPr>
        <p:spPr>
          <a:xfrm>
            <a:off x="4115038" y="3957757"/>
            <a:ext cx="2690812" cy="336352"/>
          </a:xfrm>
          <a:prstGeom prst="rect">
            <a:avLst/>
          </a:prstGeom>
          <a:noFill/>
          <a:ln/>
        </p:spPr>
        <p:txBody>
          <a:bodyPr wrap="none" lIns="0" tIns="0" rIns="0" bIns="0" rtlCol="0" anchor="t"/>
          <a:lstStyle/>
          <a:p>
            <a:pPr marL="0" indent="0" algn="l">
              <a:lnSpc>
                <a:spcPts val="2600"/>
              </a:lnSpc>
              <a:buNone/>
            </a:pPr>
            <a:r>
              <a:rPr lang="en-US" sz="2100" b="1" dirty="0">
                <a:solidFill>
                  <a:srgbClr val="151617"/>
                </a:solidFill>
                <a:latin typeface="Montserrat Black" pitchFamily="34" charset="0"/>
                <a:ea typeface="Montserrat Black" pitchFamily="34" charset="-122"/>
                <a:cs typeface="Montserrat Black" pitchFamily="34" charset="-120"/>
              </a:rPr>
              <a:t>Line Graphs</a:t>
            </a:r>
            <a:endParaRPr lang="en-US" sz="2100" dirty="0"/>
          </a:p>
        </p:txBody>
      </p:sp>
      <p:sp>
        <p:nvSpPr>
          <p:cNvPr id="8" name="Text 4"/>
          <p:cNvSpPr/>
          <p:nvPr/>
        </p:nvSpPr>
        <p:spPr>
          <a:xfrm>
            <a:off x="4115038" y="4423172"/>
            <a:ext cx="3038713" cy="2754630"/>
          </a:xfrm>
          <a:prstGeom prst="rect">
            <a:avLst/>
          </a:prstGeom>
          <a:noFill/>
          <a:ln/>
        </p:spPr>
        <p:txBody>
          <a:bodyPr wrap="square" lIns="0" tIns="0" rIns="0" bIns="0" rtlCol="0" anchor="t"/>
          <a:lstStyle/>
          <a:p>
            <a:pPr marL="0" indent="0" algn="l">
              <a:lnSpc>
                <a:spcPts val="2700"/>
              </a:lnSpc>
              <a:buNone/>
            </a:pPr>
            <a:r>
              <a:rPr lang="en-US" sz="1650" dirty="0">
                <a:solidFill>
                  <a:srgbClr val="151617"/>
                </a:solidFill>
                <a:latin typeface="Inconsolata" pitchFamily="34" charset="0"/>
                <a:ea typeface="Inconsolata" pitchFamily="34" charset="-122"/>
                <a:cs typeface="Inconsolata" pitchFamily="34" charset="-120"/>
              </a:rPr>
              <a:t>Line graphs are particularly well-suited for displaying changes over time, such as stock prices, growth rates, or other time-series data, allowing users to easily identify patterns and trends.</a:t>
            </a:r>
            <a:endParaRPr lang="en-US" sz="1650" dirty="0"/>
          </a:p>
        </p:txBody>
      </p:sp>
      <p:pic>
        <p:nvPicPr>
          <p:cNvPr id="9" name="Image 2" descr="preencoded.png"/>
          <p:cNvPicPr>
            <a:picLocks noChangeAspect="1"/>
          </p:cNvPicPr>
          <p:nvPr/>
        </p:nvPicPr>
        <p:blipFill>
          <a:blip r:embed="rId5"/>
          <a:stretch>
            <a:fillRect/>
          </a:stretch>
        </p:blipFill>
        <p:spPr>
          <a:xfrm>
            <a:off x="7476649" y="1810703"/>
            <a:ext cx="3038713" cy="1877973"/>
          </a:xfrm>
          <a:prstGeom prst="rect">
            <a:avLst/>
          </a:prstGeom>
        </p:spPr>
      </p:pic>
      <p:sp>
        <p:nvSpPr>
          <p:cNvPr id="10" name="Text 5"/>
          <p:cNvSpPr/>
          <p:nvPr/>
        </p:nvSpPr>
        <p:spPr>
          <a:xfrm>
            <a:off x="7476649" y="3957757"/>
            <a:ext cx="2690812" cy="336352"/>
          </a:xfrm>
          <a:prstGeom prst="rect">
            <a:avLst/>
          </a:prstGeom>
          <a:noFill/>
          <a:ln/>
        </p:spPr>
        <p:txBody>
          <a:bodyPr wrap="none" lIns="0" tIns="0" rIns="0" bIns="0" rtlCol="0" anchor="t"/>
          <a:lstStyle/>
          <a:p>
            <a:pPr marL="0" indent="0" algn="l">
              <a:lnSpc>
                <a:spcPts val="2600"/>
              </a:lnSpc>
              <a:buNone/>
            </a:pPr>
            <a:r>
              <a:rPr lang="en-US" sz="2100" b="1" dirty="0">
                <a:solidFill>
                  <a:srgbClr val="151617"/>
                </a:solidFill>
                <a:latin typeface="Montserrat Black" pitchFamily="34" charset="0"/>
                <a:ea typeface="Montserrat Black" pitchFamily="34" charset="-122"/>
                <a:cs typeface="Montserrat Black" pitchFamily="34" charset="-120"/>
              </a:rPr>
              <a:t>Pie Charts</a:t>
            </a:r>
            <a:endParaRPr lang="en-US" sz="2100" dirty="0"/>
          </a:p>
        </p:txBody>
      </p:sp>
      <p:sp>
        <p:nvSpPr>
          <p:cNvPr id="11" name="Text 6"/>
          <p:cNvSpPr/>
          <p:nvPr/>
        </p:nvSpPr>
        <p:spPr>
          <a:xfrm>
            <a:off x="7476649" y="4423172"/>
            <a:ext cx="3038713" cy="3098959"/>
          </a:xfrm>
          <a:prstGeom prst="rect">
            <a:avLst/>
          </a:prstGeom>
          <a:noFill/>
          <a:ln/>
        </p:spPr>
        <p:txBody>
          <a:bodyPr wrap="square" lIns="0" tIns="0" rIns="0" bIns="0" rtlCol="0" anchor="t"/>
          <a:lstStyle/>
          <a:p>
            <a:pPr marL="0" indent="0" algn="l">
              <a:lnSpc>
                <a:spcPts val="2700"/>
              </a:lnSpc>
              <a:buNone/>
            </a:pPr>
            <a:r>
              <a:rPr lang="en-US" sz="1650" dirty="0">
                <a:solidFill>
                  <a:srgbClr val="151617"/>
                </a:solidFill>
                <a:latin typeface="Inconsolata" pitchFamily="34" charset="0"/>
                <a:ea typeface="Inconsolata" pitchFamily="34" charset="-122"/>
                <a:cs typeface="Inconsolata" pitchFamily="34" charset="-120"/>
              </a:rPr>
              <a:t>Pie charts are a classic data visualization technique used to showcase the proportional composition of a whole, making them ideal for representing the relative sizes of different categories or segments within a dataset.</a:t>
            </a:r>
            <a:endParaRPr lang="en-US" sz="1650" dirty="0"/>
          </a:p>
        </p:txBody>
      </p:sp>
      <p:pic>
        <p:nvPicPr>
          <p:cNvPr id="12" name="Image 3" descr="preencoded.png"/>
          <p:cNvPicPr>
            <a:picLocks noChangeAspect="1"/>
          </p:cNvPicPr>
          <p:nvPr/>
        </p:nvPicPr>
        <p:blipFill>
          <a:blip r:embed="rId6"/>
          <a:stretch>
            <a:fillRect/>
          </a:stretch>
        </p:blipFill>
        <p:spPr>
          <a:xfrm>
            <a:off x="10838259" y="1810703"/>
            <a:ext cx="3038713" cy="1877973"/>
          </a:xfrm>
          <a:prstGeom prst="rect">
            <a:avLst/>
          </a:prstGeom>
        </p:spPr>
      </p:pic>
      <p:sp>
        <p:nvSpPr>
          <p:cNvPr id="13" name="Text 7"/>
          <p:cNvSpPr/>
          <p:nvPr/>
        </p:nvSpPr>
        <p:spPr>
          <a:xfrm>
            <a:off x="10838259" y="3957757"/>
            <a:ext cx="2690812" cy="336352"/>
          </a:xfrm>
          <a:prstGeom prst="rect">
            <a:avLst/>
          </a:prstGeom>
          <a:noFill/>
          <a:ln/>
        </p:spPr>
        <p:txBody>
          <a:bodyPr wrap="none" lIns="0" tIns="0" rIns="0" bIns="0" rtlCol="0" anchor="t"/>
          <a:lstStyle/>
          <a:p>
            <a:pPr marL="0" indent="0" algn="l">
              <a:lnSpc>
                <a:spcPts val="2600"/>
              </a:lnSpc>
              <a:buNone/>
            </a:pPr>
            <a:r>
              <a:rPr lang="en-US" sz="2100" b="1" dirty="0">
                <a:solidFill>
                  <a:srgbClr val="151617"/>
                </a:solidFill>
                <a:latin typeface="Montserrat Black" pitchFamily="34" charset="0"/>
                <a:ea typeface="Montserrat Black" pitchFamily="34" charset="-122"/>
                <a:cs typeface="Montserrat Black" pitchFamily="34" charset="-120"/>
              </a:rPr>
              <a:t>Scatter Plots</a:t>
            </a:r>
            <a:endParaRPr lang="en-US" sz="2100" dirty="0"/>
          </a:p>
        </p:txBody>
      </p:sp>
      <p:sp>
        <p:nvSpPr>
          <p:cNvPr id="14" name="Text 8"/>
          <p:cNvSpPr/>
          <p:nvPr/>
        </p:nvSpPr>
        <p:spPr>
          <a:xfrm>
            <a:off x="10838259" y="4423172"/>
            <a:ext cx="3038713" cy="2410301"/>
          </a:xfrm>
          <a:prstGeom prst="rect">
            <a:avLst/>
          </a:prstGeom>
          <a:noFill/>
          <a:ln/>
        </p:spPr>
        <p:txBody>
          <a:bodyPr wrap="square" lIns="0" tIns="0" rIns="0" bIns="0" rtlCol="0" anchor="t"/>
          <a:lstStyle/>
          <a:p>
            <a:pPr marL="0" indent="0" algn="l">
              <a:lnSpc>
                <a:spcPts val="2700"/>
              </a:lnSpc>
              <a:buNone/>
            </a:pPr>
            <a:r>
              <a:rPr lang="en-US" sz="1650" dirty="0">
                <a:solidFill>
                  <a:srgbClr val="151617"/>
                </a:solidFill>
                <a:latin typeface="Inconsolata" pitchFamily="34" charset="0"/>
                <a:ea typeface="Inconsolata" pitchFamily="34" charset="-122"/>
                <a:cs typeface="Inconsolata" pitchFamily="34" charset="-120"/>
              </a:rPr>
              <a:t>Scatter plots are used to visualize the relationship between two variables, allowing users to identify patterns, outliers, and potential correlations within the data.</a:t>
            </a:r>
            <a:endParaRPr lang="en-US" sz="1650" dirty="0"/>
          </a:p>
        </p:txBody>
      </p:sp>
      <p:pic>
        <p:nvPicPr>
          <p:cNvPr id="16" name="Picture 15">
            <a:extLst>
              <a:ext uri="{FF2B5EF4-FFF2-40B4-BE49-F238E27FC236}">
                <a16:creationId xmlns:a16="http://schemas.microsoft.com/office/drawing/2014/main" id="{9524325B-403B-4F68-AF7F-B2CB061EC3C2}"/>
              </a:ext>
            </a:extLst>
          </p:cNvPr>
          <p:cNvPicPr>
            <a:picLocks noChangeAspect="1"/>
          </p:cNvPicPr>
          <p:nvPr/>
        </p:nvPicPr>
        <p:blipFill>
          <a:blip r:embed="rId7"/>
          <a:stretch>
            <a:fillRect/>
          </a:stretch>
        </p:blipFill>
        <p:spPr>
          <a:xfrm>
            <a:off x="11439080" y="7593090"/>
            <a:ext cx="3191320" cy="5811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96953" y="584597"/>
            <a:ext cx="7369254" cy="545068"/>
          </a:xfrm>
          <a:prstGeom prst="rect">
            <a:avLst/>
          </a:prstGeom>
          <a:noFill/>
          <a:ln/>
        </p:spPr>
        <p:txBody>
          <a:bodyPr wrap="none" lIns="0" tIns="0" rIns="0" bIns="0" rtlCol="0" anchor="t"/>
          <a:lstStyle/>
          <a:p>
            <a:pPr marL="0" indent="0">
              <a:lnSpc>
                <a:spcPts val="4250"/>
              </a:lnSpc>
              <a:buNone/>
            </a:pPr>
            <a:r>
              <a:rPr lang="en-US" sz="3400" b="1" dirty="0">
                <a:solidFill>
                  <a:srgbClr val="151617"/>
                </a:solidFill>
                <a:latin typeface="Montserrat Black" pitchFamily="34" charset="0"/>
                <a:ea typeface="Montserrat Black" pitchFamily="34" charset="-122"/>
                <a:cs typeface="Montserrat Black" pitchFamily="34" charset="-120"/>
              </a:rPr>
              <a:t>Data Storage and Management</a:t>
            </a:r>
            <a:endParaRPr lang="en-US" sz="3400" dirty="0"/>
          </a:p>
        </p:txBody>
      </p:sp>
      <p:pic>
        <p:nvPicPr>
          <p:cNvPr id="4" name="Image 1" descr="preencoded.png"/>
          <p:cNvPicPr>
            <a:picLocks noChangeAspect="1"/>
          </p:cNvPicPr>
          <p:nvPr/>
        </p:nvPicPr>
        <p:blipFill>
          <a:blip r:embed="rId4"/>
          <a:stretch>
            <a:fillRect/>
          </a:stretch>
        </p:blipFill>
        <p:spPr>
          <a:xfrm>
            <a:off x="6096953" y="1391364"/>
            <a:ext cx="872252" cy="1563410"/>
          </a:xfrm>
          <a:prstGeom prst="rect">
            <a:avLst/>
          </a:prstGeom>
        </p:spPr>
      </p:pic>
      <p:sp>
        <p:nvSpPr>
          <p:cNvPr id="5" name="Text 1"/>
          <p:cNvSpPr/>
          <p:nvPr/>
        </p:nvSpPr>
        <p:spPr>
          <a:xfrm>
            <a:off x="7230904" y="1565791"/>
            <a:ext cx="2180749" cy="272653"/>
          </a:xfrm>
          <a:prstGeom prst="rect">
            <a:avLst/>
          </a:prstGeom>
          <a:noFill/>
          <a:ln/>
        </p:spPr>
        <p:txBody>
          <a:bodyPr wrap="none" lIns="0" tIns="0" rIns="0" bIns="0" rtlCol="0" anchor="t"/>
          <a:lstStyle/>
          <a:p>
            <a:pPr marL="0" indent="0" algn="l">
              <a:lnSpc>
                <a:spcPts val="2100"/>
              </a:lnSpc>
              <a:buNone/>
            </a:pPr>
            <a:r>
              <a:rPr lang="en-US" sz="1700" b="1" dirty="0">
                <a:solidFill>
                  <a:srgbClr val="151617"/>
                </a:solidFill>
                <a:latin typeface="Montserrat Black" pitchFamily="34" charset="0"/>
                <a:ea typeface="Montserrat Black" pitchFamily="34" charset="-122"/>
                <a:cs typeface="Montserrat Black" pitchFamily="34" charset="-120"/>
              </a:rPr>
              <a:t>Database Systems</a:t>
            </a:r>
            <a:endParaRPr lang="en-US" sz="1700" dirty="0"/>
          </a:p>
        </p:txBody>
      </p:sp>
      <p:sp>
        <p:nvSpPr>
          <p:cNvPr id="6" name="Text 2"/>
          <p:cNvSpPr/>
          <p:nvPr/>
        </p:nvSpPr>
        <p:spPr>
          <a:xfrm>
            <a:off x="7230904" y="1943100"/>
            <a:ext cx="6788944" cy="837248"/>
          </a:xfrm>
          <a:prstGeom prst="rect">
            <a:avLst/>
          </a:prstGeom>
          <a:noFill/>
          <a:ln/>
        </p:spPr>
        <p:txBody>
          <a:bodyPr wrap="square" lIns="0" tIns="0" rIns="0" bIns="0" rtlCol="0" anchor="t"/>
          <a:lstStyle/>
          <a:p>
            <a:pPr marL="0" indent="0" algn="l">
              <a:lnSpc>
                <a:spcPts val="2150"/>
              </a:lnSpc>
              <a:buNone/>
            </a:pPr>
            <a:r>
              <a:rPr lang="en-US" sz="1350" dirty="0">
                <a:solidFill>
                  <a:srgbClr val="151617"/>
                </a:solidFill>
                <a:latin typeface="Inconsolata" pitchFamily="34" charset="0"/>
                <a:ea typeface="Inconsolata" pitchFamily="34" charset="-122"/>
                <a:cs typeface="Inconsolata" pitchFamily="34" charset="-120"/>
              </a:rPr>
              <a:t>Relational database management systems (RDBMS) and NoSQL databases provide robust and scalable solutions for storing, organizing, and managing structured and unstructured data.</a:t>
            </a:r>
            <a:endParaRPr lang="en-US" sz="1350" dirty="0"/>
          </a:p>
        </p:txBody>
      </p:sp>
      <p:pic>
        <p:nvPicPr>
          <p:cNvPr id="7" name="Image 2" descr="preencoded.png"/>
          <p:cNvPicPr>
            <a:picLocks noChangeAspect="1"/>
          </p:cNvPicPr>
          <p:nvPr/>
        </p:nvPicPr>
        <p:blipFill>
          <a:blip r:embed="rId5"/>
          <a:stretch>
            <a:fillRect/>
          </a:stretch>
        </p:blipFill>
        <p:spPr>
          <a:xfrm>
            <a:off x="6096953" y="2954774"/>
            <a:ext cx="872252" cy="1563410"/>
          </a:xfrm>
          <a:prstGeom prst="rect">
            <a:avLst/>
          </a:prstGeom>
        </p:spPr>
      </p:pic>
      <p:sp>
        <p:nvSpPr>
          <p:cNvPr id="8" name="Text 3"/>
          <p:cNvSpPr/>
          <p:nvPr/>
        </p:nvSpPr>
        <p:spPr>
          <a:xfrm>
            <a:off x="7230904" y="3129201"/>
            <a:ext cx="2211705" cy="272653"/>
          </a:xfrm>
          <a:prstGeom prst="rect">
            <a:avLst/>
          </a:prstGeom>
          <a:noFill/>
          <a:ln/>
        </p:spPr>
        <p:txBody>
          <a:bodyPr wrap="none" lIns="0" tIns="0" rIns="0" bIns="0" rtlCol="0" anchor="t"/>
          <a:lstStyle/>
          <a:p>
            <a:pPr marL="0" indent="0" algn="l">
              <a:lnSpc>
                <a:spcPts val="2100"/>
              </a:lnSpc>
              <a:buNone/>
            </a:pPr>
            <a:r>
              <a:rPr lang="en-US" sz="1700" b="1" dirty="0">
                <a:solidFill>
                  <a:srgbClr val="151617"/>
                </a:solidFill>
                <a:latin typeface="Montserrat Black" pitchFamily="34" charset="0"/>
                <a:ea typeface="Montserrat Black" pitchFamily="34" charset="-122"/>
                <a:cs typeface="Montserrat Black" pitchFamily="34" charset="-120"/>
              </a:rPr>
              <a:t>Data Warehousing</a:t>
            </a:r>
            <a:endParaRPr lang="en-US" sz="1700" dirty="0"/>
          </a:p>
        </p:txBody>
      </p:sp>
      <p:sp>
        <p:nvSpPr>
          <p:cNvPr id="9" name="Text 4"/>
          <p:cNvSpPr/>
          <p:nvPr/>
        </p:nvSpPr>
        <p:spPr>
          <a:xfrm>
            <a:off x="7230904" y="3506510"/>
            <a:ext cx="6788944" cy="837248"/>
          </a:xfrm>
          <a:prstGeom prst="rect">
            <a:avLst/>
          </a:prstGeom>
          <a:noFill/>
          <a:ln/>
        </p:spPr>
        <p:txBody>
          <a:bodyPr wrap="square" lIns="0" tIns="0" rIns="0" bIns="0" rtlCol="0" anchor="t"/>
          <a:lstStyle/>
          <a:p>
            <a:pPr marL="0" indent="0" algn="l">
              <a:lnSpc>
                <a:spcPts val="2150"/>
              </a:lnSpc>
              <a:buNone/>
            </a:pPr>
            <a:r>
              <a:rPr lang="en-US" sz="1350" dirty="0">
                <a:solidFill>
                  <a:srgbClr val="151617"/>
                </a:solidFill>
                <a:latin typeface="Inconsolata" pitchFamily="34" charset="0"/>
                <a:ea typeface="Inconsolata" pitchFamily="34" charset="-122"/>
                <a:cs typeface="Inconsolata" pitchFamily="34" charset="-120"/>
              </a:rPr>
              <a:t>Data warehouses serve as centralized repositories for integrating and consolidating data from multiple sources, enabling comprehensive analysis and reporting.</a:t>
            </a:r>
            <a:endParaRPr lang="en-US" sz="1350" dirty="0"/>
          </a:p>
        </p:txBody>
      </p:sp>
      <p:pic>
        <p:nvPicPr>
          <p:cNvPr id="10" name="Image 3" descr="preencoded.png"/>
          <p:cNvPicPr>
            <a:picLocks noChangeAspect="1"/>
          </p:cNvPicPr>
          <p:nvPr/>
        </p:nvPicPr>
        <p:blipFill>
          <a:blip r:embed="rId6"/>
          <a:stretch>
            <a:fillRect/>
          </a:stretch>
        </p:blipFill>
        <p:spPr>
          <a:xfrm>
            <a:off x="6096953" y="4518184"/>
            <a:ext cx="872252" cy="1563410"/>
          </a:xfrm>
          <a:prstGeom prst="rect">
            <a:avLst/>
          </a:prstGeom>
        </p:spPr>
      </p:pic>
      <p:sp>
        <p:nvSpPr>
          <p:cNvPr id="11" name="Text 5"/>
          <p:cNvSpPr/>
          <p:nvPr/>
        </p:nvSpPr>
        <p:spPr>
          <a:xfrm>
            <a:off x="7230904" y="4692610"/>
            <a:ext cx="2482691" cy="272653"/>
          </a:xfrm>
          <a:prstGeom prst="rect">
            <a:avLst/>
          </a:prstGeom>
          <a:noFill/>
          <a:ln/>
        </p:spPr>
        <p:txBody>
          <a:bodyPr wrap="none" lIns="0" tIns="0" rIns="0" bIns="0" rtlCol="0" anchor="t"/>
          <a:lstStyle/>
          <a:p>
            <a:pPr marL="0" indent="0" algn="l">
              <a:lnSpc>
                <a:spcPts val="2100"/>
              </a:lnSpc>
              <a:buNone/>
            </a:pPr>
            <a:r>
              <a:rPr lang="en-US" sz="1700" b="1" dirty="0">
                <a:solidFill>
                  <a:srgbClr val="151617"/>
                </a:solidFill>
                <a:latin typeface="Montserrat Black" pitchFamily="34" charset="0"/>
                <a:ea typeface="Montserrat Black" pitchFamily="34" charset="-122"/>
                <a:cs typeface="Montserrat Black" pitchFamily="34" charset="-120"/>
              </a:rPr>
              <a:t>Cloud-Based Storage</a:t>
            </a:r>
            <a:endParaRPr lang="en-US" sz="1700" dirty="0"/>
          </a:p>
        </p:txBody>
      </p:sp>
      <p:sp>
        <p:nvSpPr>
          <p:cNvPr id="12" name="Text 6"/>
          <p:cNvSpPr/>
          <p:nvPr/>
        </p:nvSpPr>
        <p:spPr>
          <a:xfrm>
            <a:off x="7230904" y="5069919"/>
            <a:ext cx="6788944" cy="837248"/>
          </a:xfrm>
          <a:prstGeom prst="rect">
            <a:avLst/>
          </a:prstGeom>
          <a:noFill/>
          <a:ln/>
        </p:spPr>
        <p:txBody>
          <a:bodyPr wrap="square" lIns="0" tIns="0" rIns="0" bIns="0" rtlCol="0" anchor="t"/>
          <a:lstStyle/>
          <a:p>
            <a:pPr marL="0" indent="0" algn="l">
              <a:lnSpc>
                <a:spcPts val="2150"/>
              </a:lnSpc>
              <a:buNone/>
            </a:pPr>
            <a:r>
              <a:rPr lang="en-US" sz="1350" dirty="0">
                <a:solidFill>
                  <a:srgbClr val="151617"/>
                </a:solidFill>
                <a:latin typeface="Inconsolata" pitchFamily="34" charset="0"/>
                <a:ea typeface="Inconsolata" pitchFamily="34" charset="-122"/>
                <a:cs typeface="Inconsolata" pitchFamily="34" charset="-120"/>
              </a:rPr>
              <a:t>Cloud-based storage and computing platforms offer scalable, flexible, and cost-effective solutions for data storage, processing, and management, allowing for easy access and collaboration.</a:t>
            </a:r>
            <a:endParaRPr lang="en-US" sz="1350" dirty="0"/>
          </a:p>
        </p:txBody>
      </p:sp>
      <p:pic>
        <p:nvPicPr>
          <p:cNvPr id="13" name="Image 4" descr="preencoded.png"/>
          <p:cNvPicPr>
            <a:picLocks noChangeAspect="1"/>
          </p:cNvPicPr>
          <p:nvPr/>
        </p:nvPicPr>
        <p:blipFill>
          <a:blip r:embed="rId7"/>
          <a:stretch>
            <a:fillRect/>
          </a:stretch>
        </p:blipFill>
        <p:spPr>
          <a:xfrm>
            <a:off x="6096953" y="6081593"/>
            <a:ext cx="872252" cy="1563410"/>
          </a:xfrm>
          <a:prstGeom prst="rect">
            <a:avLst/>
          </a:prstGeom>
        </p:spPr>
      </p:pic>
      <p:sp>
        <p:nvSpPr>
          <p:cNvPr id="14" name="Text 7"/>
          <p:cNvSpPr/>
          <p:nvPr/>
        </p:nvSpPr>
        <p:spPr>
          <a:xfrm>
            <a:off x="7230904" y="6256020"/>
            <a:ext cx="2180749" cy="272653"/>
          </a:xfrm>
          <a:prstGeom prst="rect">
            <a:avLst/>
          </a:prstGeom>
          <a:noFill/>
          <a:ln/>
        </p:spPr>
        <p:txBody>
          <a:bodyPr wrap="none" lIns="0" tIns="0" rIns="0" bIns="0" rtlCol="0" anchor="t"/>
          <a:lstStyle/>
          <a:p>
            <a:pPr marL="0" indent="0" algn="l">
              <a:lnSpc>
                <a:spcPts val="2100"/>
              </a:lnSpc>
              <a:buNone/>
            </a:pPr>
            <a:r>
              <a:rPr lang="en-US" sz="1700" b="1" dirty="0">
                <a:solidFill>
                  <a:srgbClr val="151617"/>
                </a:solidFill>
                <a:latin typeface="Montserrat Black" pitchFamily="34" charset="0"/>
                <a:ea typeface="Montserrat Black" pitchFamily="34" charset="-122"/>
                <a:cs typeface="Montserrat Black" pitchFamily="34" charset="-120"/>
              </a:rPr>
              <a:t>Data Governance</a:t>
            </a:r>
            <a:endParaRPr lang="en-US" sz="1700" dirty="0"/>
          </a:p>
        </p:txBody>
      </p:sp>
      <p:sp>
        <p:nvSpPr>
          <p:cNvPr id="15" name="Text 8"/>
          <p:cNvSpPr/>
          <p:nvPr/>
        </p:nvSpPr>
        <p:spPr>
          <a:xfrm>
            <a:off x="7230904" y="6633329"/>
            <a:ext cx="6788944" cy="837248"/>
          </a:xfrm>
          <a:prstGeom prst="rect">
            <a:avLst/>
          </a:prstGeom>
          <a:noFill/>
          <a:ln/>
        </p:spPr>
        <p:txBody>
          <a:bodyPr wrap="square" lIns="0" tIns="0" rIns="0" bIns="0" rtlCol="0" anchor="t"/>
          <a:lstStyle/>
          <a:p>
            <a:pPr marL="0" indent="0" algn="l">
              <a:lnSpc>
                <a:spcPts val="2150"/>
              </a:lnSpc>
              <a:buNone/>
            </a:pPr>
            <a:r>
              <a:rPr lang="en-US" sz="1350" dirty="0">
                <a:solidFill>
                  <a:srgbClr val="151617"/>
                </a:solidFill>
                <a:latin typeface="Inconsolata" pitchFamily="34" charset="0"/>
                <a:ea typeface="Inconsolata" pitchFamily="34" charset="-122"/>
                <a:cs typeface="Inconsolata" pitchFamily="34" charset="-120"/>
              </a:rPr>
              <a:t>Effective data governance policies and procedures ensure the security, privacy, and integrity of data, while also facilitating efficient data management and utilization.</a:t>
            </a:r>
            <a:endParaRPr lang="en-US" sz="1350" dirty="0"/>
          </a:p>
        </p:txBody>
      </p:sp>
      <p:pic>
        <p:nvPicPr>
          <p:cNvPr id="17" name="Picture 16">
            <a:extLst>
              <a:ext uri="{FF2B5EF4-FFF2-40B4-BE49-F238E27FC236}">
                <a16:creationId xmlns:a16="http://schemas.microsoft.com/office/drawing/2014/main" id="{637DEA18-5AB7-4186-946B-0685534BF973}"/>
              </a:ext>
            </a:extLst>
          </p:cNvPr>
          <p:cNvPicPr>
            <a:picLocks noChangeAspect="1"/>
          </p:cNvPicPr>
          <p:nvPr/>
        </p:nvPicPr>
        <p:blipFill>
          <a:blip r:embed="rId8"/>
          <a:stretch>
            <a:fillRect/>
          </a:stretch>
        </p:blipFill>
        <p:spPr>
          <a:xfrm>
            <a:off x="11366714" y="7575233"/>
            <a:ext cx="3191320" cy="5811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66129"/>
          </a:xfrm>
          <a:prstGeom prst="rect">
            <a:avLst/>
          </a:prstGeom>
        </p:spPr>
      </p:pic>
      <p:sp>
        <p:nvSpPr>
          <p:cNvPr id="3" name="Text 0"/>
          <p:cNvSpPr/>
          <p:nvPr/>
        </p:nvSpPr>
        <p:spPr>
          <a:xfrm>
            <a:off x="662464" y="3035498"/>
            <a:ext cx="10204133" cy="591503"/>
          </a:xfrm>
          <a:prstGeom prst="rect">
            <a:avLst/>
          </a:prstGeom>
          <a:noFill/>
          <a:ln/>
        </p:spPr>
        <p:txBody>
          <a:bodyPr wrap="none" lIns="0" tIns="0" rIns="0" bIns="0" rtlCol="0" anchor="t"/>
          <a:lstStyle/>
          <a:p>
            <a:pPr marL="0" indent="0">
              <a:lnSpc>
                <a:spcPts val="4650"/>
              </a:lnSpc>
              <a:buNone/>
            </a:pPr>
            <a:r>
              <a:rPr lang="en-US" sz="3700" b="1" dirty="0">
                <a:solidFill>
                  <a:srgbClr val="151617"/>
                </a:solidFill>
                <a:latin typeface="Montserrat Black" pitchFamily="34" charset="0"/>
                <a:ea typeface="Montserrat Black" pitchFamily="34" charset="-122"/>
                <a:cs typeface="Montserrat Black" pitchFamily="34" charset="-120"/>
              </a:rPr>
              <a:t>Practical Applications and Case Studies</a:t>
            </a:r>
            <a:endParaRPr lang="en-US" sz="3700" dirty="0"/>
          </a:p>
        </p:txBody>
      </p:sp>
      <p:sp>
        <p:nvSpPr>
          <p:cNvPr id="4" name="Shape 1"/>
          <p:cNvSpPr/>
          <p:nvPr/>
        </p:nvSpPr>
        <p:spPr>
          <a:xfrm>
            <a:off x="662464" y="3910846"/>
            <a:ext cx="13305473" cy="3649266"/>
          </a:xfrm>
          <a:prstGeom prst="roundRect">
            <a:avLst>
              <a:gd name="adj" fmla="val 251"/>
            </a:avLst>
          </a:prstGeom>
          <a:noFill/>
          <a:ln w="7620">
            <a:solidFill>
              <a:srgbClr val="000000">
                <a:alpha val="8000"/>
              </a:srgbClr>
            </a:solidFill>
            <a:prstDash val="solid"/>
          </a:ln>
        </p:spPr>
      </p:sp>
      <p:sp>
        <p:nvSpPr>
          <p:cNvPr id="5" name="Shape 2"/>
          <p:cNvSpPr/>
          <p:nvPr/>
        </p:nvSpPr>
        <p:spPr>
          <a:xfrm>
            <a:off x="670084" y="3918466"/>
            <a:ext cx="13288804" cy="545068"/>
          </a:xfrm>
          <a:prstGeom prst="rect">
            <a:avLst/>
          </a:prstGeom>
          <a:solidFill>
            <a:srgbClr val="FFFFFF">
              <a:alpha val="4000"/>
            </a:srgbClr>
          </a:solidFill>
          <a:ln/>
        </p:spPr>
      </p:sp>
      <p:sp>
        <p:nvSpPr>
          <p:cNvPr id="6" name="Text 3"/>
          <p:cNvSpPr/>
          <p:nvPr/>
        </p:nvSpPr>
        <p:spPr>
          <a:xfrm>
            <a:off x="860703" y="4039553"/>
            <a:ext cx="4046934" cy="302895"/>
          </a:xfrm>
          <a:prstGeom prst="rect">
            <a:avLst/>
          </a:prstGeom>
          <a:noFill/>
          <a:ln/>
        </p:spPr>
        <p:txBody>
          <a:bodyPr wrap="non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Industry</a:t>
            </a:r>
            <a:endParaRPr lang="en-US" sz="1450" dirty="0"/>
          </a:p>
        </p:txBody>
      </p:sp>
      <p:sp>
        <p:nvSpPr>
          <p:cNvPr id="7" name="Text 4"/>
          <p:cNvSpPr/>
          <p:nvPr/>
        </p:nvSpPr>
        <p:spPr>
          <a:xfrm>
            <a:off x="5293638" y="4039553"/>
            <a:ext cx="4043124" cy="302895"/>
          </a:xfrm>
          <a:prstGeom prst="rect">
            <a:avLst/>
          </a:prstGeom>
          <a:noFill/>
          <a:ln/>
        </p:spPr>
        <p:txBody>
          <a:bodyPr wrap="non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Application</a:t>
            </a:r>
            <a:endParaRPr lang="en-US" sz="1450" dirty="0"/>
          </a:p>
        </p:txBody>
      </p:sp>
      <p:sp>
        <p:nvSpPr>
          <p:cNvPr id="8" name="Text 5"/>
          <p:cNvSpPr/>
          <p:nvPr/>
        </p:nvSpPr>
        <p:spPr>
          <a:xfrm>
            <a:off x="9722763" y="4039553"/>
            <a:ext cx="4046934" cy="302895"/>
          </a:xfrm>
          <a:prstGeom prst="rect">
            <a:avLst/>
          </a:prstGeom>
          <a:noFill/>
          <a:ln/>
        </p:spPr>
        <p:txBody>
          <a:bodyPr wrap="non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Key Benefits</a:t>
            </a:r>
            <a:endParaRPr lang="en-US" sz="1450" dirty="0"/>
          </a:p>
        </p:txBody>
      </p:sp>
      <p:sp>
        <p:nvSpPr>
          <p:cNvPr id="9" name="Shape 6"/>
          <p:cNvSpPr/>
          <p:nvPr/>
        </p:nvSpPr>
        <p:spPr>
          <a:xfrm>
            <a:off x="670084" y="4463534"/>
            <a:ext cx="13288804" cy="847963"/>
          </a:xfrm>
          <a:prstGeom prst="rect">
            <a:avLst/>
          </a:prstGeom>
          <a:solidFill>
            <a:srgbClr val="000000">
              <a:alpha val="4000"/>
            </a:srgbClr>
          </a:solidFill>
          <a:ln/>
        </p:spPr>
      </p:sp>
      <p:sp>
        <p:nvSpPr>
          <p:cNvPr id="10" name="Text 7"/>
          <p:cNvSpPr/>
          <p:nvPr/>
        </p:nvSpPr>
        <p:spPr>
          <a:xfrm>
            <a:off x="860703" y="4584621"/>
            <a:ext cx="4046934" cy="302895"/>
          </a:xfrm>
          <a:prstGeom prst="rect">
            <a:avLst/>
          </a:prstGeom>
          <a:noFill/>
          <a:ln/>
        </p:spPr>
        <p:txBody>
          <a:bodyPr wrap="non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Healthcare</a:t>
            </a:r>
            <a:endParaRPr lang="en-US" sz="1450" dirty="0"/>
          </a:p>
        </p:txBody>
      </p:sp>
      <p:sp>
        <p:nvSpPr>
          <p:cNvPr id="11" name="Text 8"/>
          <p:cNvSpPr/>
          <p:nvPr/>
        </p:nvSpPr>
        <p:spPr>
          <a:xfrm>
            <a:off x="5293638" y="4584621"/>
            <a:ext cx="4043124" cy="302895"/>
          </a:xfrm>
          <a:prstGeom prst="rect">
            <a:avLst/>
          </a:prstGeom>
          <a:noFill/>
          <a:ln/>
        </p:spPr>
        <p:txBody>
          <a:bodyPr wrap="non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Predictive modeling for disease outbreaks</a:t>
            </a:r>
            <a:endParaRPr lang="en-US" sz="1450" dirty="0"/>
          </a:p>
        </p:txBody>
      </p:sp>
      <p:sp>
        <p:nvSpPr>
          <p:cNvPr id="12" name="Text 9"/>
          <p:cNvSpPr/>
          <p:nvPr/>
        </p:nvSpPr>
        <p:spPr>
          <a:xfrm>
            <a:off x="9722763" y="4584621"/>
            <a:ext cx="4046934" cy="605790"/>
          </a:xfrm>
          <a:prstGeom prst="rect">
            <a:avLst/>
          </a:prstGeom>
          <a:noFill/>
          <a:ln/>
        </p:spPr>
        <p:txBody>
          <a:bodyPr wrap="squar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Early detection and prevention of epidemics</a:t>
            </a:r>
            <a:endParaRPr lang="en-US" sz="1450" dirty="0"/>
          </a:p>
        </p:txBody>
      </p:sp>
      <p:sp>
        <p:nvSpPr>
          <p:cNvPr id="13" name="Shape 10"/>
          <p:cNvSpPr/>
          <p:nvPr/>
        </p:nvSpPr>
        <p:spPr>
          <a:xfrm>
            <a:off x="670084" y="5311497"/>
            <a:ext cx="13288804" cy="545068"/>
          </a:xfrm>
          <a:prstGeom prst="rect">
            <a:avLst/>
          </a:prstGeom>
          <a:solidFill>
            <a:srgbClr val="FFFFFF">
              <a:alpha val="4000"/>
            </a:srgbClr>
          </a:solidFill>
          <a:ln/>
        </p:spPr>
      </p:sp>
      <p:sp>
        <p:nvSpPr>
          <p:cNvPr id="14" name="Text 11"/>
          <p:cNvSpPr/>
          <p:nvPr/>
        </p:nvSpPr>
        <p:spPr>
          <a:xfrm>
            <a:off x="860703" y="5432584"/>
            <a:ext cx="4046934" cy="302895"/>
          </a:xfrm>
          <a:prstGeom prst="rect">
            <a:avLst/>
          </a:prstGeom>
          <a:noFill/>
          <a:ln/>
        </p:spPr>
        <p:txBody>
          <a:bodyPr wrap="non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Finance</a:t>
            </a:r>
            <a:endParaRPr lang="en-US" sz="1450" dirty="0"/>
          </a:p>
        </p:txBody>
      </p:sp>
      <p:sp>
        <p:nvSpPr>
          <p:cNvPr id="15" name="Text 12"/>
          <p:cNvSpPr/>
          <p:nvPr/>
        </p:nvSpPr>
        <p:spPr>
          <a:xfrm>
            <a:off x="5293638" y="5432584"/>
            <a:ext cx="4043124" cy="302895"/>
          </a:xfrm>
          <a:prstGeom prst="rect">
            <a:avLst/>
          </a:prstGeom>
          <a:noFill/>
          <a:ln/>
        </p:spPr>
        <p:txBody>
          <a:bodyPr wrap="non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Fraud detection and risk analysis</a:t>
            </a:r>
            <a:endParaRPr lang="en-US" sz="1450" dirty="0"/>
          </a:p>
        </p:txBody>
      </p:sp>
      <p:sp>
        <p:nvSpPr>
          <p:cNvPr id="16" name="Text 13"/>
          <p:cNvSpPr/>
          <p:nvPr/>
        </p:nvSpPr>
        <p:spPr>
          <a:xfrm>
            <a:off x="9722763" y="5432584"/>
            <a:ext cx="4046934" cy="302895"/>
          </a:xfrm>
          <a:prstGeom prst="rect">
            <a:avLst/>
          </a:prstGeom>
          <a:noFill/>
          <a:ln/>
        </p:spPr>
        <p:txBody>
          <a:bodyPr wrap="non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Improved financial security and compliance</a:t>
            </a:r>
            <a:endParaRPr lang="en-US" sz="1450" dirty="0"/>
          </a:p>
        </p:txBody>
      </p:sp>
      <p:sp>
        <p:nvSpPr>
          <p:cNvPr id="17" name="Shape 14"/>
          <p:cNvSpPr/>
          <p:nvPr/>
        </p:nvSpPr>
        <p:spPr>
          <a:xfrm>
            <a:off x="670084" y="5856565"/>
            <a:ext cx="13288804" cy="847963"/>
          </a:xfrm>
          <a:prstGeom prst="rect">
            <a:avLst/>
          </a:prstGeom>
          <a:solidFill>
            <a:srgbClr val="000000">
              <a:alpha val="4000"/>
            </a:srgbClr>
          </a:solidFill>
          <a:ln/>
        </p:spPr>
      </p:sp>
      <p:sp>
        <p:nvSpPr>
          <p:cNvPr id="18" name="Text 15"/>
          <p:cNvSpPr/>
          <p:nvPr/>
        </p:nvSpPr>
        <p:spPr>
          <a:xfrm>
            <a:off x="860703" y="5977652"/>
            <a:ext cx="4046934" cy="302895"/>
          </a:xfrm>
          <a:prstGeom prst="rect">
            <a:avLst/>
          </a:prstGeom>
          <a:noFill/>
          <a:ln/>
        </p:spPr>
        <p:txBody>
          <a:bodyPr wrap="non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Retail</a:t>
            </a:r>
            <a:endParaRPr lang="en-US" sz="1450" dirty="0"/>
          </a:p>
        </p:txBody>
      </p:sp>
      <p:sp>
        <p:nvSpPr>
          <p:cNvPr id="19" name="Text 16"/>
          <p:cNvSpPr/>
          <p:nvPr/>
        </p:nvSpPr>
        <p:spPr>
          <a:xfrm>
            <a:off x="5293638" y="5977652"/>
            <a:ext cx="4043124" cy="302895"/>
          </a:xfrm>
          <a:prstGeom prst="rect">
            <a:avLst/>
          </a:prstGeom>
          <a:noFill/>
          <a:ln/>
        </p:spPr>
        <p:txBody>
          <a:bodyPr wrap="non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Personalized product recommendations</a:t>
            </a:r>
            <a:endParaRPr lang="en-US" sz="1450" dirty="0"/>
          </a:p>
        </p:txBody>
      </p:sp>
      <p:sp>
        <p:nvSpPr>
          <p:cNvPr id="20" name="Text 17"/>
          <p:cNvSpPr/>
          <p:nvPr/>
        </p:nvSpPr>
        <p:spPr>
          <a:xfrm>
            <a:off x="9722763" y="5977652"/>
            <a:ext cx="4046934" cy="605790"/>
          </a:xfrm>
          <a:prstGeom prst="rect">
            <a:avLst/>
          </a:prstGeom>
          <a:noFill/>
          <a:ln/>
        </p:spPr>
        <p:txBody>
          <a:bodyPr wrap="squar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Enhanced customer experience and increased sales</a:t>
            </a:r>
            <a:endParaRPr lang="en-US" sz="1450" dirty="0"/>
          </a:p>
        </p:txBody>
      </p:sp>
      <p:sp>
        <p:nvSpPr>
          <p:cNvPr id="21" name="Shape 18"/>
          <p:cNvSpPr/>
          <p:nvPr/>
        </p:nvSpPr>
        <p:spPr>
          <a:xfrm>
            <a:off x="670084" y="6704528"/>
            <a:ext cx="13288804" cy="847963"/>
          </a:xfrm>
          <a:prstGeom prst="rect">
            <a:avLst/>
          </a:prstGeom>
          <a:solidFill>
            <a:srgbClr val="FFFFFF">
              <a:alpha val="4000"/>
            </a:srgbClr>
          </a:solidFill>
          <a:ln/>
        </p:spPr>
      </p:sp>
      <p:sp>
        <p:nvSpPr>
          <p:cNvPr id="22" name="Text 19"/>
          <p:cNvSpPr/>
          <p:nvPr/>
        </p:nvSpPr>
        <p:spPr>
          <a:xfrm>
            <a:off x="860703" y="6825615"/>
            <a:ext cx="4046934" cy="302895"/>
          </a:xfrm>
          <a:prstGeom prst="rect">
            <a:avLst/>
          </a:prstGeom>
          <a:noFill/>
          <a:ln/>
        </p:spPr>
        <p:txBody>
          <a:bodyPr wrap="non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Transportation</a:t>
            </a:r>
            <a:endParaRPr lang="en-US" sz="1450" dirty="0"/>
          </a:p>
        </p:txBody>
      </p:sp>
      <p:sp>
        <p:nvSpPr>
          <p:cNvPr id="23" name="Text 20"/>
          <p:cNvSpPr/>
          <p:nvPr/>
        </p:nvSpPr>
        <p:spPr>
          <a:xfrm>
            <a:off x="5293638" y="6825615"/>
            <a:ext cx="4043124" cy="302895"/>
          </a:xfrm>
          <a:prstGeom prst="rect">
            <a:avLst/>
          </a:prstGeom>
          <a:noFill/>
          <a:ln/>
        </p:spPr>
        <p:txBody>
          <a:bodyPr wrap="non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Route optimization and logistics planning</a:t>
            </a:r>
            <a:endParaRPr lang="en-US" sz="1450" dirty="0"/>
          </a:p>
        </p:txBody>
      </p:sp>
      <p:sp>
        <p:nvSpPr>
          <p:cNvPr id="24" name="Text 21"/>
          <p:cNvSpPr/>
          <p:nvPr/>
        </p:nvSpPr>
        <p:spPr>
          <a:xfrm>
            <a:off x="9722763" y="6825615"/>
            <a:ext cx="4046934" cy="605790"/>
          </a:xfrm>
          <a:prstGeom prst="rect">
            <a:avLst/>
          </a:prstGeom>
          <a:noFill/>
          <a:ln/>
        </p:spPr>
        <p:txBody>
          <a:bodyPr wrap="square" lIns="0" tIns="0" rIns="0" bIns="0" rtlCol="0" anchor="t"/>
          <a:lstStyle/>
          <a:p>
            <a:pPr marL="0" indent="0">
              <a:lnSpc>
                <a:spcPts val="2350"/>
              </a:lnSpc>
              <a:buNone/>
            </a:pPr>
            <a:r>
              <a:rPr lang="en-US" sz="1450" dirty="0">
                <a:solidFill>
                  <a:srgbClr val="151617"/>
                </a:solidFill>
                <a:latin typeface="Inconsolata" pitchFamily="34" charset="0"/>
                <a:ea typeface="Inconsolata" pitchFamily="34" charset="-122"/>
                <a:cs typeface="Inconsolata" pitchFamily="34" charset="-120"/>
              </a:rPr>
              <a:t>Reduced costs, improved efficiency, and lower emissions</a:t>
            </a:r>
            <a:endParaRPr lang="en-US" sz="1450" dirty="0"/>
          </a:p>
        </p:txBody>
      </p:sp>
      <p:pic>
        <p:nvPicPr>
          <p:cNvPr id="26" name="Picture 25">
            <a:extLst>
              <a:ext uri="{FF2B5EF4-FFF2-40B4-BE49-F238E27FC236}">
                <a16:creationId xmlns:a16="http://schemas.microsoft.com/office/drawing/2014/main" id="{32DBE872-0F87-4FB8-BF8E-2C3E332A30E6}"/>
              </a:ext>
            </a:extLst>
          </p:cNvPr>
          <p:cNvPicPr>
            <a:picLocks noChangeAspect="1"/>
          </p:cNvPicPr>
          <p:nvPr/>
        </p:nvPicPr>
        <p:blipFill>
          <a:blip r:embed="rId4"/>
          <a:stretch>
            <a:fillRect/>
          </a:stretch>
        </p:blipFill>
        <p:spPr>
          <a:xfrm>
            <a:off x="11439080" y="7618465"/>
            <a:ext cx="3191320" cy="58110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1188</Words>
  <Application>Microsoft Office PowerPoint</Application>
  <PresentationFormat>Custom</PresentationFormat>
  <Paragraphs>102</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Montserrat Black</vt:lpstr>
      <vt:lpstr>Inconsolata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fire4money@gmail.com</cp:lastModifiedBy>
  <cp:revision>3</cp:revision>
  <dcterms:created xsi:type="dcterms:W3CDTF">2024-11-15T06:34:32Z</dcterms:created>
  <dcterms:modified xsi:type="dcterms:W3CDTF">2024-11-15T08:15:57Z</dcterms:modified>
</cp:coreProperties>
</file>