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1.png" ContentType="image/png"/>
  <Override PartName="/ppt/media/image10.jpeg" ContentType="image/jpeg"/>
  <Override PartName="/ppt/media/image5.png" ContentType="image/png"/>
  <Override PartName="/ppt/media/image9.png" ContentType="image/png"/>
  <Override PartName="/ppt/media/image12.png" ContentType="image/png"/>
  <Override PartName="/ppt/media/image7.png" ContentType="image/png"/>
  <Override PartName="/ppt/media/image13.png" ContentType="image/png"/>
  <Override PartName="/ppt/media/image8.png" ContentType="image/png"/>
  <Override PartName="/ppt/media/image6.jpeg" ContentType="image/jpeg"/>
  <Override PartName="/ppt/media/image22.png" ContentType="image/png"/>
  <Override PartName="/ppt/media/image20.png" ContentType="image/png"/>
  <Override PartName="/ppt/media/image3.png" ContentType="image/png"/>
  <Override PartName="/ppt/media/image4.png" ContentType="image/png"/>
  <Override PartName="/ppt/media/image21.png" ContentType="image/png"/>
  <Override PartName="/ppt/media/image19.png" ContentType="image/png"/>
  <Override PartName="/ppt/media/image1.png" ContentType="image/png"/>
  <Override PartName="/ppt/media/image18.jpeg" ContentType="image/jpeg"/>
  <Override PartName="/ppt/media/image17.png" ContentType="image/png"/>
  <Override PartName="/ppt/media/image16.jpeg" ContentType="image/jpeg"/>
  <Override PartName="/ppt/media/image15.png" ContentType="image/png"/>
  <Override PartName="/ppt/media/image14.png" ContentType="image/png"/>
  <Override PartName="/ppt/media/image2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1959B5-7182-4C35-B0C5-0283DC21BBF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102344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020120" y="5562000"/>
            <a:ext cx="102344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6E5A25-EB97-43D0-8FEC-A1015D891C5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926460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020120" y="556200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264600" y="556200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7272E3-61E4-47EF-B834-665998CF1DF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7480440" y="386532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0940400" y="386532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4020120" y="556200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7480440" y="556200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10940400" y="556200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D2CF9F-32FF-42B8-8035-6D074F0AA14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2E0BFA9-7EAF-4E90-87D8-C2CE8AE3F6D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020120" y="3865320"/>
            <a:ext cx="102344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6C1E598-6625-4A15-8842-03C28CD699A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102344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AE184DD-BAC4-46A9-9C2A-7021F597E30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4994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9264600" y="3865320"/>
            <a:ext cx="4994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C988A04-834F-4E69-836B-3CF72E394D6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94A6A48-58B3-48D7-AF24-C3BA0D597BF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8615520" y="1016280"/>
            <a:ext cx="9299160" cy="908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BFB535F-4EC2-42BE-B4F3-E2D873DF808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9264600" y="3865320"/>
            <a:ext cx="4994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020120" y="556200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E2ACCC7-6E74-4260-B534-0ED80EABAC8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020120" y="3865320"/>
            <a:ext cx="102344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FF94C5-9D5F-4183-8AD4-7EC4D438ED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4994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926460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9264600" y="556200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DC8FA31-55C8-45ED-8E2B-2E793B73199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6460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020120" y="5562000"/>
            <a:ext cx="102344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5F64279-8A65-4831-B777-596F4A0E339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102344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020120" y="5562000"/>
            <a:ext cx="102344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3529BFB-9446-46A4-8067-3B70804483C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926460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020120" y="556200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9264600" y="556200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3EEF34D-3CEF-4B48-9120-1892EAE1876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7480440" y="386532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0940400" y="386532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020120" y="556200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7480440" y="556200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10940400" y="5562000"/>
            <a:ext cx="329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BA28FEC-B2D0-439F-92A1-F0202DC398A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102344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FDFA9A-A0A9-4697-9675-82430D09591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4994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264600" y="3865320"/>
            <a:ext cx="4994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EBC1B6-9C30-447E-BC7E-9215131420E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356E77-B3B2-47B8-8B52-0B863E44ECB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8615520" y="1016280"/>
            <a:ext cx="9299160" cy="908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FB44D5-C5C6-4857-8D9E-3D877B0C3B5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9264600" y="3865320"/>
            <a:ext cx="4994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020120" y="556200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C9E468-DE89-429D-9695-790CCBA0EE1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49942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926460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9264600" y="556200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B8CCE2-CCF6-41FD-80E2-D25D6E8D1B9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02012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264600" y="3865320"/>
            <a:ext cx="49942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020120" y="5562000"/>
            <a:ext cx="102344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CA06D2-7A81-42FA-8789-1F808A0E771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 hidden="1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7"/>
          <p:cNvSpPr/>
          <p:nvPr/>
        </p:nvSpPr>
        <p:spPr>
          <a:xfrm>
            <a:off x="15855120" y="5907600"/>
            <a:ext cx="2432880" cy="3476160"/>
          </a:xfrm>
          <a:custGeom>
            <a:avLst/>
            <a:gdLst/>
            <a:ah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8"/>
          <p:cNvSpPr/>
          <p:nvPr/>
        </p:nvSpPr>
        <p:spPr>
          <a:xfrm>
            <a:off x="8716680" y="8595360"/>
            <a:ext cx="2892240" cy="1692000"/>
          </a:xfrm>
          <a:custGeom>
            <a:avLst/>
            <a:gdLst/>
            <a:ah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19"/>
          <p:cNvSpPr/>
          <p:nvPr/>
        </p:nvSpPr>
        <p:spPr>
          <a:xfrm>
            <a:off x="8132400" y="8057520"/>
            <a:ext cx="2371320" cy="2229840"/>
          </a:xfrm>
          <a:custGeom>
            <a:avLst/>
            <a:gdLst/>
            <a:ah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0"/>
          <p:cNvSpPr/>
          <p:nvPr/>
        </p:nvSpPr>
        <p:spPr>
          <a:xfrm>
            <a:off x="11900160" y="6900120"/>
            <a:ext cx="5771880" cy="3386880"/>
          </a:xfrm>
          <a:custGeom>
            <a:avLst/>
            <a:gdLst/>
            <a:ah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1"/>
          <p:cNvSpPr/>
          <p:nvPr/>
        </p:nvSpPr>
        <p:spPr>
          <a:xfrm>
            <a:off x="0" y="0"/>
            <a:ext cx="2343960" cy="2505960"/>
          </a:xfrm>
          <a:custGeom>
            <a:avLst/>
            <a:gdLst/>
            <a:ah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 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 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220B80B-7582-41F1-9EB1-6EF5A62698BA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10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96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400" spc="-1" strike="noStrike">
                <a:latin typeface="Calibri"/>
              </a:rPr>
              <a:t>Click to edit the title text format</a:t>
            </a:r>
            <a:endParaRPr b="0" lang="en-IN" sz="44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020120" y="3865320"/>
            <a:ext cx="102344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Click to edit the outline text format</a:t>
            </a:r>
            <a:endParaRPr b="0" lang="en-IN" sz="3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Second Outline Level</a:t>
            </a:r>
            <a:endParaRPr b="0" lang="en-IN" sz="3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Third Outline Level</a:t>
            </a:r>
            <a:endParaRPr b="0" lang="en-IN" sz="3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Fourth Outline Level</a:t>
            </a:r>
            <a:endParaRPr b="0" lang="en-IN" sz="3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Fifth Outline Level</a:t>
            </a:r>
            <a:endParaRPr b="0" lang="en-IN" sz="3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Sixth Outline Level</a:t>
            </a:r>
            <a:endParaRPr b="0" lang="en-IN" sz="3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Seventh Outline Level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8291AD9-8124-4052-BD93-68F95627AD5F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image" Target="../media/image19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bject 2"/>
          <p:cNvSpPr/>
          <p:nvPr/>
        </p:nvSpPr>
        <p:spPr>
          <a:xfrm>
            <a:off x="473400" y="2627640"/>
            <a:ext cx="8503560" cy="53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5400" bIns="0" anchor="t">
            <a:spAutoFit/>
          </a:bodyPr>
          <a:p>
            <a:pPr marL="12600">
              <a:lnSpc>
                <a:spcPts val="6829"/>
              </a:lnSpc>
              <a:spcBef>
                <a:spcPts val="1460"/>
              </a:spcBef>
              <a:buNone/>
            </a:pPr>
            <a:r>
              <a:rPr b="0" lang="en-IN" sz="6800" spc="299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0" lang="en-IN" sz="6800" spc="2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0" lang="en-IN" sz="6800" spc="248" strike="noStrike">
                <a:solidFill>
                  <a:srgbClr val="ffffff"/>
                </a:solidFill>
                <a:latin typeface="Cambria"/>
              </a:rPr>
              <a:t>Secrets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389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6800" spc="222" strike="noStrike">
                <a:solidFill>
                  <a:srgbClr val="ffffff"/>
                </a:solidFill>
                <a:latin typeface="Cambria"/>
              </a:rPr>
              <a:t>Polynomials:</a:t>
            </a:r>
            <a:r>
              <a:rPr b="0" lang="en-IN" sz="6800" spc="6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62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0" lang="en-IN" sz="6800" spc="299" strike="noStrike">
                <a:solidFill>
                  <a:srgbClr val="ffffff"/>
                </a:solidFill>
                <a:latin typeface="Cambria"/>
              </a:rPr>
              <a:t>Magic</a:t>
            </a:r>
            <a:r>
              <a:rPr b="0" lang="en-IN" sz="6800" spc="23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412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62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199" strike="noStrike">
                <a:solidFill>
                  <a:srgbClr val="ffffff"/>
                </a:solidFill>
                <a:latin typeface="Cambria"/>
              </a:rPr>
              <a:t>Rational </a:t>
            </a:r>
            <a:r>
              <a:rPr b="0" lang="en-IN" sz="6800" spc="273" strike="noStrike">
                <a:solidFill>
                  <a:srgbClr val="ffffff"/>
                </a:solidFill>
                <a:latin typeface="Cambria"/>
              </a:rPr>
              <a:t>Root</a:t>
            </a:r>
            <a:r>
              <a:rPr b="0" lang="en-IN" sz="6800" spc="4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313" strike="noStrike">
                <a:solidFill>
                  <a:srgbClr val="ffffff"/>
                </a:solidFill>
                <a:latin typeface="Cambria"/>
              </a:rPr>
              <a:t>Theorem</a:t>
            </a:r>
            <a:endParaRPr b="0" lang="en-IN" sz="6800" spc="-1" strike="noStrike">
              <a:latin typeface="Arial"/>
            </a:endParaRPr>
          </a:p>
        </p:txBody>
      </p:sp>
      <p:grpSp>
        <p:nvGrpSpPr>
          <p:cNvPr id="91" name="object 3"/>
          <p:cNvGrpSpPr/>
          <p:nvPr/>
        </p:nvGrpSpPr>
        <p:grpSpPr>
          <a:xfrm>
            <a:off x="9144360" y="0"/>
            <a:ext cx="9143280" cy="9380520"/>
            <a:chOff x="9144360" y="0"/>
            <a:chExt cx="9143280" cy="9380520"/>
          </a:xfrm>
        </p:grpSpPr>
        <p:pic>
          <p:nvPicPr>
            <p:cNvPr id="92" name="object 4" descr=""/>
            <p:cNvPicPr/>
            <p:nvPr/>
          </p:nvPicPr>
          <p:blipFill>
            <a:blip r:embed="rId1"/>
            <a:stretch/>
          </p:blipFill>
          <p:spPr>
            <a:xfrm>
              <a:off x="9144360" y="4056480"/>
              <a:ext cx="5324040" cy="5324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5" descr=""/>
            <p:cNvPicPr/>
            <p:nvPr/>
          </p:nvPicPr>
          <p:blipFill>
            <a:blip r:embed="rId2"/>
            <a:stretch/>
          </p:blipFill>
          <p:spPr>
            <a:xfrm>
              <a:off x="11809800" y="0"/>
              <a:ext cx="6477840" cy="740700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object 2"/>
          <p:cNvGrpSpPr/>
          <p:nvPr/>
        </p:nvGrpSpPr>
        <p:grpSpPr>
          <a:xfrm>
            <a:off x="9145080" y="1085040"/>
            <a:ext cx="9142920" cy="7595280"/>
            <a:chOff x="9145080" y="1085040"/>
            <a:chExt cx="9142920" cy="7595280"/>
          </a:xfrm>
        </p:grpSpPr>
        <p:sp>
          <p:nvSpPr>
            <p:cNvPr id="179" name="object 3"/>
            <p:cNvSpPr/>
            <p:nvPr/>
          </p:nvSpPr>
          <p:spPr>
            <a:xfrm>
              <a:off x="11162880" y="2232360"/>
              <a:ext cx="7125120" cy="6447960"/>
            </a:xfrm>
            <a:custGeom>
              <a:avLst/>
              <a:gdLst/>
              <a:ah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0" name="object 4"/>
            <p:cNvSpPr/>
            <p:nvPr/>
          </p:nvSpPr>
          <p:spPr>
            <a:xfrm>
              <a:off x="9902520" y="3247560"/>
              <a:ext cx="3096000" cy="3398760"/>
            </a:xfrm>
            <a:custGeom>
              <a:avLst/>
              <a:gdLst/>
              <a:ah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1" name="object 5"/>
            <p:cNvSpPr/>
            <p:nvPr/>
          </p:nvSpPr>
          <p:spPr>
            <a:xfrm>
              <a:off x="914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2" name="object 6"/>
            <p:cNvSpPr/>
            <p:nvPr/>
          </p:nvSpPr>
          <p:spPr>
            <a:xfrm>
              <a:off x="962748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3" name="object 7"/>
            <p:cNvSpPr/>
            <p:nvPr/>
          </p:nvSpPr>
          <p:spPr>
            <a:xfrm>
              <a:off x="13107600" y="1085040"/>
              <a:ext cx="3753720" cy="1771200"/>
            </a:xfrm>
            <a:custGeom>
              <a:avLst/>
              <a:gdLst/>
              <a:ah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4" name="object 8"/>
            <p:cNvSpPr/>
            <p:nvPr/>
          </p:nvSpPr>
          <p:spPr>
            <a:xfrm>
              <a:off x="13703040" y="1854000"/>
              <a:ext cx="143280" cy="429480"/>
            </a:xfrm>
            <a:custGeom>
              <a:avLst/>
              <a:gdLst/>
              <a:ah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85" name="object 9" descr=""/>
            <p:cNvPicPr/>
            <p:nvPr/>
          </p:nvPicPr>
          <p:blipFill>
            <a:blip r:embed="rId1"/>
            <a:stretch/>
          </p:blipFill>
          <p:spPr>
            <a:xfrm>
              <a:off x="13703040" y="1660320"/>
              <a:ext cx="142920" cy="14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86" name="object 10"/>
            <p:cNvSpPr/>
            <p:nvPr/>
          </p:nvSpPr>
          <p:spPr>
            <a:xfrm>
              <a:off x="1358244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7" name="object 11"/>
            <p:cNvSpPr/>
            <p:nvPr/>
          </p:nvSpPr>
          <p:spPr>
            <a:xfrm>
              <a:off x="1112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8" name="object 12"/>
            <p:cNvSpPr/>
            <p:nvPr/>
          </p:nvSpPr>
          <p:spPr>
            <a:xfrm>
              <a:off x="1160496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89" name="object 13" descr=""/>
            <p:cNvPicPr/>
            <p:nvPr/>
          </p:nvPicPr>
          <p:blipFill>
            <a:blip r:embed="rId2"/>
            <a:stretch/>
          </p:blipFill>
          <p:spPr>
            <a:xfrm>
              <a:off x="12135240" y="1756080"/>
              <a:ext cx="95040" cy="97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90" name="object 14"/>
            <p:cNvSpPr/>
            <p:nvPr/>
          </p:nvSpPr>
          <p:spPr>
            <a:xfrm>
              <a:off x="15647040" y="1635120"/>
              <a:ext cx="657000" cy="671400"/>
            </a:xfrm>
            <a:custGeom>
              <a:avLst/>
              <a:gdLst/>
              <a:ah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2247840" y="1799280"/>
            <a:ext cx="6071400" cy="399024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13050" spc="364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192" name="object 16"/>
          <p:cNvSpPr/>
          <p:nvPr/>
        </p:nvSpPr>
        <p:spPr>
          <a:xfrm>
            <a:off x="2738880" y="4456080"/>
            <a:ext cx="510552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6160" bIns="0" anchor="t">
            <a:spAutoFit/>
          </a:bodyPr>
          <a:p>
            <a:pPr marL="12600" algn="ctr">
              <a:lnSpc>
                <a:spcPts val="5250"/>
              </a:lnSpc>
              <a:spcBef>
                <a:spcPts val="1151"/>
              </a:spcBef>
              <a:buNone/>
            </a:pPr>
            <a:r>
              <a:rPr b="0" lang="en-IN" sz="5250" spc="497" strike="noStrike">
                <a:solidFill>
                  <a:srgbClr val="ffffff"/>
                </a:solidFill>
                <a:latin typeface="Cambria"/>
              </a:rPr>
              <a:t>Do</a:t>
            </a:r>
            <a:r>
              <a:rPr b="0" lang="en-IN" sz="52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94" strike="noStrike">
                <a:solidFill>
                  <a:srgbClr val="ffffff"/>
                </a:solidFill>
                <a:latin typeface="Cambria"/>
              </a:rPr>
              <a:t>you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23" strike="noStrike">
                <a:solidFill>
                  <a:srgbClr val="ffffff"/>
                </a:solidFill>
                <a:latin typeface="Cambria"/>
              </a:rPr>
              <a:t>have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4" strike="noStrike">
                <a:solidFill>
                  <a:srgbClr val="ffffff"/>
                </a:solidFill>
                <a:latin typeface="Cambria"/>
              </a:rPr>
              <a:t>any </a:t>
            </a:r>
            <a:r>
              <a:rPr b="0" lang="en-IN" sz="5250" spc="168" strike="noStrike">
                <a:solidFill>
                  <a:srgbClr val="ffffff"/>
                </a:solidFill>
                <a:latin typeface="Cambria"/>
              </a:rPr>
              <a:t>questions?</a:t>
            </a:r>
            <a:endParaRPr b="0" lang="en-IN" sz="5250" spc="-1" strike="noStrike">
              <a:latin typeface="Arial"/>
            </a:endParaRPr>
          </a:p>
          <a:p>
            <a:pPr marL="2520" algn="ctr">
              <a:lnSpc>
                <a:spcPts val="3365"/>
              </a:lnSpc>
              <a:spcBef>
                <a:spcPts val="3526"/>
              </a:spcBef>
              <a:buNone/>
            </a:pPr>
            <a:r>
              <a:rPr b="0" lang="en-IN" sz="3050" spc="103" strike="noStrike" u="sng">
                <a:solidFill>
                  <a:srgbClr val="ffffff"/>
                </a:solidFill>
                <a:uFillTx/>
                <a:latin typeface="Tahoma"/>
                <a:hlinkClick r:id="rId3"/>
              </a:rPr>
              <a:t>youremail@email.com</a:t>
            </a:r>
            <a:endParaRPr b="0" lang="en-IN" sz="3050" spc="-1" strike="noStrike">
              <a:latin typeface="Arial"/>
            </a:endParaRPr>
          </a:p>
          <a:p>
            <a:pPr marL="1800" algn="ctr">
              <a:lnSpc>
                <a:spcPts val="3076"/>
              </a:lnSpc>
              <a:buNone/>
            </a:pPr>
            <a:r>
              <a:rPr b="0" lang="en-IN" sz="3050" spc="-106" strike="noStrike">
                <a:solidFill>
                  <a:srgbClr val="ffffff"/>
                </a:solidFill>
                <a:latin typeface="Tahoma"/>
              </a:rPr>
              <a:t>+91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620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000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52" strike="noStrike">
                <a:solidFill>
                  <a:srgbClr val="ffffff"/>
                </a:solidFill>
                <a:latin typeface="Tahoma"/>
              </a:rPr>
              <a:t>838</a:t>
            </a:r>
            <a:endParaRPr b="0" lang="en-IN" sz="3050" spc="-1" strike="noStrike">
              <a:latin typeface="Arial"/>
            </a:endParaRPr>
          </a:p>
          <a:p>
            <a:pPr marL="488160" algn="ctr">
              <a:lnSpc>
                <a:spcPts val="3081"/>
              </a:lnSpc>
              <a:spcBef>
                <a:spcPts val="295"/>
              </a:spcBef>
              <a:buNone/>
            </a:pPr>
            <a:r>
              <a:rPr b="0" lang="en-IN" sz="3050" spc="89" strike="noStrike" u="sng">
                <a:solidFill>
                  <a:srgbClr val="ffffff"/>
                </a:solidFill>
                <a:uFillTx/>
                <a:latin typeface="Tahoma"/>
                <a:hlinkClick r:id="rId4"/>
              </a:rPr>
              <a:t>www.yourwebsite.com</a:t>
            </a:r>
            <a:r>
              <a:rPr b="0" lang="en-IN" sz="3050" spc="89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117" strike="noStrike">
                <a:solidFill>
                  <a:srgbClr val="ffffff"/>
                </a:solidFill>
                <a:latin typeface="Tahoma"/>
              </a:rPr>
              <a:t>@yourusername</a:t>
            </a:r>
            <a:endParaRPr b="0" lang="en-IN" sz="3050" spc="-1" strike="noStrike">
              <a:latin typeface="Arial"/>
            </a:endParaRPr>
          </a:p>
        </p:txBody>
      </p:sp>
      <p:sp>
        <p:nvSpPr>
          <p:cNvPr id="193" name="object 17"/>
          <p:cNvSpPr/>
          <p:nvPr/>
        </p:nvSpPr>
        <p:spPr>
          <a:xfrm>
            <a:off x="2335320" y="4336200"/>
            <a:ext cx="5933880" cy="95040"/>
          </a:xfrm>
          <a:custGeom>
            <a:avLst/>
            <a:gdLst/>
            <a:ah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95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96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98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841040"/>
          </a:xfrm>
          <a:prstGeom prst="rect">
            <a:avLst/>
          </a:prstGeom>
          <a:noFill/>
          <a:ln w="0">
            <a:noFill/>
          </a:ln>
        </p:spPr>
        <p:txBody>
          <a:bodyPr lIns="0" rIns="0" tIns="12132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5250" spc="208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0" lang="en-IN" sz="5250" spc="18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99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0" lang="en-IN" sz="5250" spc="20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74" strike="noStrike">
                <a:solidFill>
                  <a:srgbClr val="ffffff"/>
                </a:solidFill>
                <a:latin typeface="Cambria"/>
              </a:rPr>
              <a:t>Polynomials</a:t>
            </a:r>
            <a:endParaRPr b="0" lang="en-IN" sz="5250" spc="-1" strike="noStrike">
              <a:latin typeface="Calibri"/>
            </a:endParaRPr>
          </a:p>
        </p:txBody>
      </p:sp>
      <p:pic>
        <p:nvPicPr>
          <p:cNvPr id="100" name="object 8" descr=""/>
          <p:cNvPicPr/>
          <p:nvPr/>
        </p:nvPicPr>
        <p:blipFill>
          <a:blip r:embed="rId2"/>
          <a:stretch/>
        </p:blipFill>
        <p:spPr>
          <a:xfrm>
            <a:off x="8666640" y="3228840"/>
            <a:ext cx="1896840" cy="35712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9" descr=""/>
          <p:cNvPicPr/>
          <p:nvPr/>
        </p:nvPicPr>
        <p:blipFill>
          <a:blip r:embed="rId3"/>
          <a:stretch/>
        </p:blipFill>
        <p:spPr>
          <a:xfrm>
            <a:off x="10577160" y="5286240"/>
            <a:ext cx="3629880" cy="277920"/>
          </a:xfrm>
          <a:prstGeom prst="rect">
            <a:avLst/>
          </a:prstGeom>
          <a:ln w="0">
            <a:noFill/>
          </a:ln>
        </p:spPr>
      </p:pic>
      <p:sp>
        <p:nvSpPr>
          <p:cNvPr id="102" name="object 10"/>
          <p:cNvSpPr/>
          <p:nvPr/>
        </p:nvSpPr>
        <p:spPr>
          <a:xfrm>
            <a:off x="8620200" y="3147840"/>
            <a:ext cx="6748560" cy="413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104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fundamental</a:t>
            </a:r>
            <a:r>
              <a:rPr b="0" lang="en-IN" sz="27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expressions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algebra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consist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variables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coefficients.</a:t>
            </a:r>
            <a:r>
              <a:rPr b="0" lang="en-IN" sz="27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their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properties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unlock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many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mathematical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mysteries.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55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presentation,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will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explore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endParaRPr b="0" lang="en-IN" sz="2700" spc="-1" strike="noStrike">
              <a:latin typeface="Arial"/>
            </a:endParaRPr>
          </a:p>
          <a:p>
            <a:pPr marL="12600" indent="2021040">
              <a:lnSpc>
                <a:spcPts val="3229"/>
              </a:lnSpc>
              <a:spcBef>
                <a:spcPts val="91"/>
              </a:spcBef>
              <a:buNone/>
              <a:tabLst>
                <a:tab algn="l" pos="0"/>
              </a:tabLst>
            </a:pP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how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it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helps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us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find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roots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polynomial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equations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Tahoma"/>
              </a:rPr>
              <a:t>creatively.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03" name="object 11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05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6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2412360"/>
          </a:xfrm>
          <a:prstGeom prst="rect">
            <a:avLst/>
          </a:prstGeom>
          <a:noFill/>
          <a:ln w="0">
            <a:noFill/>
          </a:ln>
        </p:spPr>
        <p:txBody>
          <a:bodyPr lIns="0" rIns="0" tIns="692640" bIns="0" anchor="t">
            <a:noAutofit/>
          </a:bodyPr>
          <a:p>
            <a:pPr marL="275544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4800" spc="239" strike="noStrike">
                <a:solidFill>
                  <a:srgbClr val="ffffff"/>
                </a:solidFill>
                <a:latin typeface="Cambria"/>
              </a:rPr>
              <a:t>What</a:t>
            </a:r>
            <a:r>
              <a:rPr b="0" lang="en-IN" sz="4800" spc="-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00" spc="128" strike="noStrike">
                <a:solidFill>
                  <a:srgbClr val="ffffff"/>
                </a:solidFill>
                <a:latin typeface="Cambria"/>
              </a:rPr>
              <a:t>Are</a:t>
            </a:r>
            <a:r>
              <a:rPr b="0" lang="en-IN" sz="48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00" spc="137" strike="noStrike">
                <a:solidFill>
                  <a:srgbClr val="ffffff"/>
                </a:solidFill>
                <a:latin typeface="Cambria"/>
              </a:rPr>
              <a:t>Polynomials?</a:t>
            </a:r>
            <a:endParaRPr b="0" lang="en-IN" sz="4800" spc="-1" strike="noStrike">
              <a:latin typeface="Calibri"/>
            </a:endParaRPr>
          </a:p>
        </p:txBody>
      </p:sp>
      <p:pic>
        <p:nvPicPr>
          <p:cNvPr id="110" name="object 8" descr=""/>
          <p:cNvPicPr/>
          <p:nvPr/>
        </p:nvPicPr>
        <p:blipFill>
          <a:blip r:embed="rId2"/>
          <a:stretch/>
        </p:blipFill>
        <p:spPr>
          <a:xfrm>
            <a:off x="12504240" y="3509640"/>
            <a:ext cx="1727280" cy="356760"/>
          </a:xfrm>
          <a:prstGeom prst="rect">
            <a:avLst/>
          </a:prstGeom>
          <a:ln w="0">
            <a:noFill/>
          </a:ln>
        </p:spPr>
      </p:pic>
      <p:sp>
        <p:nvSpPr>
          <p:cNvPr id="111" name="object 9"/>
          <p:cNvSpPr/>
          <p:nvPr/>
        </p:nvSpPr>
        <p:spPr>
          <a:xfrm>
            <a:off x="11858040" y="3429000"/>
            <a:ext cx="6067800" cy="37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30960" indent="278640" algn="r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29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an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expression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made </a:t>
            </a:r>
            <a:r>
              <a:rPr b="0" lang="en-IN" sz="2700" spc="154" strike="noStrike">
                <a:solidFill>
                  <a:srgbClr val="ffffff"/>
                </a:solidFill>
                <a:latin typeface="Tahoma"/>
              </a:rPr>
              <a:t>up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variables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raised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non-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negative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integer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powers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multiplied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by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coefficients.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They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be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simple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like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" strike="noStrike">
                <a:solidFill>
                  <a:srgbClr val="ffffff"/>
                </a:solidFill>
                <a:latin typeface="Tahoma"/>
              </a:rPr>
              <a:t>x</a:t>
            </a:r>
            <a:endParaRPr b="0" lang="en-IN" sz="2700" spc="-1" strike="noStrike">
              <a:latin typeface="Arial"/>
            </a:endParaRPr>
          </a:p>
          <a:p>
            <a:pPr marL="300240" indent="-288360" algn="r">
              <a:lnSpc>
                <a:spcPts val="3229"/>
              </a:lnSpc>
              <a:spcBef>
                <a:spcPts val="54"/>
              </a:spcBef>
              <a:buNone/>
              <a:tabLst>
                <a:tab algn="l" pos="0"/>
              </a:tabLst>
            </a:pPr>
            <a:r>
              <a:rPr b="0" lang="en-IN" sz="2700" spc="-435" strike="noStrike">
                <a:solidFill>
                  <a:srgbClr val="ffffff"/>
                </a:solidFill>
                <a:latin typeface="Tahoma"/>
              </a:rPr>
              <a:t>+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2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37" strike="noStrike">
                <a:solidFill>
                  <a:srgbClr val="ffffff"/>
                </a:solidFill>
                <a:latin typeface="Tahoma"/>
              </a:rPr>
              <a:t>or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complex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like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60" strike="noStrike">
                <a:solidFill>
                  <a:srgbClr val="ffffff"/>
                </a:solidFill>
                <a:latin typeface="Tahoma"/>
              </a:rPr>
              <a:t>3x^3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-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60" strike="noStrike">
                <a:solidFill>
                  <a:srgbClr val="ffffff"/>
                </a:solidFill>
                <a:latin typeface="Tahoma"/>
              </a:rPr>
              <a:t>2x^2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435" strike="noStrike">
                <a:solidFill>
                  <a:srgbClr val="ffffff"/>
                </a:solidFill>
                <a:latin typeface="Tahoma"/>
              </a:rPr>
              <a:t>+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x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-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5.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structure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24" strike="noStrike">
                <a:solidFill>
                  <a:srgbClr val="ffffff"/>
                </a:solidFill>
                <a:latin typeface="Tahoma"/>
              </a:rPr>
              <a:t>key</a:t>
            </a:r>
            <a:endParaRPr b="0" lang="en-IN" sz="2700" spc="-1" strike="noStrike">
              <a:latin typeface="Arial"/>
            </a:endParaRPr>
          </a:p>
          <a:p>
            <a:pPr marL="300240" indent="-288360" algn="r">
              <a:lnSpc>
                <a:spcPts val="3115"/>
              </a:lnSpc>
              <a:buNone/>
              <a:tabLst>
                <a:tab algn="l" pos="0"/>
              </a:tabLst>
            </a:pP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mastering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algebra.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12" name="object 10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14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115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7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1841040"/>
          </a:xfrm>
          <a:prstGeom prst="rect">
            <a:avLst/>
          </a:prstGeom>
          <a:noFill/>
          <a:ln w="0">
            <a:noFill/>
          </a:ln>
        </p:spPr>
        <p:txBody>
          <a:bodyPr lIns="0" rIns="0" tIns="12132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5250" spc="174" strike="noStrike">
                <a:solidFill>
                  <a:srgbClr val="ffffff"/>
                </a:solidFill>
                <a:latin typeface="Cambria"/>
              </a:rPr>
              <a:t>Roots</a:t>
            </a:r>
            <a:r>
              <a:rPr b="0" lang="en-IN" sz="525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242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0" lang="en-IN" sz="52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4" strike="noStrike">
                <a:solidFill>
                  <a:srgbClr val="ffffff"/>
                </a:solidFill>
                <a:latin typeface="Cambria"/>
              </a:rPr>
              <a:t>Their</a:t>
            </a:r>
            <a:r>
              <a:rPr b="0" lang="en-IN" sz="5250" spc="5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233" strike="noStrike">
                <a:solidFill>
                  <a:srgbClr val="ffffff"/>
                </a:solidFill>
                <a:latin typeface="Cambria"/>
              </a:rPr>
              <a:t>Importance</a:t>
            </a:r>
            <a:endParaRPr b="0" lang="en-IN" sz="5250" spc="-1" strike="noStrike">
              <a:latin typeface="Calibri"/>
            </a:endParaRPr>
          </a:p>
        </p:txBody>
      </p:sp>
      <p:pic>
        <p:nvPicPr>
          <p:cNvPr id="119" name="object 8" descr=""/>
          <p:cNvPicPr/>
          <p:nvPr/>
        </p:nvPicPr>
        <p:blipFill>
          <a:blip r:embed="rId2"/>
          <a:stretch/>
        </p:blipFill>
        <p:spPr>
          <a:xfrm>
            <a:off x="9343080" y="3263400"/>
            <a:ext cx="807480" cy="243360"/>
          </a:xfrm>
          <a:prstGeom prst="rect">
            <a:avLst/>
          </a:prstGeom>
          <a:ln w="0">
            <a:noFill/>
          </a:ln>
        </p:spPr>
      </p:pic>
      <p:sp>
        <p:nvSpPr>
          <p:cNvPr id="120" name="object 9"/>
          <p:cNvSpPr/>
          <p:nvPr/>
        </p:nvSpPr>
        <p:spPr>
          <a:xfrm>
            <a:off x="8620200" y="3147840"/>
            <a:ext cx="6837480" cy="370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2600">
              <a:lnSpc>
                <a:spcPts val="3229"/>
              </a:lnSpc>
              <a:spcBef>
                <a:spcPts val="215"/>
              </a:spcBef>
              <a:buNone/>
              <a:tabLst>
                <a:tab algn="l" pos="1620360"/>
              </a:tabLst>
            </a:pP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polynomial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values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x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make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polynomial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equal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zero.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104"/>
              </a:lnSpc>
              <a:buNone/>
              <a:tabLst>
                <a:tab algn="l" pos="1620360"/>
              </a:tabLst>
            </a:pP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Finding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roots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crucial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for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graphing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buNone/>
              <a:tabLst>
                <a:tab algn="l" pos="162036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polynomial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38" strike="noStrike">
                <a:solidFill>
                  <a:srgbClr val="ffffff"/>
                </a:solidFill>
                <a:latin typeface="Tahoma"/>
              </a:rPr>
              <a:t>its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spcBef>
                <a:spcPts val="164"/>
              </a:spcBef>
              <a:buNone/>
              <a:tabLst>
                <a:tab algn="l" pos="1620360"/>
              </a:tabLst>
            </a:pP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behavior.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Let's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dive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into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how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27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find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roots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32" strike="noStrike">
                <a:solidFill>
                  <a:srgbClr val="ffffff"/>
                </a:solidFill>
                <a:latin typeface="Tahoma"/>
              </a:rPr>
              <a:t>efficiently.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21" name="object 10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23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4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2562840"/>
          </a:xfrm>
          <a:prstGeom prst="rect">
            <a:avLst/>
          </a:prstGeom>
          <a:noFill/>
          <a:ln w="0">
            <a:noFill/>
          </a:ln>
        </p:spPr>
        <p:txBody>
          <a:bodyPr lIns="0" rIns="0" tIns="714600" bIns="0" anchor="t">
            <a:noAutofit/>
          </a:bodyPr>
          <a:p>
            <a:pPr marL="2905920"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182" strike="noStrike">
                <a:solidFill>
                  <a:srgbClr val="ffffff"/>
                </a:solidFill>
                <a:latin typeface="Cambria"/>
              </a:rPr>
              <a:t>Introducing</a:t>
            </a: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440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28" strike="noStrike">
                <a:solidFill>
                  <a:srgbClr val="ffffff"/>
                </a:solidFill>
                <a:latin typeface="Cambria"/>
              </a:rPr>
              <a:t>Rational</a:t>
            </a:r>
            <a:endParaRPr b="0" lang="en-IN" sz="4400" spc="-1" strike="noStrike">
              <a:latin typeface="Calibri"/>
            </a:endParaRPr>
          </a:p>
          <a:p>
            <a:pPr marL="2905920" algn="r">
              <a:lnSpc>
                <a:spcPts val="4850"/>
              </a:lnSpc>
              <a:buNone/>
            </a:pP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Root</a:t>
            </a:r>
            <a:r>
              <a:rPr b="0" lang="en-IN" sz="440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99" strike="noStrike">
                <a:solidFill>
                  <a:srgbClr val="ffffff"/>
                </a:solidFill>
                <a:latin typeface="Cambria"/>
              </a:rPr>
              <a:t>Theorem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28" name="object 8" descr=""/>
          <p:cNvPicPr/>
          <p:nvPr/>
        </p:nvPicPr>
        <p:blipFill>
          <a:blip r:embed="rId2"/>
          <a:stretch/>
        </p:blipFill>
        <p:spPr>
          <a:xfrm>
            <a:off x="12795840" y="3509640"/>
            <a:ext cx="3629880" cy="277920"/>
          </a:xfrm>
          <a:prstGeom prst="rect">
            <a:avLst/>
          </a:prstGeom>
          <a:ln w="0">
            <a:noFill/>
          </a:ln>
        </p:spPr>
      </p:pic>
      <p:sp>
        <p:nvSpPr>
          <p:cNvPr id="129" name="object 9"/>
          <p:cNvSpPr/>
          <p:nvPr/>
        </p:nvSpPr>
        <p:spPr>
          <a:xfrm>
            <a:off x="12069000" y="3429000"/>
            <a:ext cx="61740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30" name="object 10"/>
          <p:cNvSpPr/>
          <p:nvPr/>
        </p:nvSpPr>
        <p:spPr>
          <a:xfrm>
            <a:off x="12786840" y="3429000"/>
            <a:ext cx="5136120" cy="166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560" bIns="0" anchor="t">
            <a:spAutoFit/>
          </a:bodyPr>
          <a:p>
            <a:pPr marL="12600" indent="3729240" algn="r">
              <a:lnSpc>
                <a:spcPts val="3229"/>
              </a:lnSpc>
              <a:spcBef>
                <a:spcPts val="201"/>
              </a:spcBef>
              <a:buNone/>
              <a:tabLst>
                <a:tab algn="l" pos="0"/>
              </a:tabLst>
            </a:pP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provides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37" strike="noStrike">
                <a:solidFill>
                  <a:srgbClr val="ffffff"/>
                </a:solidFill>
                <a:latin typeface="Tahoma"/>
              </a:rPr>
              <a:t>method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identify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potential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rational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roots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polynomial.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66" strike="noStrike">
                <a:solidFill>
                  <a:srgbClr val="ffffff"/>
                </a:solidFill>
                <a:latin typeface="Tahoma"/>
              </a:rPr>
              <a:t>It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31" name="object 11"/>
          <p:cNvSpPr/>
          <p:nvPr/>
        </p:nvSpPr>
        <p:spPr>
          <a:xfrm>
            <a:off x="11871360" y="4657680"/>
            <a:ext cx="6051960" cy="247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2600" indent="882000" algn="r">
              <a:lnSpc>
                <a:spcPct val="100000"/>
              </a:lnSpc>
              <a:spcBef>
                <a:spcPts val="91"/>
              </a:spcBef>
              <a:buNone/>
              <a:tabLst>
                <a:tab algn="l" pos="0"/>
              </a:tabLst>
            </a:pP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states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any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rational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solution,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expressed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fraction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p/q,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has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57" strike="noStrike">
                <a:solidFill>
                  <a:srgbClr val="ffffff"/>
                </a:solidFill>
                <a:latin typeface="Tahoma"/>
              </a:rPr>
              <a:t>p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as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factor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constant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term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57" strike="noStrike">
                <a:solidFill>
                  <a:srgbClr val="ffffff"/>
                </a:solidFill>
                <a:latin typeface="Tahoma"/>
              </a:rPr>
              <a:t>q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as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factor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leading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coefficient.</a:t>
            </a:r>
            <a:endParaRPr b="0" lang="en-IN" sz="2700" spc="-1" strike="noStrike">
              <a:latin typeface="Arial"/>
            </a:endParaRPr>
          </a:p>
          <a:p>
            <a:pPr marL="12600" indent="882000" algn="r">
              <a:lnSpc>
                <a:spcPts val="3226"/>
              </a:lnSpc>
              <a:buNone/>
              <a:tabLst>
                <a:tab algn="l" pos="0"/>
              </a:tabLst>
            </a:pP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Let's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break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down!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32" name="object 12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object 2"/>
          <p:cNvSpPr/>
          <p:nvPr/>
        </p:nvSpPr>
        <p:spPr>
          <a:xfrm>
            <a:off x="3289320" y="0"/>
            <a:ext cx="3387960" cy="1693800"/>
          </a:xfrm>
          <a:custGeom>
            <a:avLst/>
            <a:gdLst/>
            <a:ah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34" name="object 3"/>
          <p:cNvGrpSpPr/>
          <p:nvPr/>
        </p:nvGrpSpPr>
        <p:grpSpPr>
          <a:xfrm>
            <a:off x="0" y="3157560"/>
            <a:ext cx="1786680" cy="3476880"/>
            <a:chOff x="0" y="3157560"/>
            <a:chExt cx="1786680" cy="3476880"/>
          </a:xfrm>
        </p:grpSpPr>
        <p:sp>
          <p:nvSpPr>
            <p:cNvPr id="135" name="object 4"/>
            <p:cNvSpPr/>
            <p:nvPr/>
          </p:nvSpPr>
          <p:spPr>
            <a:xfrm>
              <a:off x="0" y="3695400"/>
              <a:ext cx="1786680" cy="2939040"/>
            </a:xfrm>
            <a:custGeom>
              <a:avLst/>
              <a:gdLst/>
              <a:ah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" name="object 5"/>
            <p:cNvSpPr/>
            <p:nvPr/>
          </p:nvSpPr>
          <p:spPr>
            <a:xfrm>
              <a:off x="0" y="3157560"/>
              <a:ext cx="681120" cy="1314000"/>
            </a:xfrm>
            <a:custGeom>
              <a:avLst/>
              <a:gdLst/>
              <a:ah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37" name="object 6"/>
          <p:cNvGrpSpPr/>
          <p:nvPr/>
        </p:nvGrpSpPr>
        <p:grpSpPr>
          <a:xfrm>
            <a:off x="0" y="0"/>
            <a:ext cx="8515440" cy="10287360"/>
            <a:chOff x="0" y="0"/>
            <a:chExt cx="8515440" cy="10287360"/>
          </a:xfrm>
        </p:grpSpPr>
        <p:sp>
          <p:nvSpPr>
            <p:cNvPr id="138" name="object 7"/>
            <p:cNvSpPr/>
            <p:nvPr/>
          </p:nvSpPr>
          <p:spPr>
            <a:xfrm>
              <a:off x="2067480" y="171504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69"/>
                  </a:lnTo>
                  <a:lnTo>
                    <a:pt x="3224212" y="6448425"/>
                  </a:lnTo>
                  <a:lnTo>
                    <a:pt x="6448425" y="3225469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" name="object 8"/>
            <p:cNvSpPr/>
            <p:nvPr/>
          </p:nvSpPr>
          <p:spPr>
            <a:xfrm>
              <a:off x="5477400" y="5512320"/>
              <a:ext cx="2990520" cy="2990520"/>
            </a:xfrm>
            <a:custGeom>
              <a:avLst/>
              <a:gdLst/>
              <a:ah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0" name="object 9" descr=""/>
            <p:cNvPicPr/>
            <p:nvPr/>
          </p:nvPicPr>
          <p:blipFill>
            <a:blip r:embed="rId1"/>
            <a:stretch/>
          </p:blipFill>
          <p:spPr>
            <a:xfrm>
              <a:off x="0" y="5231880"/>
              <a:ext cx="5320080" cy="5055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1" name="object 10" descr=""/>
            <p:cNvPicPr/>
            <p:nvPr/>
          </p:nvPicPr>
          <p:blipFill>
            <a:blip r:embed="rId2"/>
            <a:stretch/>
          </p:blipFill>
          <p:spPr>
            <a:xfrm>
              <a:off x="0" y="0"/>
              <a:ext cx="4753080" cy="46152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9477360" y="1016280"/>
            <a:ext cx="722160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Finding</a:t>
            </a:r>
            <a:r>
              <a:rPr b="0" lang="en-IN" sz="5250" spc="20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7" strike="noStrike">
                <a:solidFill>
                  <a:srgbClr val="ffffff"/>
                </a:solidFill>
                <a:latin typeface="Cambria"/>
              </a:rPr>
              <a:t>Potential</a:t>
            </a:r>
            <a:r>
              <a:rPr b="0" lang="en-IN" sz="5250" spc="20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62" strike="noStrike">
                <a:solidFill>
                  <a:srgbClr val="ffffff"/>
                </a:solidFill>
                <a:latin typeface="Cambria"/>
              </a:rPr>
              <a:t>Roots</a:t>
            </a:r>
            <a:endParaRPr b="0" lang="en-IN" sz="5250" spc="-1" strike="noStrike">
              <a:latin typeface="Calibri"/>
            </a:endParaRPr>
          </a:p>
        </p:txBody>
      </p:sp>
      <p:pic>
        <p:nvPicPr>
          <p:cNvPr id="143" name="object 12" descr=""/>
          <p:cNvPicPr/>
          <p:nvPr/>
        </p:nvPicPr>
        <p:blipFill>
          <a:blip r:embed="rId3"/>
          <a:stretch/>
        </p:blipFill>
        <p:spPr>
          <a:xfrm>
            <a:off x="14734440" y="2935080"/>
            <a:ext cx="1255680" cy="277920"/>
          </a:xfrm>
          <a:prstGeom prst="rect">
            <a:avLst/>
          </a:prstGeom>
          <a:ln w="0">
            <a:noFill/>
          </a:ln>
        </p:spPr>
      </p:pic>
      <p:pic>
        <p:nvPicPr>
          <p:cNvPr id="144" name="object 13" descr=""/>
          <p:cNvPicPr/>
          <p:nvPr/>
        </p:nvPicPr>
        <p:blipFill>
          <a:blip r:embed="rId4"/>
          <a:stretch/>
        </p:blipFill>
        <p:spPr>
          <a:xfrm>
            <a:off x="9535320" y="3344760"/>
            <a:ext cx="2236320" cy="277920"/>
          </a:xfrm>
          <a:prstGeom prst="rect">
            <a:avLst/>
          </a:prstGeom>
          <a:ln w="0">
            <a:noFill/>
          </a:ln>
        </p:spPr>
      </p:pic>
      <p:sp>
        <p:nvSpPr>
          <p:cNvPr id="145" name="object 14"/>
          <p:cNvSpPr/>
          <p:nvPr/>
        </p:nvSpPr>
        <p:spPr>
          <a:xfrm>
            <a:off x="9489240" y="2854440"/>
            <a:ext cx="6678720" cy="331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3234"/>
              </a:lnSpc>
              <a:spcBef>
                <a:spcPts val="99"/>
              </a:spcBef>
              <a:buNone/>
            </a:pP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find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potential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roots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using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12600" indent="2283480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first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list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all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factors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constant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term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leading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coefficient.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Then,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create</a:t>
            </a:r>
            <a:r>
              <a:rPr b="0" lang="en-IN" sz="2700" spc="-8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all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possible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fractions</a:t>
            </a:r>
            <a:r>
              <a:rPr b="0" lang="en-IN" sz="2700" spc="-8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21" strike="noStrike">
                <a:solidFill>
                  <a:srgbClr val="ffffff"/>
                </a:solidFill>
                <a:latin typeface="Tahoma"/>
              </a:rPr>
              <a:t>p/q.</a:t>
            </a:r>
            <a:endParaRPr b="0" lang="en-IN" sz="2700" spc="-1" strike="noStrike">
              <a:latin typeface="Arial"/>
            </a:endParaRPr>
          </a:p>
          <a:p>
            <a:pPr marL="12600" indent="2283480">
              <a:lnSpc>
                <a:spcPts val="3229"/>
              </a:lnSpc>
              <a:spcBef>
                <a:spcPts val="51"/>
              </a:spcBef>
              <a:buNone/>
              <a:tabLst>
                <a:tab algn="l" pos="0"/>
              </a:tabLst>
            </a:pP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candidates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your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starting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point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for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testing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roots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polynomial.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46" name="object 15"/>
          <p:cNvSpPr/>
          <p:nvPr/>
        </p:nvSpPr>
        <p:spPr>
          <a:xfrm>
            <a:off x="9495000" y="257112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48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9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2629800"/>
          </a:xfrm>
          <a:prstGeom prst="rect">
            <a:avLst/>
          </a:prstGeom>
          <a:noFill/>
          <a:ln w="0">
            <a:noFill/>
          </a:ln>
        </p:spPr>
        <p:txBody>
          <a:bodyPr lIns="0" rIns="0" tIns="663840" bIns="0" anchor="t">
            <a:noAutofit/>
          </a:bodyPr>
          <a:p>
            <a:pPr marL="27640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6450" spc="117" strike="noStrike">
                <a:solidFill>
                  <a:srgbClr val="ffffff"/>
                </a:solidFill>
                <a:latin typeface="Cambria"/>
              </a:rPr>
              <a:t>Testing</a:t>
            </a:r>
            <a:r>
              <a:rPr b="0" lang="en-IN" sz="6450" spc="219" strike="noStrike">
                <a:solidFill>
                  <a:srgbClr val="ffffff"/>
                </a:solidFill>
                <a:latin typeface="Cambria"/>
              </a:rPr>
              <a:t> the</a:t>
            </a:r>
            <a:r>
              <a:rPr b="0" lang="en-IN" sz="6450" spc="2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450" spc="199" strike="noStrike">
                <a:solidFill>
                  <a:srgbClr val="ffffff"/>
                </a:solidFill>
                <a:latin typeface="Cambria"/>
              </a:rPr>
              <a:t>Roots</a:t>
            </a:r>
            <a:endParaRPr b="0" lang="en-IN" sz="6450" spc="-1" strike="noStrike">
              <a:latin typeface="Calibri"/>
            </a:endParaRPr>
          </a:p>
        </p:txBody>
      </p:sp>
      <p:pic>
        <p:nvPicPr>
          <p:cNvPr id="153" name="object 8" descr=""/>
          <p:cNvPicPr/>
          <p:nvPr/>
        </p:nvPicPr>
        <p:blipFill>
          <a:blip r:embed="rId2"/>
          <a:stretch/>
        </p:blipFill>
        <p:spPr>
          <a:xfrm>
            <a:off x="13728240" y="3953880"/>
            <a:ext cx="600840" cy="243360"/>
          </a:xfrm>
          <a:prstGeom prst="rect">
            <a:avLst/>
          </a:prstGeom>
          <a:ln w="0">
            <a:noFill/>
          </a:ln>
        </p:spPr>
      </p:pic>
      <p:sp>
        <p:nvSpPr>
          <p:cNvPr id="154" name="object 9"/>
          <p:cNvSpPr/>
          <p:nvPr/>
        </p:nvSpPr>
        <p:spPr>
          <a:xfrm>
            <a:off x="11948040" y="3429000"/>
            <a:ext cx="5977440" cy="371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3292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Once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you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have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your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potential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roots,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it's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time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them!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Substitute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each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candidate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into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polynomial.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If </a:t>
            </a:r>
            <a:r>
              <a:rPr b="0" lang="en-IN" sz="2700" spc="29" strike="noStrike">
                <a:solidFill>
                  <a:srgbClr val="ffffff"/>
                </a:solidFill>
                <a:latin typeface="Tahoma"/>
              </a:rPr>
              <a:t>it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equals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zero,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congratulations!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You've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found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root.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process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helps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us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simplify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polynomials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uncover</a:t>
            </a:r>
            <a:endParaRPr b="0" lang="en-IN" sz="2700" spc="-1" strike="noStrike">
              <a:latin typeface="Arial"/>
            </a:endParaRPr>
          </a:p>
          <a:p>
            <a:pPr marL="12600" indent="232920" algn="r">
              <a:lnSpc>
                <a:spcPts val="3226"/>
              </a:lnSpc>
              <a:buNone/>
              <a:tabLst>
                <a:tab algn="l" pos="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mysteries.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55" name="object 10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57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58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9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0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8615520" y="1016280"/>
            <a:ext cx="9299160" cy="2562840"/>
          </a:xfrm>
          <a:prstGeom prst="rect">
            <a:avLst/>
          </a:prstGeom>
          <a:noFill/>
          <a:ln w="0">
            <a:noFill/>
          </a:ln>
        </p:spPr>
        <p:txBody>
          <a:bodyPr lIns="0" rIns="0" tIns="714600" bIns="0" anchor="t">
            <a:noAutofit/>
          </a:bodyPr>
          <a:p>
            <a:pPr marL="4337640"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Applications</a:t>
            </a:r>
            <a:r>
              <a:rPr b="0" lang="en-IN" sz="440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62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440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43" strike="noStrike">
                <a:solidFill>
                  <a:srgbClr val="ffffff"/>
                </a:solidFill>
                <a:latin typeface="Cambria"/>
              </a:rPr>
              <a:t>the</a:t>
            </a:r>
            <a:endParaRPr b="0" lang="en-IN" sz="4400" spc="-1" strike="noStrike">
              <a:latin typeface="Calibri"/>
            </a:endParaRPr>
          </a:p>
          <a:p>
            <a:pPr marL="4337640" algn="r">
              <a:lnSpc>
                <a:spcPts val="4850"/>
              </a:lnSpc>
              <a:buNone/>
            </a:pPr>
            <a:r>
              <a:rPr b="0" lang="en-IN" sz="4400" spc="199" strike="noStrike">
                <a:solidFill>
                  <a:srgbClr val="ffffff"/>
                </a:solidFill>
                <a:latin typeface="Cambria"/>
              </a:rPr>
              <a:t>Theorem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62" name="object 8" descr=""/>
          <p:cNvPicPr/>
          <p:nvPr/>
        </p:nvPicPr>
        <p:blipFill>
          <a:blip r:embed="rId2"/>
          <a:stretch/>
        </p:blipFill>
        <p:spPr>
          <a:xfrm>
            <a:off x="12626280" y="3509640"/>
            <a:ext cx="3629880" cy="277920"/>
          </a:xfrm>
          <a:prstGeom prst="rect">
            <a:avLst/>
          </a:prstGeom>
          <a:ln w="0">
            <a:noFill/>
          </a:ln>
        </p:spPr>
      </p:pic>
      <p:sp>
        <p:nvSpPr>
          <p:cNvPr id="163" name="object 9"/>
          <p:cNvSpPr/>
          <p:nvPr/>
        </p:nvSpPr>
        <p:spPr>
          <a:xfrm>
            <a:off x="11899440" y="3429000"/>
            <a:ext cx="6026400" cy="452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algn="just">
              <a:lnSpc>
                <a:spcPts val="3229"/>
              </a:lnSpc>
              <a:spcBef>
                <a:spcPts val="99"/>
              </a:spcBef>
              <a:buNone/>
              <a:tabLst>
                <a:tab algn="l" pos="4459680"/>
              </a:tabLst>
            </a:pP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not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21" strike="noStrike">
                <a:solidFill>
                  <a:srgbClr val="ffffff"/>
                </a:solidFill>
                <a:latin typeface="Tahoma"/>
              </a:rPr>
              <a:t>just</a:t>
            </a:r>
            <a:endParaRPr b="0" lang="en-IN" sz="2700" spc="-1" strike="noStrike">
              <a:latin typeface="Arial"/>
            </a:endParaRPr>
          </a:p>
          <a:p>
            <a:pPr marL="276840" indent="542160" algn="just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theoretical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tool;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it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has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practical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applications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engineering,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physics,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Tahoma"/>
              </a:rPr>
              <a:t>computer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science.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By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efficiently</a:t>
            </a:r>
            <a:endParaRPr b="0" lang="en-IN" sz="2700" spc="-1" strike="noStrike">
              <a:latin typeface="Arial"/>
            </a:endParaRPr>
          </a:p>
          <a:p>
            <a:pPr marL="381600" indent="-322560" algn="r">
              <a:lnSpc>
                <a:spcPts val="3229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finding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roots,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solve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real-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world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problems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optimize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solutions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</a:t>
            </a:r>
            <a:endParaRPr b="0" lang="en-IN" sz="2700" spc="-1" strike="noStrike">
              <a:latin typeface="Arial"/>
            </a:endParaRPr>
          </a:p>
          <a:p>
            <a:pPr marL="381600" indent="-322560" algn="r">
              <a:lnSpc>
                <a:spcPts val="3115"/>
              </a:lnSpc>
              <a:buNone/>
              <a:tabLst>
                <a:tab algn="l" pos="0"/>
              </a:tabLst>
            </a:pP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various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fields.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64" name="object 10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object 2"/>
          <p:cNvGrpSpPr/>
          <p:nvPr/>
        </p:nvGrpSpPr>
        <p:grpSpPr>
          <a:xfrm>
            <a:off x="11371680" y="0"/>
            <a:ext cx="3476880" cy="1929240"/>
            <a:chOff x="11371680" y="0"/>
            <a:chExt cx="3476880" cy="1929240"/>
          </a:xfrm>
        </p:grpSpPr>
        <p:sp>
          <p:nvSpPr>
            <p:cNvPr id="166" name="object 3"/>
            <p:cNvSpPr/>
            <p:nvPr/>
          </p:nvSpPr>
          <p:spPr>
            <a:xfrm>
              <a:off x="11907000" y="0"/>
              <a:ext cx="2941560" cy="1929240"/>
            </a:xfrm>
            <a:custGeom>
              <a:avLst/>
              <a:gdLst/>
              <a:ah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7" name="object 4"/>
            <p:cNvSpPr/>
            <p:nvPr/>
          </p:nvSpPr>
          <p:spPr>
            <a:xfrm>
              <a:off x="11371680" y="0"/>
              <a:ext cx="1454400" cy="824040"/>
            </a:xfrm>
            <a:custGeom>
              <a:avLst/>
              <a:gdLst/>
              <a:ah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68" name="object 5"/>
          <p:cNvGrpSpPr/>
          <p:nvPr/>
        </p:nvGrpSpPr>
        <p:grpSpPr>
          <a:xfrm>
            <a:off x="0" y="0"/>
            <a:ext cx="6746040" cy="7458480"/>
            <a:chOff x="0" y="0"/>
            <a:chExt cx="6746040" cy="7458480"/>
          </a:xfrm>
        </p:grpSpPr>
        <p:sp>
          <p:nvSpPr>
            <p:cNvPr id="169" name="object 6"/>
            <p:cNvSpPr/>
            <p:nvPr/>
          </p:nvSpPr>
          <p:spPr>
            <a:xfrm>
              <a:off x="5334120" y="0"/>
              <a:ext cx="1411920" cy="1218960"/>
            </a:xfrm>
            <a:custGeom>
              <a:avLst/>
              <a:gdLst/>
              <a:ah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0" name="object 7"/>
            <p:cNvSpPr/>
            <p:nvPr/>
          </p:nvSpPr>
          <p:spPr>
            <a:xfrm>
              <a:off x="2881800" y="605520"/>
              <a:ext cx="3476160" cy="3476160"/>
            </a:xfrm>
            <a:custGeom>
              <a:avLst/>
              <a:gdLst/>
              <a:ah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1" name="object 8"/>
            <p:cNvSpPr/>
            <p:nvPr/>
          </p:nvSpPr>
          <p:spPr>
            <a:xfrm>
              <a:off x="0" y="1010520"/>
              <a:ext cx="4470120" cy="6447960"/>
            </a:xfrm>
            <a:custGeom>
              <a:avLst/>
              <a:gdLst/>
              <a:ah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72" name="object 9"/>
          <p:cNvSpPr/>
          <p:nvPr/>
        </p:nvSpPr>
        <p:spPr>
          <a:xfrm>
            <a:off x="13284360" y="0"/>
            <a:ext cx="5003280" cy="5329080"/>
          </a:xfrm>
          <a:custGeom>
            <a:avLst/>
            <a:gdLst/>
            <a:ah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3" name="object 10"/>
          <p:cNvSpPr/>
          <p:nvPr/>
        </p:nvSpPr>
        <p:spPr>
          <a:xfrm>
            <a:off x="566280" y="0"/>
            <a:ext cx="4334760" cy="2166120"/>
          </a:xfrm>
          <a:custGeom>
            <a:avLst/>
            <a:gdLst/>
            <a:ah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74" name="object 11" descr=""/>
          <p:cNvPicPr/>
          <p:nvPr/>
        </p:nvPicPr>
        <p:blipFill>
          <a:blip r:embed="rId1"/>
          <a:stretch/>
        </p:blipFill>
        <p:spPr>
          <a:xfrm>
            <a:off x="8265240" y="3967200"/>
            <a:ext cx="4739040" cy="362880"/>
          </a:xfrm>
          <a:prstGeom prst="rect">
            <a:avLst/>
          </a:prstGeom>
          <a:ln w="0">
            <a:noFill/>
          </a:ln>
        </p:spPr>
      </p:pic>
      <p:sp>
        <p:nvSpPr>
          <p:cNvPr id="175" name="PlaceHolder 1"/>
          <p:cNvSpPr>
            <a:spLocks noGrp="1"/>
          </p:cNvSpPr>
          <p:nvPr>
            <p:ph/>
          </p:nvPr>
        </p:nvSpPr>
        <p:spPr>
          <a:xfrm>
            <a:off x="4020120" y="3865320"/>
            <a:ext cx="10234440" cy="58989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ctr">
              <a:lnSpc>
                <a:spcPct val="100000"/>
              </a:lnSpc>
              <a:spcBef>
                <a:spcPts val="125"/>
              </a:spcBef>
              <a:buNone/>
              <a:tabLst>
                <a:tab algn="l" pos="8697600"/>
              </a:tabLst>
            </a:pPr>
            <a:r>
              <a:rPr b="0" lang="en-IN" sz="3500" spc="-41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3500" spc="-18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conclusion,</a:t>
            </a:r>
            <a:r>
              <a:rPr b="0" lang="en-IN" sz="3500" spc="-18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5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3500" spc="-17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58" strike="noStrike">
                <a:solidFill>
                  <a:srgbClr val="ffffff"/>
                </a:solidFill>
                <a:latin typeface="Tahoma"/>
              </a:rPr>
              <a:t>a</a:t>
            </a:r>
            <a:endParaRPr b="0" lang="en-IN" sz="3500" spc="-1" strike="noStrike">
              <a:latin typeface="Calibri"/>
            </a:endParaRPr>
          </a:p>
          <a:p>
            <a:pPr algn="ctr">
              <a:lnSpc>
                <a:spcPct val="100000"/>
              </a:lnSpc>
              <a:buNone/>
              <a:tabLst>
                <a:tab algn="l" pos="8697600"/>
              </a:tabLst>
            </a:pP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powerful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tool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simplifies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process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of</a:t>
            </a:r>
            <a:endParaRPr b="0" lang="en-IN" sz="3500" spc="-1" strike="noStrike">
              <a:latin typeface="Calibri"/>
            </a:endParaRPr>
          </a:p>
          <a:p>
            <a:pPr marL="12600" indent="-3960" algn="ctr">
              <a:lnSpc>
                <a:spcPct val="100000"/>
              </a:lnSpc>
              <a:spcBef>
                <a:spcPts val="51"/>
              </a:spcBef>
              <a:buNone/>
              <a:tabLst>
                <a:tab algn="l" pos="0"/>
              </a:tabLst>
            </a:pP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finding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polynomial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roots.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By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applying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theorem,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unlock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secrets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of </a:t>
            </a:r>
            <a:r>
              <a:rPr b="0" lang="en-IN" sz="3500" spc="117" strike="noStrike">
                <a:solidFill>
                  <a:srgbClr val="ffffff"/>
                </a:solidFill>
                <a:latin typeface="Tahoma"/>
              </a:rPr>
              <a:t>polynomials,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making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54" strike="noStrike">
                <a:solidFill>
                  <a:srgbClr val="ffffff"/>
                </a:solidFill>
                <a:latin typeface="Tahoma"/>
              </a:rPr>
              <a:t>complex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80" strike="noStrike">
                <a:solidFill>
                  <a:srgbClr val="ffffff"/>
                </a:solidFill>
                <a:latin typeface="Tahoma"/>
              </a:rPr>
              <a:t>problems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7" strike="noStrike">
                <a:solidFill>
                  <a:srgbClr val="ffffff"/>
                </a:solidFill>
                <a:latin typeface="Tahoma"/>
              </a:rPr>
              <a:t>easier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to </a:t>
            </a:r>
            <a:r>
              <a:rPr b="0" lang="en-IN" sz="3500" spc="63" strike="noStrike">
                <a:solidFill>
                  <a:srgbClr val="ffffff"/>
                </a:solidFill>
                <a:latin typeface="Tahoma"/>
              </a:rPr>
              <a:t>solve.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Embrace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magic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mathematics!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title"/>
          </p:nvPr>
        </p:nvSpPr>
        <p:spPr>
          <a:xfrm>
            <a:off x="5534280" y="1970280"/>
            <a:ext cx="6531120" cy="1995840"/>
          </a:xfrm>
          <a:prstGeom prst="rect">
            <a:avLst/>
          </a:prstGeom>
          <a:noFill/>
          <a:ln w="0">
            <a:noFill/>
          </a:ln>
        </p:spPr>
        <p:txBody>
          <a:bodyPr lIns="0" rIns="0" tIns="135720" bIns="0" anchor="t">
            <a:noAutofit/>
          </a:bodyPr>
          <a:p>
            <a:pPr marL="2005200" indent="-1993320">
              <a:lnSpc>
                <a:spcPts val="4881"/>
              </a:lnSpc>
              <a:spcBef>
                <a:spcPts val="1069"/>
              </a:spcBef>
              <a:buNone/>
              <a:tabLst>
                <a:tab algn="l" pos="0"/>
              </a:tabLst>
            </a:pPr>
            <a:r>
              <a:rPr b="0" lang="en-IN" sz="4850" spc="239" strike="noStrike">
                <a:solidFill>
                  <a:srgbClr val="ffffff"/>
                </a:solidFill>
                <a:latin typeface="Cambria"/>
              </a:rPr>
              <a:t>Conclusion:</a:t>
            </a:r>
            <a:r>
              <a:rPr b="0" lang="en-IN" sz="4850" spc="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02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4850" spc="1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199" strike="noStrike">
                <a:solidFill>
                  <a:srgbClr val="ffffff"/>
                </a:solidFill>
                <a:latin typeface="Cambria"/>
              </a:rPr>
              <a:t>Magic </a:t>
            </a:r>
            <a:r>
              <a:rPr b="0" lang="en-IN" sz="4850" spc="157" strike="noStrike">
                <a:solidFill>
                  <a:srgbClr val="ffffff"/>
                </a:solidFill>
                <a:latin typeface="Cambria"/>
              </a:rPr>
              <a:t>Unveiled</a:t>
            </a:r>
            <a:endParaRPr b="0" lang="en-IN" sz="4850" spc="-1" strike="noStrike">
              <a:latin typeface="Calibri"/>
            </a:endParaRPr>
          </a:p>
        </p:txBody>
      </p:sp>
      <p:sp>
        <p:nvSpPr>
          <p:cNvPr id="177" name="object 14"/>
          <p:cNvSpPr/>
          <p:nvPr/>
        </p:nvSpPr>
        <p:spPr>
          <a:xfrm>
            <a:off x="7227000" y="3677400"/>
            <a:ext cx="3819240" cy="95040"/>
          </a:xfrm>
          <a:custGeom>
            <a:avLst/>
            <a:gdLst/>
            <a:ah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2024-12-18T06:51:07Z</dcterms:created>
  <dc:creator/>
  <dc:description/>
  <dc:language>en-IN</dc:language>
  <cp:lastModifiedBy/>
  <dcterms:modified xsi:type="dcterms:W3CDTF">2025-01-10T11:07:28Z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