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4630400" cy="8229600"/>
  <p:notesSz cx="8229600" cy="14630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10"/>
  </p:normalViewPr>
  <p:slideViewPr>
    <p:cSldViewPr snapToGrid="0" snapToObjects="1">
      <p:cViewPr varScale="1">
        <p:scale>
          <a:sx n="95" d="100"/>
          <a:sy n="95" d="100"/>
        </p:scale>
        <p:origin x="408"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180922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181719"/>
          </a:solidFill>
          <a:ln/>
        </p:spPr>
      </p:sp>
      <p:sp>
        <p:nvSpPr>
          <p:cNvPr id="3" name="Shape 1"/>
          <p:cNvSpPr/>
          <p:nvPr/>
        </p:nvSpPr>
        <p:spPr>
          <a:xfrm>
            <a:off x="0" y="0"/>
            <a:ext cx="14630400" cy="8229600"/>
          </a:xfrm>
          <a:prstGeom prst="rect">
            <a:avLst/>
          </a:prstGeom>
          <a:solidFill>
            <a:srgbClr val="242429"/>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181719"/>
          </a:solidFill>
          <a:ln/>
        </p:spPr>
      </p:sp>
      <p:sp>
        <p:nvSpPr>
          <p:cNvPr id="3" name="Shape 1"/>
          <p:cNvSpPr/>
          <p:nvPr/>
        </p:nvSpPr>
        <p:spPr>
          <a:xfrm>
            <a:off x="0" y="0"/>
            <a:ext cx="14630400" cy="8229600"/>
          </a:xfrm>
          <a:prstGeom prst="rect">
            <a:avLst/>
          </a:prstGeom>
          <a:solidFill>
            <a:srgbClr val="242429"/>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181719"/>
          </a:solidFill>
          <a:ln/>
        </p:spPr>
      </p:sp>
      <p:sp>
        <p:nvSpPr>
          <p:cNvPr id="3" name="Shape 1"/>
          <p:cNvSpPr/>
          <p:nvPr/>
        </p:nvSpPr>
        <p:spPr>
          <a:xfrm>
            <a:off x="0" y="0"/>
            <a:ext cx="14630400" cy="8229600"/>
          </a:xfrm>
          <a:prstGeom prst="rect">
            <a:avLst/>
          </a:prstGeom>
          <a:solidFill>
            <a:srgbClr val="242429"/>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181719"/>
          </a:solidFill>
          <a:ln/>
        </p:spPr>
      </p:sp>
      <p:sp>
        <p:nvSpPr>
          <p:cNvPr id="3" name="Shape 1"/>
          <p:cNvSpPr/>
          <p:nvPr/>
        </p:nvSpPr>
        <p:spPr>
          <a:xfrm>
            <a:off x="0" y="0"/>
            <a:ext cx="14630400" cy="8229600"/>
          </a:xfrm>
          <a:prstGeom prst="rect">
            <a:avLst/>
          </a:prstGeom>
          <a:solidFill>
            <a:srgbClr val="242429"/>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181719"/>
          </a:solidFill>
          <a:ln/>
        </p:spPr>
      </p:sp>
      <p:sp>
        <p:nvSpPr>
          <p:cNvPr id="3" name="Shape 1"/>
          <p:cNvSpPr/>
          <p:nvPr/>
        </p:nvSpPr>
        <p:spPr>
          <a:xfrm>
            <a:off x="0" y="0"/>
            <a:ext cx="14630400" cy="8229600"/>
          </a:xfrm>
          <a:prstGeom prst="rect">
            <a:avLst/>
          </a:prstGeom>
          <a:solidFill>
            <a:srgbClr val="242429"/>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181719"/>
          </a:solidFill>
          <a:ln/>
        </p:spPr>
      </p:sp>
      <p:sp>
        <p:nvSpPr>
          <p:cNvPr id="3" name="Shape 1"/>
          <p:cNvSpPr/>
          <p:nvPr/>
        </p:nvSpPr>
        <p:spPr>
          <a:xfrm>
            <a:off x="0" y="0"/>
            <a:ext cx="14630400" cy="8229600"/>
          </a:xfrm>
          <a:prstGeom prst="rect">
            <a:avLst/>
          </a:prstGeom>
          <a:solidFill>
            <a:srgbClr val="242429"/>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181719"/>
          </a:solidFill>
          <a:ln/>
        </p:spPr>
      </p:sp>
      <p:sp>
        <p:nvSpPr>
          <p:cNvPr id="3" name="Shape 1"/>
          <p:cNvSpPr/>
          <p:nvPr/>
        </p:nvSpPr>
        <p:spPr>
          <a:xfrm>
            <a:off x="0" y="0"/>
            <a:ext cx="14630400" cy="8229600"/>
          </a:xfrm>
          <a:prstGeom prst="rect">
            <a:avLst/>
          </a:prstGeom>
          <a:solidFill>
            <a:srgbClr val="242429"/>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181719"/>
          </a:solidFill>
          <a:ln/>
        </p:spPr>
      </p:sp>
      <p:sp>
        <p:nvSpPr>
          <p:cNvPr id="3" name="Shape 1"/>
          <p:cNvSpPr/>
          <p:nvPr/>
        </p:nvSpPr>
        <p:spPr>
          <a:xfrm>
            <a:off x="0" y="0"/>
            <a:ext cx="14630400" cy="8229600"/>
          </a:xfrm>
          <a:prstGeom prst="rect">
            <a:avLst/>
          </a:prstGeom>
          <a:solidFill>
            <a:srgbClr val="242429"/>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181719"/>
          </a:solidFill>
          <a:ln/>
        </p:spPr>
      </p:sp>
      <p:sp>
        <p:nvSpPr>
          <p:cNvPr id="3" name="Shape 1"/>
          <p:cNvSpPr/>
          <p:nvPr/>
        </p:nvSpPr>
        <p:spPr>
          <a:xfrm>
            <a:off x="0" y="0"/>
            <a:ext cx="14630400" cy="8229600"/>
          </a:xfrm>
          <a:prstGeom prst="rect">
            <a:avLst/>
          </a:prstGeom>
          <a:solidFill>
            <a:srgbClr val="242429"/>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8.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10.xml"/><Relationship Id="rId6" Type="http://schemas.openxmlformats.org/officeDocument/2006/relationships/image" Target="../media/image4.png"/><Relationship Id="rId5" Type="http://schemas.openxmlformats.org/officeDocument/2006/relationships/image" Target="../media/image15.png"/><Relationship Id="rId4" Type="http://schemas.openxmlformats.org/officeDocument/2006/relationships/image" Target="../media/image14.png"/></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93790" y="1370290"/>
            <a:ext cx="7556421" cy="1956435"/>
          </a:xfrm>
          <a:prstGeom prst="rect">
            <a:avLst/>
          </a:prstGeom>
          <a:noFill/>
          <a:ln/>
        </p:spPr>
        <p:txBody>
          <a:bodyPr wrap="square" lIns="0" tIns="0" rIns="0" bIns="0" rtlCol="0" anchor="t"/>
          <a:lstStyle/>
          <a:p>
            <a:pPr marL="0" indent="0">
              <a:lnSpc>
                <a:spcPts val="7700"/>
              </a:lnSpc>
              <a:buNone/>
            </a:pPr>
            <a:r>
              <a:rPr lang="en-US" sz="6150" dirty="0">
                <a:solidFill>
                  <a:srgbClr val="EFD5FA"/>
                </a:solidFill>
                <a:latin typeface="Instrument Sans Medium" pitchFamily="34" charset="0"/>
                <a:ea typeface="Instrument Sans Medium" pitchFamily="34" charset="-122"/>
                <a:cs typeface="Instrument Sans Medium" pitchFamily="34" charset="-120"/>
              </a:rPr>
              <a:t>Functions and Graphs</a:t>
            </a:r>
            <a:endParaRPr lang="en-US" sz="6150" dirty="0"/>
          </a:p>
        </p:txBody>
      </p:sp>
      <p:sp>
        <p:nvSpPr>
          <p:cNvPr id="4" name="Text 1"/>
          <p:cNvSpPr/>
          <p:nvPr/>
        </p:nvSpPr>
        <p:spPr>
          <a:xfrm>
            <a:off x="793790" y="3666887"/>
            <a:ext cx="7556421" cy="2540318"/>
          </a:xfrm>
          <a:prstGeom prst="rect">
            <a:avLst/>
          </a:prstGeom>
          <a:noFill/>
          <a:ln/>
        </p:spPr>
        <p:txBody>
          <a:bodyPr wrap="square" lIns="0" tIns="0" rIns="0" bIns="0" rtlCol="0" anchor="t"/>
          <a:lstStyle/>
          <a:p>
            <a:pPr marL="0" indent="0">
              <a:lnSpc>
                <a:spcPts val="2850"/>
              </a:lnSpc>
              <a:buNone/>
            </a:pPr>
            <a:r>
              <a:rPr lang="en-US" sz="1750" dirty="0">
                <a:solidFill>
                  <a:srgbClr val="C7CDD6"/>
                </a:solidFill>
                <a:latin typeface="Inter" pitchFamily="34" charset="0"/>
                <a:ea typeface="Inter" pitchFamily="34" charset="-122"/>
                <a:cs typeface="Inter" pitchFamily="34" charset="-120"/>
              </a:rPr>
              <a:t>Functions and graphs are fundamental concepts in mathematics that are used to represent and analyze relationships between variables. They play a crucial role in understanding and solving problems in various fields, including science, engineering, economics, and computer science. This presentation will provide an overview of functions and graphs, covering their definition, representation, types, and applications.</a:t>
            </a:r>
            <a:endParaRPr lang="en-US" sz="1750" dirty="0"/>
          </a:p>
        </p:txBody>
      </p:sp>
      <p:sp>
        <p:nvSpPr>
          <p:cNvPr id="5" name="Shape 2"/>
          <p:cNvSpPr/>
          <p:nvPr/>
        </p:nvSpPr>
        <p:spPr>
          <a:xfrm>
            <a:off x="793790" y="6479262"/>
            <a:ext cx="362903" cy="362903"/>
          </a:xfrm>
          <a:prstGeom prst="roundRect">
            <a:avLst>
              <a:gd name="adj" fmla="val 25194296"/>
            </a:avLst>
          </a:prstGeom>
          <a:noFill/>
          <a:ln w="7620">
            <a:solidFill>
              <a:srgbClr val="FFFFFF"/>
            </a:solidFill>
            <a:prstDash val="solid"/>
          </a:ln>
        </p:spPr>
      </p:sp>
      <p:pic>
        <p:nvPicPr>
          <p:cNvPr id="6" name="Image 1" descr="preencoded.png"/>
          <p:cNvPicPr>
            <a:picLocks noChangeAspect="1"/>
          </p:cNvPicPr>
          <p:nvPr/>
        </p:nvPicPr>
        <p:blipFill>
          <a:blip r:embed="rId4"/>
          <a:stretch>
            <a:fillRect/>
          </a:stretch>
        </p:blipFill>
        <p:spPr>
          <a:xfrm>
            <a:off x="801410" y="6486882"/>
            <a:ext cx="347663" cy="347663"/>
          </a:xfrm>
          <a:prstGeom prst="rect">
            <a:avLst/>
          </a:prstGeom>
        </p:spPr>
      </p:pic>
      <p:sp>
        <p:nvSpPr>
          <p:cNvPr id="7" name="Text 3"/>
          <p:cNvSpPr/>
          <p:nvPr/>
        </p:nvSpPr>
        <p:spPr>
          <a:xfrm>
            <a:off x="1270040" y="6462355"/>
            <a:ext cx="3471267" cy="396835"/>
          </a:xfrm>
          <a:prstGeom prst="rect">
            <a:avLst/>
          </a:prstGeom>
          <a:noFill/>
          <a:ln/>
        </p:spPr>
        <p:txBody>
          <a:bodyPr wrap="none" lIns="0" tIns="0" rIns="0" bIns="0" rtlCol="0" anchor="t"/>
          <a:lstStyle/>
          <a:p>
            <a:pPr marL="0" indent="0" algn="l">
              <a:lnSpc>
                <a:spcPts val="3100"/>
              </a:lnSpc>
              <a:buNone/>
            </a:pPr>
            <a:r>
              <a:rPr lang="en-US" sz="2200" b="1" dirty="0">
                <a:solidFill>
                  <a:srgbClr val="C7CDD6"/>
                </a:solidFill>
                <a:latin typeface="Inter Bold" pitchFamily="34" charset="0"/>
                <a:ea typeface="Inter Bold" pitchFamily="34" charset="-122"/>
                <a:cs typeface="Inter Bold" pitchFamily="34" charset="-120"/>
              </a:rPr>
              <a:t>by Onyedikachi Onwurah</a:t>
            </a:r>
            <a:endParaRPr lang="en-US" sz="2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793790" y="1300877"/>
            <a:ext cx="5670590" cy="708779"/>
          </a:xfrm>
          <a:prstGeom prst="rect">
            <a:avLst/>
          </a:prstGeom>
          <a:noFill/>
          <a:ln/>
        </p:spPr>
        <p:txBody>
          <a:bodyPr wrap="none" lIns="0" tIns="0" rIns="0" bIns="0" rtlCol="0" anchor="t"/>
          <a:lstStyle/>
          <a:p>
            <a:pPr marL="0" indent="0">
              <a:lnSpc>
                <a:spcPts val="5550"/>
              </a:lnSpc>
              <a:buNone/>
            </a:pPr>
            <a:r>
              <a:rPr lang="en-US" sz="4450" dirty="0">
                <a:solidFill>
                  <a:srgbClr val="EFD5FA"/>
                </a:solidFill>
                <a:latin typeface="Instrument Sans Medium" pitchFamily="34" charset="0"/>
                <a:ea typeface="Instrument Sans Medium" pitchFamily="34" charset="-122"/>
                <a:cs typeface="Instrument Sans Medium" pitchFamily="34" charset="-120"/>
              </a:rPr>
              <a:t>What is a function?</a:t>
            </a:r>
            <a:endParaRPr lang="en-US" sz="4450" dirty="0"/>
          </a:p>
        </p:txBody>
      </p:sp>
      <p:sp>
        <p:nvSpPr>
          <p:cNvPr id="3" name="Text 1"/>
          <p:cNvSpPr/>
          <p:nvPr/>
        </p:nvSpPr>
        <p:spPr>
          <a:xfrm>
            <a:off x="793790" y="2463284"/>
            <a:ext cx="13042821" cy="1088708"/>
          </a:xfrm>
          <a:prstGeom prst="rect">
            <a:avLst/>
          </a:prstGeom>
          <a:noFill/>
          <a:ln/>
        </p:spPr>
        <p:txBody>
          <a:bodyPr wrap="square" lIns="0" tIns="0" rIns="0" bIns="0" rtlCol="0" anchor="t"/>
          <a:lstStyle/>
          <a:p>
            <a:pPr marL="0" indent="0">
              <a:lnSpc>
                <a:spcPts val="2850"/>
              </a:lnSpc>
              <a:buNone/>
            </a:pPr>
            <a:r>
              <a:rPr lang="en-US" sz="1750" dirty="0">
                <a:solidFill>
                  <a:srgbClr val="C7CDD6"/>
                </a:solidFill>
                <a:latin typeface="Inter" pitchFamily="34" charset="0"/>
                <a:ea typeface="Inter" pitchFamily="34" charset="-122"/>
                <a:cs typeface="Inter" pitchFamily="34" charset="-120"/>
              </a:rPr>
              <a:t>A function is a mathematical relationship between two sets of numbers, called the domain and range. For each input value from the domain, a function produces exactly one output value in the range. Functions can be represented in various ways, including equations, graphs, and tables.</a:t>
            </a:r>
            <a:endParaRPr lang="en-US" sz="1750" dirty="0"/>
          </a:p>
        </p:txBody>
      </p:sp>
      <p:sp>
        <p:nvSpPr>
          <p:cNvPr id="4" name="Shape 2"/>
          <p:cNvSpPr/>
          <p:nvPr/>
        </p:nvSpPr>
        <p:spPr>
          <a:xfrm>
            <a:off x="793790" y="3807143"/>
            <a:ext cx="4196358" cy="3121462"/>
          </a:xfrm>
          <a:prstGeom prst="roundRect">
            <a:avLst>
              <a:gd name="adj" fmla="val 1090"/>
            </a:avLst>
          </a:prstGeom>
          <a:solidFill>
            <a:srgbClr val="434348"/>
          </a:solidFill>
          <a:ln/>
        </p:spPr>
      </p:sp>
      <p:sp>
        <p:nvSpPr>
          <p:cNvPr id="5" name="Text 3"/>
          <p:cNvSpPr/>
          <p:nvPr/>
        </p:nvSpPr>
        <p:spPr>
          <a:xfrm>
            <a:off x="1020604" y="4033957"/>
            <a:ext cx="2835235" cy="354330"/>
          </a:xfrm>
          <a:prstGeom prst="rect">
            <a:avLst/>
          </a:prstGeom>
          <a:noFill/>
          <a:ln/>
        </p:spPr>
        <p:txBody>
          <a:bodyPr wrap="none" lIns="0" tIns="0" rIns="0" bIns="0" rtlCol="0" anchor="t"/>
          <a:lstStyle/>
          <a:p>
            <a:pPr marL="0" indent="0">
              <a:lnSpc>
                <a:spcPts val="2750"/>
              </a:lnSpc>
              <a:buNone/>
            </a:pPr>
            <a:r>
              <a:rPr lang="en-US" sz="2200" dirty="0">
                <a:solidFill>
                  <a:srgbClr val="C7CDD6"/>
                </a:solidFill>
                <a:latin typeface="Instrument Sans Medium" pitchFamily="34" charset="0"/>
                <a:ea typeface="Instrument Sans Medium" pitchFamily="34" charset="-122"/>
                <a:cs typeface="Instrument Sans Medium" pitchFamily="34" charset="-120"/>
              </a:rPr>
              <a:t>Rule</a:t>
            </a:r>
            <a:endParaRPr lang="en-US" sz="2200" dirty="0"/>
          </a:p>
        </p:txBody>
      </p:sp>
      <p:sp>
        <p:nvSpPr>
          <p:cNvPr id="6" name="Text 4"/>
          <p:cNvSpPr/>
          <p:nvPr/>
        </p:nvSpPr>
        <p:spPr>
          <a:xfrm>
            <a:off x="1020604" y="4524375"/>
            <a:ext cx="3742730" cy="1451610"/>
          </a:xfrm>
          <a:prstGeom prst="rect">
            <a:avLst/>
          </a:prstGeom>
          <a:noFill/>
          <a:ln/>
        </p:spPr>
        <p:txBody>
          <a:bodyPr wrap="square" lIns="0" tIns="0" rIns="0" bIns="0" rtlCol="0" anchor="t"/>
          <a:lstStyle/>
          <a:p>
            <a:pPr marL="0" indent="0">
              <a:lnSpc>
                <a:spcPts val="2850"/>
              </a:lnSpc>
              <a:buNone/>
            </a:pPr>
            <a:r>
              <a:rPr lang="en-US" sz="1750" dirty="0">
                <a:solidFill>
                  <a:srgbClr val="C7CDD6"/>
                </a:solidFill>
                <a:latin typeface="Inter" pitchFamily="34" charset="0"/>
                <a:ea typeface="Inter" pitchFamily="34" charset="-122"/>
                <a:cs typeface="Inter" pitchFamily="34" charset="-120"/>
              </a:rPr>
              <a:t>A function can be defined by a rule that specifies how each input value is transformed into its corresponding output value.</a:t>
            </a:r>
            <a:endParaRPr lang="en-US" sz="1750" dirty="0"/>
          </a:p>
        </p:txBody>
      </p:sp>
      <p:sp>
        <p:nvSpPr>
          <p:cNvPr id="7" name="Shape 5"/>
          <p:cNvSpPr/>
          <p:nvPr/>
        </p:nvSpPr>
        <p:spPr>
          <a:xfrm>
            <a:off x="5216962" y="3807143"/>
            <a:ext cx="4196358" cy="3121462"/>
          </a:xfrm>
          <a:prstGeom prst="roundRect">
            <a:avLst>
              <a:gd name="adj" fmla="val 1090"/>
            </a:avLst>
          </a:prstGeom>
          <a:solidFill>
            <a:srgbClr val="434348"/>
          </a:solidFill>
          <a:ln/>
        </p:spPr>
      </p:sp>
      <p:sp>
        <p:nvSpPr>
          <p:cNvPr id="8" name="Text 6"/>
          <p:cNvSpPr/>
          <p:nvPr/>
        </p:nvSpPr>
        <p:spPr>
          <a:xfrm>
            <a:off x="5443776" y="4033957"/>
            <a:ext cx="2835235" cy="354330"/>
          </a:xfrm>
          <a:prstGeom prst="rect">
            <a:avLst/>
          </a:prstGeom>
          <a:noFill/>
          <a:ln/>
        </p:spPr>
        <p:txBody>
          <a:bodyPr wrap="none" lIns="0" tIns="0" rIns="0" bIns="0" rtlCol="0" anchor="t"/>
          <a:lstStyle/>
          <a:p>
            <a:pPr marL="0" indent="0">
              <a:lnSpc>
                <a:spcPts val="2750"/>
              </a:lnSpc>
              <a:buNone/>
            </a:pPr>
            <a:r>
              <a:rPr lang="en-US" sz="2200" dirty="0">
                <a:solidFill>
                  <a:srgbClr val="C7CDD6"/>
                </a:solidFill>
                <a:latin typeface="Instrument Sans Medium" pitchFamily="34" charset="0"/>
                <a:ea typeface="Instrument Sans Medium" pitchFamily="34" charset="-122"/>
                <a:cs typeface="Instrument Sans Medium" pitchFamily="34" charset="-120"/>
              </a:rPr>
              <a:t>Mapping</a:t>
            </a:r>
            <a:endParaRPr lang="en-US" sz="2200" dirty="0"/>
          </a:p>
        </p:txBody>
      </p:sp>
      <p:sp>
        <p:nvSpPr>
          <p:cNvPr id="9" name="Text 7"/>
          <p:cNvSpPr/>
          <p:nvPr/>
        </p:nvSpPr>
        <p:spPr>
          <a:xfrm>
            <a:off x="5443776" y="4524375"/>
            <a:ext cx="3742730" cy="1814513"/>
          </a:xfrm>
          <a:prstGeom prst="rect">
            <a:avLst/>
          </a:prstGeom>
          <a:noFill/>
          <a:ln/>
        </p:spPr>
        <p:txBody>
          <a:bodyPr wrap="square" lIns="0" tIns="0" rIns="0" bIns="0" rtlCol="0" anchor="t"/>
          <a:lstStyle/>
          <a:p>
            <a:pPr marL="0" indent="0">
              <a:lnSpc>
                <a:spcPts val="2850"/>
              </a:lnSpc>
              <a:buNone/>
            </a:pPr>
            <a:r>
              <a:rPr lang="en-US" sz="1750" dirty="0">
                <a:solidFill>
                  <a:srgbClr val="C7CDD6"/>
                </a:solidFill>
                <a:latin typeface="Inter" pitchFamily="34" charset="0"/>
                <a:ea typeface="Inter" pitchFamily="34" charset="-122"/>
                <a:cs typeface="Inter" pitchFamily="34" charset="-120"/>
              </a:rPr>
              <a:t>A function can be represented as a mapping from the domain to the range, where each element in the domain is paired with exactly one element in the range.</a:t>
            </a:r>
            <a:endParaRPr lang="en-US" sz="1750" dirty="0"/>
          </a:p>
        </p:txBody>
      </p:sp>
      <p:sp>
        <p:nvSpPr>
          <p:cNvPr id="10" name="Shape 8"/>
          <p:cNvSpPr/>
          <p:nvPr/>
        </p:nvSpPr>
        <p:spPr>
          <a:xfrm>
            <a:off x="9640133" y="3807143"/>
            <a:ext cx="4196358" cy="3121462"/>
          </a:xfrm>
          <a:prstGeom prst="roundRect">
            <a:avLst>
              <a:gd name="adj" fmla="val 1090"/>
            </a:avLst>
          </a:prstGeom>
          <a:solidFill>
            <a:srgbClr val="434348"/>
          </a:solidFill>
          <a:ln/>
        </p:spPr>
      </p:sp>
      <p:sp>
        <p:nvSpPr>
          <p:cNvPr id="11" name="Text 9"/>
          <p:cNvSpPr/>
          <p:nvPr/>
        </p:nvSpPr>
        <p:spPr>
          <a:xfrm>
            <a:off x="9866948" y="4033957"/>
            <a:ext cx="2835235" cy="354330"/>
          </a:xfrm>
          <a:prstGeom prst="rect">
            <a:avLst/>
          </a:prstGeom>
          <a:noFill/>
          <a:ln/>
        </p:spPr>
        <p:txBody>
          <a:bodyPr wrap="none" lIns="0" tIns="0" rIns="0" bIns="0" rtlCol="0" anchor="t"/>
          <a:lstStyle/>
          <a:p>
            <a:pPr marL="0" indent="0">
              <a:lnSpc>
                <a:spcPts val="2750"/>
              </a:lnSpc>
              <a:buNone/>
            </a:pPr>
            <a:r>
              <a:rPr lang="en-US" sz="2200" dirty="0">
                <a:solidFill>
                  <a:srgbClr val="C7CDD6"/>
                </a:solidFill>
                <a:latin typeface="Instrument Sans Medium" pitchFamily="34" charset="0"/>
                <a:ea typeface="Instrument Sans Medium" pitchFamily="34" charset="-122"/>
                <a:cs typeface="Instrument Sans Medium" pitchFamily="34" charset="-120"/>
              </a:rPr>
              <a:t>Relationship</a:t>
            </a:r>
            <a:endParaRPr lang="en-US" sz="2200" dirty="0"/>
          </a:p>
        </p:txBody>
      </p:sp>
      <p:sp>
        <p:nvSpPr>
          <p:cNvPr id="12" name="Text 10"/>
          <p:cNvSpPr/>
          <p:nvPr/>
        </p:nvSpPr>
        <p:spPr>
          <a:xfrm>
            <a:off x="9866948" y="4524375"/>
            <a:ext cx="3742730" cy="2177415"/>
          </a:xfrm>
          <a:prstGeom prst="rect">
            <a:avLst/>
          </a:prstGeom>
          <a:noFill/>
          <a:ln/>
        </p:spPr>
        <p:txBody>
          <a:bodyPr wrap="square" lIns="0" tIns="0" rIns="0" bIns="0" rtlCol="0" anchor="t"/>
          <a:lstStyle/>
          <a:p>
            <a:pPr marL="0" indent="0">
              <a:lnSpc>
                <a:spcPts val="2850"/>
              </a:lnSpc>
              <a:buNone/>
            </a:pPr>
            <a:r>
              <a:rPr lang="en-US" sz="1750" dirty="0">
                <a:solidFill>
                  <a:srgbClr val="C7CDD6"/>
                </a:solidFill>
                <a:latin typeface="Inter" pitchFamily="34" charset="0"/>
                <a:ea typeface="Inter" pitchFamily="34" charset="-122"/>
                <a:cs typeface="Inter" pitchFamily="34" charset="-120"/>
              </a:rPr>
              <a:t>A function can be thought of as a relationship between two sets, where each element in the first set (the domain) is related to exactly one element in the second set (the range).</a:t>
            </a:r>
            <a:endParaRPr lang="en-US" sz="1750" dirty="0"/>
          </a:p>
        </p:txBody>
      </p:sp>
      <p:pic>
        <p:nvPicPr>
          <p:cNvPr id="14" name="Picture 13">
            <a:extLst>
              <a:ext uri="{FF2B5EF4-FFF2-40B4-BE49-F238E27FC236}">
                <a16:creationId xmlns:a16="http://schemas.microsoft.com/office/drawing/2014/main" id="{4390115A-EB6B-4075-9F5A-DEED12188366}"/>
              </a:ext>
            </a:extLst>
          </p:cNvPr>
          <p:cNvPicPr>
            <a:picLocks noChangeAspect="1"/>
          </p:cNvPicPr>
          <p:nvPr/>
        </p:nvPicPr>
        <p:blipFill>
          <a:blip r:embed="rId3"/>
          <a:stretch>
            <a:fillRect/>
          </a:stretch>
        </p:blipFill>
        <p:spPr>
          <a:xfrm>
            <a:off x="12201186" y="7560145"/>
            <a:ext cx="2429214" cy="504895"/>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793790" y="1085493"/>
            <a:ext cx="5670590" cy="708779"/>
          </a:xfrm>
          <a:prstGeom prst="rect">
            <a:avLst/>
          </a:prstGeom>
          <a:noFill/>
          <a:ln/>
        </p:spPr>
        <p:txBody>
          <a:bodyPr wrap="none" lIns="0" tIns="0" rIns="0" bIns="0" rtlCol="0" anchor="t"/>
          <a:lstStyle/>
          <a:p>
            <a:pPr marL="0" indent="0">
              <a:lnSpc>
                <a:spcPts val="5550"/>
              </a:lnSpc>
              <a:buNone/>
            </a:pPr>
            <a:r>
              <a:rPr lang="en-US" sz="4450" dirty="0">
                <a:solidFill>
                  <a:srgbClr val="EFD5FA"/>
                </a:solidFill>
                <a:latin typeface="Instrument Sans Medium" pitchFamily="34" charset="0"/>
                <a:ea typeface="Instrument Sans Medium" pitchFamily="34" charset="-122"/>
                <a:cs typeface="Instrument Sans Medium" pitchFamily="34" charset="-120"/>
              </a:rPr>
              <a:t>Defining a function</a:t>
            </a:r>
            <a:endParaRPr lang="en-US" sz="4450" dirty="0"/>
          </a:p>
        </p:txBody>
      </p:sp>
      <p:sp>
        <p:nvSpPr>
          <p:cNvPr id="3" name="Text 1"/>
          <p:cNvSpPr/>
          <p:nvPr/>
        </p:nvSpPr>
        <p:spPr>
          <a:xfrm>
            <a:off x="793790" y="2247900"/>
            <a:ext cx="13042821" cy="1088708"/>
          </a:xfrm>
          <a:prstGeom prst="rect">
            <a:avLst/>
          </a:prstGeom>
          <a:noFill/>
          <a:ln/>
        </p:spPr>
        <p:txBody>
          <a:bodyPr wrap="square" lIns="0" tIns="0" rIns="0" bIns="0" rtlCol="0" anchor="t"/>
          <a:lstStyle/>
          <a:p>
            <a:pPr marL="0" indent="0">
              <a:lnSpc>
                <a:spcPts val="2850"/>
              </a:lnSpc>
              <a:buNone/>
            </a:pPr>
            <a:r>
              <a:rPr lang="en-US" sz="1750" dirty="0">
                <a:solidFill>
                  <a:srgbClr val="C7CDD6"/>
                </a:solidFill>
                <a:latin typeface="Inter" pitchFamily="34" charset="0"/>
                <a:ea typeface="Inter" pitchFamily="34" charset="-122"/>
                <a:cs typeface="Inter" pitchFamily="34" charset="-120"/>
              </a:rPr>
              <a:t>Functions are typically defined using equations that express the relationship between the input and output variables. The equation can be written in various forms, such as the slope-intercept form for linear functions or the standard form for quadratic functions.</a:t>
            </a:r>
            <a:endParaRPr lang="en-US" sz="1750" dirty="0"/>
          </a:p>
        </p:txBody>
      </p:sp>
      <p:sp>
        <p:nvSpPr>
          <p:cNvPr id="4" name="Text 2"/>
          <p:cNvSpPr/>
          <p:nvPr/>
        </p:nvSpPr>
        <p:spPr>
          <a:xfrm>
            <a:off x="793790" y="3818573"/>
            <a:ext cx="2835235" cy="354330"/>
          </a:xfrm>
          <a:prstGeom prst="rect">
            <a:avLst/>
          </a:prstGeom>
          <a:noFill/>
          <a:ln/>
        </p:spPr>
        <p:txBody>
          <a:bodyPr wrap="none" lIns="0" tIns="0" rIns="0" bIns="0" rtlCol="0" anchor="t"/>
          <a:lstStyle/>
          <a:p>
            <a:pPr marL="0" indent="0">
              <a:lnSpc>
                <a:spcPts val="2750"/>
              </a:lnSpc>
              <a:buNone/>
            </a:pPr>
            <a:r>
              <a:rPr lang="en-US" sz="2200" dirty="0">
                <a:solidFill>
                  <a:srgbClr val="EFD5FA"/>
                </a:solidFill>
                <a:latin typeface="Instrument Sans Medium" pitchFamily="34" charset="0"/>
                <a:ea typeface="Instrument Sans Medium" pitchFamily="34" charset="-122"/>
                <a:cs typeface="Instrument Sans Medium" pitchFamily="34" charset="-120"/>
              </a:rPr>
              <a:t>Symbolic notation</a:t>
            </a:r>
            <a:endParaRPr lang="en-US" sz="2200" dirty="0"/>
          </a:p>
        </p:txBody>
      </p:sp>
      <p:sp>
        <p:nvSpPr>
          <p:cNvPr id="5" name="Text 3"/>
          <p:cNvSpPr/>
          <p:nvPr/>
        </p:nvSpPr>
        <p:spPr>
          <a:xfrm>
            <a:off x="793790" y="4399717"/>
            <a:ext cx="3978116" cy="2540318"/>
          </a:xfrm>
          <a:prstGeom prst="rect">
            <a:avLst/>
          </a:prstGeom>
          <a:noFill/>
          <a:ln/>
        </p:spPr>
        <p:txBody>
          <a:bodyPr wrap="square" lIns="0" tIns="0" rIns="0" bIns="0" rtlCol="0" anchor="t"/>
          <a:lstStyle/>
          <a:p>
            <a:pPr marL="0" indent="0">
              <a:lnSpc>
                <a:spcPts val="2850"/>
              </a:lnSpc>
              <a:buNone/>
            </a:pPr>
            <a:r>
              <a:rPr lang="en-US" sz="1750" dirty="0">
                <a:solidFill>
                  <a:srgbClr val="C7CDD6"/>
                </a:solidFill>
                <a:latin typeface="Inter" pitchFamily="34" charset="0"/>
                <a:ea typeface="Inter" pitchFamily="34" charset="-122"/>
                <a:cs typeface="Inter" pitchFamily="34" charset="-120"/>
              </a:rPr>
              <a:t>Functions are often represented using symbolic notation, where the function name is followed by the input variable in parentheses, such as f(x). This notation makes it easier to express the relationship between input and output.</a:t>
            </a:r>
            <a:endParaRPr lang="en-US" sz="1750" dirty="0"/>
          </a:p>
        </p:txBody>
      </p:sp>
      <p:sp>
        <p:nvSpPr>
          <p:cNvPr id="6" name="Text 4"/>
          <p:cNvSpPr/>
          <p:nvPr/>
        </p:nvSpPr>
        <p:spPr>
          <a:xfrm>
            <a:off x="5332928" y="3818573"/>
            <a:ext cx="3978116" cy="708660"/>
          </a:xfrm>
          <a:prstGeom prst="rect">
            <a:avLst/>
          </a:prstGeom>
          <a:noFill/>
          <a:ln/>
        </p:spPr>
        <p:txBody>
          <a:bodyPr wrap="square" lIns="0" tIns="0" rIns="0" bIns="0" rtlCol="0" anchor="t"/>
          <a:lstStyle/>
          <a:p>
            <a:pPr marL="0" indent="0">
              <a:lnSpc>
                <a:spcPts val="2750"/>
              </a:lnSpc>
              <a:buNone/>
            </a:pPr>
            <a:r>
              <a:rPr lang="en-US" sz="2200" dirty="0">
                <a:solidFill>
                  <a:srgbClr val="EFD5FA"/>
                </a:solidFill>
                <a:latin typeface="Instrument Sans Medium" pitchFamily="34" charset="0"/>
                <a:ea typeface="Instrument Sans Medium" pitchFamily="34" charset="-122"/>
                <a:cs typeface="Instrument Sans Medium" pitchFamily="34" charset="-120"/>
              </a:rPr>
              <a:t>Independent and dependent variables</a:t>
            </a:r>
            <a:endParaRPr lang="en-US" sz="2200" dirty="0"/>
          </a:p>
        </p:txBody>
      </p:sp>
      <p:sp>
        <p:nvSpPr>
          <p:cNvPr id="7" name="Text 5"/>
          <p:cNvSpPr/>
          <p:nvPr/>
        </p:nvSpPr>
        <p:spPr>
          <a:xfrm>
            <a:off x="5332928" y="4754047"/>
            <a:ext cx="3978116" cy="1814513"/>
          </a:xfrm>
          <a:prstGeom prst="rect">
            <a:avLst/>
          </a:prstGeom>
          <a:noFill/>
          <a:ln/>
        </p:spPr>
        <p:txBody>
          <a:bodyPr wrap="square" lIns="0" tIns="0" rIns="0" bIns="0" rtlCol="0" anchor="t"/>
          <a:lstStyle/>
          <a:p>
            <a:pPr marL="0" indent="0">
              <a:lnSpc>
                <a:spcPts val="2850"/>
              </a:lnSpc>
              <a:buNone/>
            </a:pPr>
            <a:r>
              <a:rPr lang="en-US" sz="1750" dirty="0">
                <a:solidFill>
                  <a:srgbClr val="C7CDD6"/>
                </a:solidFill>
                <a:latin typeface="Inter" pitchFamily="34" charset="0"/>
                <a:ea typeface="Inter" pitchFamily="34" charset="-122"/>
                <a:cs typeface="Inter" pitchFamily="34" charset="-120"/>
              </a:rPr>
              <a:t>Functions involve two variables: the independent variable (input) and the dependent variable (output). The dependent variable's value depends on the independent variable's value.</a:t>
            </a:r>
            <a:endParaRPr lang="en-US" sz="1750" dirty="0"/>
          </a:p>
        </p:txBody>
      </p:sp>
      <p:sp>
        <p:nvSpPr>
          <p:cNvPr id="8" name="Text 6"/>
          <p:cNvSpPr/>
          <p:nvPr/>
        </p:nvSpPr>
        <p:spPr>
          <a:xfrm>
            <a:off x="9872067" y="3818573"/>
            <a:ext cx="2835235" cy="354330"/>
          </a:xfrm>
          <a:prstGeom prst="rect">
            <a:avLst/>
          </a:prstGeom>
          <a:noFill/>
          <a:ln/>
        </p:spPr>
        <p:txBody>
          <a:bodyPr wrap="none" lIns="0" tIns="0" rIns="0" bIns="0" rtlCol="0" anchor="t"/>
          <a:lstStyle/>
          <a:p>
            <a:pPr marL="0" indent="0">
              <a:lnSpc>
                <a:spcPts val="2750"/>
              </a:lnSpc>
              <a:buNone/>
            </a:pPr>
            <a:r>
              <a:rPr lang="en-US" sz="2200" dirty="0">
                <a:solidFill>
                  <a:srgbClr val="EFD5FA"/>
                </a:solidFill>
                <a:latin typeface="Instrument Sans Medium" pitchFamily="34" charset="0"/>
                <a:ea typeface="Instrument Sans Medium" pitchFamily="34" charset="-122"/>
                <a:cs typeface="Instrument Sans Medium" pitchFamily="34" charset="-120"/>
              </a:rPr>
              <a:t>Examples</a:t>
            </a:r>
            <a:endParaRPr lang="en-US" sz="2200" dirty="0"/>
          </a:p>
        </p:txBody>
      </p:sp>
      <p:sp>
        <p:nvSpPr>
          <p:cNvPr id="9" name="Text 7"/>
          <p:cNvSpPr/>
          <p:nvPr/>
        </p:nvSpPr>
        <p:spPr>
          <a:xfrm>
            <a:off x="9872067" y="4399717"/>
            <a:ext cx="3978116" cy="1088708"/>
          </a:xfrm>
          <a:prstGeom prst="rect">
            <a:avLst/>
          </a:prstGeom>
          <a:noFill/>
          <a:ln/>
        </p:spPr>
        <p:txBody>
          <a:bodyPr wrap="square" lIns="0" tIns="0" rIns="0" bIns="0" rtlCol="0" anchor="t"/>
          <a:lstStyle/>
          <a:p>
            <a:pPr marL="0" indent="0">
              <a:lnSpc>
                <a:spcPts val="2850"/>
              </a:lnSpc>
              <a:buNone/>
            </a:pPr>
            <a:r>
              <a:rPr lang="en-US" sz="1750" dirty="0">
                <a:solidFill>
                  <a:srgbClr val="C7CDD6"/>
                </a:solidFill>
                <a:latin typeface="Inter" pitchFamily="34" charset="0"/>
                <a:ea typeface="Inter" pitchFamily="34" charset="-122"/>
                <a:cs typeface="Inter" pitchFamily="34" charset="-120"/>
              </a:rPr>
              <a:t>Here are some examples of functions defined using equations: f(x) = 2x + 1, g(x) = x^2, h(x) = e^x.</a:t>
            </a:r>
            <a:endParaRPr lang="en-US" sz="1750" dirty="0"/>
          </a:p>
        </p:txBody>
      </p:sp>
      <p:pic>
        <p:nvPicPr>
          <p:cNvPr id="11" name="Picture 10">
            <a:extLst>
              <a:ext uri="{FF2B5EF4-FFF2-40B4-BE49-F238E27FC236}">
                <a16:creationId xmlns:a16="http://schemas.microsoft.com/office/drawing/2014/main" id="{32D3AA1D-FBDC-4930-9803-7A7DD2AF17B8}"/>
              </a:ext>
            </a:extLst>
          </p:cNvPr>
          <p:cNvPicPr>
            <a:picLocks noChangeAspect="1"/>
          </p:cNvPicPr>
          <p:nvPr/>
        </p:nvPicPr>
        <p:blipFill>
          <a:blip r:embed="rId3"/>
          <a:stretch>
            <a:fillRect/>
          </a:stretch>
        </p:blipFill>
        <p:spPr>
          <a:xfrm>
            <a:off x="12201186" y="7687349"/>
            <a:ext cx="2429214" cy="504895"/>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93790" y="1897499"/>
            <a:ext cx="5670590" cy="708779"/>
          </a:xfrm>
          <a:prstGeom prst="rect">
            <a:avLst/>
          </a:prstGeom>
          <a:noFill/>
          <a:ln/>
        </p:spPr>
        <p:txBody>
          <a:bodyPr wrap="none" lIns="0" tIns="0" rIns="0" bIns="0" rtlCol="0" anchor="t"/>
          <a:lstStyle/>
          <a:p>
            <a:pPr marL="0" indent="0">
              <a:lnSpc>
                <a:spcPts val="5550"/>
              </a:lnSpc>
              <a:buNone/>
            </a:pPr>
            <a:r>
              <a:rPr lang="en-US" sz="4450" dirty="0">
                <a:solidFill>
                  <a:srgbClr val="EFD5FA"/>
                </a:solidFill>
                <a:latin typeface="Instrument Sans Medium" pitchFamily="34" charset="0"/>
                <a:ea typeface="Instrument Sans Medium" pitchFamily="34" charset="-122"/>
                <a:cs typeface="Instrument Sans Medium" pitchFamily="34" charset="-120"/>
              </a:rPr>
              <a:t>Domain and range</a:t>
            </a:r>
            <a:endParaRPr lang="en-US" sz="4450" dirty="0"/>
          </a:p>
        </p:txBody>
      </p:sp>
      <p:sp>
        <p:nvSpPr>
          <p:cNvPr id="4" name="Text 1"/>
          <p:cNvSpPr/>
          <p:nvPr/>
        </p:nvSpPr>
        <p:spPr>
          <a:xfrm>
            <a:off x="793790" y="2946440"/>
            <a:ext cx="7556421" cy="1451610"/>
          </a:xfrm>
          <a:prstGeom prst="rect">
            <a:avLst/>
          </a:prstGeom>
          <a:noFill/>
          <a:ln/>
        </p:spPr>
        <p:txBody>
          <a:bodyPr wrap="square" lIns="0" tIns="0" rIns="0" bIns="0" rtlCol="0" anchor="t"/>
          <a:lstStyle/>
          <a:p>
            <a:pPr marL="0" indent="0">
              <a:lnSpc>
                <a:spcPts val="2850"/>
              </a:lnSpc>
              <a:buNone/>
            </a:pPr>
            <a:r>
              <a:rPr lang="en-US" sz="1750" dirty="0">
                <a:solidFill>
                  <a:srgbClr val="C7CDD6"/>
                </a:solidFill>
                <a:latin typeface="Inter" pitchFamily="34" charset="0"/>
                <a:ea typeface="Inter" pitchFamily="34" charset="-122"/>
                <a:cs typeface="Inter" pitchFamily="34" charset="-120"/>
              </a:rPr>
              <a:t>The domain of a function is the set of all possible input values, while the range is the set of all possible output values. The domain and range can be determined from the function's definition or by analyzing its graph.</a:t>
            </a:r>
            <a:endParaRPr lang="en-US" sz="1750" dirty="0"/>
          </a:p>
        </p:txBody>
      </p:sp>
      <p:sp>
        <p:nvSpPr>
          <p:cNvPr id="5" name="Shape 2"/>
          <p:cNvSpPr/>
          <p:nvPr/>
        </p:nvSpPr>
        <p:spPr>
          <a:xfrm>
            <a:off x="793790" y="4653201"/>
            <a:ext cx="7556421" cy="1678781"/>
          </a:xfrm>
          <a:prstGeom prst="roundRect">
            <a:avLst>
              <a:gd name="adj" fmla="val 2027"/>
            </a:avLst>
          </a:prstGeom>
          <a:noFill/>
          <a:ln w="7620">
            <a:solidFill>
              <a:srgbClr val="FFFFFF">
                <a:alpha val="24000"/>
              </a:srgbClr>
            </a:solidFill>
            <a:prstDash val="solid"/>
          </a:ln>
        </p:spPr>
      </p:sp>
      <p:sp>
        <p:nvSpPr>
          <p:cNvPr id="6" name="Shape 3"/>
          <p:cNvSpPr/>
          <p:nvPr/>
        </p:nvSpPr>
        <p:spPr>
          <a:xfrm>
            <a:off x="801410" y="4660821"/>
            <a:ext cx="7541181" cy="650319"/>
          </a:xfrm>
          <a:prstGeom prst="rect">
            <a:avLst/>
          </a:prstGeom>
          <a:solidFill>
            <a:srgbClr val="FFFFFF">
              <a:alpha val="4000"/>
            </a:srgbClr>
          </a:solidFill>
          <a:ln/>
        </p:spPr>
      </p:sp>
      <p:sp>
        <p:nvSpPr>
          <p:cNvPr id="7" name="Text 4"/>
          <p:cNvSpPr/>
          <p:nvPr/>
        </p:nvSpPr>
        <p:spPr>
          <a:xfrm>
            <a:off x="1028224" y="4804529"/>
            <a:ext cx="3313152" cy="362903"/>
          </a:xfrm>
          <a:prstGeom prst="rect">
            <a:avLst/>
          </a:prstGeom>
          <a:noFill/>
          <a:ln/>
        </p:spPr>
        <p:txBody>
          <a:bodyPr wrap="none" lIns="0" tIns="0" rIns="0" bIns="0" rtlCol="0" anchor="t"/>
          <a:lstStyle/>
          <a:p>
            <a:pPr marL="0" indent="0">
              <a:lnSpc>
                <a:spcPts val="2850"/>
              </a:lnSpc>
              <a:buNone/>
            </a:pPr>
            <a:r>
              <a:rPr lang="en-US" sz="1750" dirty="0">
                <a:solidFill>
                  <a:srgbClr val="C7CDD6"/>
                </a:solidFill>
                <a:latin typeface="Inter" pitchFamily="34" charset="0"/>
                <a:ea typeface="Inter" pitchFamily="34" charset="-122"/>
                <a:cs typeface="Inter" pitchFamily="34" charset="-120"/>
              </a:rPr>
              <a:t>Domain</a:t>
            </a:r>
            <a:endParaRPr lang="en-US" sz="1750" dirty="0"/>
          </a:p>
        </p:txBody>
      </p:sp>
      <p:sp>
        <p:nvSpPr>
          <p:cNvPr id="8" name="Text 5"/>
          <p:cNvSpPr/>
          <p:nvPr/>
        </p:nvSpPr>
        <p:spPr>
          <a:xfrm>
            <a:off x="4802624" y="4804529"/>
            <a:ext cx="3313152" cy="362903"/>
          </a:xfrm>
          <a:prstGeom prst="rect">
            <a:avLst/>
          </a:prstGeom>
          <a:noFill/>
          <a:ln/>
        </p:spPr>
        <p:txBody>
          <a:bodyPr wrap="none" lIns="0" tIns="0" rIns="0" bIns="0" rtlCol="0" anchor="t"/>
          <a:lstStyle/>
          <a:p>
            <a:pPr marL="0" indent="0">
              <a:lnSpc>
                <a:spcPts val="2850"/>
              </a:lnSpc>
              <a:buNone/>
            </a:pPr>
            <a:r>
              <a:rPr lang="en-US" sz="1750" dirty="0">
                <a:solidFill>
                  <a:srgbClr val="C7CDD6"/>
                </a:solidFill>
                <a:latin typeface="Inter" pitchFamily="34" charset="0"/>
                <a:ea typeface="Inter" pitchFamily="34" charset="-122"/>
                <a:cs typeface="Inter" pitchFamily="34" charset="-120"/>
              </a:rPr>
              <a:t>Set of all possible input values</a:t>
            </a:r>
            <a:endParaRPr lang="en-US" sz="1750" dirty="0"/>
          </a:p>
        </p:txBody>
      </p:sp>
      <p:sp>
        <p:nvSpPr>
          <p:cNvPr id="9" name="Shape 6"/>
          <p:cNvSpPr/>
          <p:nvPr/>
        </p:nvSpPr>
        <p:spPr>
          <a:xfrm>
            <a:off x="801410" y="5311140"/>
            <a:ext cx="7541181" cy="1013222"/>
          </a:xfrm>
          <a:prstGeom prst="rect">
            <a:avLst/>
          </a:prstGeom>
          <a:solidFill>
            <a:srgbClr val="000000">
              <a:alpha val="4000"/>
            </a:srgbClr>
          </a:solidFill>
          <a:ln/>
        </p:spPr>
      </p:sp>
      <p:sp>
        <p:nvSpPr>
          <p:cNvPr id="10" name="Text 7"/>
          <p:cNvSpPr/>
          <p:nvPr/>
        </p:nvSpPr>
        <p:spPr>
          <a:xfrm>
            <a:off x="1028224" y="5454848"/>
            <a:ext cx="3313152" cy="362903"/>
          </a:xfrm>
          <a:prstGeom prst="rect">
            <a:avLst/>
          </a:prstGeom>
          <a:noFill/>
          <a:ln/>
        </p:spPr>
        <p:txBody>
          <a:bodyPr wrap="none" lIns="0" tIns="0" rIns="0" bIns="0" rtlCol="0" anchor="t"/>
          <a:lstStyle/>
          <a:p>
            <a:pPr marL="0" indent="0">
              <a:lnSpc>
                <a:spcPts val="2850"/>
              </a:lnSpc>
              <a:buNone/>
            </a:pPr>
            <a:r>
              <a:rPr lang="en-US" sz="1750" dirty="0">
                <a:solidFill>
                  <a:srgbClr val="C7CDD6"/>
                </a:solidFill>
                <a:latin typeface="Inter" pitchFamily="34" charset="0"/>
                <a:ea typeface="Inter" pitchFamily="34" charset="-122"/>
                <a:cs typeface="Inter" pitchFamily="34" charset="-120"/>
              </a:rPr>
              <a:t>Range</a:t>
            </a:r>
            <a:endParaRPr lang="en-US" sz="1750" dirty="0"/>
          </a:p>
        </p:txBody>
      </p:sp>
      <p:sp>
        <p:nvSpPr>
          <p:cNvPr id="11" name="Text 8"/>
          <p:cNvSpPr/>
          <p:nvPr/>
        </p:nvSpPr>
        <p:spPr>
          <a:xfrm>
            <a:off x="4802624" y="5454848"/>
            <a:ext cx="3313152" cy="725805"/>
          </a:xfrm>
          <a:prstGeom prst="rect">
            <a:avLst/>
          </a:prstGeom>
          <a:noFill/>
          <a:ln/>
        </p:spPr>
        <p:txBody>
          <a:bodyPr wrap="square" lIns="0" tIns="0" rIns="0" bIns="0" rtlCol="0" anchor="t"/>
          <a:lstStyle/>
          <a:p>
            <a:pPr marL="0" indent="0">
              <a:lnSpc>
                <a:spcPts val="2850"/>
              </a:lnSpc>
              <a:buNone/>
            </a:pPr>
            <a:r>
              <a:rPr lang="en-US" sz="1750" dirty="0">
                <a:solidFill>
                  <a:srgbClr val="C7CDD6"/>
                </a:solidFill>
                <a:latin typeface="Inter" pitchFamily="34" charset="0"/>
                <a:ea typeface="Inter" pitchFamily="34" charset="-122"/>
                <a:cs typeface="Inter" pitchFamily="34" charset="-120"/>
              </a:rPr>
              <a:t>Set of all possible output values</a:t>
            </a:r>
            <a:endParaRPr lang="en-US" sz="17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780098" y="612934"/>
            <a:ext cx="6055281" cy="696516"/>
          </a:xfrm>
          <a:prstGeom prst="rect">
            <a:avLst/>
          </a:prstGeom>
          <a:noFill/>
          <a:ln/>
        </p:spPr>
        <p:txBody>
          <a:bodyPr wrap="none" lIns="0" tIns="0" rIns="0" bIns="0" rtlCol="0" anchor="t"/>
          <a:lstStyle/>
          <a:p>
            <a:pPr marL="0" indent="0">
              <a:lnSpc>
                <a:spcPts val="5450"/>
              </a:lnSpc>
              <a:buNone/>
            </a:pPr>
            <a:r>
              <a:rPr lang="en-US" sz="4350" dirty="0">
                <a:solidFill>
                  <a:srgbClr val="EFD5FA"/>
                </a:solidFill>
                <a:latin typeface="Instrument Sans Medium" pitchFamily="34" charset="0"/>
                <a:ea typeface="Instrument Sans Medium" pitchFamily="34" charset="-122"/>
                <a:cs typeface="Instrument Sans Medium" pitchFamily="34" charset="-120"/>
              </a:rPr>
              <a:t>Representing functions</a:t>
            </a:r>
            <a:endParaRPr lang="en-US" sz="4350" dirty="0"/>
          </a:p>
        </p:txBody>
      </p:sp>
      <p:sp>
        <p:nvSpPr>
          <p:cNvPr id="3" name="Text 1"/>
          <p:cNvSpPr/>
          <p:nvPr/>
        </p:nvSpPr>
        <p:spPr>
          <a:xfrm>
            <a:off x="780098" y="1755219"/>
            <a:ext cx="13070205" cy="1069777"/>
          </a:xfrm>
          <a:prstGeom prst="rect">
            <a:avLst/>
          </a:prstGeom>
          <a:noFill/>
          <a:ln/>
        </p:spPr>
        <p:txBody>
          <a:bodyPr wrap="square" lIns="0" tIns="0" rIns="0" bIns="0" rtlCol="0" anchor="t"/>
          <a:lstStyle/>
          <a:p>
            <a:pPr marL="0" indent="0">
              <a:lnSpc>
                <a:spcPts val="2800"/>
              </a:lnSpc>
              <a:buNone/>
            </a:pPr>
            <a:r>
              <a:rPr lang="en-US" sz="1750" dirty="0">
                <a:solidFill>
                  <a:srgbClr val="C7CDD6"/>
                </a:solidFill>
                <a:latin typeface="Inter" pitchFamily="34" charset="0"/>
                <a:ea typeface="Inter" pitchFamily="34" charset="-122"/>
                <a:cs typeface="Inter" pitchFamily="34" charset="-120"/>
              </a:rPr>
              <a:t>Functions can be represented in several different ways, each providing a unique perspective on the relationship between input and output. These representations can be used to visualize the function, understand its properties, and solve problems related to the function.</a:t>
            </a:r>
            <a:endParaRPr lang="en-US" sz="1750" dirty="0"/>
          </a:p>
        </p:txBody>
      </p:sp>
      <p:sp>
        <p:nvSpPr>
          <p:cNvPr id="4" name="Shape 2"/>
          <p:cNvSpPr/>
          <p:nvPr/>
        </p:nvSpPr>
        <p:spPr>
          <a:xfrm>
            <a:off x="780098" y="3326487"/>
            <a:ext cx="501491" cy="501491"/>
          </a:xfrm>
          <a:prstGeom prst="roundRect">
            <a:avLst>
              <a:gd name="adj" fmla="val 6667"/>
            </a:avLst>
          </a:prstGeom>
          <a:solidFill>
            <a:srgbClr val="434348"/>
          </a:solidFill>
          <a:ln/>
        </p:spPr>
      </p:sp>
      <p:sp>
        <p:nvSpPr>
          <p:cNvPr id="5" name="Text 3"/>
          <p:cNvSpPr/>
          <p:nvPr/>
        </p:nvSpPr>
        <p:spPr>
          <a:xfrm>
            <a:off x="965835" y="3410069"/>
            <a:ext cx="130016" cy="334328"/>
          </a:xfrm>
          <a:prstGeom prst="rect">
            <a:avLst/>
          </a:prstGeom>
          <a:noFill/>
          <a:ln/>
        </p:spPr>
        <p:txBody>
          <a:bodyPr wrap="none" lIns="0" tIns="0" rIns="0" bIns="0" rtlCol="0" anchor="t"/>
          <a:lstStyle/>
          <a:p>
            <a:pPr marL="0" indent="0" algn="ctr">
              <a:lnSpc>
                <a:spcPts val="2600"/>
              </a:lnSpc>
              <a:buNone/>
            </a:pPr>
            <a:r>
              <a:rPr lang="en-US" sz="2600" dirty="0">
                <a:solidFill>
                  <a:srgbClr val="C7CDD6"/>
                </a:solidFill>
                <a:latin typeface="Instrument Sans Medium" pitchFamily="34" charset="0"/>
                <a:ea typeface="Instrument Sans Medium" pitchFamily="34" charset="-122"/>
                <a:cs typeface="Instrument Sans Medium" pitchFamily="34" charset="-120"/>
              </a:rPr>
              <a:t>1</a:t>
            </a:r>
            <a:endParaRPr lang="en-US" sz="2600" dirty="0"/>
          </a:p>
        </p:txBody>
      </p:sp>
      <p:sp>
        <p:nvSpPr>
          <p:cNvPr id="6" name="Text 4"/>
          <p:cNvSpPr/>
          <p:nvPr/>
        </p:nvSpPr>
        <p:spPr>
          <a:xfrm>
            <a:off x="1504474" y="3326487"/>
            <a:ext cx="2786301" cy="348258"/>
          </a:xfrm>
          <a:prstGeom prst="rect">
            <a:avLst/>
          </a:prstGeom>
          <a:noFill/>
          <a:ln/>
        </p:spPr>
        <p:txBody>
          <a:bodyPr wrap="none" lIns="0" tIns="0" rIns="0" bIns="0" rtlCol="0" anchor="t"/>
          <a:lstStyle/>
          <a:p>
            <a:pPr marL="0" indent="0">
              <a:lnSpc>
                <a:spcPts val="2700"/>
              </a:lnSpc>
              <a:buNone/>
            </a:pPr>
            <a:r>
              <a:rPr lang="en-US" sz="2150" dirty="0">
                <a:solidFill>
                  <a:srgbClr val="C7CDD6"/>
                </a:solidFill>
                <a:latin typeface="Instrument Sans Medium" pitchFamily="34" charset="0"/>
                <a:ea typeface="Instrument Sans Medium" pitchFamily="34" charset="-122"/>
                <a:cs typeface="Instrument Sans Medium" pitchFamily="34" charset="-120"/>
              </a:rPr>
              <a:t>Equations</a:t>
            </a:r>
            <a:endParaRPr lang="en-US" sz="2150" dirty="0"/>
          </a:p>
        </p:txBody>
      </p:sp>
      <p:sp>
        <p:nvSpPr>
          <p:cNvPr id="7" name="Text 5"/>
          <p:cNvSpPr/>
          <p:nvPr/>
        </p:nvSpPr>
        <p:spPr>
          <a:xfrm>
            <a:off x="1504474" y="3808452"/>
            <a:ext cx="5699284" cy="1426369"/>
          </a:xfrm>
          <a:prstGeom prst="rect">
            <a:avLst/>
          </a:prstGeom>
          <a:noFill/>
          <a:ln/>
        </p:spPr>
        <p:txBody>
          <a:bodyPr wrap="square" lIns="0" tIns="0" rIns="0" bIns="0" rtlCol="0" anchor="t"/>
          <a:lstStyle/>
          <a:p>
            <a:pPr marL="0" indent="0">
              <a:lnSpc>
                <a:spcPts val="2800"/>
              </a:lnSpc>
              <a:buNone/>
            </a:pPr>
            <a:r>
              <a:rPr lang="en-US" sz="1750" dirty="0">
                <a:solidFill>
                  <a:srgbClr val="C7CDD6"/>
                </a:solidFill>
                <a:latin typeface="Inter" pitchFamily="34" charset="0"/>
                <a:ea typeface="Inter" pitchFamily="34" charset="-122"/>
                <a:cs typeface="Inter" pitchFamily="34" charset="-120"/>
              </a:rPr>
              <a:t>Equations express the relationship between the input and output variables in symbolic form. They are useful for analyzing the function and performing calculations.</a:t>
            </a:r>
            <a:endParaRPr lang="en-US" sz="1750" dirty="0"/>
          </a:p>
        </p:txBody>
      </p:sp>
      <p:sp>
        <p:nvSpPr>
          <p:cNvPr id="8" name="Shape 6"/>
          <p:cNvSpPr/>
          <p:nvPr/>
        </p:nvSpPr>
        <p:spPr>
          <a:xfrm>
            <a:off x="7426642" y="3326487"/>
            <a:ext cx="501491" cy="501491"/>
          </a:xfrm>
          <a:prstGeom prst="roundRect">
            <a:avLst>
              <a:gd name="adj" fmla="val 6667"/>
            </a:avLst>
          </a:prstGeom>
          <a:solidFill>
            <a:srgbClr val="434348"/>
          </a:solidFill>
          <a:ln/>
        </p:spPr>
      </p:sp>
      <p:sp>
        <p:nvSpPr>
          <p:cNvPr id="9" name="Text 7"/>
          <p:cNvSpPr/>
          <p:nvPr/>
        </p:nvSpPr>
        <p:spPr>
          <a:xfrm>
            <a:off x="7585234" y="3410069"/>
            <a:ext cx="184190" cy="334328"/>
          </a:xfrm>
          <a:prstGeom prst="rect">
            <a:avLst/>
          </a:prstGeom>
          <a:noFill/>
          <a:ln/>
        </p:spPr>
        <p:txBody>
          <a:bodyPr wrap="none" lIns="0" tIns="0" rIns="0" bIns="0" rtlCol="0" anchor="t"/>
          <a:lstStyle/>
          <a:p>
            <a:pPr marL="0" indent="0" algn="ctr">
              <a:lnSpc>
                <a:spcPts val="2600"/>
              </a:lnSpc>
              <a:buNone/>
            </a:pPr>
            <a:r>
              <a:rPr lang="en-US" sz="2600" dirty="0">
                <a:solidFill>
                  <a:srgbClr val="C7CDD6"/>
                </a:solidFill>
                <a:latin typeface="Instrument Sans Medium" pitchFamily="34" charset="0"/>
                <a:ea typeface="Instrument Sans Medium" pitchFamily="34" charset="-122"/>
                <a:cs typeface="Instrument Sans Medium" pitchFamily="34" charset="-120"/>
              </a:rPr>
              <a:t>2</a:t>
            </a:r>
            <a:endParaRPr lang="en-US" sz="2600" dirty="0"/>
          </a:p>
        </p:txBody>
      </p:sp>
      <p:sp>
        <p:nvSpPr>
          <p:cNvPr id="10" name="Text 8"/>
          <p:cNvSpPr/>
          <p:nvPr/>
        </p:nvSpPr>
        <p:spPr>
          <a:xfrm>
            <a:off x="8151019" y="3326487"/>
            <a:ext cx="2786301" cy="348258"/>
          </a:xfrm>
          <a:prstGeom prst="rect">
            <a:avLst/>
          </a:prstGeom>
          <a:noFill/>
          <a:ln/>
        </p:spPr>
        <p:txBody>
          <a:bodyPr wrap="none" lIns="0" tIns="0" rIns="0" bIns="0" rtlCol="0" anchor="t"/>
          <a:lstStyle/>
          <a:p>
            <a:pPr marL="0" indent="0">
              <a:lnSpc>
                <a:spcPts val="2700"/>
              </a:lnSpc>
              <a:buNone/>
            </a:pPr>
            <a:r>
              <a:rPr lang="en-US" sz="2150" dirty="0">
                <a:solidFill>
                  <a:srgbClr val="C7CDD6"/>
                </a:solidFill>
                <a:latin typeface="Instrument Sans Medium" pitchFamily="34" charset="0"/>
                <a:ea typeface="Instrument Sans Medium" pitchFamily="34" charset="-122"/>
                <a:cs typeface="Instrument Sans Medium" pitchFamily="34" charset="-120"/>
              </a:rPr>
              <a:t>Graphs</a:t>
            </a:r>
            <a:endParaRPr lang="en-US" sz="2150" dirty="0"/>
          </a:p>
        </p:txBody>
      </p:sp>
      <p:sp>
        <p:nvSpPr>
          <p:cNvPr id="11" name="Text 9"/>
          <p:cNvSpPr/>
          <p:nvPr/>
        </p:nvSpPr>
        <p:spPr>
          <a:xfrm>
            <a:off x="8151019" y="3808452"/>
            <a:ext cx="5699284" cy="1426369"/>
          </a:xfrm>
          <a:prstGeom prst="rect">
            <a:avLst/>
          </a:prstGeom>
          <a:noFill/>
          <a:ln/>
        </p:spPr>
        <p:txBody>
          <a:bodyPr wrap="square" lIns="0" tIns="0" rIns="0" bIns="0" rtlCol="0" anchor="t"/>
          <a:lstStyle/>
          <a:p>
            <a:pPr marL="0" indent="0">
              <a:lnSpc>
                <a:spcPts val="2800"/>
              </a:lnSpc>
              <a:buNone/>
            </a:pPr>
            <a:r>
              <a:rPr lang="en-US" sz="1750" dirty="0">
                <a:solidFill>
                  <a:srgbClr val="C7CDD6"/>
                </a:solidFill>
                <a:latin typeface="Inter" pitchFamily="34" charset="0"/>
                <a:ea typeface="Inter" pitchFamily="34" charset="-122"/>
                <a:cs typeface="Inter" pitchFamily="34" charset="-120"/>
              </a:rPr>
              <a:t>Graphs provide a visual representation of the function, allowing you to see the relationship between input and output values and identify key features such as intercepts and asymptotes.</a:t>
            </a:r>
            <a:endParaRPr lang="en-US" sz="1750" dirty="0"/>
          </a:p>
        </p:txBody>
      </p:sp>
      <p:sp>
        <p:nvSpPr>
          <p:cNvPr id="12" name="Shape 10"/>
          <p:cNvSpPr/>
          <p:nvPr/>
        </p:nvSpPr>
        <p:spPr>
          <a:xfrm>
            <a:off x="780098" y="5708452"/>
            <a:ext cx="501491" cy="501491"/>
          </a:xfrm>
          <a:prstGeom prst="roundRect">
            <a:avLst>
              <a:gd name="adj" fmla="val 6667"/>
            </a:avLst>
          </a:prstGeom>
          <a:solidFill>
            <a:srgbClr val="434348"/>
          </a:solidFill>
          <a:ln/>
        </p:spPr>
      </p:sp>
      <p:sp>
        <p:nvSpPr>
          <p:cNvPr id="13" name="Text 11"/>
          <p:cNvSpPr/>
          <p:nvPr/>
        </p:nvSpPr>
        <p:spPr>
          <a:xfrm>
            <a:off x="934403" y="5792033"/>
            <a:ext cx="192881" cy="334328"/>
          </a:xfrm>
          <a:prstGeom prst="rect">
            <a:avLst/>
          </a:prstGeom>
          <a:noFill/>
          <a:ln/>
        </p:spPr>
        <p:txBody>
          <a:bodyPr wrap="none" lIns="0" tIns="0" rIns="0" bIns="0" rtlCol="0" anchor="t"/>
          <a:lstStyle/>
          <a:p>
            <a:pPr marL="0" indent="0" algn="ctr">
              <a:lnSpc>
                <a:spcPts val="2600"/>
              </a:lnSpc>
              <a:buNone/>
            </a:pPr>
            <a:r>
              <a:rPr lang="en-US" sz="2600" dirty="0">
                <a:solidFill>
                  <a:srgbClr val="C7CDD6"/>
                </a:solidFill>
                <a:latin typeface="Instrument Sans Medium" pitchFamily="34" charset="0"/>
                <a:ea typeface="Instrument Sans Medium" pitchFamily="34" charset="-122"/>
                <a:cs typeface="Instrument Sans Medium" pitchFamily="34" charset="-120"/>
              </a:rPr>
              <a:t>3</a:t>
            </a:r>
            <a:endParaRPr lang="en-US" sz="2600" dirty="0"/>
          </a:p>
        </p:txBody>
      </p:sp>
      <p:sp>
        <p:nvSpPr>
          <p:cNvPr id="14" name="Text 12"/>
          <p:cNvSpPr/>
          <p:nvPr/>
        </p:nvSpPr>
        <p:spPr>
          <a:xfrm>
            <a:off x="1504474" y="5708452"/>
            <a:ext cx="2786301" cy="348258"/>
          </a:xfrm>
          <a:prstGeom prst="rect">
            <a:avLst/>
          </a:prstGeom>
          <a:noFill/>
          <a:ln/>
        </p:spPr>
        <p:txBody>
          <a:bodyPr wrap="none" lIns="0" tIns="0" rIns="0" bIns="0" rtlCol="0" anchor="t"/>
          <a:lstStyle/>
          <a:p>
            <a:pPr marL="0" indent="0">
              <a:lnSpc>
                <a:spcPts val="2700"/>
              </a:lnSpc>
              <a:buNone/>
            </a:pPr>
            <a:r>
              <a:rPr lang="en-US" sz="2150" dirty="0">
                <a:solidFill>
                  <a:srgbClr val="C7CDD6"/>
                </a:solidFill>
                <a:latin typeface="Instrument Sans Medium" pitchFamily="34" charset="0"/>
                <a:ea typeface="Instrument Sans Medium" pitchFamily="34" charset="-122"/>
                <a:cs typeface="Instrument Sans Medium" pitchFamily="34" charset="-120"/>
              </a:rPr>
              <a:t>Tables</a:t>
            </a:r>
            <a:endParaRPr lang="en-US" sz="2150" dirty="0"/>
          </a:p>
        </p:txBody>
      </p:sp>
      <p:sp>
        <p:nvSpPr>
          <p:cNvPr id="15" name="Text 13"/>
          <p:cNvSpPr/>
          <p:nvPr/>
        </p:nvSpPr>
        <p:spPr>
          <a:xfrm>
            <a:off x="1504474" y="6190417"/>
            <a:ext cx="5699284" cy="1069777"/>
          </a:xfrm>
          <a:prstGeom prst="rect">
            <a:avLst/>
          </a:prstGeom>
          <a:noFill/>
          <a:ln/>
        </p:spPr>
        <p:txBody>
          <a:bodyPr wrap="square" lIns="0" tIns="0" rIns="0" bIns="0" rtlCol="0" anchor="t"/>
          <a:lstStyle/>
          <a:p>
            <a:pPr marL="0" indent="0">
              <a:lnSpc>
                <a:spcPts val="2800"/>
              </a:lnSpc>
              <a:buNone/>
            </a:pPr>
            <a:r>
              <a:rPr lang="en-US" sz="1750" dirty="0">
                <a:solidFill>
                  <a:srgbClr val="C7CDD6"/>
                </a:solidFill>
                <a:latin typeface="Inter" pitchFamily="34" charset="0"/>
                <a:ea typeface="Inter" pitchFamily="34" charset="-122"/>
                <a:cs typeface="Inter" pitchFamily="34" charset="-120"/>
              </a:rPr>
              <a:t>Tables list pairs of input and output values, providing a structured way to organize the data and understand the function's behavior.</a:t>
            </a:r>
            <a:endParaRPr lang="en-US" sz="1750" dirty="0"/>
          </a:p>
        </p:txBody>
      </p:sp>
      <p:sp>
        <p:nvSpPr>
          <p:cNvPr id="16" name="Shape 14"/>
          <p:cNvSpPr/>
          <p:nvPr/>
        </p:nvSpPr>
        <p:spPr>
          <a:xfrm>
            <a:off x="7426642" y="5708452"/>
            <a:ext cx="501491" cy="501491"/>
          </a:xfrm>
          <a:prstGeom prst="roundRect">
            <a:avLst>
              <a:gd name="adj" fmla="val 6667"/>
            </a:avLst>
          </a:prstGeom>
          <a:solidFill>
            <a:srgbClr val="434348"/>
          </a:solidFill>
          <a:ln/>
        </p:spPr>
      </p:sp>
      <p:sp>
        <p:nvSpPr>
          <p:cNvPr id="17" name="Text 15"/>
          <p:cNvSpPr/>
          <p:nvPr/>
        </p:nvSpPr>
        <p:spPr>
          <a:xfrm>
            <a:off x="7575947" y="5792033"/>
            <a:ext cx="202883" cy="334328"/>
          </a:xfrm>
          <a:prstGeom prst="rect">
            <a:avLst/>
          </a:prstGeom>
          <a:noFill/>
          <a:ln/>
        </p:spPr>
        <p:txBody>
          <a:bodyPr wrap="none" lIns="0" tIns="0" rIns="0" bIns="0" rtlCol="0" anchor="t"/>
          <a:lstStyle/>
          <a:p>
            <a:pPr marL="0" indent="0" algn="ctr">
              <a:lnSpc>
                <a:spcPts val="2600"/>
              </a:lnSpc>
              <a:buNone/>
            </a:pPr>
            <a:r>
              <a:rPr lang="en-US" sz="2600" dirty="0">
                <a:solidFill>
                  <a:srgbClr val="C7CDD6"/>
                </a:solidFill>
                <a:latin typeface="Instrument Sans Medium" pitchFamily="34" charset="0"/>
                <a:ea typeface="Instrument Sans Medium" pitchFamily="34" charset="-122"/>
                <a:cs typeface="Instrument Sans Medium" pitchFamily="34" charset="-120"/>
              </a:rPr>
              <a:t>4</a:t>
            </a:r>
            <a:endParaRPr lang="en-US" sz="2600" dirty="0"/>
          </a:p>
        </p:txBody>
      </p:sp>
      <p:sp>
        <p:nvSpPr>
          <p:cNvPr id="18" name="Text 16"/>
          <p:cNvSpPr/>
          <p:nvPr/>
        </p:nvSpPr>
        <p:spPr>
          <a:xfrm>
            <a:off x="8151019" y="5708452"/>
            <a:ext cx="2786301" cy="348258"/>
          </a:xfrm>
          <a:prstGeom prst="rect">
            <a:avLst/>
          </a:prstGeom>
          <a:noFill/>
          <a:ln/>
        </p:spPr>
        <p:txBody>
          <a:bodyPr wrap="none" lIns="0" tIns="0" rIns="0" bIns="0" rtlCol="0" anchor="t"/>
          <a:lstStyle/>
          <a:p>
            <a:pPr marL="0" indent="0">
              <a:lnSpc>
                <a:spcPts val="2700"/>
              </a:lnSpc>
              <a:buNone/>
            </a:pPr>
            <a:r>
              <a:rPr lang="en-US" sz="2150" dirty="0">
                <a:solidFill>
                  <a:srgbClr val="C7CDD6"/>
                </a:solidFill>
                <a:latin typeface="Instrument Sans Medium" pitchFamily="34" charset="0"/>
                <a:ea typeface="Instrument Sans Medium" pitchFamily="34" charset="-122"/>
                <a:cs typeface="Instrument Sans Medium" pitchFamily="34" charset="-120"/>
              </a:rPr>
              <a:t>Verbal descriptions</a:t>
            </a:r>
            <a:endParaRPr lang="en-US" sz="2150" dirty="0"/>
          </a:p>
        </p:txBody>
      </p:sp>
      <p:sp>
        <p:nvSpPr>
          <p:cNvPr id="19" name="Text 17"/>
          <p:cNvSpPr/>
          <p:nvPr/>
        </p:nvSpPr>
        <p:spPr>
          <a:xfrm>
            <a:off x="8151019" y="6190417"/>
            <a:ext cx="5699284" cy="1426369"/>
          </a:xfrm>
          <a:prstGeom prst="rect">
            <a:avLst/>
          </a:prstGeom>
          <a:noFill/>
          <a:ln/>
        </p:spPr>
        <p:txBody>
          <a:bodyPr wrap="square" lIns="0" tIns="0" rIns="0" bIns="0" rtlCol="0" anchor="t"/>
          <a:lstStyle/>
          <a:p>
            <a:pPr marL="0" indent="0">
              <a:lnSpc>
                <a:spcPts val="2800"/>
              </a:lnSpc>
              <a:buNone/>
            </a:pPr>
            <a:r>
              <a:rPr lang="en-US" sz="1750" dirty="0">
                <a:solidFill>
                  <a:srgbClr val="C7CDD6"/>
                </a:solidFill>
                <a:latin typeface="Inter" pitchFamily="34" charset="0"/>
                <a:ea typeface="Inter" pitchFamily="34" charset="-122"/>
                <a:cs typeface="Inter" pitchFamily="34" charset="-120"/>
              </a:rPr>
              <a:t>Verbal descriptions can explain the function's behavior in words, providing a more intuitive understanding of the relationship between input and output.</a:t>
            </a:r>
            <a:endParaRPr lang="en-US" sz="1750" dirty="0"/>
          </a:p>
        </p:txBody>
      </p:sp>
      <p:pic>
        <p:nvPicPr>
          <p:cNvPr id="21" name="Picture 20">
            <a:extLst>
              <a:ext uri="{FF2B5EF4-FFF2-40B4-BE49-F238E27FC236}">
                <a16:creationId xmlns:a16="http://schemas.microsoft.com/office/drawing/2014/main" id="{7DE1D642-9478-4F97-8239-D9EF7E76A649}"/>
              </a:ext>
            </a:extLst>
          </p:cNvPr>
          <p:cNvPicPr>
            <a:picLocks noChangeAspect="1"/>
          </p:cNvPicPr>
          <p:nvPr/>
        </p:nvPicPr>
        <p:blipFill>
          <a:blip r:embed="rId3"/>
          <a:stretch>
            <a:fillRect/>
          </a:stretch>
        </p:blipFill>
        <p:spPr>
          <a:xfrm>
            <a:off x="12069314" y="7616786"/>
            <a:ext cx="2429214" cy="504895"/>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2447687"/>
          </a:xfrm>
          <a:prstGeom prst="rect">
            <a:avLst/>
          </a:prstGeom>
        </p:spPr>
      </p:pic>
      <p:sp>
        <p:nvSpPr>
          <p:cNvPr id="3" name="Text 0"/>
          <p:cNvSpPr/>
          <p:nvPr/>
        </p:nvSpPr>
        <p:spPr>
          <a:xfrm>
            <a:off x="685324" y="3144203"/>
            <a:ext cx="4895493" cy="611981"/>
          </a:xfrm>
          <a:prstGeom prst="rect">
            <a:avLst/>
          </a:prstGeom>
          <a:noFill/>
          <a:ln/>
        </p:spPr>
        <p:txBody>
          <a:bodyPr wrap="none" lIns="0" tIns="0" rIns="0" bIns="0" rtlCol="0" anchor="t"/>
          <a:lstStyle/>
          <a:p>
            <a:pPr marL="0" indent="0">
              <a:lnSpc>
                <a:spcPts val="4800"/>
              </a:lnSpc>
              <a:buNone/>
            </a:pPr>
            <a:r>
              <a:rPr lang="en-US" sz="3850" dirty="0">
                <a:solidFill>
                  <a:srgbClr val="EFD5FA"/>
                </a:solidFill>
                <a:latin typeface="Instrument Sans Medium" pitchFamily="34" charset="0"/>
                <a:ea typeface="Instrument Sans Medium" pitchFamily="34" charset="-122"/>
                <a:cs typeface="Instrument Sans Medium" pitchFamily="34" charset="-120"/>
              </a:rPr>
              <a:t>Linear functions</a:t>
            </a:r>
            <a:endParaRPr lang="en-US" sz="3850" dirty="0"/>
          </a:p>
        </p:txBody>
      </p:sp>
      <p:sp>
        <p:nvSpPr>
          <p:cNvPr id="4" name="Text 1"/>
          <p:cNvSpPr/>
          <p:nvPr/>
        </p:nvSpPr>
        <p:spPr>
          <a:xfrm>
            <a:off x="685324" y="4049911"/>
            <a:ext cx="13259753" cy="626745"/>
          </a:xfrm>
          <a:prstGeom prst="rect">
            <a:avLst/>
          </a:prstGeom>
          <a:noFill/>
          <a:ln/>
        </p:spPr>
        <p:txBody>
          <a:bodyPr wrap="square" lIns="0" tIns="0" rIns="0" bIns="0" rtlCol="0" anchor="t"/>
          <a:lstStyle/>
          <a:p>
            <a:pPr marL="0" indent="0">
              <a:lnSpc>
                <a:spcPts val="2450"/>
              </a:lnSpc>
              <a:buNone/>
            </a:pPr>
            <a:r>
              <a:rPr lang="en-US" sz="1500" dirty="0">
                <a:solidFill>
                  <a:srgbClr val="C7CDD6"/>
                </a:solidFill>
                <a:latin typeface="Inter" pitchFamily="34" charset="0"/>
                <a:ea typeface="Inter" pitchFamily="34" charset="-122"/>
                <a:cs typeface="Inter" pitchFamily="34" charset="-120"/>
              </a:rPr>
              <a:t>Linear functions are functions that produce a straight line when graphed. They are characterized by a constant rate of change, known as the slope, and a y-intercept. Linear functions have the general form y = mx + b, where m represents the slope, and b represents the y-intercept.</a:t>
            </a:r>
            <a:endParaRPr lang="en-US" sz="1500" dirty="0"/>
          </a:p>
        </p:txBody>
      </p:sp>
      <p:pic>
        <p:nvPicPr>
          <p:cNvPr id="5" name="Image 1" descr="preencoded.png"/>
          <p:cNvPicPr>
            <a:picLocks noChangeAspect="1"/>
          </p:cNvPicPr>
          <p:nvPr/>
        </p:nvPicPr>
        <p:blipFill>
          <a:blip r:embed="rId4"/>
          <a:stretch>
            <a:fillRect/>
          </a:stretch>
        </p:blipFill>
        <p:spPr>
          <a:xfrm>
            <a:off x="685324" y="4896922"/>
            <a:ext cx="6629876" cy="783193"/>
          </a:xfrm>
          <a:prstGeom prst="rect">
            <a:avLst/>
          </a:prstGeom>
        </p:spPr>
      </p:pic>
      <p:sp>
        <p:nvSpPr>
          <p:cNvPr id="6" name="Text 2"/>
          <p:cNvSpPr/>
          <p:nvPr/>
        </p:nvSpPr>
        <p:spPr>
          <a:xfrm>
            <a:off x="881063" y="5973842"/>
            <a:ext cx="2447687" cy="305991"/>
          </a:xfrm>
          <a:prstGeom prst="rect">
            <a:avLst/>
          </a:prstGeom>
          <a:noFill/>
          <a:ln/>
        </p:spPr>
        <p:txBody>
          <a:bodyPr wrap="none" lIns="0" tIns="0" rIns="0" bIns="0" rtlCol="0" anchor="t"/>
          <a:lstStyle/>
          <a:p>
            <a:pPr marL="0" indent="0" algn="l">
              <a:lnSpc>
                <a:spcPts val="2400"/>
              </a:lnSpc>
              <a:buNone/>
            </a:pPr>
            <a:r>
              <a:rPr lang="en-US" sz="1900" dirty="0">
                <a:solidFill>
                  <a:srgbClr val="C7CDD6"/>
                </a:solidFill>
                <a:latin typeface="Instrument Sans Medium" pitchFamily="34" charset="0"/>
                <a:ea typeface="Instrument Sans Medium" pitchFamily="34" charset="-122"/>
                <a:cs typeface="Instrument Sans Medium" pitchFamily="34" charset="-120"/>
              </a:rPr>
              <a:t>Slope</a:t>
            </a:r>
            <a:endParaRPr lang="en-US" sz="1900" dirty="0"/>
          </a:p>
        </p:txBody>
      </p:sp>
      <p:sp>
        <p:nvSpPr>
          <p:cNvPr id="7" name="Text 3"/>
          <p:cNvSpPr/>
          <p:nvPr/>
        </p:nvSpPr>
        <p:spPr>
          <a:xfrm>
            <a:off x="881063" y="6397228"/>
            <a:ext cx="6238399" cy="940118"/>
          </a:xfrm>
          <a:prstGeom prst="rect">
            <a:avLst/>
          </a:prstGeom>
          <a:noFill/>
          <a:ln/>
        </p:spPr>
        <p:txBody>
          <a:bodyPr wrap="square" lIns="0" tIns="0" rIns="0" bIns="0" rtlCol="0" anchor="t"/>
          <a:lstStyle/>
          <a:p>
            <a:pPr marL="0" indent="0" algn="l">
              <a:lnSpc>
                <a:spcPts val="2450"/>
              </a:lnSpc>
              <a:buNone/>
            </a:pPr>
            <a:r>
              <a:rPr lang="en-US" sz="1500" dirty="0">
                <a:solidFill>
                  <a:srgbClr val="C7CDD6"/>
                </a:solidFill>
                <a:latin typeface="Inter" pitchFamily="34" charset="0"/>
                <a:ea typeface="Inter" pitchFamily="34" charset="-122"/>
                <a:cs typeface="Inter" pitchFamily="34" charset="-120"/>
              </a:rPr>
              <a:t>The slope of a linear function is the rate of change, representing how much the output value changes for every unit change in the input value.</a:t>
            </a:r>
            <a:endParaRPr lang="en-US" sz="1500" dirty="0"/>
          </a:p>
        </p:txBody>
      </p:sp>
      <p:pic>
        <p:nvPicPr>
          <p:cNvPr id="8" name="Image 2" descr="preencoded.png"/>
          <p:cNvPicPr>
            <a:picLocks noChangeAspect="1"/>
          </p:cNvPicPr>
          <p:nvPr/>
        </p:nvPicPr>
        <p:blipFill>
          <a:blip r:embed="rId5"/>
          <a:stretch>
            <a:fillRect/>
          </a:stretch>
        </p:blipFill>
        <p:spPr>
          <a:xfrm>
            <a:off x="7315200" y="4896922"/>
            <a:ext cx="6629876" cy="783193"/>
          </a:xfrm>
          <a:prstGeom prst="rect">
            <a:avLst/>
          </a:prstGeom>
        </p:spPr>
      </p:pic>
      <p:sp>
        <p:nvSpPr>
          <p:cNvPr id="9" name="Text 4"/>
          <p:cNvSpPr/>
          <p:nvPr/>
        </p:nvSpPr>
        <p:spPr>
          <a:xfrm>
            <a:off x="7510939" y="5973842"/>
            <a:ext cx="2447687" cy="305991"/>
          </a:xfrm>
          <a:prstGeom prst="rect">
            <a:avLst/>
          </a:prstGeom>
          <a:noFill/>
          <a:ln/>
        </p:spPr>
        <p:txBody>
          <a:bodyPr wrap="none" lIns="0" tIns="0" rIns="0" bIns="0" rtlCol="0" anchor="t"/>
          <a:lstStyle/>
          <a:p>
            <a:pPr marL="0" indent="0" algn="l">
              <a:lnSpc>
                <a:spcPts val="2400"/>
              </a:lnSpc>
              <a:buNone/>
            </a:pPr>
            <a:r>
              <a:rPr lang="en-US" sz="1900" dirty="0">
                <a:solidFill>
                  <a:srgbClr val="C7CDD6"/>
                </a:solidFill>
                <a:latin typeface="Instrument Sans Medium" pitchFamily="34" charset="0"/>
                <a:ea typeface="Instrument Sans Medium" pitchFamily="34" charset="-122"/>
                <a:cs typeface="Instrument Sans Medium" pitchFamily="34" charset="-120"/>
              </a:rPr>
              <a:t>Y-intercept</a:t>
            </a:r>
            <a:endParaRPr lang="en-US" sz="1900" dirty="0"/>
          </a:p>
        </p:txBody>
      </p:sp>
      <p:sp>
        <p:nvSpPr>
          <p:cNvPr id="10" name="Text 5"/>
          <p:cNvSpPr/>
          <p:nvPr/>
        </p:nvSpPr>
        <p:spPr>
          <a:xfrm>
            <a:off x="7510939" y="6397228"/>
            <a:ext cx="6238399" cy="626745"/>
          </a:xfrm>
          <a:prstGeom prst="rect">
            <a:avLst/>
          </a:prstGeom>
          <a:noFill/>
          <a:ln/>
        </p:spPr>
        <p:txBody>
          <a:bodyPr wrap="square" lIns="0" tIns="0" rIns="0" bIns="0" rtlCol="0" anchor="t"/>
          <a:lstStyle/>
          <a:p>
            <a:pPr marL="0" indent="0" algn="l">
              <a:lnSpc>
                <a:spcPts val="2450"/>
              </a:lnSpc>
              <a:buNone/>
            </a:pPr>
            <a:r>
              <a:rPr lang="en-US" sz="1500" dirty="0">
                <a:solidFill>
                  <a:srgbClr val="C7CDD6"/>
                </a:solidFill>
                <a:latin typeface="Inter" pitchFamily="34" charset="0"/>
                <a:ea typeface="Inter" pitchFamily="34" charset="-122"/>
                <a:cs typeface="Inter" pitchFamily="34" charset="-120"/>
              </a:rPr>
              <a:t>The y-intercept is the point where the line crosses the y-axis, corresponding to the output value when the input value is zero.</a:t>
            </a:r>
            <a:endParaRPr lang="en-US" sz="1500" dirty="0"/>
          </a:p>
        </p:txBody>
      </p:sp>
      <p:pic>
        <p:nvPicPr>
          <p:cNvPr id="12" name="Picture 11">
            <a:extLst>
              <a:ext uri="{FF2B5EF4-FFF2-40B4-BE49-F238E27FC236}">
                <a16:creationId xmlns:a16="http://schemas.microsoft.com/office/drawing/2014/main" id="{4C9BD0E3-EB8A-410F-BDEC-5D8B74F186FB}"/>
              </a:ext>
            </a:extLst>
          </p:cNvPr>
          <p:cNvPicPr>
            <a:picLocks noChangeAspect="1"/>
          </p:cNvPicPr>
          <p:nvPr/>
        </p:nvPicPr>
        <p:blipFill>
          <a:blip r:embed="rId6"/>
          <a:stretch>
            <a:fillRect/>
          </a:stretch>
        </p:blipFill>
        <p:spPr>
          <a:xfrm>
            <a:off x="12129604" y="7630484"/>
            <a:ext cx="2429214" cy="504895"/>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592217" y="600908"/>
            <a:ext cx="4230648" cy="528757"/>
          </a:xfrm>
          <a:prstGeom prst="rect">
            <a:avLst/>
          </a:prstGeom>
          <a:noFill/>
          <a:ln/>
        </p:spPr>
        <p:txBody>
          <a:bodyPr wrap="none" lIns="0" tIns="0" rIns="0" bIns="0" rtlCol="0" anchor="t"/>
          <a:lstStyle/>
          <a:p>
            <a:pPr marL="0" indent="0">
              <a:lnSpc>
                <a:spcPts val="4150"/>
              </a:lnSpc>
              <a:buNone/>
            </a:pPr>
            <a:r>
              <a:rPr lang="en-US" sz="3300" dirty="0">
                <a:solidFill>
                  <a:srgbClr val="EFD5FA"/>
                </a:solidFill>
                <a:latin typeface="Instrument Sans Medium" pitchFamily="34" charset="0"/>
                <a:ea typeface="Instrument Sans Medium" pitchFamily="34" charset="-122"/>
                <a:cs typeface="Instrument Sans Medium" pitchFamily="34" charset="-120"/>
              </a:rPr>
              <a:t>Quadratic functions</a:t>
            </a:r>
            <a:endParaRPr lang="en-US" sz="3300" dirty="0"/>
          </a:p>
        </p:txBody>
      </p:sp>
      <p:sp>
        <p:nvSpPr>
          <p:cNvPr id="4" name="Text 1"/>
          <p:cNvSpPr/>
          <p:nvPr/>
        </p:nvSpPr>
        <p:spPr>
          <a:xfrm>
            <a:off x="592217" y="1383506"/>
            <a:ext cx="7959566" cy="1082516"/>
          </a:xfrm>
          <a:prstGeom prst="rect">
            <a:avLst/>
          </a:prstGeom>
          <a:noFill/>
          <a:ln/>
        </p:spPr>
        <p:txBody>
          <a:bodyPr wrap="square" lIns="0" tIns="0" rIns="0" bIns="0" rtlCol="0" anchor="t"/>
          <a:lstStyle/>
          <a:p>
            <a:pPr marL="0" indent="0">
              <a:lnSpc>
                <a:spcPts val="2100"/>
              </a:lnSpc>
              <a:buNone/>
            </a:pPr>
            <a:r>
              <a:rPr lang="en-US" sz="1300" dirty="0">
                <a:solidFill>
                  <a:srgbClr val="C7CDD6"/>
                </a:solidFill>
                <a:latin typeface="Inter" pitchFamily="34" charset="0"/>
                <a:ea typeface="Inter" pitchFamily="34" charset="-122"/>
                <a:cs typeface="Inter" pitchFamily="34" charset="-120"/>
              </a:rPr>
              <a:t>Quadratic functions are functions that produce a parabola when graphed. They are characterized by a term with the input variable squared, and they have the general form y = ax^2 + bx + c, where a, b, and c are constants. Quadratic functions have various applications in physics, engineering, and other fields.</a:t>
            </a:r>
            <a:endParaRPr lang="en-US" sz="1300" dirty="0"/>
          </a:p>
        </p:txBody>
      </p:sp>
      <p:pic>
        <p:nvPicPr>
          <p:cNvPr id="5" name="Image 1" descr="preencoded.png"/>
          <p:cNvPicPr>
            <a:picLocks noChangeAspect="1"/>
          </p:cNvPicPr>
          <p:nvPr/>
        </p:nvPicPr>
        <p:blipFill>
          <a:blip r:embed="rId4"/>
          <a:stretch>
            <a:fillRect/>
          </a:stretch>
        </p:blipFill>
        <p:spPr>
          <a:xfrm>
            <a:off x="592217" y="2656403"/>
            <a:ext cx="423029" cy="423029"/>
          </a:xfrm>
          <a:prstGeom prst="rect">
            <a:avLst/>
          </a:prstGeom>
        </p:spPr>
      </p:pic>
      <p:sp>
        <p:nvSpPr>
          <p:cNvPr id="6" name="Text 2"/>
          <p:cNvSpPr/>
          <p:nvPr/>
        </p:nvSpPr>
        <p:spPr>
          <a:xfrm>
            <a:off x="592217" y="3248620"/>
            <a:ext cx="2115264" cy="264438"/>
          </a:xfrm>
          <a:prstGeom prst="rect">
            <a:avLst/>
          </a:prstGeom>
          <a:noFill/>
          <a:ln/>
        </p:spPr>
        <p:txBody>
          <a:bodyPr wrap="none" lIns="0" tIns="0" rIns="0" bIns="0" rtlCol="0" anchor="t"/>
          <a:lstStyle/>
          <a:p>
            <a:pPr marL="0" indent="0" algn="l">
              <a:lnSpc>
                <a:spcPts val="2050"/>
              </a:lnSpc>
              <a:buNone/>
            </a:pPr>
            <a:r>
              <a:rPr lang="en-US" sz="1650" dirty="0">
                <a:solidFill>
                  <a:srgbClr val="C7CDD6"/>
                </a:solidFill>
                <a:latin typeface="Instrument Sans Medium" pitchFamily="34" charset="0"/>
                <a:ea typeface="Instrument Sans Medium" pitchFamily="34" charset="-122"/>
                <a:cs typeface="Instrument Sans Medium" pitchFamily="34" charset="-120"/>
              </a:rPr>
              <a:t>Shape</a:t>
            </a:r>
            <a:endParaRPr lang="en-US" sz="1650" dirty="0"/>
          </a:p>
        </p:txBody>
      </p:sp>
      <p:sp>
        <p:nvSpPr>
          <p:cNvPr id="7" name="Text 3"/>
          <p:cNvSpPr/>
          <p:nvPr/>
        </p:nvSpPr>
        <p:spPr>
          <a:xfrm>
            <a:off x="592217" y="3614499"/>
            <a:ext cx="7959566" cy="541258"/>
          </a:xfrm>
          <a:prstGeom prst="rect">
            <a:avLst/>
          </a:prstGeom>
          <a:noFill/>
          <a:ln/>
        </p:spPr>
        <p:txBody>
          <a:bodyPr wrap="square" lIns="0" tIns="0" rIns="0" bIns="0" rtlCol="0" anchor="t"/>
          <a:lstStyle/>
          <a:p>
            <a:pPr marL="0" indent="0" algn="l">
              <a:lnSpc>
                <a:spcPts val="2100"/>
              </a:lnSpc>
              <a:buNone/>
            </a:pPr>
            <a:r>
              <a:rPr lang="en-US" sz="1300" dirty="0">
                <a:solidFill>
                  <a:srgbClr val="C7CDD6"/>
                </a:solidFill>
                <a:latin typeface="Inter" pitchFamily="34" charset="0"/>
                <a:ea typeface="Inter" pitchFamily="34" charset="-122"/>
                <a:cs typeface="Inter" pitchFamily="34" charset="-120"/>
              </a:rPr>
              <a:t>The graph of a quadratic function is a parabola, which can be either open upward or downward depending on the value of a.</a:t>
            </a:r>
            <a:endParaRPr lang="en-US" sz="1300" dirty="0"/>
          </a:p>
        </p:txBody>
      </p:sp>
      <p:pic>
        <p:nvPicPr>
          <p:cNvPr id="8" name="Image 2" descr="preencoded.png"/>
          <p:cNvPicPr>
            <a:picLocks noChangeAspect="1"/>
          </p:cNvPicPr>
          <p:nvPr/>
        </p:nvPicPr>
        <p:blipFill>
          <a:blip r:embed="rId5"/>
          <a:stretch>
            <a:fillRect/>
          </a:stretch>
        </p:blipFill>
        <p:spPr>
          <a:xfrm>
            <a:off x="592217" y="4663440"/>
            <a:ext cx="423029" cy="423029"/>
          </a:xfrm>
          <a:prstGeom prst="rect">
            <a:avLst/>
          </a:prstGeom>
        </p:spPr>
      </p:pic>
      <p:sp>
        <p:nvSpPr>
          <p:cNvPr id="9" name="Text 4"/>
          <p:cNvSpPr/>
          <p:nvPr/>
        </p:nvSpPr>
        <p:spPr>
          <a:xfrm>
            <a:off x="592217" y="5255657"/>
            <a:ext cx="2115264" cy="264438"/>
          </a:xfrm>
          <a:prstGeom prst="rect">
            <a:avLst/>
          </a:prstGeom>
          <a:noFill/>
          <a:ln/>
        </p:spPr>
        <p:txBody>
          <a:bodyPr wrap="none" lIns="0" tIns="0" rIns="0" bIns="0" rtlCol="0" anchor="t"/>
          <a:lstStyle/>
          <a:p>
            <a:pPr marL="0" indent="0" algn="l">
              <a:lnSpc>
                <a:spcPts val="2050"/>
              </a:lnSpc>
              <a:buNone/>
            </a:pPr>
            <a:r>
              <a:rPr lang="en-US" sz="1650" dirty="0">
                <a:solidFill>
                  <a:srgbClr val="C7CDD6"/>
                </a:solidFill>
                <a:latin typeface="Instrument Sans Medium" pitchFamily="34" charset="0"/>
                <a:ea typeface="Instrument Sans Medium" pitchFamily="34" charset="-122"/>
                <a:cs typeface="Instrument Sans Medium" pitchFamily="34" charset="-120"/>
              </a:rPr>
              <a:t>Vertex</a:t>
            </a:r>
            <a:endParaRPr lang="en-US" sz="1650" dirty="0"/>
          </a:p>
        </p:txBody>
      </p:sp>
      <p:sp>
        <p:nvSpPr>
          <p:cNvPr id="10" name="Text 5"/>
          <p:cNvSpPr/>
          <p:nvPr/>
        </p:nvSpPr>
        <p:spPr>
          <a:xfrm>
            <a:off x="592217" y="5621536"/>
            <a:ext cx="7959566" cy="270629"/>
          </a:xfrm>
          <a:prstGeom prst="rect">
            <a:avLst/>
          </a:prstGeom>
          <a:noFill/>
          <a:ln/>
        </p:spPr>
        <p:txBody>
          <a:bodyPr wrap="none" lIns="0" tIns="0" rIns="0" bIns="0" rtlCol="0" anchor="t"/>
          <a:lstStyle/>
          <a:p>
            <a:pPr marL="0" indent="0" algn="l">
              <a:lnSpc>
                <a:spcPts val="2100"/>
              </a:lnSpc>
              <a:buNone/>
            </a:pPr>
            <a:r>
              <a:rPr lang="en-US" sz="1300" dirty="0">
                <a:solidFill>
                  <a:srgbClr val="C7CDD6"/>
                </a:solidFill>
                <a:latin typeface="Inter" pitchFamily="34" charset="0"/>
                <a:ea typeface="Inter" pitchFamily="34" charset="-122"/>
                <a:cs typeface="Inter" pitchFamily="34" charset="-120"/>
              </a:rPr>
              <a:t>The vertex of the parabola is the point where the graph reaches its maximum or minimum value.</a:t>
            </a:r>
            <a:endParaRPr lang="en-US" sz="1300" dirty="0"/>
          </a:p>
        </p:txBody>
      </p:sp>
      <p:pic>
        <p:nvPicPr>
          <p:cNvPr id="11" name="Image 3" descr="preencoded.png"/>
          <p:cNvPicPr>
            <a:picLocks noChangeAspect="1"/>
          </p:cNvPicPr>
          <p:nvPr/>
        </p:nvPicPr>
        <p:blipFill>
          <a:blip r:embed="rId6"/>
          <a:stretch>
            <a:fillRect/>
          </a:stretch>
        </p:blipFill>
        <p:spPr>
          <a:xfrm>
            <a:off x="592217" y="6399848"/>
            <a:ext cx="423029" cy="423029"/>
          </a:xfrm>
          <a:prstGeom prst="rect">
            <a:avLst/>
          </a:prstGeom>
        </p:spPr>
      </p:pic>
      <p:sp>
        <p:nvSpPr>
          <p:cNvPr id="12" name="Text 6"/>
          <p:cNvSpPr/>
          <p:nvPr/>
        </p:nvSpPr>
        <p:spPr>
          <a:xfrm>
            <a:off x="592217" y="6992064"/>
            <a:ext cx="2115264" cy="264438"/>
          </a:xfrm>
          <a:prstGeom prst="rect">
            <a:avLst/>
          </a:prstGeom>
          <a:noFill/>
          <a:ln/>
        </p:spPr>
        <p:txBody>
          <a:bodyPr wrap="none" lIns="0" tIns="0" rIns="0" bIns="0" rtlCol="0" anchor="t"/>
          <a:lstStyle/>
          <a:p>
            <a:pPr marL="0" indent="0" algn="l">
              <a:lnSpc>
                <a:spcPts val="2050"/>
              </a:lnSpc>
              <a:buNone/>
            </a:pPr>
            <a:r>
              <a:rPr lang="en-US" sz="1650" dirty="0">
                <a:solidFill>
                  <a:srgbClr val="C7CDD6"/>
                </a:solidFill>
                <a:latin typeface="Instrument Sans Medium" pitchFamily="34" charset="0"/>
                <a:ea typeface="Instrument Sans Medium" pitchFamily="34" charset="-122"/>
                <a:cs typeface="Instrument Sans Medium" pitchFamily="34" charset="-120"/>
              </a:rPr>
              <a:t>Symmetry</a:t>
            </a:r>
            <a:endParaRPr lang="en-US" sz="1650" dirty="0"/>
          </a:p>
        </p:txBody>
      </p:sp>
      <p:sp>
        <p:nvSpPr>
          <p:cNvPr id="13" name="Text 7"/>
          <p:cNvSpPr/>
          <p:nvPr/>
        </p:nvSpPr>
        <p:spPr>
          <a:xfrm>
            <a:off x="592217" y="7357943"/>
            <a:ext cx="7959566" cy="270629"/>
          </a:xfrm>
          <a:prstGeom prst="rect">
            <a:avLst/>
          </a:prstGeom>
          <a:noFill/>
          <a:ln/>
        </p:spPr>
        <p:txBody>
          <a:bodyPr wrap="none" lIns="0" tIns="0" rIns="0" bIns="0" rtlCol="0" anchor="t"/>
          <a:lstStyle/>
          <a:p>
            <a:pPr marL="0" indent="0" algn="l">
              <a:lnSpc>
                <a:spcPts val="2100"/>
              </a:lnSpc>
              <a:buNone/>
            </a:pPr>
            <a:r>
              <a:rPr lang="en-US" sz="1300" dirty="0">
                <a:solidFill>
                  <a:srgbClr val="C7CDD6"/>
                </a:solidFill>
                <a:latin typeface="Inter" pitchFamily="34" charset="0"/>
                <a:ea typeface="Inter" pitchFamily="34" charset="-122"/>
                <a:cs typeface="Inter" pitchFamily="34" charset="-120"/>
              </a:rPr>
              <a:t>Parabolas are symmetrical about a vertical line that passes through the vertex.</a:t>
            </a:r>
            <a:endParaRPr lang="en-US" sz="13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776526" y="610195"/>
            <a:ext cx="5647611" cy="693301"/>
          </a:xfrm>
          <a:prstGeom prst="rect">
            <a:avLst/>
          </a:prstGeom>
          <a:noFill/>
          <a:ln/>
        </p:spPr>
        <p:txBody>
          <a:bodyPr wrap="none" lIns="0" tIns="0" rIns="0" bIns="0" rtlCol="0" anchor="t"/>
          <a:lstStyle/>
          <a:p>
            <a:pPr marL="0" indent="0">
              <a:lnSpc>
                <a:spcPts val="5450"/>
              </a:lnSpc>
              <a:buNone/>
            </a:pPr>
            <a:r>
              <a:rPr lang="en-US" sz="4350" dirty="0">
                <a:solidFill>
                  <a:srgbClr val="EFD5FA"/>
                </a:solidFill>
                <a:latin typeface="Instrument Sans Medium" pitchFamily="34" charset="0"/>
                <a:ea typeface="Instrument Sans Medium" pitchFamily="34" charset="-122"/>
                <a:cs typeface="Instrument Sans Medium" pitchFamily="34" charset="-120"/>
              </a:rPr>
              <a:t>Exponential functions</a:t>
            </a:r>
            <a:endParaRPr lang="en-US" sz="4350" dirty="0"/>
          </a:p>
        </p:txBody>
      </p:sp>
      <p:sp>
        <p:nvSpPr>
          <p:cNvPr id="3" name="Text 1"/>
          <p:cNvSpPr/>
          <p:nvPr/>
        </p:nvSpPr>
        <p:spPr>
          <a:xfrm>
            <a:off x="776526" y="1747242"/>
            <a:ext cx="13077349" cy="1065133"/>
          </a:xfrm>
          <a:prstGeom prst="rect">
            <a:avLst/>
          </a:prstGeom>
          <a:noFill/>
          <a:ln/>
        </p:spPr>
        <p:txBody>
          <a:bodyPr wrap="square" lIns="0" tIns="0" rIns="0" bIns="0" rtlCol="0" anchor="t"/>
          <a:lstStyle/>
          <a:p>
            <a:pPr marL="0" indent="0">
              <a:lnSpc>
                <a:spcPts val="2750"/>
              </a:lnSpc>
              <a:buNone/>
            </a:pPr>
            <a:r>
              <a:rPr lang="en-US" sz="1700" dirty="0">
                <a:solidFill>
                  <a:srgbClr val="C7CDD6"/>
                </a:solidFill>
                <a:latin typeface="Inter" pitchFamily="34" charset="0"/>
                <a:ea typeface="Inter" pitchFamily="34" charset="-122"/>
                <a:cs typeface="Inter" pitchFamily="34" charset="-120"/>
              </a:rPr>
              <a:t>Exponential functions are functions where the input variable appears as an exponent. They have the general form y = ab^x, where a and b are constants. Exponential functions are characterized by their rapid growth or decay, making them useful for modeling phenomena such as population growth, compound interest, and radioactive decay.</a:t>
            </a:r>
            <a:endParaRPr lang="en-US" sz="1700" dirty="0"/>
          </a:p>
        </p:txBody>
      </p:sp>
      <p:sp>
        <p:nvSpPr>
          <p:cNvPr id="4" name="Shape 2"/>
          <p:cNvSpPr/>
          <p:nvPr/>
        </p:nvSpPr>
        <p:spPr>
          <a:xfrm>
            <a:off x="7299960" y="3061930"/>
            <a:ext cx="30480" cy="4558070"/>
          </a:xfrm>
          <a:prstGeom prst="roundRect">
            <a:avLst>
              <a:gd name="adj" fmla="val 109201"/>
            </a:avLst>
          </a:prstGeom>
          <a:solidFill>
            <a:srgbClr val="5C5C61"/>
          </a:solidFill>
          <a:ln/>
        </p:spPr>
      </p:sp>
      <p:sp>
        <p:nvSpPr>
          <p:cNvPr id="5" name="Shape 3"/>
          <p:cNvSpPr/>
          <p:nvPr/>
        </p:nvSpPr>
        <p:spPr>
          <a:xfrm>
            <a:off x="6319540" y="3545800"/>
            <a:ext cx="776526" cy="30480"/>
          </a:xfrm>
          <a:prstGeom prst="roundRect">
            <a:avLst>
              <a:gd name="adj" fmla="val 109201"/>
            </a:avLst>
          </a:prstGeom>
          <a:solidFill>
            <a:srgbClr val="5C5C61"/>
          </a:solidFill>
          <a:ln/>
        </p:spPr>
      </p:sp>
      <p:sp>
        <p:nvSpPr>
          <p:cNvPr id="6" name="Shape 4"/>
          <p:cNvSpPr/>
          <p:nvPr/>
        </p:nvSpPr>
        <p:spPr>
          <a:xfrm>
            <a:off x="7065585" y="3311485"/>
            <a:ext cx="499229" cy="499229"/>
          </a:xfrm>
          <a:prstGeom prst="roundRect">
            <a:avLst>
              <a:gd name="adj" fmla="val 6667"/>
            </a:avLst>
          </a:prstGeom>
          <a:solidFill>
            <a:srgbClr val="434348"/>
          </a:solidFill>
          <a:ln/>
        </p:spPr>
      </p:sp>
      <p:sp>
        <p:nvSpPr>
          <p:cNvPr id="7" name="Text 5"/>
          <p:cNvSpPr/>
          <p:nvPr/>
        </p:nvSpPr>
        <p:spPr>
          <a:xfrm>
            <a:off x="7250370" y="3394591"/>
            <a:ext cx="129540" cy="332899"/>
          </a:xfrm>
          <a:prstGeom prst="rect">
            <a:avLst/>
          </a:prstGeom>
          <a:noFill/>
          <a:ln/>
        </p:spPr>
        <p:txBody>
          <a:bodyPr wrap="none" lIns="0" tIns="0" rIns="0" bIns="0" rtlCol="0" anchor="t"/>
          <a:lstStyle/>
          <a:p>
            <a:pPr marL="0" indent="0" algn="ctr">
              <a:lnSpc>
                <a:spcPts val="2600"/>
              </a:lnSpc>
              <a:buNone/>
            </a:pPr>
            <a:r>
              <a:rPr lang="en-US" sz="2600" dirty="0">
                <a:solidFill>
                  <a:srgbClr val="C7CDD6"/>
                </a:solidFill>
                <a:latin typeface="Instrument Sans Medium" pitchFamily="34" charset="0"/>
                <a:ea typeface="Instrument Sans Medium" pitchFamily="34" charset="-122"/>
                <a:cs typeface="Instrument Sans Medium" pitchFamily="34" charset="-120"/>
              </a:rPr>
              <a:t>1</a:t>
            </a:r>
            <a:endParaRPr lang="en-US" sz="2600" dirty="0"/>
          </a:p>
        </p:txBody>
      </p:sp>
      <p:sp>
        <p:nvSpPr>
          <p:cNvPr id="8" name="Text 6"/>
          <p:cNvSpPr/>
          <p:nvPr/>
        </p:nvSpPr>
        <p:spPr>
          <a:xfrm>
            <a:off x="3321129" y="3283744"/>
            <a:ext cx="2773680" cy="346710"/>
          </a:xfrm>
          <a:prstGeom prst="rect">
            <a:avLst/>
          </a:prstGeom>
          <a:noFill/>
          <a:ln/>
        </p:spPr>
        <p:txBody>
          <a:bodyPr wrap="none" lIns="0" tIns="0" rIns="0" bIns="0" rtlCol="0" anchor="t"/>
          <a:lstStyle/>
          <a:p>
            <a:pPr marL="0" indent="0" algn="r">
              <a:lnSpc>
                <a:spcPts val="2700"/>
              </a:lnSpc>
              <a:buNone/>
            </a:pPr>
            <a:r>
              <a:rPr lang="en-US" sz="2150" dirty="0">
                <a:solidFill>
                  <a:srgbClr val="C7CDD6"/>
                </a:solidFill>
                <a:latin typeface="Instrument Sans Medium" pitchFamily="34" charset="0"/>
                <a:ea typeface="Instrument Sans Medium" pitchFamily="34" charset="-122"/>
                <a:cs typeface="Instrument Sans Medium" pitchFamily="34" charset="-120"/>
              </a:rPr>
              <a:t>Growth</a:t>
            </a:r>
            <a:endParaRPr lang="en-US" sz="2150" dirty="0"/>
          </a:p>
        </p:txBody>
      </p:sp>
      <p:sp>
        <p:nvSpPr>
          <p:cNvPr id="9" name="Text 7"/>
          <p:cNvSpPr/>
          <p:nvPr/>
        </p:nvSpPr>
        <p:spPr>
          <a:xfrm>
            <a:off x="776526" y="3763566"/>
            <a:ext cx="5318284" cy="1065133"/>
          </a:xfrm>
          <a:prstGeom prst="rect">
            <a:avLst/>
          </a:prstGeom>
          <a:noFill/>
          <a:ln/>
        </p:spPr>
        <p:txBody>
          <a:bodyPr wrap="square" lIns="0" tIns="0" rIns="0" bIns="0" rtlCol="0" anchor="t"/>
          <a:lstStyle/>
          <a:p>
            <a:pPr marL="0" indent="0" algn="r">
              <a:lnSpc>
                <a:spcPts val="2750"/>
              </a:lnSpc>
              <a:buNone/>
            </a:pPr>
            <a:r>
              <a:rPr lang="en-US" sz="1700" dirty="0">
                <a:solidFill>
                  <a:srgbClr val="C7CDD6"/>
                </a:solidFill>
                <a:latin typeface="Inter" pitchFamily="34" charset="0"/>
                <a:ea typeface="Inter" pitchFamily="34" charset="-122"/>
                <a:cs typeface="Inter" pitchFamily="34" charset="-120"/>
              </a:rPr>
              <a:t>When the base b is greater than 1, the function exhibits exponential growth, increasing rapidly as the input value increases.</a:t>
            </a:r>
            <a:endParaRPr lang="en-US" sz="1700" dirty="0"/>
          </a:p>
        </p:txBody>
      </p:sp>
      <p:sp>
        <p:nvSpPr>
          <p:cNvPr id="10" name="Shape 8"/>
          <p:cNvSpPr/>
          <p:nvPr/>
        </p:nvSpPr>
        <p:spPr>
          <a:xfrm>
            <a:off x="7534335" y="4655106"/>
            <a:ext cx="776526" cy="30480"/>
          </a:xfrm>
          <a:prstGeom prst="roundRect">
            <a:avLst>
              <a:gd name="adj" fmla="val 109201"/>
            </a:avLst>
          </a:prstGeom>
          <a:solidFill>
            <a:srgbClr val="5C5C61"/>
          </a:solidFill>
          <a:ln/>
        </p:spPr>
      </p:sp>
      <p:sp>
        <p:nvSpPr>
          <p:cNvPr id="11" name="Shape 9"/>
          <p:cNvSpPr/>
          <p:nvPr/>
        </p:nvSpPr>
        <p:spPr>
          <a:xfrm>
            <a:off x="7065585" y="4420791"/>
            <a:ext cx="499229" cy="499229"/>
          </a:xfrm>
          <a:prstGeom prst="roundRect">
            <a:avLst>
              <a:gd name="adj" fmla="val 6667"/>
            </a:avLst>
          </a:prstGeom>
          <a:solidFill>
            <a:srgbClr val="434348"/>
          </a:solidFill>
          <a:ln/>
        </p:spPr>
      </p:sp>
      <p:sp>
        <p:nvSpPr>
          <p:cNvPr id="12" name="Text 10"/>
          <p:cNvSpPr/>
          <p:nvPr/>
        </p:nvSpPr>
        <p:spPr>
          <a:xfrm>
            <a:off x="7223462" y="4503896"/>
            <a:ext cx="183475" cy="332899"/>
          </a:xfrm>
          <a:prstGeom prst="rect">
            <a:avLst/>
          </a:prstGeom>
          <a:noFill/>
          <a:ln/>
        </p:spPr>
        <p:txBody>
          <a:bodyPr wrap="none" lIns="0" tIns="0" rIns="0" bIns="0" rtlCol="0" anchor="t"/>
          <a:lstStyle/>
          <a:p>
            <a:pPr marL="0" indent="0" algn="ctr">
              <a:lnSpc>
                <a:spcPts val="2600"/>
              </a:lnSpc>
              <a:buNone/>
            </a:pPr>
            <a:r>
              <a:rPr lang="en-US" sz="2600" dirty="0">
                <a:solidFill>
                  <a:srgbClr val="C7CDD6"/>
                </a:solidFill>
                <a:latin typeface="Instrument Sans Medium" pitchFamily="34" charset="0"/>
                <a:ea typeface="Instrument Sans Medium" pitchFamily="34" charset="-122"/>
                <a:cs typeface="Instrument Sans Medium" pitchFamily="34" charset="-120"/>
              </a:rPr>
              <a:t>2</a:t>
            </a:r>
            <a:endParaRPr lang="en-US" sz="2600" dirty="0"/>
          </a:p>
        </p:txBody>
      </p:sp>
      <p:sp>
        <p:nvSpPr>
          <p:cNvPr id="13" name="Text 11"/>
          <p:cNvSpPr/>
          <p:nvPr/>
        </p:nvSpPr>
        <p:spPr>
          <a:xfrm>
            <a:off x="8535591" y="4393049"/>
            <a:ext cx="2773680" cy="346710"/>
          </a:xfrm>
          <a:prstGeom prst="rect">
            <a:avLst/>
          </a:prstGeom>
          <a:noFill/>
          <a:ln/>
        </p:spPr>
        <p:txBody>
          <a:bodyPr wrap="none" lIns="0" tIns="0" rIns="0" bIns="0" rtlCol="0" anchor="t"/>
          <a:lstStyle/>
          <a:p>
            <a:pPr marL="0" indent="0" algn="l">
              <a:lnSpc>
                <a:spcPts val="2700"/>
              </a:lnSpc>
              <a:buNone/>
            </a:pPr>
            <a:r>
              <a:rPr lang="en-US" sz="2150" dirty="0">
                <a:solidFill>
                  <a:srgbClr val="C7CDD6"/>
                </a:solidFill>
                <a:latin typeface="Instrument Sans Medium" pitchFamily="34" charset="0"/>
                <a:ea typeface="Instrument Sans Medium" pitchFamily="34" charset="-122"/>
                <a:cs typeface="Instrument Sans Medium" pitchFamily="34" charset="-120"/>
              </a:rPr>
              <a:t>Decay</a:t>
            </a:r>
            <a:endParaRPr lang="en-US" sz="2150" dirty="0"/>
          </a:p>
        </p:txBody>
      </p:sp>
      <p:sp>
        <p:nvSpPr>
          <p:cNvPr id="14" name="Text 12"/>
          <p:cNvSpPr/>
          <p:nvPr/>
        </p:nvSpPr>
        <p:spPr>
          <a:xfrm>
            <a:off x="8535591" y="4872871"/>
            <a:ext cx="5318284" cy="1065133"/>
          </a:xfrm>
          <a:prstGeom prst="rect">
            <a:avLst/>
          </a:prstGeom>
          <a:noFill/>
          <a:ln/>
        </p:spPr>
        <p:txBody>
          <a:bodyPr wrap="square" lIns="0" tIns="0" rIns="0" bIns="0" rtlCol="0" anchor="t"/>
          <a:lstStyle/>
          <a:p>
            <a:pPr marL="0" indent="0" algn="l">
              <a:lnSpc>
                <a:spcPts val="2750"/>
              </a:lnSpc>
              <a:buNone/>
            </a:pPr>
            <a:r>
              <a:rPr lang="en-US" sz="1700" dirty="0">
                <a:solidFill>
                  <a:srgbClr val="C7CDD6"/>
                </a:solidFill>
                <a:latin typeface="Inter" pitchFamily="34" charset="0"/>
                <a:ea typeface="Inter" pitchFamily="34" charset="-122"/>
                <a:cs typeface="Inter" pitchFamily="34" charset="-120"/>
              </a:rPr>
              <a:t>When the base b is between 0 and 1, the function exhibits exponential decay, decreasing rapidly as the input value increases.</a:t>
            </a:r>
            <a:endParaRPr lang="en-US" sz="1700" dirty="0"/>
          </a:p>
        </p:txBody>
      </p:sp>
      <p:sp>
        <p:nvSpPr>
          <p:cNvPr id="15" name="Shape 13"/>
          <p:cNvSpPr/>
          <p:nvPr/>
        </p:nvSpPr>
        <p:spPr>
          <a:xfrm>
            <a:off x="6319540" y="5760244"/>
            <a:ext cx="776526" cy="30480"/>
          </a:xfrm>
          <a:prstGeom prst="roundRect">
            <a:avLst>
              <a:gd name="adj" fmla="val 109201"/>
            </a:avLst>
          </a:prstGeom>
          <a:solidFill>
            <a:srgbClr val="5C5C61"/>
          </a:solidFill>
          <a:ln/>
        </p:spPr>
      </p:sp>
      <p:sp>
        <p:nvSpPr>
          <p:cNvPr id="16" name="Shape 14"/>
          <p:cNvSpPr/>
          <p:nvPr/>
        </p:nvSpPr>
        <p:spPr>
          <a:xfrm>
            <a:off x="7065585" y="5525929"/>
            <a:ext cx="499229" cy="499229"/>
          </a:xfrm>
          <a:prstGeom prst="roundRect">
            <a:avLst>
              <a:gd name="adj" fmla="val 6667"/>
            </a:avLst>
          </a:prstGeom>
          <a:solidFill>
            <a:srgbClr val="434348"/>
          </a:solidFill>
          <a:ln/>
        </p:spPr>
      </p:sp>
      <p:sp>
        <p:nvSpPr>
          <p:cNvPr id="17" name="Text 15"/>
          <p:cNvSpPr/>
          <p:nvPr/>
        </p:nvSpPr>
        <p:spPr>
          <a:xfrm>
            <a:off x="7219176" y="5609034"/>
            <a:ext cx="192048" cy="332899"/>
          </a:xfrm>
          <a:prstGeom prst="rect">
            <a:avLst/>
          </a:prstGeom>
          <a:noFill/>
          <a:ln/>
        </p:spPr>
        <p:txBody>
          <a:bodyPr wrap="none" lIns="0" tIns="0" rIns="0" bIns="0" rtlCol="0" anchor="t"/>
          <a:lstStyle/>
          <a:p>
            <a:pPr marL="0" indent="0" algn="ctr">
              <a:lnSpc>
                <a:spcPts val="2600"/>
              </a:lnSpc>
              <a:buNone/>
            </a:pPr>
            <a:r>
              <a:rPr lang="en-US" sz="2600" dirty="0">
                <a:solidFill>
                  <a:srgbClr val="C7CDD6"/>
                </a:solidFill>
                <a:latin typeface="Instrument Sans Medium" pitchFamily="34" charset="0"/>
                <a:ea typeface="Instrument Sans Medium" pitchFamily="34" charset="-122"/>
                <a:cs typeface="Instrument Sans Medium" pitchFamily="34" charset="-120"/>
              </a:rPr>
              <a:t>3</a:t>
            </a:r>
            <a:endParaRPr lang="en-US" sz="2600" dirty="0"/>
          </a:p>
        </p:txBody>
      </p:sp>
      <p:sp>
        <p:nvSpPr>
          <p:cNvPr id="18" name="Text 16"/>
          <p:cNvSpPr/>
          <p:nvPr/>
        </p:nvSpPr>
        <p:spPr>
          <a:xfrm>
            <a:off x="3321129" y="5498187"/>
            <a:ext cx="2773680" cy="346710"/>
          </a:xfrm>
          <a:prstGeom prst="rect">
            <a:avLst/>
          </a:prstGeom>
          <a:noFill/>
          <a:ln/>
        </p:spPr>
        <p:txBody>
          <a:bodyPr wrap="none" lIns="0" tIns="0" rIns="0" bIns="0" rtlCol="0" anchor="t"/>
          <a:lstStyle/>
          <a:p>
            <a:pPr marL="0" indent="0" algn="r">
              <a:lnSpc>
                <a:spcPts val="2700"/>
              </a:lnSpc>
              <a:buNone/>
            </a:pPr>
            <a:r>
              <a:rPr lang="en-US" sz="2150" dirty="0">
                <a:solidFill>
                  <a:srgbClr val="C7CDD6"/>
                </a:solidFill>
                <a:latin typeface="Instrument Sans Medium" pitchFamily="34" charset="0"/>
                <a:ea typeface="Instrument Sans Medium" pitchFamily="34" charset="-122"/>
                <a:cs typeface="Instrument Sans Medium" pitchFamily="34" charset="-120"/>
              </a:rPr>
              <a:t>Asymptotes</a:t>
            </a:r>
            <a:endParaRPr lang="en-US" sz="2150" dirty="0"/>
          </a:p>
        </p:txBody>
      </p:sp>
      <p:sp>
        <p:nvSpPr>
          <p:cNvPr id="19" name="Text 17"/>
          <p:cNvSpPr/>
          <p:nvPr/>
        </p:nvSpPr>
        <p:spPr>
          <a:xfrm>
            <a:off x="776526" y="5978009"/>
            <a:ext cx="5318284" cy="1420178"/>
          </a:xfrm>
          <a:prstGeom prst="rect">
            <a:avLst/>
          </a:prstGeom>
          <a:noFill/>
          <a:ln/>
        </p:spPr>
        <p:txBody>
          <a:bodyPr wrap="square" lIns="0" tIns="0" rIns="0" bIns="0" rtlCol="0" anchor="t"/>
          <a:lstStyle/>
          <a:p>
            <a:pPr marL="0" indent="0" algn="r">
              <a:lnSpc>
                <a:spcPts val="2750"/>
              </a:lnSpc>
              <a:buNone/>
            </a:pPr>
            <a:r>
              <a:rPr lang="en-US" sz="1700" dirty="0">
                <a:solidFill>
                  <a:srgbClr val="C7CDD6"/>
                </a:solidFill>
                <a:latin typeface="Inter" pitchFamily="34" charset="0"/>
                <a:ea typeface="Inter" pitchFamily="34" charset="-122"/>
                <a:cs typeface="Inter" pitchFamily="34" charset="-120"/>
              </a:rPr>
              <a:t>Exponential functions have a horizontal asymptote at y=0, meaning that the graph approaches but never touches the x-axis as the input value increases.</a:t>
            </a:r>
            <a:endParaRPr lang="en-US" sz="1700" dirty="0"/>
          </a:p>
        </p:txBody>
      </p:sp>
      <p:pic>
        <p:nvPicPr>
          <p:cNvPr id="21" name="Picture 20">
            <a:extLst>
              <a:ext uri="{FF2B5EF4-FFF2-40B4-BE49-F238E27FC236}">
                <a16:creationId xmlns:a16="http://schemas.microsoft.com/office/drawing/2014/main" id="{C8280A08-F970-46AA-8AEC-A74DABC00A95}"/>
              </a:ext>
            </a:extLst>
          </p:cNvPr>
          <p:cNvPicPr>
            <a:picLocks noChangeAspect="1"/>
          </p:cNvPicPr>
          <p:nvPr/>
        </p:nvPicPr>
        <p:blipFill>
          <a:blip r:embed="rId3"/>
          <a:stretch>
            <a:fillRect/>
          </a:stretch>
        </p:blipFill>
        <p:spPr>
          <a:xfrm>
            <a:off x="12201186" y="7620000"/>
            <a:ext cx="2429214" cy="504895"/>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734616" y="802600"/>
            <a:ext cx="7016472" cy="656034"/>
          </a:xfrm>
          <a:prstGeom prst="rect">
            <a:avLst/>
          </a:prstGeom>
          <a:noFill/>
          <a:ln/>
        </p:spPr>
        <p:txBody>
          <a:bodyPr wrap="none" lIns="0" tIns="0" rIns="0" bIns="0" rtlCol="0" anchor="t"/>
          <a:lstStyle/>
          <a:p>
            <a:pPr marL="0" indent="0">
              <a:lnSpc>
                <a:spcPts val="5150"/>
              </a:lnSpc>
              <a:buNone/>
            </a:pPr>
            <a:r>
              <a:rPr lang="en-US" sz="4100" dirty="0">
                <a:solidFill>
                  <a:srgbClr val="EFD5FA"/>
                </a:solidFill>
                <a:latin typeface="Instrument Sans Medium" pitchFamily="34" charset="0"/>
                <a:ea typeface="Instrument Sans Medium" pitchFamily="34" charset="-122"/>
                <a:cs typeface="Instrument Sans Medium" pitchFamily="34" charset="-120"/>
              </a:rPr>
              <a:t>Transformations of functions</a:t>
            </a:r>
            <a:endParaRPr lang="en-US" sz="4100" dirty="0"/>
          </a:p>
        </p:txBody>
      </p:sp>
      <p:sp>
        <p:nvSpPr>
          <p:cNvPr id="3" name="Text 1"/>
          <p:cNvSpPr/>
          <p:nvPr/>
        </p:nvSpPr>
        <p:spPr>
          <a:xfrm>
            <a:off x="734616" y="1878449"/>
            <a:ext cx="13161169" cy="671512"/>
          </a:xfrm>
          <a:prstGeom prst="rect">
            <a:avLst/>
          </a:prstGeom>
          <a:noFill/>
          <a:ln/>
        </p:spPr>
        <p:txBody>
          <a:bodyPr wrap="square" lIns="0" tIns="0" rIns="0" bIns="0" rtlCol="0" anchor="t"/>
          <a:lstStyle/>
          <a:p>
            <a:pPr marL="0" indent="0">
              <a:lnSpc>
                <a:spcPts val="2600"/>
              </a:lnSpc>
              <a:buNone/>
            </a:pPr>
            <a:r>
              <a:rPr lang="en-US" sz="1650" dirty="0">
                <a:solidFill>
                  <a:srgbClr val="C7CDD6"/>
                </a:solidFill>
                <a:latin typeface="Inter" pitchFamily="34" charset="0"/>
                <a:ea typeface="Inter" pitchFamily="34" charset="-122"/>
                <a:cs typeface="Inter" pitchFamily="34" charset="-120"/>
              </a:rPr>
              <a:t>Transformations of functions involve changing the original function's graph in various ways, such as shifting, reflecting, stretching, or compressing. These transformations can be applied to linear, quadratic, exponential, and other types of functions.</a:t>
            </a:r>
            <a:endParaRPr lang="en-US" sz="1650" dirty="0"/>
          </a:p>
        </p:txBody>
      </p:sp>
      <p:pic>
        <p:nvPicPr>
          <p:cNvPr id="4" name="Image 0" descr="preencoded.png"/>
          <p:cNvPicPr>
            <a:picLocks noChangeAspect="1"/>
          </p:cNvPicPr>
          <p:nvPr/>
        </p:nvPicPr>
        <p:blipFill>
          <a:blip r:embed="rId3"/>
          <a:stretch>
            <a:fillRect/>
          </a:stretch>
        </p:blipFill>
        <p:spPr>
          <a:xfrm>
            <a:off x="734616" y="2786062"/>
            <a:ext cx="4177189" cy="2581632"/>
          </a:xfrm>
          <a:prstGeom prst="rect">
            <a:avLst/>
          </a:prstGeom>
        </p:spPr>
      </p:pic>
      <p:sp>
        <p:nvSpPr>
          <p:cNvPr id="5" name="Text 2"/>
          <p:cNvSpPr/>
          <p:nvPr/>
        </p:nvSpPr>
        <p:spPr>
          <a:xfrm>
            <a:off x="734616" y="5629989"/>
            <a:ext cx="2623899" cy="328017"/>
          </a:xfrm>
          <a:prstGeom prst="rect">
            <a:avLst/>
          </a:prstGeom>
          <a:noFill/>
          <a:ln/>
        </p:spPr>
        <p:txBody>
          <a:bodyPr wrap="none" lIns="0" tIns="0" rIns="0" bIns="0" rtlCol="0" anchor="t"/>
          <a:lstStyle/>
          <a:p>
            <a:pPr marL="0" indent="0" algn="l">
              <a:lnSpc>
                <a:spcPts val="2550"/>
              </a:lnSpc>
              <a:buNone/>
            </a:pPr>
            <a:r>
              <a:rPr lang="en-US" sz="2050" dirty="0">
                <a:solidFill>
                  <a:srgbClr val="C7CDD6"/>
                </a:solidFill>
                <a:latin typeface="Instrument Sans Medium" pitchFamily="34" charset="0"/>
                <a:ea typeface="Instrument Sans Medium" pitchFamily="34" charset="-122"/>
                <a:cs typeface="Instrument Sans Medium" pitchFamily="34" charset="-120"/>
              </a:rPr>
              <a:t>Vertical translation</a:t>
            </a:r>
            <a:endParaRPr lang="en-US" sz="2050" dirty="0"/>
          </a:p>
        </p:txBody>
      </p:sp>
      <p:sp>
        <p:nvSpPr>
          <p:cNvPr id="6" name="Text 3"/>
          <p:cNvSpPr/>
          <p:nvPr/>
        </p:nvSpPr>
        <p:spPr>
          <a:xfrm>
            <a:off x="734616" y="6083856"/>
            <a:ext cx="4177189" cy="1343025"/>
          </a:xfrm>
          <a:prstGeom prst="rect">
            <a:avLst/>
          </a:prstGeom>
          <a:noFill/>
          <a:ln/>
        </p:spPr>
        <p:txBody>
          <a:bodyPr wrap="square" lIns="0" tIns="0" rIns="0" bIns="0" rtlCol="0" anchor="t"/>
          <a:lstStyle/>
          <a:p>
            <a:pPr marL="0" indent="0" algn="l">
              <a:lnSpc>
                <a:spcPts val="2600"/>
              </a:lnSpc>
              <a:buNone/>
            </a:pPr>
            <a:r>
              <a:rPr lang="en-US" sz="1650" dirty="0">
                <a:solidFill>
                  <a:srgbClr val="C7CDD6"/>
                </a:solidFill>
                <a:latin typeface="Inter" pitchFamily="34" charset="0"/>
                <a:ea typeface="Inter" pitchFamily="34" charset="-122"/>
                <a:cs typeface="Inter" pitchFamily="34" charset="-120"/>
              </a:rPr>
              <a:t>A vertical translation shifts the graph up or down by a constant value, adding the constant to the original function's output value.</a:t>
            </a:r>
            <a:endParaRPr lang="en-US" sz="1650" dirty="0"/>
          </a:p>
        </p:txBody>
      </p:sp>
      <p:pic>
        <p:nvPicPr>
          <p:cNvPr id="7" name="Image 1" descr="preencoded.png"/>
          <p:cNvPicPr>
            <a:picLocks noChangeAspect="1"/>
          </p:cNvPicPr>
          <p:nvPr/>
        </p:nvPicPr>
        <p:blipFill>
          <a:blip r:embed="rId4"/>
          <a:stretch>
            <a:fillRect/>
          </a:stretch>
        </p:blipFill>
        <p:spPr>
          <a:xfrm>
            <a:off x="5226606" y="2786062"/>
            <a:ext cx="4177189" cy="2581632"/>
          </a:xfrm>
          <a:prstGeom prst="rect">
            <a:avLst/>
          </a:prstGeom>
        </p:spPr>
      </p:pic>
      <p:sp>
        <p:nvSpPr>
          <p:cNvPr id="8" name="Text 4"/>
          <p:cNvSpPr/>
          <p:nvPr/>
        </p:nvSpPr>
        <p:spPr>
          <a:xfrm>
            <a:off x="5226606" y="5629989"/>
            <a:ext cx="2862977" cy="328017"/>
          </a:xfrm>
          <a:prstGeom prst="rect">
            <a:avLst/>
          </a:prstGeom>
          <a:noFill/>
          <a:ln/>
        </p:spPr>
        <p:txBody>
          <a:bodyPr wrap="none" lIns="0" tIns="0" rIns="0" bIns="0" rtlCol="0" anchor="t"/>
          <a:lstStyle/>
          <a:p>
            <a:pPr marL="0" indent="0" algn="l">
              <a:lnSpc>
                <a:spcPts val="2550"/>
              </a:lnSpc>
              <a:buNone/>
            </a:pPr>
            <a:r>
              <a:rPr lang="en-US" sz="2050" dirty="0">
                <a:solidFill>
                  <a:srgbClr val="C7CDD6"/>
                </a:solidFill>
                <a:latin typeface="Instrument Sans Medium" pitchFamily="34" charset="0"/>
                <a:ea typeface="Instrument Sans Medium" pitchFamily="34" charset="-122"/>
                <a:cs typeface="Instrument Sans Medium" pitchFamily="34" charset="-120"/>
              </a:rPr>
              <a:t>Reflection across x-axis</a:t>
            </a:r>
            <a:endParaRPr lang="en-US" sz="2050" dirty="0"/>
          </a:p>
        </p:txBody>
      </p:sp>
      <p:sp>
        <p:nvSpPr>
          <p:cNvPr id="9" name="Text 5"/>
          <p:cNvSpPr/>
          <p:nvPr/>
        </p:nvSpPr>
        <p:spPr>
          <a:xfrm>
            <a:off x="5226606" y="6083856"/>
            <a:ext cx="4177189" cy="1007269"/>
          </a:xfrm>
          <a:prstGeom prst="rect">
            <a:avLst/>
          </a:prstGeom>
          <a:noFill/>
          <a:ln/>
        </p:spPr>
        <p:txBody>
          <a:bodyPr wrap="square" lIns="0" tIns="0" rIns="0" bIns="0" rtlCol="0" anchor="t"/>
          <a:lstStyle/>
          <a:p>
            <a:pPr marL="0" indent="0" algn="l">
              <a:lnSpc>
                <a:spcPts val="2600"/>
              </a:lnSpc>
              <a:buNone/>
            </a:pPr>
            <a:r>
              <a:rPr lang="en-US" sz="1650" dirty="0">
                <a:solidFill>
                  <a:srgbClr val="C7CDD6"/>
                </a:solidFill>
                <a:latin typeface="Inter" pitchFamily="34" charset="0"/>
                <a:ea typeface="Inter" pitchFamily="34" charset="-122"/>
                <a:cs typeface="Inter" pitchFamily="34" charset="-120"/>
              </a:rPr>
              <a:t>A reflection across the x-axis flips the graph over the x-axis, multiplying the original function's output value by -1.</a:t>
            </a:r>
            <a:endParaRPr lang="en-US" sz="1650" dirty="0"/>
          </a:p>
        </p:txBody>
      </p:sp>
      <p:pic>
        <p:nvPicPr>
          <p:cNvPr id="10" name="Image 2" descr="preencoded.png"/>
          <p:cNvPicPr>
            <a:picLocks noChangeAspect="1"/>
          </p:cNvPicPr>
          <p:nvPr/>
        </p:nvPicPr>
        <p:blipFill>
          <a:blip r:embed="rId5"/>
          <a:stretch>
            <a:fillRect/>
          </a:stretch>
        </p:blipFill>
        <p:spPr>
          <a:xfrm>
            <a:off x="9718596" y="2786062"/>
            <a:ext cx="4177189" cy="2581632"/>
          </a:xfrm>
          <a:prstGeom prst="rect">
            <a:avLst/>
          </a:prstGeom>
        </p:spPr>
      </p:pic>
      <p:sp>
        <p:nvSpPr>
          <p:cNvPr id="11" name="Text 6"/>
          <p:cNvSpPr/>
          <p:nvPr/>
        </p:nvSpPr>
        <p:spPr>
          <a:xfrm>
            <a:off x="9718596" y="5629989"/>
            <a:ext cx="2623899" cy="328017"/>
          </a:xfrm>
          <a:prstGeom prst="rect">
            <a:avLst/>
          </a:prstGeom>
          <a:noFill/>
          <a:ln/>
        </p:spPr>
        <p:txBody>
          <a:bodyPr wrap="none" lIns="0" tIns="0" rIns="0" bIns="0" rtlCol="0" anchor="t"/>
          <a:lstStyle/>
          <a:p>
            <a:pPr marL="0" indent="0" algn="l">
              <a:lnSpc>
                <a:spcPts val="2550"/>
              </a:lnSpc>
              <a:buNone/>
            </a:pPr>
            <a:r>
              <a:rPr lang="en-US" sz="2050" dirty="0">
                <a:solidFill>
                  <a:srgbClr val="C7CDD6"/>
                </a:solidFill>
                <a:latin typeface="Instrument Sans Medium" pitchFamily="34" charset="0"/>
                <a:ea typeface="Instrument Sans Medium" pitchFamily="34" charset="-122"/>
                <a:cs typeface="Instrument Sans Medium" pitchFamily="34" charset="-120"/>
              </a:rPr>
              <a:t>Vertical stretch</a:t>
            </a:r>
            <a:endParaRPr lang="en-US" sz="2050" dirty="0"/>
          </a:p>
        </p:txBody>
      </p:sp>
      <p:sp>
        <p:nvSpPr>
          <p:cNvPr id="12" name="Text 7"/>
          <p:cNvSpPr/>
          <p:nvPr/>
        </p:nvSpPr>
        <p:spPr>
          <a:xfrm>
            <a:off x="9718596" y="6083856"/>
            <a:ext cx="4177189" cy="1343025"/>
          </a:xfrm>
          <a:prstGeom prst="rect">
            <a:avLst/>
          </a:prstGeom>
          <a:noFill/>
          <a:ln/>
        </p:spPr>
        <p:txBody>
          <a:bodyPr wrap="square" lIns="0" tIns="0" rIns="0" bIns="0" rtlCol="0" anchor="t"/>
          <a:lstStyle/>
          <a:p>
            <a:pPr marL="0" indent="0" algn="l">
              <a:lnSpc>
                <a:spcPts val="2600"/>
              </a:lnSpc>
              <a:buNone/>
            </a:pPr>
            <a:r>
              <a:rPr lang="en-US" sz="1650" dirty="0">
                <a:solidFill>
                  <a:srgbClr val="C7CDD6"/>
                </a:solidFill>
                <a:latin typeface="Inter" pitchFamily="34" charset="0"/>
                <a:ea typeface="Inter" pitchFamily="34" charset="-122"/>
                <a:cs typeface="Inter" pitchFamily="34" charset="-120"/>
              </a:rPr>
              <a:t>A vertical stretch stretches or compresses the graph vertically by a constant value, multiplying the original function's output value by the constant.</a:t>
            </a:r>
            <a:endParaRPr lang="en-US" sz="1650" dirty="0"/>
          </a:p>
        </p:txBody>
      </p:sp>
      <p:pic>
        <p:nvPicPr>
          <p:cNvPr id="14" name="Picture 13">
            <a:extLst>
              <a:ext uri="{FF2B5EF4-FFF2-40B4-BE49-F238E27FC236}">
                <a16:creationId xmlns:a16="http://schemas.microsoft.com/office/drawing/2014/main" id="{9AB432AA-64BD-466F-AE48-B6D22068BBE0}"/>
              </a:ext>
            </a:extLst>
          </p:cNvPr>
          <p:cNvPicPr>
            <a:picLocks noChangeAspect="1"/>
          </p:cNvPicPr>
          <p:nvPr/>
        </p:nvPicPr>
        <p:blipFill>
          <a:blip r:embed="rId6"/>
          <a:stretch>
            <a:fillRect/>
          </a:stretch>
        </p:blipFill>
        <p:spPr>
          <a:xfrm>
            <a:off x="12201186" y="7618045"/>
            <a:ext cx="2429214" cy="504895"/>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1107</Words>
  <Application>Microsoft Office PowerPoint</Application>
  <PresentationFormat>Custom</PresentationFormat>
  <Paragraphs>81</Paragraphs>
  <Slides>9</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Inter</vt:lpstr>
      <vt:lpstr>Instrument Sans Medium</vt:lpstr>
      <vt:lpstr>Calibri</vt:lpstr>
      <vt:lpstr>Inter Bold</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fire4money@gmail.com</cp:lastModifiedBy>
  <cp:revision>2</cp:revision>
  <dcterms:created xsi:type="dcterms:W3CDTF">2024-11-15T14:45:07Z</dcterms:created>
  <dcterms:modified xsi:type="dcterms:W3CDTF">2024-11-15T16:38:23Z</dcterms:modified>
</cp:coreProperties>
</file>