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2.png" ContentType="image/png"/>
  <Override PartName="/ppt/media/image21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8.jpeg" ContentType="image/jpeg"/>
  <Override PartName="/ppt/media/image28.png" ContentType="image/png"/>
  <Override PartName="/ppt/media/image29.jpeg" ContentType="image/jpeg"/>
  <Override PartName="/ppt/media/image13.jpeg" ContentType="image/jpeg"/>
  <Override PartName="/ppt/media/image23.png" ContentType="image/png"/>
  <Override PartName="/ppt/media/image31.png" ContentType="image/png"/>
  <Override PartName="/ppt/media/image11.png" ContentType="image/png"/>
  <Override PartName="/ppt/media/image20.jpeg" ContentType="image/jpeg"/>
  <Override PartName="/ppt/media/image12.png" ContentType="image/png"/>
  <Override PartName="/ppt/media/image6.png" ContentType="image/png"/>
  <Override PartName="/ppt/media/image36.png" ContentType="image/png"/>
  <Override PartName="/ppt/media/image37.png" ContentType="image/png"/>
  <Override PartName="/ppt/media/image7.png" ContentType="image/png"/>
  <Override PartName="/ppt/media/image9.png" ContentType="image/png"/>
  <Override PartName="/ppt/media/image30.jpeg" ContentType="image/jpe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jpeg" ContentType="image/jpeg"/>
  <Override PartName="/ppt/media/image1.jpeg" ContentType="image/jpeg"/>
  <Override PartName="/ppt/media/image10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19.jpeg" ContentType="image/jpe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20B780-EA6A-4B55-A527-514F1ACBA3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999160" y="34869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287BA7-D4E1-4E36-9E9B-71B18655C3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027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98D118-72A5-42FF-B476-2ACE474963D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15860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131804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299916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15860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131804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898AB1-D7A4-42E3-A1C1-4A798D652CF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D0A63C-3752-48C7-86C6-E68862FFFAB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2999160" y="2378160"/>
            <a:ext cx="123019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DFC451-9ADE-424A-898F-D049F2D146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123019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BAB2EBA-696C-4B7A-9165-1B167917B4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9E0760-7495-4B46-8A47-9C2908F65D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6586718-22B0-4EDF-9CC3-875A869ABFC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429300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5DA29FA-4465-4C2D-BF68-8DF6957589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9AF3F5E-7043-46A4-B8B1-2CEF829794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2999160" y="2378160"/>
            <a:ext cx="123019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C18C44-3D0F-4A78-A5C6-387D19E6DD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93027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680966-2DF7-46A3-AD9A-CF70B07321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EB7816A-4992-423C-82B8-453EF32468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999160" y="34869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5CF9756-4B1E-47EB-958D-D8646264A56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93027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1BB7C1F-0697-4AE5-B982-FD16F56F82D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715860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11318040" y="23781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299916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715860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11318040" y="3486960"/>
            <a:ext cx="3961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597F13-5DAA-495F-AD38-0462C3D2D63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123019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53C42F-3687-4698-AAF3-E7881A579D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203A24-D1B2-4117-95ED-63272CB067A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831492-3597-4CCD-809D-D263FA3A024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429300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9210DA-2AD0-46E4-A3E4-7549DDD511D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3089F1-987D-4181-A4D5-5635D94F2F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02760" y="34869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AF9ADF-6E7B-411E-BA58-3CDDA0FF5A7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29991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02760" y="2378160"/>
            <a:ext cx="6003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2999160" y="3486960"/>
            <a:ext cx="123019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CEE83C-0228-485D-879D-DE3F169A64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B1621CE-3C67-43B8-A792-49B680FD0F58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2999160" y="2378160"/>
            <a:ext cx="123019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2FF6A4B-0E83-4F19-9311-5DDF92908B5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jpe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jpe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0.jpeg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2"/>
          <p:cNvSpPr/>
          <p:nvPr/>
        </p:nvSpPr>
        <p:spPr>
          <a:xfrm>
            <a:off x="8578440" y="1253160"/>
            <a:ext cx="8989920" cy="106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Understanding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10000" spc="-17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</a:rPr>
              <a:t>Midpoint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Formula:</a:t>
            </a:r>
            <a:r>
              <a:rPr b="1" lang="en-IN" sz="10000" spc="-13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28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10000" spc="28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Key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10000" spc="-1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43" strike="noStrike">
                <a:solidFill>
                  <a:srgbClr val="ffffff"/>
                </a:solidFill>
                <a:latin typeface="Cambria"/>
              </a:rPr>
              <a:t>Coordinate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Geometry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7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8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9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0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2" name="object 9"/>
          <p:cNvSpPr/>
          <p:nvPr/>
        </p:nvSpPr>
        <p:spPr>
          <a:xfrm>
            <a:off x="1505160" y="5084640"/>
            <a:ext cx="491328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817640" y="1419840"/>
            <a:ext cx="586080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Midpoint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Formula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7" name="object 3" descr=""/>
          <p:cNvPicPr/>
          <p:nvPr/>
        </p:nvPicPr>
        <p:blipFill>
          <a:blip r:embed="rId1"/>
          <a:stretch/>
        </p:blipFill>
        <p:spPr>
          <a:xfrm>
            <a:off x="4279680" y="3826440"/>
            <a:ext cx="3335400" cy="3085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4" descr=""/>
          <p:cNvPicPr/>
          <p:nvPr/>
        </p:nvPicPr>
        <p:blipFill>
          <a:blip r:embed="rId2"/>
          <a:stretch/>
        </p:blipFill>
        <p:spPr>
          <a:xfrm>
            <a:off x="2378880" y="3388320"/>
            <a:ext cx="2791080" cy="307080"/>
          </a:xfrm>
          <a:prstGeom prst="rect">
            <a:avLst/>
          </a:prstGeom>
          <a:ln w="0">
            <a:noFill/>
          </a:ln>
        </p:spPr>
      </p:pic>
      <p:pic>
        <p:nvPicPr>
          <p:cNvPr id="89" name="object 5" descr=""/>
          <p:cNvPicPr/>
          <p:nvPr/>
        </p:nvPicPr>
        <p:blipFill>
          <a:blip r:embed="rId3"/>
          <a:stretch/>
        </p:blipFill>
        <p:spPr>
          <a:xfrm>
            <a:off x="2747160" y="6026760"/>
            <a:ext cx="2082240" cy="247320"/>
          </a:xfrm>
          <a:prstGeom prst="rect">
            <a:avLst/>
          </a:prstGeom>
          <a:ln w="0">
            <a:noFill/>
          </a:ln>
        </p:spPr>
      </p:pic>
      <p:pic>
        <p:nvPicPr>
          <p:cNvPr id="90" name="object 6" descr=""/>
          <p:cNvPicPr/>
          <p:nvPr/>
        </p:nvPicPr>
        <p:blipFill>
          <a:blip r:embed="rId4"/>
          <a:stretch/>
        </p:blipFill>
        <p:spPr>
          <a:xfrm>
            <a:off x="4611960" y="6474240"/>
            <a:ext cx="2990160" cy="308520"/>
          </a:xfrm>
          <a:prstGeom prst="rect">
            <a:avLst/>
          </a:prstGeom>
          <a:ln w="0">
            <a:noFill/>
          </a:ln>
        </p:spPr>
      </p:pic>
      <p:pic>
        <p:nvPicPr>
          <p:cNvPr id="91" name="object 7" descr=""/>
          <p:cNvPicPr/>
          <p:nvPr/>
        </p:nvPicPr>
        <p:blipFill>
          <a:blip r:embed="rId5"/>
          <a:stretch/>
        </p:blipFill>
        <p:spPr>
          <a:xfrm>
            <a:off x="4275360" y="4712040"/>
            <a:ext cx="1921320" cy="307080"/>
          </a:xfrm>
          <a:prstGeom prst="rect">
            <a:avLst/>
          </a:prstGeom>
          <a:ln w="0">
            <a:noFill/>
          </a:ln>
        </p:spPr>
      </p:pic>
      <p:sp>
        <p:nvSpPr>
          <p:cNvPr id="92" name="object 8"/>
          <p:cNvSpPr/>
          <p:nvPr/>
        </p:nvSpPr>
        <p:spPr>
          <a:xfrm>
            <a:off x="1493280" y="2808360"/>
            <a:ext cx="6185160" cy="30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fundamental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  <a:tabLst>
                <a:tab algn="l" pos="5083920"/>
              </a:tabLst>
            </a:pP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433800" indent="-42156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essential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between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coordinates,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which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3" name="object 9" descr=""/>
          <p:cNvPicPr/>
          <p:nvPr/>
        </p:nvPicPr>
        <p:blipFill>
          <a:blip r:embed="rId6"/>
          <a:stretch/>
        </p:blipFill>
        <p:spPr>
          <a:xfrm>
            <a:off x="4989960" y="6026760"/>
            <a:ext cx="1897560" cy="308520"/>
          </a:xfrm>
          <a:prstGeom prst="rect">
            <a:avLst/>
          </a:prstGeom>
          <a:ln w="0">
            <a:noFill/>
          </a:ln>
        </p:spPr>
      </p:pic>
      <p:sp>
        <p:nvSpPr>
          <p:cNvPr id="94" name="object 10"/>
          <p:cNvSpPr/>
          <p:nvPr/>
        </p:nvSpPr>
        <p:spPr>
          <a:xfrm>
            <a:off x="4813560" y="594576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5" name="object 11"/>
          <p:cNvSpPr/>
          <p:nvPr/>
        </p:nvSpPr>
        <p:spPr>
          <a:xfrm>
            <a:off x="6893280" y="5875200"/>
            <a:ext cx="785160" cy="12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6" name="object 12" descr=""/>
          <p:cNvPicPr/>
          <p:nvPr/>
        </p:nvPicPr>
        <p:blipFill>
          <a:blip r:embed="rId7"/>
          <a:stretch/>
        </p:blipFill>
        <p:spPr>
          <a:xfrm>
            <a:off x="9144000" y="0"/>
            <a:ext cx="9143640" cy="10286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3300" spc="-4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1" lang="en-IN" sz="3300" spc="-5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3300" spc="-2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Midpoint Formula?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98" name="object 3" descr=""/>
          <p:cNvPicPr/>
          <p:nvPr/>
        </p:nvPicPr>
        <p:blipFill>
          <a:blip r:embed="rId1"/>
          <a:stretch/>
        </p:blipFill>
        <p:spPr>
          <a:xfrm>
            <a:off x="11775960" y="3215880"/>
            <a:ext cx="2791080" cy="307080"/>
          </a:xfrm>
          <a:prstGeom prst="rect">
            <a:avLst/>
          </a:prstGeom>
          <a:ln w="0">
            <a:noFill/>
          </a:ln>
        </p:spPr>
      </p:pic>
      <p:grpSp>
        <p:nvGrpSpPr>
          <p:cNvPr id="99" name="object 4"/>
          <p:cNvGrpSpPr/>
          <p:nvPr/>
        </p:nvGrpSpPr>
        <p:grpSpPr>
          <a:xfrm>
            <a:off x="11107440" y="4358880"/>
            <a:ext cx="3243600" cy="689400"/>
            <a:chOff x="11107440" y="4358880"/>
            <a:chExt cx="3243600" cy="689400"/>
          </a:xfrm>
        </p:grpSpPr>
        <p:pic>
          <p:nvPicPr>
            <p:cNvPr id="100" name="object 5" descr=""/>
            <p:cNvPicPr/>
            <p:nvPr/>
          </p:nvPicPr>
          <p:blipFill>
            <a:blip r:embed="rId2"/>
            <a:stretch/>
          </p:blipFill>
          <p:spPr>
            <a:xfrm>
              <a:off x="11107800" y="4358880"/>
              <a:ext cx="10026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1" name="object 6" descr=""/>
            <p:cNvPicPr/>
            <p:nvPr/>
          </p:nvPicPr>
          <p:blipFill>
            <a:blip r:embed="rId3"/>
            <a:stretch/>
          </p:blipFill>
          <p:spPr>
            <a:xfrm>
              <a:off x="11107440" y="4708440"/>
              <a:ext cx="3243600" cy="3398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2" name="object 7"/>
          <p:cNvSpPr/>
          <p:nvPr/>
        </p:nvSpPr>
        <p:spPr>
          <a:xfrm>
            <a:off x="14673600" y="3978000"/>
            <a:ext cx="872280" cy="308880"/>
          </a:xfrm>
          <a:custGeom>
            <a:avLst/>
            <a:gdLst/>
            <a:ahLst/>
            <a:rect l="l" t="t" r="r" b="b"/>
            <a:pathLst>
              <a:path w="872490" h="309245">
                <a:moveTo>
                  <a:pt x="75565" y="0"/>
                </a:moveTo>
                <a:lnTo>
                  <a:pt x="39370" y="0"/>
                </a:lnTo>
                <a:lnTo>
                  <a:pt x="30099" y="16357"/>
                </a:lnTo>
                <a:lnTo>
                  <a:pt x="15328" y="51663"/>
                </a:lnTo>
                <a:lnTo>
                  <a:pt x="5461" y="90322"/>
                </a:lnTo>
                <a:lnTo>
                  <a:pt x="596" y="131851"/>
                </a:lnTo>
                <a:lnTo>
                  <a:pt x="0" y="153631"/>
                </a:lnTo>
                <a:lnTo>
                  <a:pt x="558" y="173951"/>
                </a:lnTo>
                <a:lnTo>
                  <a:pt x="596" y="175374"/>
                </a:lnTo>
                <a:lnTo>
                  <a:pt x="5461" y="216712"/>
                </a:lnTo>
                <a:lnTo>
                  <a:pt x="15328" y="255117"/>
                </a:lnTo>
                <a:lnTo>
                  <a:pt x="30048" y="290601"/>
                </a:lnTo>
                <a:lnTo>
                  <a:pt x="39243" y="307263"/>
                </a:lnTo>
                <a:lnTo>
                  <a:pt x="75565" y="307263"/>
                </a:lnTo>
                <a:lnTo>
                  <a:pt x="64693" y="286956"/>
                </a:lnTo>
                <a:lnTo>
                  <a:pt x="55727" y="267385"/>
                </a:lnTo>
                <a:lnTo>
                  <a:pt x="43434" y="230441"/>
                </a:lnTo>
                <a:lnTo>
                  <a:pt x="35687" y="175374"/>
                </a:lnTo>
                <a:lnTo>
                  <a:pt x="35052" y="153631"/>
                </a:lnTo>
                <a:lnTo>
                  <a:pt x="35572" y="133324"/>
                </a:lnTo>
                <a:lnTo>
                  <a:pt x="39763" y="94907"/>
                </a:lnTo>
                <a:lnTo>
                  <a:pt x="55727" y="39890"/>
                </a:lnTo>
                <a:lnTo>
                  <a:pt x="64693" y="20320"/>
                </a:lnTo>
                <a:lnTo>
                  <a:pt x="75565" y="0"/>
                </a:lnTo>
                <a:close/>
              </a:path>
              <a:path w="872490" h="309245">
                <a:moveTo>
                  <a:pt x="252349" y="246253"/>
                </a:moveTo>
                <a:lnTo>
                  <a:pt x="201968" y="181457"/>
                </a:lnTo>
                <a:lnTo>
                  <a:pt x="181356" y="154940"/>
                </a:lnTo>
                <a:lnTo>
                  <a:pt x="182359" y="153631"/>
                </a:lnTo>
                <a:lnTo>
                  <a:pt x="201841" y="128485"/>
                </a:lnTo>
                <a:lnTo>
                  <a:pt x="248539" y="68224"/>
                </a:lnTo>
                <a:lnTo>
                  <a:pt x="207645" y="68224"/>
                </a:lnTo>
                <a:lnTo>
                  <a:pt x="161036" y="128485"/>
                </a:lnTo>
                <a:lnTo>
                  <a:pt x="114681" y="68224"/>
                </a:lnTo>
                <a:lnTo>
                  <a:pt x="73025" y="68224"/>
                </a:lnTo>
                <a:lnTo>
                  <a:pt x="140208" y="154940"/>
                </a:lnTo>
                <a:lnTo>
                  <a:pt x="69850" y="246253"/>
                </a:lnTo>
                <a:lnTo>
                  <a:pt x="111633" y="246253"/>
                </a:lnTo>
                <a:lnTo>
                  <a:pt x="161036" y="181457"/>
                </a:lnTo>
                <a:lnTo>
                  <a:pt x="210439" y="246253"/>
                </a:lnTo>
                <a:lnTo>
                  <a:pt x="252349" y="246253"/>
                </a:lnTo>
                <a:close/>
              </a:path>
              <a:path w="872490" h="309245">
                <a:moveTo>
                  <a:pt x="330454" y="13195"/>
                </a:moveTo>
                <a:lnTo>
                  <a:pt x="295275" y="13195"/>
                </a:lnTo>
                <a:lnTo>
                  <a:pt x="294767" y="12738"/>
                </a:lnTo>
                <a:lnTo>
                  <a:pt x="294767" y="13195"/>
                </a:lnTo>
                <a:lnTo>
                  <a:pt x="242951" y="13195"/>
                </a:lnTo>
                <a:lnTo>
                  <a:pt x="242951" y="46355"/>
                </a:lnTo>
                <a:lnTo>
                  <a:pt x="294767" y="46355"/>
                </a:lnTo>
                <a:lnTo>
                  <a:pt x="294767" y="246253"/>
                </a:lnTo>
                <a:lnTo>
                  <a:pt x="330454" y="246253"/>
                </a:lnTo>
                <a:lnTo>
                  <a:pt x="330454" y="13195"/>
                </a:lnTo>
                <a:close/>
              </a:path>
              <a:path w="872490" h="309245">
                <a:moveTo>
                  <a:pt x="416560" y="217716"/>
                </a:moveTo>
                <a:lnTo>
                  <a:pt x="414401" y="212229"/>
                </a:lnTo>
                <a:lnTo>
                  <a:pt x="410210" y="207581"/>
                </a:lnTo>
                <a:lnTo>
                  <a:pt x="406019" y="202869"/>
                </a:lnTo>
                <a:lnTo>
                  <a:pt x="400697" y="200634"/>
                </a:lnTo>
                <a:lnTo>
                  <a:pt x="393331" y="200634"/>
                </a:lnTo>
                <a:lnTo>
                  <a:pt x="392430" y="195757"/>
                </a:lnTo>
                <a:lnTo>
                  <a:pt x="391287" y="200634"/>
                </a:lnTo>
                <a:lnTo>
                  <a:pt x="385953" y="201142"/>
                </a:lnTo>
                <a:lnTo>
                  <a:pt x="381254" y="203301"/>
                </a:lnTo>
                <a:lnTo>
                  <a:pt x="372745" y="211518"/>
                </a:lnTo>
                <a:lnTo>
                  <a:pt x="370586" y="217144"/>
                </a:lnTo>
                <a:lnTo>
                  <a:pt x="370586" y="230911"/>
                </a:lnTo>
                <a:lnTo>
                  <a:pt x="381000" y="243560"/>
                </a:lnTo>
                <a:lnTo>
                  <a:pt x="369316" y="292138"/>
                </a:lnTo>
                <a:lnTo>
                  <a:pt x="397637" y="292138"/>
                </a:lnTo>
                <a:lnTo>
                  <a:pt x="412242" y="244259"/>
                </a:lnTo>
                <a:lnTo>
                  <a:pt x="413258" y="241300"/>
                </a:lnTo>
                <a:lnTo>
                  <a:pt x="414020" y="238683"/>
                </a:lnTo>
                <a:lnTo>
                  <a:pt x="414731" y="236562"/>
                </a:lnTo>
                <a:lnTo>
                  <a:pt x="415417" y="234137"/>
                </a:lnTo>
                <a:lnTo>
                  <a:pt x="415925" y="231978"/>
                </a:lnTo>
                <a:lnTo>
                  <a:pt x="416433" y="227939"/>
                </a:lnTo>
                <a:lnTo>
                  <a:pt x="416560" y="225945"/>
                </a:lnTo>
                <a:lnTo>
                  <a:pt x="416560" y="217716"/>
                </a:lnTo>
                <a:close/>
              </a:path>
              <a:path w="872490" h="309245">
                <a:moveTo>
                  <a:pt x="689229" y="68224"/>
                </a:moveTo>
                <a:lnTo>
                  <a:pt x="652907" y="68224"/>
                </a:lnTo>
                <a:lnTo>
                  <a:pt x="594868" y="198843"/>
                </a:lnTo>
                <a:lnTo>
                  <a:pt x="536829" y="68224"/>
                </a:lnTo>
                <a:lnTo>
                  <a:pt x="499364" y="68224"/>
                </a:lnTo>
                <a:lnTo>
                  <a:pt x="576072" y="239395"/>
                </a:lnTo>
                <a:lnTo>
                  <a:pt x="570103" y="252780"/>
                </a:lnTo>
                <a:lnTo>
                  <a:pt x="566623" y="260223"/>
                </a:lnTo>
                <a:lnTo>
                  <a:pt x="565708" y="262140"/>
                </a:lnTo>
                <a:lnTo>
                  <a:pt x="561340" y="268312"/>
                </a:lnTo>
                <a:lnTo>
                  <a:pt x="557022" y="271576"/>
                </a:lnTo>
                <a:lnTo>
                  <a:pt x="552704" y="274904"/>
                </a:lnTo>
                <a:lnTo>
                  <a:pt x="547624" y="276567"/>
                </a:lnTo>
                <a:lnTo>
                  <a:pt x="536575" y="276567"/>
                </a:lnTo>
                <a:lnTo>
                  <a:pt x="532003" y="275615"/>
                </a:lnTo>
                <a:lnTo>
                  <a:pt x="527812" y="273723"/>
                </a:lnTo>
                <a:lnTo>
                  <a:pt x="523621" y="271894"/>
                </a:lnTo>
                <a:lnTo>
                  <a:pt x="517779" y="267385"/>
                </a:lnTo>
                <a:lnTo>
                  <a:pt x="510286" y="260223"/>
                </a:lnTo>
                <a:lnTo>
                  <a:pt x="493014" y="288086"/>
                </a:lnTo>
                <a:lnTo>
                  <a:pt x="532892" y="308800"/>
                </a:lnTo>
                <a:lnTo>
                  <a:pt x="550291" y="308800"/>
                </a:lnTo>
                <a:lnTo>
                  <a:pt x="557872" y="307390"/>
                </a:lnTo>
                <a:lnTo>
                  <a:pt x="558101" y="307390"/>
                </a:lnTo>
                <a:lnTo>
                  <a:pt x="590384" y="283870"/>
                </a:lnTo>
                <a:lnTo>
                  <a:pt x="595172" y="276567"/>
                </a:lnTo>
                <a:lnTo>
                  <a:pt x="598716" y="270217"/>
                </a:lnTo>
                <a:lnTo>
                  <a:pt x="602488" y="262140"/>
                </a:lnTo>
                <a:lnTo>
                  <a:pt x="630796" y="198843"/>
                </a:lnTo>
                <a:lnTo>
                  <a:pt x="689229" y="68224"/>
                </a:lnTo>
                <a:close/>
              </a:path>
              <a:path w="872490" h="309245">
                <a:moveTo>
                  <a:pt x="765556" y="13195"/>
                </a:moveTo>
                <a:lnTo>
                  <a:pt x="730250" y="13195"/>
                </a:lnTo>
                <a:lnTo>
                  <a:pt x="729869" y="12738"/>
                </a:lnTo>
                <a:lnTo>
                  <a:pt x="729869" y="13195"/>
                </a:lnTo>
                <a:lnTo>
                  <a:pt x="677926" y="13195"/>
                </a:lnTo>
                <a:lnTo>
                  <a:pt x="677926" y="46355"/>
                </a:lnTo>
                <a:lnTo>
                  <a:pt x="729869" y="46355"/>
                </a:lnTo>
                <a:lnTo>
                  <a:pt x="729869" y="246253"/>
                </a:lnTo>
                <a:lnTo>
                  <a:pt x="765556" y="246253"/>
                </a:lnTo>
                <a:lnTo>
                  <a:pt x="765556" y="13195"/>
                </a:lnTo>
                <a:close/>
              </a:path>
              <a:path w="872490" h="309245">
                <a:moveTo>
                  <a:pt x="872363" y="153631"/>
                </a:moveTo>
                <a:lnTo>
                  <a:pt x="869962" y="110794"/>
                </a:lnTo>
                <a:lnTo>
                  <a:pt x="862711" y="70675"/>
                </a:lnTo>
                <a:lnTo>
                  <a:pt x="850328" y="33604"/>
                </a:lnTo>
                <a:lnTo>
                  <a:pt x="832612" y="0"/>
                </a:lnTo>
                <a:lnTo>
                  <a:pt x="796290" y="0"/>
                </a:lnTo>
                <a:lnTo>
                  <a:pt x="807389" y="20320"/>
                </a:lnTo>
                <a:lnTo>
                  <a:pt x="816508" y="39890"/>
                </a:lnTo>
                <a:lnTo>
                  <a:pt x="828929" y="76809"/>
                </a:lnTo>
                <a:lnTo>
                  <a:pt x="836663" y="131876"/>
                </a:lnTo>
                <a:lnTo>
                  <a:pt x="837311" y="153631"/>
                </a:lnTo>
                <a:lnTo>
                  <a:pt x="836777" y="173951"/>
                </a:lnTo>
                <a:lnTo>
                  <a:pt x="832586" y="212356"/>
                </a:lnTo>
                <a:lnTo>
                  <a:pt x="816508" y="267385"/>
                </a:lnTo>
                <a:lnTo>
                  <a:pt x="796290" y="307263"/>
                </a:lnTo>
                <a:lnTo>
                  <a:pt x="832612" y="307263"/>
                </a:lnTo>
                <a:lnTo>
                  <a:pt x="850328" y="273253"/>
                </a:lnTo>
                <a:lnTo>
                  <a:pt x="862711" y="236283"/>
                </a:lnTo>
                <a:lnTo>
                  <a:pt x="869962" y="196405"/>
                </a:lnTo>
                <a:lnTo>
                  <a:pt x="871753" y="175374"/>
                </a:lnTo>
                <a:lnTo>
                  <a:pt x="872363" y="15363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3" name="object 8" descr=""/>
          <p:cNvPicPr/>
          <p:nvPr/>
        </p:nvPicPr>
        <p:blipFill>
          <a:blip r:embed="rId4"/>
          <a:stretch/>
        </p:blipFill>
        <p:spPr>
          <a:xfrm>
            <a:off x="11092320" y="5501880"/>
            <a:ext cx="2558160" cy="308520"/>
          </a:xfrm>
          <a:prstGeom prst="rect">
            <a:avLst/>
          </a:prstGeom>
          <a:ln w="0">
            <a:noFill/>
          </a:ln>
        </p:spPr>
      </p:pic>
      <p:sp>
        <p:nvSpPr>
          <p:cNvPr id="104" name="object 9"/>
          <p:cNvSpPr/>
          <p:nvPr/>
        </p:nvSpPr>
        <p:spPr>
          <a:xfrm>
            <a:off x="16102440" y="4372200"/>
            <a:ext cx="518400" cy="233280"/>
          </a:xfrm>
          <a:custGeom>
            <a:avLst/>
            <a:gdLst/>
            <a:ahLst/>
            <a:rect l="l" t="t" r="r" b="b"/>
            <a:pathLst>
              <a:path w="518794" h="233679">
                <a:moveTo>
                  <a:pt x="241554" y="0"/>
                </a:moveTo>
                <a:lnTo>
                  <a:pt x="212090" y="0"/>
                </a:lnTo>
                <a:lnTo>
                  <a:pt x="121158" y="156489"/>
                </a:lnTo>
                <a:lnTo>
                  <a:pt x="73736" y="75565"/>
                </a:lnTo>
                <a:lnTo>
                  <a:pt x="29464" y="0"/>
                </a:lnTo>
                <a:lnTo>
                  <a:pt x="0" y="0"/>
                </a:lnTo>
                <a:lnTo>
                  <a:pt x="0" y="233057"/>
                </a:lnTo>
                <a:lnTo>
                  <a:pt x="35306" y="233057"/>
                </a:lnTo>
                <a:lnTo>
                  <a:pt x="35306" y="75565"/>
                </a:lnTo>
                <a:lnTo>
                  <a:pt x="111506" y="205054"/>
                </a:lnTo>
                <a:lnTo>
                  <a:pt x="130048" y="205054"/>
                </a:lnTo>
                <a:lnTo>
                  <a:pt x="158381" y="156489"/>
                </a:lnTo>
                <a:lnTo>
                  <a:pt x="206121" y="74663"/>
                </a:lnTo>
                <a:lnTo>
                  <a:pt x="206121" y="233057"/>
                </a:lnTo>
                <a:lnTo>
                  <a:pt x="241554" y="233057"/>
                </a:lnTo>
                <a:lnTo>
                  <a:pt x="241554" y="74663"/>
                </a:lnTo>
                <a:lnTo>
                  <a:pt x="241554" y="0"/>
                </a:lnTo>
                <a:close/>
              </a:path>
              <a:path w="518794" h="233679">
                <a:moveTo>
                  <a:pt x="518414" y="137058"/>
                </a:moveTo>
                <a:lnTo>
                  <a:pt x="368681" y="137058"/>
                </a:lnTo>
                <a:lnTo>
                  <a:pt x="368681" y="168592"/>
                </a:lnTo>
                <a:lnTo>
                  <a:pt x="518414" y="168592"/>
                </a:lnTo>
                <a:lnTo>
                  <a:pt x="518414" y="137058"/>
                </a:lnTo>
                <a:close/>
              </a:path>
              <a:path w="518794" h="233679">
                <a:moveTo>
                  <a:pt x="518414" y="64389"/>
                </a:moveTo>
                <a:lnTo>
                  <a:pt x="368681" y="64389"/>
                </a:lnTo>
                <a:lnTo>
                  <a:pt x="368681" y="95999"/>
                </a:lnTo>
                <a:lnTo>
                  <a:pt x="518414" y="95999"/>
                </a:lnTo>
                <a:lnTo>
                  <a:pt x="518414" y="6438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object 10"/>
          <p:cNvSpPr/>
          <p:nvPr/>
        </p:nvSpPr>
        <p:spPr>
          <a:xfrm>
            <a:off x="11062080" y="3135240"/>
            <a:ext cx="5423040" cy="342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360360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calculates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58532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midpoint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line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segment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deﬁned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two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points,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067400">
              <a:lnSpc>
                <a:spcPct val="100000"/>
              </a:lnSpc>
              <a:spcBef>
                <a:spcPts val="60"/>
              </a:spcBef>
              <a:buNone/>
              <a:tabLst>
                <a:tab algn="l" pos="458532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formula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given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by:</a:t>
            </a:r>
            <a:endParaRPr b="0" lang="en-IN" sz="2450" spc="-1" strike="noStrike">
              <a:latin typeface="Arial"/>
            </a:endParaRPr>
          </a:p>
          <a:p>
            <a:pPr marL="12600" indent="32961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formula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crucial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determining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2686680" indent="329616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endpoints.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6" name="object 11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29300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Why</a:t>
            </a:r>
            <a:r>
              <a:rPr b="1" lang="en-IN" sz="3300" spc="-14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Use</a:t>
            </a:r>
            <a:r>
              <a:rPr b="1" lang="en-IN" sz="3300" spc="-9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3300" spc="-6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Midpoint Formula?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08" name="object 3" descr=""/>
          <p:cNvPicPr/>
          <p:nvPr/>
        </p:nvPicPr>
        <p:blipFill>
          <a:blip r:embed="rId1"/>
          <a:stretch/>
        </p:blipFill>
        <p:spPr>
          <a:xfrm>
            <a:off x="12720240" y="3215880"/>
            <a:ext cx="2791080" cy="30708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4" descr=""/>
          <p:cNvPicPr/>
          <p:nvPr/>
        </p:nvPicPr>
        <p:blipFill>
          <a:blip r:embed="rId2"/>
          <a:stretch/>
        </p:blipFill>
        <p:spPr>
          <a:xfrm>
            <a:off x="15179760" y="3628800"/>
            <a:ext cx="1000440" cy="215640"/>
          </a:xfrm>
          <a:prstGeom prst="rect">
            <a:avLst/>
          </a:prstGeom>
          <a:ln w="0">
            <a:noFill/>
          </a:ln>
        </p:spPr>
      </p:pic>
      <p:pic>
        <p:nvPicPr>
          <p:cNvPr id="110" name="object 5" descr=""/>
          <p:cNvPicPr/>
          <p:nvPr/>
        </p:nvPicPr>
        <p:blipFill>
          <a:blip r:embed="rId3"/>
          <a:stretch/>
        </p:blipFill>
        <p:spPr>
          <a:xfrm>
            <a:off x="11106000" y="3978000"/>
            <a:ext cx="808560" cy="307080"/>
          </a:xfrm>
          <a:prstGeom prst="rect">
            <a:avLst/>
          </a:prstGeom>
          <a:ln w="0">
            <a:noFill/>
          </a:ln>
        </p:spPr>
      </p:pic>
      <p:pic>
        <p:nvPicPr>
          <p:cNvPr id="111" name="object 6" descr=""/>
          <p:cNvPicPr/>
          <p:nvPr/>
        </p:nvPicPr>
        <p:blipFill>
          <a:blip r:embed="rId4"/>
          <a:stretch/>
        </p:blipFill>
        <p:spPr>
          <a:xfrm>
            <a:off x="11089440" y="4771800"/>
            <a:ext cx="1555920" cy="276840"/>
          </a:xfrm>
          <a:prstGeom prst="rect">
            <a:avLst/>
          </a:prstGeom>
          <a:ln w="0">
            <a:noFill/>
          </a:ln>
        </p:spPr>
      </p:pic>
      <p:pic>
        <p:nvPicPr>
          <p:cNvPr id="112" name="object 7" descr=""/>
          <p:cNvPicPr/>
          <p:nvPr/>
        </p:nvPicPr>
        <p:blipFill>
          <a:blip r:embed="rId5"/>
          <a:stretch/>
        </p:blipFill>
        <p:spPr>
          <a:xfrm>
            <a:off x="11106000" y="5121000"/>
            <a:ext cx="1624680" cy="308520"/>
          </a:xfrm>
          <a:prstGeom prst="rect">
            <a:avLst/>
          </a:prstGeom>
          <a:ln w="0">
            <a:noFill/>
          </a:ln>
        </p:spPr>
      </p:pic>
      <p:sp>
        <p:nvSpPr>
          <p:cNvPr id="113" name="object 8"/>
          <p:cNvSpPr/>
          <p:nvPr/>
        </p:nvSpPr>
        <p:spPr>
          <a:xfrm>
            <a:off x="15597720" y="3135240"/>
            <a:ext cx="9997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allows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4" name="object 9"/>
          <p:cNvSpPr/>
          <p:nvPr/>
        </p:nvSpPr>
        <p:spPr>
          <a:xfrm>
            <a:off x="11062080" y="3135240"/>
            <a:ext cx="403308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Using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easy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calculation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5" name="object 10"/>
          <p:cNvSpPr/>
          <p:nvPr/>
        </p:nvSpPr>
        <p:spPr>
          <a:xfrm>
            <a:off x="11062080" y="3897360"/>
            <a:ext cx="5510880" cy="267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92952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between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two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coordinates.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particularly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useful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767240" indent="-1180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bisecting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lines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for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ﬁnding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halfway</a:t>
            </a:r>
            <a:endParaRPr b="0" lang="en-IN" sz="2450" spc="-1" strike="noStrike">
              <a:latin typeface="Arial"/>
            </a:endParaRPr>
          </a:p>
          <a:p>
            <a:pPr marL="12600" indent="-1180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points.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simpliﬁes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complex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problems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providing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-11808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straightforward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 method.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6" name="object 11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4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4440" bIns="0" anchor="t">
            <a:noAutofit/>
          </a:bodyPr>
          <a:p>
            <a:pPr marL="241200">
              <a:lnSpc>
                <a:spcPct val="100000"/>
              </a:lnSpc>
              <a:spcBef>
                <a:spcPts val="1925"/>
              </a:spcBef>
              <a:buNone/>
            </a:pPr>
            <a:r>
              <a:rPr b="1" lang="en-IN" sz="4100" spc="-1" strike="noStrike">
                <a:solidFill>
                  <a:srgbClr val="ffffff"/>
                </a:solidFill>
                <a:latin typeface="Cambria"/>
              </a:rPr>
              <a:t>Example</a:t>
            </a:r>
            <a:r>
              <a:rPr b="1" lang="en-IN" sz="41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410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41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ffffff"/>
                </a:solidFill>
                <a:latin typeface="Cambria"/>
              </a:rPr>
              <a:t>Midpoint</a:t>
            </a:r>
            <a:r>
              <a:rPr b="1" lang="en-IN" sz="4100" spc="13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ffffff"/>
                </a:solidFill>
                <a:latin typeface="Cambria"/>
              </a:rPr>
              <a:t>Formula</a:t>
            </a:r>
            <a:endParaRPr b="0" lang="en-IN" sz="4100" spc="-1" strike="noStrike">
              <a:latin typeface="Calibri"/>
            </a:endParaRPr>
          </a:p>
        </p:txBody>
      </p:sp>
      <p:sp>
        <p:nvSpPr>
          <p:cNvPr id="119" name="object 4"/>
          <p:cNvSpPr/>
          <p:nvPr/>
        </p:nvSpPr>
        <p:spPr>
          <a:xfrm>
            <a:off x="14380200" y="3458520"/>
            <a:ext cx="929880" cy="307080"/>
          </a:xfrm>
          <a:custGeom>
            <a:avLst/>
            <a:gdLst/>
            <a:ahLst/>
            <a:rect l="l" t="t" r="r" b="b"/>
            <a:pathLst>
              <a:path w="930275" h="307339">
                <a:moveTo>
                  <a:pt x="196850" y="180949"/>
                </a:moveTo>
                <a:lnTo>
                  <a:pt x="186245" y="144424"/>
                </a:lnTo>
                <a:lnTo>
                  <a:pt x="182206" y="139217"/>
                </a:lnTo>
                <a:lnTo>
                  <a:pt x="176187" y="133489"/>
                </a:lnTo>
                <a:lnTo>
                  <a:pt x="169303" y="128638"/>
                </a:lnTo>
                <a:lnTo>
                  <a:pt x="161544" y="124663"/>
                </a:lnTo>
                <a:lnTo>
                  <a:pt x="167132" y="120700"/>
                </a:lnTo>
                <a:lnTo>
                  <a:pt x="171831" y="115849"/>
                </a:lnTo>
                <a:lnTo>
                  <a:pt x="174332" y="112191"/>
                </a:lnTo>
                <a:lnTo>
                  <a:pt x="175768" y="110121"/>
                </a:lnTo>
                <a:lnTo>
                  <a:pt x="179933" y="102806"/>
                </a:lnTo>
                <a:lnTo>
                  <a:pt x="182905" y="94729"/>
                </a:lnTo>
                <a:lnTo>
                  <a:pt x="184569" y="86512"/>
                </a:lnTo>
                <a:lnTo>
                  <a:pt x="184696" y="85890"/>
                </a:lnTo>
                <a:lnTo>
                  <a:pt x="177038" y="45427"/>
                </a:lnTo>
                <a:lnTo>
                  <a:pt x="160528" y="28295"/>
                </a:lnTo>
                <a:lnTo>
                  <a:pt x="160528" y="179044"/>
                </a:lnTo>
                <a:lnTo>
                  <a:pt x="159715" y="187528"/>
                </a:lnTo>
                <a:lnTo>
                  <a:pt x="120027" y="213512"/>
                </a:lnTo>
                <a:lnTo>
                  <a:pt x="107442" y="214033"/>
                </a:lnTo>
                <a:lnTo>
                  <a:pt x="36195" y="214033"/>
                </a:lnTo>
                <a:lnTo>
                  <a:pt x="36195" y="144424"/>
                </a:lnTo>
                <a:lnTo>
                  <a:pt x="107442" y="144424"/>
                </a:lnTo>
                <a:lnTo>
                  <a:pt x="147447" y="152869"/>
                </a:lnTo>
                <a:lnTo>
                  <a:pt x="160528" y="179044"/>
                </a:lnTo>
                <a:lnTo>
                  <a:pt x="160528" y="28295"/>
                </a:lnTo>
                <a:lnTo>
                  <a:pt x="150545" y="22453"/>
                </a:lnTo>
                <a:lnTo>
                  <a:pt x="148971" y="21894"/>
                </a:lnTo>
                <a:lnTo>
                  <a:pt x="148971" y="78816"/>
                </a:lnTo>
                <a:lnTo>
                  <a:pt x="148247" y="85890"/>
                </a:lnTo>
                <a:lnTo>
                  <a:pt x="121043" y="110121"/>
                </a:lnTo>
                <a:lnTo>
                  <a:pt x="120865" y="110121"/>
                </a:lnTo>
                <a:lnTo>
                  <a:pt x="111264" y="111671"/>
                </a:lnTo>
                <a:lnTo>
                  <a:pt x="99822" y="112191"/>
                </a:lnTo>
                <a:lnTo>
                  <a:pt x="36195" y="112191"/>
                </a:lnTo>
                <a:lnTo>
                  <a:pt x="36195" y="45427"/>
                </a:lnTo>
                <a:lnTo>
                  <a:pt x="99822" y="45427"/>
                </a:lnTo>
                <a:lnTo>
                  <a:pt x="141947" y="58508"/>
                </a:lnTo>
                <a:lnTo>
                  <a:pt x="148971" y="78816"/>
                </a:lnTo>
                <a:lnTo>
                  <a:pt x="148971" y="21894"/>
                </a:lnTo>
                <a:lnTo>
                  <a:pt x="136220" y="17322"/>
                </a:lnTo>
                <a:lnTo>
                  <a:pt x="119824" y="14236"/>
                </a:lnTo>
                <a:lnTo>
                  <a:pt x="101346" y="13208"/>
                </a:lnTo>
                <a:lnTo>
                  <a:pt x="0" y="13208"/>
                </a:lnTo>
                <a:lnTo>
                  <a:pt x="0" y="246265"/>
                </a:lnTo>
                <a:lnTo>
                  <a:pt x="107696" y="246265"/>
                </a:lnTo>
                <a:lnTo>
                  <a:pt x="146088" y="242036"/>
                </a:lnTo>
                <a:lnTo>
                  <a:pt x="184035" y="219900"/>
                </a:lnTo>
                <a:lnTo>
                  <a:pt x="187756" y="214033"/>
                </a:lnTo>
                <a:lnTo>
                  <a:pt x="191147" y="208699"/>
                </a:lnTo>
                <a:lnTo>
                  <a:pt x="195414" y="195719"/>
                </a:lnTo>
                <a:lnTo>
                  <a:pt x="196850" y="180949"/>
                </a:lnTo>
                <a:close/>
              </a:path>
              <a:path w="930275" h="307339">
                <a:moveTo>
                  <a:pt x="309499" y="0"/>
                </a:moveTo>
                <a:lnTo>
                  <a:pt x="273177" y="0"/>
                </a:lnTo>
                <a:lnTo>
                  <a:pt x="263906" y="16357"/>
                </a:lnTo>
                <a:lnTo>
                  <a:pt x="249135" y="51663"/>
                </a:lnTo>
                <a:lnTo>
                  <a:pt x="239318" y="90335"/>
                </a:lnTo>
                <a:lnTo>
                  <a:pt x="234416" y="131851"/>
                </a:lnTo>
                <a:lnTo>
                  <a:pt x="233807" y="153631"/>
                </a:lnTo>
                <a:lnTo>
                  <a:pt x="234378" y="173951"/>
                </a:lnTo>
                <a:lnTo>
                  <a:pt x="234416" y="175387"/>
                </a:lnTo>
                <a:lnTo>
                  <a:pt x="239318" y="216712"/>
                </a:lnTo>
                <a:lnTo>
                  <a:pt x="249135" y="255117"/>
                </a:lnTo>
                <a:lnTo>
                  <a:pt x="263855" y="290601"/>
                </a:lnTo>
                <a:lnTo>
                  <a:pt x="273050" y="307263"/>
                </a:lnTo>
                <a:lnTo>
                  <a:pt x="309499" y="307263"/>
                </a:lnTo>
                <a:lnTo>
                  <a:pt x="298564" y="286956"/>
                </a:lnTo>
                <a:lnTo>
                  <a:pt x="289572" y="267385"/>
                </a:lnTo>
                <a:lnTo>
                  <a:pt x="277368" y="230454"/>
                </a:lnTo>
                <a:lnTo>
                  <a:pt x="269494" y="175387"/>
                </a:lnTo>
                <a:lnTo>
                  <a:pt x="268859" y="153631"/>
                </a:lnTo>
                <a:lnTo>
                  <a:pt x="269379" y="133324"/>
                </a:lnTo>
                <a:lnTo>
                  <a:pt x="273621" y="94919"/>
                </a:lnTo>
                <a:lnTo>
                  <a:pt x="289572" y="39890"/>
                </a:lnTo>
                <a:lnTo>
                  <a:pt x="298564" y="20320"/>
                </a:lnTo>
                <a:lnTo>
                  <a:pt x="309499" y="0"/>
                </a:lnTo>
                <a:close/>
              </a:path>
              <a:path w="930275" h="307339">
                <a:moveTo>
                  <a:pt x="514604" y="155244"/>
                </a:moveTo>
                <a:lnTo>
                  <a:pt x="470662" y="156806"/>
                </a:lnTo>
                <a:lnTo>
                  <a:pt x="470662" y="104368"/>
                </a:lnTo>
                <a:lnTo>
                  <a:pt x="435610" y="104368"/>
                </a:lnTo>
                <a:lnTo>
                  <a:pt x="435610" y="158064"/>
                </a:lnTo>
                <a:lnTo>
                  <a:pt x="355473" y="160909"/>
                </a:lnTo>
                <a:lnTo>
                  <a:pt x="472567" y="13208"/>
                </a:lnTo>
                <a:lnTo>
                  <a:pt x="430784" y="13208"/>
                </a:lnTo>
                <a:lnTo>
                  <a:pt x="310769" y="163233"/>
                </a:lnTo>
                <a:lnTo>
                  <a:pt x="310769" y="188404"/>
                </a:lnTo>
                <a:lnTo>
                  <a:pt x="434975" y="188404"/>
                </a:lnTo>
                <a:lnTo>
                  <a:pt x="434975" y="246265"/>
                </a:lnTo>
                <a:lnTo>
                  <a:pt x="470662" y="246265"/>
                </a:lnTo>
                <a:lnTo>
                  <a:pt x="470662" y="188404"/>
                </a:lnTo>
                <a:lnTo>
                  <a:pt x="514604" y="188404"/>
                </a:lnTo>
                <a:lnTo>
                  <a:pt x="514604" y="160909"/>
                </a:lnTo>
                <a:lnTo>
                  <a:pt x="514604" y="156806"/>
                </a:lnTo>
                <a:lnTo>
                  <a:pt x="514604" y="155244"/>
                </a:lnTo>
                <a:close/>
              </a:path>
              <a:path w="930275" h="307339">
                <a:moveTo>
                  <a:pt x="575310" y="217716"/>
                </a:moveTo>
                <a:lnTo>
                  <a:pt x="573151" y="212242"/>
                </a:lnTo>
                <a:lnTo>
                  <a:pt x="568960" y="207581"/>
                </a:lnTo>
                <a:lnTo>
                  <a:pt x="564642" y="202882"/>
                </a:lnTo>
                <a:lnTo>
                  <a:pt x="559435" y="200634"/>
                </a:lnTo>
                <a:lnTo>
                  <a:pt x="551954" y="200634"/>
                </a:lnTo>
                <a:lnTo>
                  <a:pt x="551180" y="195770"/>
                </a:lnTo>
                <a:lnTo>
                  <a:pt x="549910" y="200634"/>
                </a:lnTo>
                <a:lnTo>
                  <a:pt x="544703" y="201142"/>
                </a:lnTo>
                <a:lnTo>
                  <a:pt x="540004" y="203301"/>
                </a:lnTo>
                <a:lnTo>
                  <a:pt x="531495" y="211518"/>
                </a:lnTo>
                <a:lnTo>
                  <a:pt x="529209" y="217144"/>
                </a:lnTo>
                <a:lnTo>
                  <a:pt x="529209" y="230911"/>
                </a:lnTo>
                <a:lnTo>
                  <a:pt x="539750" y="243573"/>
                </a:lnTo>
                <a:lnTo>
                  <a:pt x="528066" y="292150"/>
                </a:lnTo>
                <a:lnTo>
                  <a:pt x="556387" y="292150"/>
                </a:lnTo>
                <a:lnTo>
                  <a:pt x="570992" y="244271"/>
                </a:lnTo>
                <a:lnTo>
                  <a:pt x="572008" y="241300"/>
                </a:lnTo>
                <a:lnTo>
                  <a:pt x="573366" y="236562"/>
                </a:lnTo>
                <a:lnTo>
                  <a:pt x="574167" y="234137"/>
                </a:lnTo>
                <a:lnTo>
                  <a:pt x="574675" y="231990"/>
                </a:lnTo>
                <a:lnTo>
                  <a:pt x="575183" y="227939"/>
                </a:lnTo>
                <a:lnTo>
                  <a:pt x="575310" y="225945"/>
                </a:lnTo>
                <a:lnTo>
                  <a:pt x="575310" y="217716"/>
                </a:lnTo>
                <a:close/>
              </a:path>
              <a:path w="930275" h="307339">
                <a:moveTo>
                  <a:pt x="845947" y="13208"/>
                </a:moveTo>
                <a:lnTo>
                  <a:pt x="671322" y="13208"/>
                </a:lnTo>
                <a:lnTo>
                  <a:pt x="671322" y="87566"/>
                </a:lnTo>
                <a:lnTo>
                  <a:pt x="706755" y="87566"/>
                </a:lnTo>
                <a:lnTo>
                  <a:pt x="706755" y="46355"/>
                </a:lnTo>
                <a:lnTo>
                  <a:pt x="803148" y="46355"/>
                </a:lnTo>
                <a:lnTo>
                  <a:pt x="712724" y="246265"/>
                </a:lnTo>
                <a:lnTo>
                  <a:pt x="751586" y="246265"/>
                </a:lnTo>
                <a:lnTo>
                  <a:pt x="841781" y="46355"/>
                </a:lnTo>
                <a:lnTo>
                  <a:pt x="845947" y="37147"/>
                </a:lnTo>
                <a:lnTo>
                  <a:pt x="845947" y="13208"/>
                </a:lnTo>
                <a:close/>
              </a:path>
              <a:path w="930275" h="307339">
                <a:moveTo>
                  <a:pt x="930275" y="153631"/>
                </a:moveTo>
                <a:lnTo>
                  <a:pt x="929690" y="133324"/>
                </a:lnTo>
                <a:lnTo>
                  <a:pt x="929652" y="131876"/>
                </a:lnTo>
                <a:lnTo>
                  <a:pt x="927823" y="110807"/>
                </a:lnTo>
                <a:lnTo>
                  <a:pt x="920623" y="70688"/>
                </a:lnTo>
                <a:lnTo>
                  <a:pt x="908215" y="33604"/>
                </a:lnTo>
                <a:lnTo>
                  <a:pt x="890397" y="0"/>
                </a:lnTo>
                <a:lnTo>
                  <a:pt x="854202" y="0"/>
                </a:lnTo>
                <a:lnTo>
                  <a:pt x="865238" y="20320"/>
                </a:lnTo>
                <a:lnTo>
                  <a:pt x="874356" y="39890"/>
                </a:lnTo>
                <a:lnTo>
                  <a:pt x="886714" y="76822"/>
                </a:lnTo>
                <a:lnTo>
                  <a:pt x="894549" y="131876"/>
                </a:lnTo>
                <a:lnTo>
                  <a:pt x="894676" y="133324"/>
                </a:lnTo>
                <a:lnTo>
                  <a:pt x="895223" y="153631"/>
                </a:lnTo>
                <a:lnTo>
                  <a:pt x="894676" y="173951"/>
                </a:lnTo>
                <a:lnTo>
                  <a:pt x="893064" y="193535"/>
                </a:lnTo>
                <a:lnTo>
                  <a:pt x="881519" y="248551"/>
                </a:lnTo>
                <a:lnTo>
                  <a:pt x="865238" y="286956"/>
                </a:lnTo>
                <a:lnTo>
                  <a:pt x="854202" y="307263"/>
                </a:lnTo>
                <a:lnTo>
                  <a:pt x="890524" y="307263"/>
                </a:lnTo>
                <a:lnTo>
                  <a:pt x="908240" y="273253"/>
                </a:lnTo>
                <a:lnTo>
                  <a:pt x="920623" y="236283"/>
                </a:lnTo>
                <a:lnTo>
                  <a:pt x="927823" y="196405"/>
                </a:lnTo>
                <a:lnTo>
                  <a:pt x="929652" y="175387"/>
                </a:lnTo>
                <a:lnTo>
                  <a:pt x="930275" y="15363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0" name="object 5" descr=""/>
          <p:cNvPicPr/>
          <p:nvPr/>
        </p:nvPicPr>
        <p:blipFill>
          <a:blip r:embed="rId2"/>
          <a:stretch/>
        </p:blipFill>
        <p:spPr>
          <a:xfrm>
            <a:off x="12625200" y="3458520"/>
            <a:ext cx="923040" cy="30708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6" descr=""/>
          <p:cNvPicPr/>
          <p:nvPr/>
        </p:nvPicPr>
        <p:blipFill>
          <a:blip r:embed="rId3"/>
          <a:stretch/>
        </p:blipFill>
        <p:spPr>
          <a:xfrm>
            <a:off x="10315440" y="3897000"/>
            <a:ext cx="2791080" cy="30708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7" descr=""/>
          <p:cNvPicPr/>
          <p:nvPr/>
        </p:nvPicPr>
        <p:blipFill>
          <a:blip r:embed="rId4"/>
          <a:stretch/>
        </p:blipFill>
        <p:spPr>
          <a:xfrm>
            <a:off x="11652480" y="4782600"/>
            <a:ext cx="1439640" cy="307080"/>
          </a:xfrm>
          <a:prstGeom prst="rect">
            <a:avLst/>
          </a:prstGeom>
          <a:ln w="0">
            <a:noFill/>
          </a:ln>
        </p:spPr>
      </p:pic>
      <p:sp>
        <p:nvSpPr>
          <p:cNvPr id="123" name="object 8"/>
          <p:cNvSpPr/>
          <p:nvPr/>
        </p:nvSpPr>
        <p:spPr>
          <a:xfrm>
            <a:off x="9453600" y="3317040"/>
            <a:ext cx="7458480" cy="221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4040" algn="ctr">
              <a:lnSpc>
                <a:spcPct val="117000"/>
              </a:lnSpc>
              <a:spcBef>
                <a:spcPts val="96"/>
              </a:spcBef>
              <a:buNone/>
              <a:tabLst>
                <a:tab algn="l" pos="3469680"/>
                <a:tab algn="l" pos="4196880"/>
                <a:tab algn="l" pos="5876280"/>
              </a:tabLst>
            </a:pPr>
            <a:r>
              <a:rPr b="0" lang="en-IN" sz="2450" spc="-1" strike="noStrike">
                <a:latin typeface="Verdana"/>
              </a:rPr>
              <a:t>Consider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points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Applying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91" strike="noStrike">
                <a:latin typeface="Verdana"/>
              </a:rPr>
              <a:t>: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84" strike="noStrike">
                <a:latin typeface="Verdana"/>
              </a:rPr>
              <a:t>M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82" strike="noStrike">
                <a:latin typeface="Verdana"/>
              </a:rPr>
              <a:t>=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2" strike="noStrike">
                <a:latin typeface="Verdana"/>
              </a:rPr>
              <a:t>((2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582" strike="noStrike">
                <a:latin typeface="Verdana"/>
              </a:rPr>
              <a:t>+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6" strike="noStrike">
                <a:latin typeface="Verdana"/>
              </a:rPr>
              <a:t>4)/2,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45" strike="noStrike">
                <a:latin typeface="Verdana"/>
              </a:rPr>
              <a:t>(3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82" strike="noStrike">
                <a:latin typeface="Verdana"/>
              </a:rPr>
              <a:t>+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7)/2)</a:t>
            </a:r>
            <a:endParaRPr b="0" lang="en-IN" sz="2450" spc="-1" strike="noStrike">
              <a:latin typeface="Arial"/>
            </a:endParaRPr>
          </a:p>
          <a:p>
            <a:pPr marL="12600" algn="ctr">
              <a:lnSpc>
                <a:spcPts val="3529"/>
              </a:lnSpc>
              <a:spcBef>
                <a:spcPts val="20"/>
              </a:spcBef>
              <a:buNone/>
              <a:tabLst>
                <a:tab algn="l" pos="3273480"/>
              </a:tabLst>
            </a:pPr>
            <a:r>
              <a:rPr b="0" lang="en-IN" sz="2450" spc="-21" strike="noStrike">
                <a:latin typeface="Verdana"/>
              </a:rPr>
              <a:t>results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284" strike="noStrike">
                <a:latin typeface="Verdana"/>
              </a:rPr>
              <a:t>M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582" strike="noStrike">
                <a:latin typeface="Verdana"/>
              </a:rPr>
              <a:t>=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82" strike="noStrike">
                <a:latin typeface="Verdana"/>
              </a:rPr>
              <a:t>(3,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82" strike="noStrike">
                <a:latin typeface="Verdana"/>
              </a:rPr>
              <a:t>5).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example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illustrates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how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ﬁnd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easily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1062440" y="2045880"/>
            <a:ext cx="56250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39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390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Real</a:t>
            </a:r>
            <a:r>
              <a:rPr b="1" lang="en-IN" sz="39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21" strike="noStrike">
                <a:solidFill>
                  <a:srgbClr val="ffffff"/>
                </a:solidFill>
                <a:latin typeface="Cambria"/>
              </a:rPr>
              <a:t>Life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125" name="object 3" descr=""/>
          <p:cNvPicPr/>
          <p:nvPr/>
        </p:nvPicPr>
        <p:blipFill>
          <a:blip r:embed="rId1"/>
          <a:stretch/>
        </p:blipFill>
        <p:spPr>
          <a:xfrm>
            <a:off x="11775960" y="3215880"/>
            <a:ext cx="2791080" cy="30708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4" descr=""/>
          <p:cNvPicPr/>
          <p:nvPr/>
        </p:nvPicPr>
        <p:blipFill>
          <a:blip r:embed="rId2"/>
          <a:stretch/>
        </p:blipFill>
        <p:spPr>
          <a:xfrm>
            <a:off x="12946680" y="3978000"/>
            <a:ext cx="1901880" cy="247320"/>
          </a:xfrm>
          <a:prstGeom prst="rect">
            <a:avLst/>
          </a:prstGeom>
          <a:ln w="0">
            <a:noFill/>
          </a:ln>
        </p:spPr>
      </p:pic>
      <p:pic>
        <p:nvPicPr>
          <p:cNvPr id="127" name="object 5" descr=""/>
          <p:cNvPicPr/>
          <p:nvPr/>
        </p:nvPicPr>
        <p:blipFill>
          <a:blip r:embed="rId3"/>
          <a:stretch/>
        </p:blipFill>
        <p:spPr>
          <a:xfrm>
            <a:off x="14882400" y="4390560"/>
            <a:ext cx="1553040" cy="27504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6" descr=""/>
          <p:cNvPicPr/>
          <p:nvPr/>
        </p:nvPicPr>
        <p:blipFill>
          <a:blip r:embed="rId4"/>
          <a:stretch/>
        </p:blipFill>
        <p:spPr>
          <a:xfrm>
            <a:off x="11089440" y="4740120"/>
            <a:ext cx="1341000" cy="3085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7" descr=""/>
          <p:cNvPicPr/>
          <p:nvPr/>
        </p:nvPicPr>
        <p:blipFill>
          <a:blip r:embed="rId5"/>
          <a:stretch/>
        </p:blipFill>
        <p:spPr>
          <a:xfrm>
            <a:off x="11468880" y="5121000"/>
            <a:ext cx="1708560" cy="308520"/>
          </a:xfrm>
          <a:prstGeom prst="rect">
            <a:avLst/>
          </a:prstGeom>
          <a:ln w="0">
            <a:noFill/>
          </a:ln>
        </p:spPr>
      </p:pic>
      <p:sp>
        <p:nvSpPr>
          <p:cNvPr id="130" name="object 8"/>
          <p:cNvSpPr/>
          <p:nvPr/>
        </p:nvSpPr>
        <p:spPr>
          <a:xfrm>
            <a:off x="11062080" y="3135240"/>
            <a:ext cx="5473440" cy="15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360360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ﬁnds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38689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</a:t>
            </a:r>
            <a:r>
              <a:rPr b="0" lang="en-IN" sz="2450" spc="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beyond</a:t>
            </a:r>
            <a:r>
              <a:rPr b="0" lang="en-IN" sz="2450" spc="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mathematics.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used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designing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structures,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1" name="object 9"/>
          <p:cNvSpPr/>
          <p:nvPr/>
        </p:nvSpPr>
        <p:spPr>
          <a:xfrm>
            <a:off x="11062080" y="5040360"/>
            <a:ext cx="3222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2" name="object 10"/>
          <p:cNvSpPr/>
          <p:nvPr/>
        </p:nvSpPr>
        <p:spPr>
          <a:xfrm>
            <a:off x="12497040" y="4659120"/>
            <a:ext cx="410220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746640" indent="-7347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rendering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images,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mapping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3" name="object 11"/>
          <p:cNvSpPr/>
          <p:nvPr/>
        </p:nvSpPr>
        <p:spPr>
          <a:xfrm>
            <a:off x="11062080" y="5421240"/>
            <a:ext cx="521244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3000"/>
              </a:lnSpc>
              <a:spcBef>
                <a:spcPts val="26"/>
              </a:spcBef>
              <a:buNone/>
            </a:pP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locations.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formula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helps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practical scenarios.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4" name="object 12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3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12172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09" strike="noStrike">
                <a:solidFill>
                  <a:srgbClr val="000000"/>
                </a:solidFill>
                <a:latin typeface="Cambria"/>
              </a:rPr>
              <a:t>Common</a:t>
            </a:r>
            <a:r>
              <a:rPr b="1" lang="en-IN" sz="410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Mistakes</a:t>
            </a:r>
            <a:r>
              <a:rPr b="1" lang="en-IN" sz="4100" spc="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to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Avoid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9" name="object 6" descr=""/>
          <p:cNvPicPr/>
          <p:nvPr/>
        </p:nvPicPr>
        <p:blipFill>
          <a:blip r:embed="rId2"/>
          <a:stretch/>
        </p:blipFill>
        <p:spPr>
          <a:xfrm>
            <a:off x="4100040" y="3317040"/>
            <a:ext cx="2791080" cy="30708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7" descr=""/>
          <p:cNvPicPr/>
          <p:nvPr/>
        </p:nvPicPr>
        <p:blipFill>
          <a:blip r:embed="rId3"/>
          <a:stretch/>
        </p:blipFill>
        <p:spPr>
          <a:xfrm>
            <a:off x="3301200" y="5955480"/>
            <a:ext cx="1439640" cy="307080"/>
          </a:xfrm>
          <a:prstGeom prst="rect">
            <a:avLst/>
          </a:prstGeom>
          <a:ln w="0">
            <a:noFill/>
          </a:ln>
        </p:spPr>
      </p:pic>
      <p:sp>
        <p:nvSpPr>
          <p:cNvPr id="141" name="object 8"/>
          <p:cNvSpPr/>
          <p:nvPr/>
        </p:nvSpPr>
        <p:spPr>
          <a:xfrm>
            <a:off x="1433160" y="3175200"/>
            <a:ext cx="5368680" cy="35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137" strike="noStrike">
                <a:latin typeface="Verdana"/>
              </a:rPr>
              <a:t>When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using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algn="just">
              <a:lnSpc>
                <a:spcPct val="117000"/>
              </a:lnSpc>
              <a:buNone/>
            </a:pPr>
            <a:r>
              <a:rPr b="0" lang="en-IN" sz="2450" spc="117" strike="noStrike">
                <a:latin typeface="Verdana"/>
              </a:rPr>
              <a:t>common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mistakes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include </a:t>
            </a:r>
            <a:r>
              <a:rPr b="0" lang="en-IN" sz="2450" spc="49" strike="noStrike">
                <a:latin typeface="Verdana"/>
              </a:rPr>
              <a:t>miscalculating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coordinates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or</a:t>
            </a:r>
            <a:endParaRPr b="0" lang="en-IN" sz="2450" spc="-1" strike="noStrike">
              <a:latin typeface="Arial"/>
            </a:endParaRPr>
          </a:p>
          <a:p>
            <a:pPr marL="12600" algn="just">
              <a:lnSpc>
                <a:spcPct val="117000"/>
              </a:lnSpc>
              <a:spcBef>
                <a:spcPts val="74"/>
              </a:spcBef>
              <a:buNone/>
              <a:tabLst>
                <a:tab algn="l" pos="3302640"/>
              </a:tabLst>
            </a:pPr>
            <a:r>
              <a:rPr b="0" lang="en-IN" sz="2450" spc="38" strike="noStrike">
                <a:latin typeface="Verdana"/>
              </a:rPr>
              <a:t>forgetting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8" strike="noStrike">
                <a:latin typeface="Verdana"/>
              </a:rPr>
              <a:t>to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average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both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37" strike="noStrike">
                <a:latin typeface="Verdana"/>
              </a:rPr>
              <a:t>x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0" strike="noStrike">
                <a:latin typeface="Verdana"/>
              </a:rPr>
              <a:t>y</a:t>
            </a:r>
            <a:r>
              <a:rPr b="0" lang="en-IN" sz="2450" spc="-72" strike="noStrike">
                <a:latin typeface="Verdana"/>
              </a:rPr>
              <a:t> values.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Always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double-</a:t>
            </a:r>
            <a:r>
              <a:rPr b="0" lang="en-IN" sz="2450" spc="69" strike="noStrike">
                <a:latin typeface="Verdana"/>
              </a:rPr>
              <a:t>check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5" strike="noStrike">
                <a:latin typeface="Verdana"/>
              </a:rPr>
              <a:t>your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calculations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8" strike="noStrike">
                <a:latin typeface="Verdana"/>
              </a:rPr>
              <a:t>to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2" strike="noStrike">
                <a:latin typeface="Verdana"/>
              </a:rPr>
              <a:t>ensure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" strike="noStrike">
                <a:latin typeface="Verdana"/>
              </a:rPr>
              <a:t>accuracy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in</a:t>
            </a:r>
            <a:r>
              <a:rPr b="0" lang="en-IN" sz="2450" spc="58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2" name="object 9"/>
          <p:cNvSpPr/>
          <p:nvPr/>
        </p:nvSpPr>
        <p:spPr>
          <a:xfrm>
            <a:off x="6895080" y="323640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44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5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38452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Tips</a:t>
            </a:r>
            <a:r>
              <a:rPr b="1" lang="en-IN" sz="4100" spc="19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for</a:t>
            </a:r>
            <a:r>
              <a:rPr b="1" lang="en-IN" sz="410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Mastering</a:t>
            </a:r>
            <a:r>
              <a:rPr b="1" lang="en-IN" sz="4100" spc="13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Formula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47" name="object 6" descr=""/>
          <p:cNvPicPr/>
          <p:nvPr/>
        </p:nvPicPr>
        <p:blipFill>
          <a:blip r:embed="rId2"/>
          <a:stretch/>
        </p:blipFill>
        <p:spPr>
          <a:xfrm>
            <a:off x="3728880" y="3317040"/>
            <a:ext cx="2791080" cy="307080"/>
          </a:xfrm>
          <a:prstGeom prst="rect">
            <a:avLst/>
          </a:prstGeom>
          <a:ln w="0">
            <a:noFill/>
          </a:ln>
        </p:spPr>
      </p:pic>
      <p:sp>
        <p:nvSpPr>
          <p:cNvPr id="148" name="object 7"/>
          <p:cNvSpPr/>
          <p:nvPr/>
        </p:nvSpPr>
        <p:spPr>
          <a:xfrm>
            <a:off x="1433160" y="3175200"/>
            <a:ext cx="5981400" cy="30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  <a:tabLst>
                <a:tab algn="l" pos="5103360"/>
              </a:tabLst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  <a:tabLst>
                <a:tab algn="l" pos="5103360"/>
              </a:tabLst>
            </a:pPr>
            <a:r>
              <a:rPr b="0" lang="en-IN" sz="2450" spc="-1" strike="noStrike">
                <a:latin typeface="Verdana"/>
              </a:rPr>
              <a:t>practice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sets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2" strike="noStrike">
                <a:latin typeface="Verdana"/>
              </a:rPr>
              <a:t>coordinates.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Visualizing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points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5103360"/>
              </a:tabLst>
            </a:pPr>
            <a:r>
              <a:rPr b="0" lang="en-IN" sz="2450" spc="-1" strike="noStrike">
                <a:latin typeface="Verdana"/>
              </a:rPr>
              <a:t>graph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solidify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 </a:t>
            </a:r>
            <a:r>
              <a:rPr b="0" lang="en-IN" sz="2450" spc="-1" strike="noStrike">
                <a:latin typeface="Verdana"/>
              </a:rPr>
              <a:t>understanding.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Remember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break </a:t>
            </a:r>
            <a:r>
              <a:rPr b="0" lang="en-IN" sz="2450" spc="109" strike="noStrike">
                <a:latin typeface="Verdana"/>
              </a:rPr>
              <a:t>down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steps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easier calculations.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50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1" name="object 4" descr=""/>
            <p:cNvPicPr/>
            <p:nvPr/>
          </p:nvPicPr>
          <p:blipFill>
            <a:blip r:embed="rId1"/>
            <a:stretch/>
          </p:blipFill>
          <p:spPr>
            <a:xfrm>
              <a:off x="4268160" y="5121720"/>
              <a:ext cx="33354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2" name="object 5" descr=""/>
            <p:cNvPicPr/>
            <p:nvPr/>
          </p:nvPicPr>
          <p:blipFill>
            <a:blip r:embed="rId2"/>
            <a:stretch/>
          </p:blipFill>
          <p:spPr>
            <a:xfrm>
              <a:off x="7699320" y="4740840"/>
              <a:ext cx="279108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3" name="PlaceHolder 1"/>
          <p:cNvSpPr>
            <a:spLocks noGrp="1"/>
          </p:cNvSpPr>
          <p:nvPr>
            <p:ph/>
          </p:nvPr>
        </p:nvSpPr>
        <p:spPr>
          <a:xfrm>
            <a:off x="2999160" y="2378160"/>
            <a:ext cx="123019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4264560" indent="-425268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Importance</a:t>
            </a:r>
            <a:r>
              <a:rPr b="1" lang="en-IN" sz="6850" spc="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63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6850" spc="6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6850" spc="52" strike="noStrike">
                <a:solidFill>
                  <a:srgbClr val="000000"/>
                </a:solidFill>
                <a:latin typeface="Cambria"/>
              </a:rPr>
              <a:t>Midpoint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4" name="object 7"/>
          <p:cNvSpPr/>
          <p:nvPr/>
        </p:nvSpPr>
        <p:spPr>
          <a:xfrm>
            <a:off x="4314240" y="4660200"/>
            <a:ext cx="9722880" cy="22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496080">
              <a:lnSpc>
                <a:spcPct val="100000"/>
              </a:lnSpc>
              <a:spcBef>
                <a:spcPts val="125"/>
              </a:spcBef>
              <a:buNone/>
              <a:tabLst>
                <a:tab algn="l" pos="627516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key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32601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provides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simple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yet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center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point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coordinates.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3966840" indent="-34430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enhances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problem-solving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disciplines.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2024-12-18T15:26:18Z</dcterms:created>
  <dc:creator/>
  <dc:description/>
  <dc:language>en-IN</dc:language>
  <cp:lastModifiedBy/>
  <dcterms:modified xsi:type="dcterms:W3CDTF">2025-01-30T14:30:48Z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434169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