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6" r:id="rId5"/>
    <p:sldId id="267" r:id="rId6"/>
    <p:sldId id="264" r:id="rId7"/>
    <p:sldId id="268" r:id="rId8"/>
    <p:sldId id="269" r:id="rId9"/>
    <p:sldId id="270" r:id="rId10"/>
    <p:sldId id="260" r:id="rId11"/>
    <p:sldId id="261" r:id="rId12"/>
    <p:sldId id="262" r:id="rId13"/>
    <p:sldId id="263" r:id="rId14"/>
    <p:sldId id="272" r:id="rId15"/>
    <p:sldId id="271" r:id="rId16"/>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43167-A19F-4776-A476-4095F7770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PH"/>
          </a:p>
        </p:txBody>
      </p:sp>
      <p:sp>
        <p:nvSpPr>
          <p:cNvPr id="3" name="Subtitle 2">
            <a:extLst>
              <a:ext uri="{FF2B5EF4-FFF2-40B4-BE49-F238E27FC236}">
                <a16:creationId xmlns:a16="http://schemas.microsoft.com/office/drawing/2014/main" id="{6D184B15-5A2F-4391-873D-C8170FCCA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PH"/>
          </a:p>
        </p:txBody>
      </p:sp>
      <p:sp>
        <p:nvSpPr>
          <p:cNvPr id="4" name="Date Placeholder 3">
            <a:extLst>
              <a:ext uri="{FF2B5EF4-FFF2-40B4-BE49-F238E27FC236}">
                <a16:creationId xmlns:a16="http://schemas.microsoft.com/office/drawing/2014/main" id="{8DBDC630-A99A-4076-954C-77601B755592}"/>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83D555DA-616E-411B-93A6-DD21A3F08C53}"/>
              </a:ext>
            </a:extLst>
          </p:cNvPr>
          <p:cNvSpPr>
            <a:spLocks noGrp="1"/>
          </p:cNvSpPr>
          <p:nvPr>
            <p:ph type="ftr" sz="quarter" idx="11"/>
          </p:nvPr>
        </p:nvSpPr>
        <p:spPr/>
        <p:txBody>
          <a:bodyPr/>
          <a:lstStyle/>
          <a:p>
            <a:endParaRPr lang="en-PH"/>
          </a:p>
        </p:txBody>
      </p:sp>
      <p:sp>
        <p:nvSpPr>
          <p:cNvPr id="6" name="Slide Number Placeholder 5">
            <a:extLst>
              <a:ext uri="{FF2B5EF4-FFF2-40B4-BE49-F238E27FC236}">
                <a16:creationId xmlns:a16="http://schemas.microsoft.com/office/drawing/2014/main" id="{2448A65B-C910-4E2A-92D2-F04744141E37}"/>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2724724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03D49-AFA0-4BEE-8464-D1B4E967C010}"/>
              </a:ext>
            </a:extLst>
          </p:cNvPr>
          <p:cNvSpPr>
            <a:spLocks noGrp="1"/>
          </p:cNvSpPr>
          <p:nvPr>
            <p:ph type="title"/>
          </p:nvPr>
        </p:nvSpPr>
        <p:spPr/>
        <p:txBody>
          <a:bodyPr/>
          <a:lstStyle/>
          <a:p>
            <a:r>
              <a:rPr lang="en-US"/>
              <a:t>Click to edit Master title style</a:t>
            </a:r>
            <a:endParaRPr lang="en-PH"/>
          </a:p>
        </p:txBody>
      </p:sp>
      <p:sp>
        <p:nvSpPr>
          <p:cNvPr id="3" name="Vertical Text Placeholder 2">
            <a:extLst>
              <a:ext uri="{FF2B5EF4-FFF2-40B4-BE49-F238E27FC236}">
                <a16:creationId xmlns:a16="http://schemas.microsoft.com/office/drawing/2014/main" id="{D197D621-390D-4EB9-99CF-3B167081E1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a:extLst>
              <a:ext uri="{FF2B5EF4-FFF2-40B4-BE49-F238E27FC236}">
                <a16:creationId xmlns:a16="http://schemas.microsoft.com/office/drawing/2014/main" id="{8AC91C57-A80B-442C-81A0-730FBE6A5031}"/>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CE932212-CA34-4D7C-8190-397D0ECCF7A4}"/>
              </a:ext>
            </a:extLst>
          </p:cNvPr>
          <p:cNvSpPr>
            <a:spLocks noGrp="1"/>
          </p:cNvSpPr>
          <p:nvPr>
            <p:ph type="ftr" sz="quarter" idx="11"/>
          </p:nvPr>
        </p:nvSpPr>
        <p:spPr/>
        <p:txBody>
          <a:bodyPr/>
          <a:lstStyle/>
          <a:p>
            <a:endParaRPr lang="en-PH"/>
          </a:p>
        </p:txBody>
      </p:sp>
      <p:sp>
        <p:nvSpPr>
          <p:cNvPr id="6" name="Slide Number Placeholder 5">
            <a:extLst>
              <a:ext uri="{FF2B5EF4-FFF2-40B4-BE49-F238E27FC236}">
                <a16:creationId xmlns:a16="http://schemas.microsoft.com/office/drawing/2014/main" id="{0F4468D7-7DC1-43E9-8BC6-C470394C7FE6}"/>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588906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B8B2280-E699-413D-85F5-813F5B6E45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PH"/>
          </a:p>
        </p:txBody>
      </p:sp>
      <p:sp>
        <p:nvSpPr>
          <p:cNvPr id="3" name="Vertical Text Placeholder 2">
            <a:extLst>
              <a:ext uri="{FF2B5EF4-FFF2-40B4-BE49-F238E27FC236}">
                <a16:creationId xmlns:a16="http://schemas.microsoft.com/office/drawing/2014/main" id="{1A28A54D-AE40-446B-90E9-695100FA4F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a:extLst>
              <a:ext uri="{FF2B5EF4-FFF2-40B4-BE49-F238E27FC236}">
                <a16:creationId xmlns:a16="http://schemas.microsoft.com/office/drawing/2014/main" id="{AF7A6159-3121-46C5-B77B-EC29309E9FB1}"/>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0E3E2FA3-8723-499B-8B04-89BF57B569D5}"/>
              </a:ext>
            </a:extLst>
          </p:cNvPr>
          <p:cNvSpPr>
            <a:spLocks noGrp="1"/>
          </p:cNvSpPr>
          <p:nvPr>
            <p:ph type="ftr" sz="quarter" idx="11"/>
          </p:nvPr>
        </p:nvSpPr>
        <p:spPr/>
        <p:txBody>
          <a:bodyPr/>
          <a:lstStyle/>
          <a:p>
            <a:endParaRPr lang="en-PH"/>
          </a:p>
        </p:txBody>
      </p:sp>
      <p:sp>
        <p:nvSpPr>
          <p:cNvPr id="6" name="Slide Number Placeholder 5">
            <a:extLst>
              <a:ext uri="{FF2B5EF4-FFF2-40B4-BE49-F238E27FC236}">
                <a16:creationId xmlns:a16="http://schemas.microsoft.com/office/drawing/2014/main" id="{B503A9D1-4BB9-41BC-9FB5-B5E84A97C43C}"/>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12316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8F8E9-062B-4D70-BCB5-87241C2AECCB}"/>
              </a:ext>
            </a:extLst>
          </p:cNvPr>
          <p:cNvSpPr>
            <a:spLocks noGrp="1"/>
          </p:cNvSpPr>
          <p:nvPr>
            <p:ph type="title"/>
          </p:nvPr>
        </p:nvSpPr>
        <p:spPr/>
        <p:txBody>
          <a:bodyPr/>
          <a:lstStyle/>
          <a:p>
            <a:r>
              <a:rPr lang="en-US"/>
              <a:t>Click to edit Master title style</a:t>
            </a:r>
            <a:endParaRPr lang="en-PH"/>
          </a:p>
        </p:txBody>
      </p:sp>
      <p:sp>
        <p:nvSpPr>
          <p:cNvPr id="3" name="Content Placeholder 2">
            <a:extLst>
              <a:ext uri="{FF2B5EF4-FFF2-40B4-BE49-F238E27FC236}">
                <a16:creationId xmlns:a16="http://schemas.microsoft.com/office/drawing/2014/main" id="{B4394CDD-7C69-4365-9A29-CC0EACB57C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a:extLst>
              <a:ext uri="{FF2B5EF4-FFF2-40B4-BE49-F238E27FC236}">
                <a16:creationId xmlns:a16="http://schemas.microsoft.com/office/drawing/2014/main" id="{B2ACD35A-57F9-47E8-8B6F-C293927CEFBB}"/>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1EECD1A7-8D04-4CE4-B0F7-A4A31FDF7C55}"/>
              </a:ext>
            </a:extLst>
          </p:cNvPr>
          <p:cNvSpPr>
            <a:spLocks noGrp="1"/>
          </p:cNvSpPr>
          <p:nvPr>
            <p:ph type="ftr" sz="quarter" idx="11"/>
          </p:nvPr>
        </p:nvSpPr>
        <p:spPr/>
        <p:txBody>
          <a:bodyPr/>
          <a:lstStyle/>
          <a:p>
            <a:endParaRPr lang="en-PH"/>
          </a:p>
        </p:txBody>
      </p:sp>
      <p:sp>
        <p:nvSpPr>
          <p:cNvPr id="6" name="Slide Number Placeholder 5">
            <a:extLst>
              <a:ext uri="{FF2B5EF4-FFF2-40B4-BE49-F238E27FC236}">
                <a16:creationId xmlns:a16="http://schemas.microsoft.com/office/drawing/2014/main" id="{E2DCEFA6-4D6A-46E6-A2D6-806E843317F8}"/>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51779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19088-77DD-4C9B-A541-586821C30F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PH"/>
          </a:p>
        </p:txBody>
      </p:sp>
      <p:sp>
        <p:nvSpPr>
          <p:cNvPr id="3" name="Text Placeholder 2">
            <a:extLst>
              <a:ext uri="{FF2B5EF4-FFF2-40B4-BE49-F238E27FC236}">
                <a16:creationId xmlns:a16="http://schemas.microsoft.com/office/drawing/2014/main" id="{E6A5A6EE-65A1-40C8-9EF3-5EACD96FB0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4149FDC-9A99-4BE6-8573-F5B01D8932AC}"/>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9E588EAD-E1E1-47F9-B677-82D52F496F86}"/>
              </a:ext>
            </a:extLst>
          </p:cNvPr>
          <p:cNvSpPr>
            <a:spLocks noGrp="1"/>
          </p:cNvSpPr>
          <p:nvPr>
            <p:ph type="ftr" sz="quarter" idx="11"/>
          </p:nvPr>
        </p:nvSpPr>
        <p:spPr/>
        <p:txBody>
          <a:bodyPr/>
          <a:lstStyle/>
          <a:p>
            <a:endParaRPr lang="en-PH"/>
          </a:p>
        </p:txBody>
      </p:sp>
      <p:sp>
        <p:nvSpPr>
          <p:cNvPr id="6" name="Slide Number Placeholder 5">
            <a:extLst>
              <a:ext uri="{FF2B5EF4-FFF2-40B4-BE49-F238E27FC236}">
                <a16:creationId xmlns:a16="http://schemas.microsoft.com/office/drawing/2014/main" id="{D9E9D556-D92C-43C1-8167-CBBB1D15D943}"/>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137841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7C56A-2AD1-4817-92EF-D2335FAA8262}"/>
              </a:ext>
            </a:extLst>
          </p:cNvPr>
          <p:cNvSpPr>
            <a:spLocks noGrp="1"/>
          </p:cNvSpPr>
          <p:nvPr>
            <p:ph type="title"/>
          </p:nvPr>
        </p:nvSpPr>
        <p:spPr/>
        <p:txBody>
          <a:bodyPr/>
          <a:lstStyle/>
          <a:p>
            <a:r>
              <a:rPr lang="en-US"/>
              <a:t>Click to edit Master title style</a:t>
            </a:r>
            <a:endParaRPr lang="en-PH"/>
          </a:p>
        </p:txBody>
      </p:sp>
      <p:sp>
        <p:nvSpPr>
          <p:cNvPr id="3" name="Content Placeholder 2">
            <a:extLst>
              <a:ext uri="{FF2B5EF4-FFF2-40B4-BE49-F238E27FC236}">
                <a16:creationId xmlns:a16="http://schemas.microsoft.com/office/drawing/2014/main" id="{746DCE06-211E-4442-A57A-A27684D36F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Content Placeholder 3">
            <a:extLst>
              <a:ext uri="{FF2B5EF4-FFF2-40B4-BE49-F238E27FC236}">
                <a16:creationId xmlns:a16="http://schemas.microsoft.com/office/drawing/2014/main" id="{0BE7D877-F367-4957-B141-1A54F639FAF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Date Placeholder 4">
            <a:extLst>
              <a:ext uri="{FF2B5EF4-FFF2-40B4-BE49-F238E27FC236}">
                <a16:creationId xmlns:a16="http://schemas.microsoft.com/office/drawing/2014/main" id="{26F51A30-A382-451D-B8D2-36A717D48589}"/>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6" name="Footer Placeholder 5">
            <a:extLst>
              <a:ext uri="{FF2B5EF4-FFF2-40B4-BE49-F238E27FC236}">
                <a16:creationId xmlns:a16="http://schemas.microsoft.com/office/drawing/2014/main" id="{647D1E9A-B96E-4FEE-9D99-D3A9CF3CE4BD}"/>
              </a:ext>
            </a:extLst>
          </p:cNvPr>
          <p:cNvSpPr>
            <a:spLocks noGrp="1"/>
          </p:cNvSpPr>
          <p:nvPr>
            <p:ph type="ftr" sz="quarter" idx="11"/>
          </p:nvPr>
        </p:nvSpPr>
        <p:spPr/>
        <p:txBody>
          <a:bodyPr/>
          <a:lstStyle/>
          <a:p>
            <a:endParaRPr lang="en-PH"/>
          </a:p>
        </p:txBody>
      </p:sp>
      <p:sp>
        <p:nvSpPr>
          <p:cNvPr id="7" name="Slide Number Placeholder 6">
            <a:extLst>
              <a:ext uri="{FF2B5EF4-FFF2-40B4-BE49-F238E27FC236}">
                <a16:creationId xmlns:a16="http://schemas.microsoft.com/office/drawing/2014/main" id="{3AE0A8FA-E788-4789-9C42-B3F80216DD04}"/>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674939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C5F4A-8EEA-4D4C-B029-2AB899A404D1}"/>
              </a:ext>
            </a:extLst>
          </p:cNvPr>
          <p:cNvSpPr>
            <a:spLocks noGrp="1"/>
          </p:cNvSpPr>
          <p:nvPr>
            <p:ph type="title"/>
          </p:nvPr>
        </p:nvSpPr>
        <p:spPr>
          <a:xfrm>
            <a:off x="839788" y="365125"/>
            <a:ext cx="10515600" cy="1325563"/>
          </a:xfrm>
        </p:spPr>
        <p:txBody>
          <a:bodyPr/>
          <a:lstStyle/>
          <a:p>
            <a:r>
              <a:rPr lang="en-US"/>
              <a:t>Click to edit Master title style</a:t>
            </a:r>
            <a:endParaRPr lang="en-PH"/>
          </a:p>
        </p:txBody>
      </p:sp>
      <p:sp>
        <p:nvSpPr>
          <p:cNvPr id="3" name="Text Placeholder 2">
            <a:extLst>
              <a:ext uri="{FF2B5EF4-FFF2-40B4-BE49-F238E27FC236}">
                <a16:creationId xmlns:a16="http://schemas.microsoft.com/office/drawing/2014/main" id="{CA089059-E297-4F44-ABFE-82705F2C1D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6673F3-3CA5-4350-B3E7-27BE939C17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5" name="Text Placeholder 4">
            <a:extLst>
              <a:ext uri="{FF2B5EF4-FFF2-40B4-BE49-F238E27FC236}">
                <a16:creationId xmlns:a16="http://schemas.microsoft.com/office/drawing/2014/main" id="{2F7F0F50-2A35-4387-96A3-97E84FCC03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8BB004-3E7C-4840-B8BA-401D13023F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7" name="Date Placeholder 6">
            <a:extLst>
              <a:ext uri="{FF2B5EF4-FFF2-40B4-BE49-F238E27FC236}">
                <a16:creationId xmlns:a16="http://schemas.microsoft.com/office/drawing/2014/main" id="{45380FD4-E0CB-4E0A-A91D-DA1CE12F569C}"/>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8" name="Footer Placeholder 7">
            <a:extLst>
              <a:ext uri="{FF2B5EF4-FFF2-40B4-BE49-F238E27FC236}">
                <a16:creationId xmlns:a16="http://schemas.microsoft.com/office/drawing/2014/main" id="{BD5CC88E-1CC8-4659-9D90-61751FE3972A}"/>
              </a:ext>
            </a:extLst>
          </p:cNvPr>
          <p:cNvSpPr>
            <a:spLocks noGrp="1"/>
          </p:cNvSpPr>
          <p:nvPr>
            <p:ph type="ftr" sz="quarter" idx="11"/>
          </p:nvPr>
        </p:nvSpPr>
        <p:spPr/>
        <p:txBody>
          <a:bodyPr/>
          <a:lstStyle/>
          <a:p>
            <a:endParaRPr lang="en-PH"/>
          </a:p>
        </p:txBody>
      </p:sp>
      <p:sp>
        <p:nvSpPr>
          <p:cNvPr id="9" name="Slide Number Placeholder 8">
            <a:extLst>
              <a:ext uri="{FF2B5EF4-FFF2-40B4-BE49-F238E27FC236}">
                <a16:creationId xmlns:a16="http://schemas.microsoft.com/office/drawing/2014/main" id="{E731FB0C-AC17-47F8-9FC9-A3A1E74B387A}"/>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411147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D299C-1105-47DA-A46F-E0A667F412CC}"/>
              </a:ext>
            </a:extLst>
          </p:cNvPr>
          <p:cNvSpPr>
            <a:spLocks noGrp="1"/>
          </p:cNvSpPr>
          <p:nvPr>
            <p:ph type="title"/>
          </p:nvPr>
        </p:nvSpPr>
        <p:spPr/>
        <p:txBody>
          <a:bodyPr/>
          <a:lstStyle/>
          <a:p>
            <a:r>
              <a:rPr lang="en-US"/>
              <a:t>Click to edit Master title style</a:t>
            </a:r>
            <a:endParaRPr lang="en-PH"/>
          </a:p>
        </p:txBody>
      </p:sp>
      <p:sp>
        <p:nvSpPr>
          <p:cNvPr id="3" name="Date Placeholder 2">
            <a:extLst>
              <a:ext uri="{FF2B5EF4-FFF2-40B4-BE49-F238E27FC236}">
                <a16:creationId xmlns:a16="http://schemas.microsoft.com/office/drawing/2014/main" id="{761FABCA-2FC9-4A46-82E9-47F7255BEE1C}"/>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4" name="Footer Placeholder 3">
            <a:extLst>
              <a:ext uri="{FF2B5EF4-FFF2-40B4-BE49-F238E27FC236}">
                <a16:creationId xmlns:a16="http://schemas.microsoft.com/office/drawing/2014/main" id="{2486E57B-2D7D-402B-A95C-51B207BFFAFD}"/>
              </a:ext>
            </a:extLst>
          </p:cNvPr>
          <p:cNvSpPr>
            <a:spLocks noGrp="1"/>
          </p:cNvSpPr>
          <p:nvPr>
            <p:ph type="ftr" sz="quarter" idx="11"/>
          </p:nvPr>
        </p:nvSpPr>
        <p:spPr/>
        <p:txBody>
          <a:bodyPr/>
          <a:lstStyle/>
          <a:p>
            <a:endParaRPr lang="en-PH"/>
          </a:p>
        </p:txBody>
      </p:sp>
      <p:sp>
        <p:nvSpPr>
          <p:cNvPr id="5" name="Slide Number Placeholder 4">
            <a:extLst>
              <a:ext uri="{FF2B5EF4-FFF2-40B4-BE49-F238E27FC236}">
                <a16:creationId xmlns:a16="http://schemas.microsoft.com/office/drawing/2014/main" id="{3A88A01B-3774-4934-9672-B1BF1D3FC0C1}"/>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66937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A21101-5811-4C69-AC70-E6B4D2E0EB4D}"/>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3" name="Footer Placeholder 2">
            <a:extLst>
              <a:ext uri="{FF2B5EF4-FFF2-40B4-BE49-F238E27FC236}">
                <a16:creationId xmlns:a16="http://schemas.microsoft.com/office/drawing/2014/main" id="{34A5BA9C-B8C5-45F8-B310-AACD506DF165}"/>
              </a:ext>
            </a:extLst>
          </p:cNvPr>
          <p:cNvSpPr>
            <a:spLocks noGrp="1"/>
          </p:cNvSpPr>
          <p:nvPr>
            <p:ph type="ftr" sz="quarter" idx="11"/>
          </p:nvPr>
        </p:nvSpPr>
        <p:spPr/>
        <p:txBody>
          <a:bodyPr/>
          <a:lstStyle/>
          <a:p>
            <a:endParaRPr lang="en-PH"/>
          </a:p>
        </p:txBody>
      </p:sp>
      <p:sp>
        <p:nvSpPr>
          <p:cNvPr id="4" name="Slide Number Placeholder 3">
            <a:extLst>
              <a:ext uri="{FF2B5EF4-FFF2-40B4-BE49-F238E27FC236}">
                <a16:creationId xmlns:a16="http://schemas.microsoft.com/office/drawing/2014/main" id="{5B7DDBE4-BA64-45CA-8EFB-6FBAD5254E0E}"/>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1844282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AEC39-C474-4885-866C-0F166659B6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H"/>
          </a:p>
        </p:txBody>
      </p:sp>
      <p:sp>
        <p:nvSpPr>
          <p:cNvPr id="3" name="Content Placeholder 2">
            <a:extLst>
              <a:ext uri="{FF2B5EF4-FFF2-40B4-BE49-F238E27FC236}">
                <a16:creationId xmlns:a16="http://schemas.microsoft.com/office/drawing/2014/main" id="{F838C1D8-5EC8-472F-93F3-F24C0EC195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Text Placeholder 3">
            <a:extLst>
              <a:ext uri="{FF2B5EF4-FFF2-40B4-BE49-F238E27FC236}">
                <a16:creationId xmlns:a16="http://schemas.microsoft.com/office/drawing/2014/main" id="{590F30F8-BB8D-4999-832A-10945E0793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AC6128-5BEB-4E65-84C0-F44A4E9717DC}"/>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6" name="Footer Placeholder 5">
            <a:extLst>
              <a:ext uri="{FF2B5EF4-FFF2-40B4-BE49-F238E27FC236}">
                <a16:creationId xmlns:a16="http://schemas.microsoft.com/office/drawing/2014/main" id="{D264483F-2161-49FE-8146-A2F65250A372}"/>
              </a:ext>
            </a:extLst>
          </p:cNvPr>
          <p:cNvSpPr>
            <a:spLocks noGrp="1"/>
          </p:cNvSpPr>
          <p:nvPr>
            <p:ph type="ftr" sz="quarter" idx="11"/>
          </p:nvPr>
        </p:nvSpPr>
        <p:spPr/>
        <p:txBody>
          <a:bodyPr/>
          <a:lstStyle/>
          <a:p>
            <a:endParaRPr lang="en-PH"/>
          </a:p>
        </p:txBody>
      </p:sp>
      <p:sp>
        <p:nvSpPr>
          <p:cNvPr id="7" name="Slide Number Placeholder 6">
            <a:extLst>
              <a:ext uri="{FF2B5EF4-FFF2-40B4-BE49-F238E27FC236}">
                <a16:creationId xmlns:a16="http://schemas.microsoft.com/office/drawing/2014/main" id="{979F99F5-8775-48A9-B2EA-9063032FD1E1}"/>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117189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69FF2-BAFC-4B2A-B6D6-8A530E3302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PH"/>
          </a:p>
        </p:txBody>
      </p:sp>
      <p:sp>
        <p:nvSpPr>
          <p:cNvPr id="3" name="Picture Placeholder 2">
            <a:extLst>
              <a:ext uri="{FF2B5EF4-FFF2-40B4-BE49-F238E27FC236}">
                <a16:creationId xmlns:a16="http://schemas.microsoft.com/office/drawing/2014/main" id="{D45A0468-7383-48F8-A8DC-0626A46FAE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PH"/>
          </a:p>
        </p:txBody>
      </p:sp>
      <p:sp>
        <p:nvSpPr>
          <p:cNvPr id="4" name="Text Placeholder 3">
            <a:extLst>
              <a:ext uri="{FF2B5EF4-FFF2-40B4-BE49-F238E27FC236}">
                <a16:creationId xmlns:a16="http://schemas.microsoft.com/office/drawing/2014/main" id="{90289A8A-42CC-4E0D-86F0-C8AF1600F1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C5A271-E893-43D9-B8C6-38999924D5AB}"/>
              </a:ext>
            </a:extLst>
          </p:cNvPr>
          <p:cNvSpPr>
            <a:spLocks noGrp="1"/>
          </p:cNvSpPr>
          <p:nvPr>
            <p:ph type="dt" sz="half" idx="10"/>
          </p:nvPr>
        </p:nvSpPr>
        <p:spPr/>
        <p:txBody>
          <a:bodyPr/>
          <a:lstStyle/>
          <a:p>
            <a:fld id="{65AEB973-62F8-447A-8609-B715DCEFD0C7}" type="datetimeFigureOut">
              <a:rPr lang="en-PH" smtClean="0"/>
              <a:t>05/11/2020</a:t>
            </a:fld>
            <a:endParaRPr lang="en-PH"/>
          </a:p>
        </p:txBody>
      </p:sp>
      <p:sp>
        <p:nvSpPr>
          <p:cNvPr id="6" name="Footer Placeholder 5">
            <a:extLst>
              <a:ext uri="{FF2B5EF4-FFF2-40B4-BE49-F238E27FC236}">
                <a16:creationId xmlns:a16="http://schemas.microsoft.com/office/drawing/2014/main" id="{4E4B17A0-74D4-42E8-8034-1BB796C0D874}"/>
              </a:ext>
            </a:extLst>
          </p:cNvPr>
          <p:cNvSpPr>
            <a:spLocks noGrp="1"/>
          </p:cNvSpPr>
          <p:nvPr>
            <p:ph type="ftr" sz="quarter" idx="11"/>
          </p:nvPr>
        </p:nvSpPr>
        <p:spPr/>
        <p:txBody>
          <a:bodyPr/>
          <a:lstStyle/>
          <a:p>
            <a:endParaRPr lang="en-PH"/>
          </a:p>
        </p:txBody>
      </p:sp>
      <p:sp>
        <p:nvSpPr>
          <p:cNvPr id="7" name="Slide Number Placeholder 6">
            <a:extLst>
              <a:ext uri="{FF2B5EF4-FFF2-40B4-BE49-F238E27FC236}">
                <a16:creationId xmlns:a16="http://schemas.microsoft.com/office/drawing/2014/main" id="{1DF91389-3175-4DFD-8914-F619BF64079B}"/>
              </a:ext>
            </a:extLst>
          </p:cNvPr>
          <p:cNvSpPr>
            <a:spLocks noGrp="1"/>
          </p:cNvSpPr>
          <p:nvPr>
            <p:ph type="sldNum" sz="quarter" idx="12"/>
          </p:nvPr>
        </p:nvSpPr>
        <p:spPr/>
        <p:txBody>
          <a:bodyPr/>
          <a:lstStyle/>
          <a:p>
            <a:fld id="{F7A1CB55-F42D-488B-A674-AA7B5015CB47}" type="slidenum">
              <a:rPr lang="en-PH" smtClean="0"/>
              <a:t>‹#›</a:t>
            </a:fld>
            <a:endParaRPr lang="en-PH"/>
          </a:p>
        </p:txBody>
      </p:sp>
    </p:spTree>
    <p:extLst>
      <p:ext uri="{BB962C8B-B14F-4D97-AF65-F5344CB8AC3E}">
        <p14:creationId xmlns:p14="http://schemas.microsoft.com/office/powerpoint/2010/main" val="3000621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795CAB-0B7E-40B3-9B0C-DC61E688E4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PH"/>
          </a:p>
        </p:txBody>
      </p:sp>
      <p:sp>
        <p:nvSpPr>
          <p:cNvPr id="3" name="Text Placeholder 2">
            <a:extLst>
              <a:ext uri="{FF2B5EF4-FFF2-40B4-BE49-F238E27FC236}">
                <a16:creationId xmlns:a16="http://schemas.microsoft.com/office/drawing/2014/main" id="{69B68A0C-4E88-4B64-B83F-3ED68B0D97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4" name="Date Placeholder 3">
            <a:extLst>
              <a:ext uri="{FF2B5EF4-FFF2-40B4-BE49-F238E27FC236}">
                <a16:creationId xmlns:a16="http://schemas.microsoft.com/office/drawing/2014/main" id="{745E1767-923B-4CDA-ACFB-BE39632EBF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EB973-62F8-447A-8609-B715DCEFD0C7}" type="datetimeFigureOut">
              <a:rPr lang="en-PH" smtClean="0"/>
              <a:t>05/11/2020</a:t>
            </a:fld>
            <a:endParaRPr lang="en-PH"/>
          </a:p>
        </p:txBody>
      </p:sp>
      <p:sp>
        <p:nvSpPr>
          <p:cNvPr id="5" name="Footer Placeholder 4">
            <a:extLst>
              <a:ext uri="{FF2B5EF4-FFF2-40B4-BE49-F238E27FC236}">
                <a16:creationId xmlns:a16="http://schemas.microsoft.com/office/drawing/2014/main" id="{22D4A7E0-7B35-4708-AFE4-8F0B82B09F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PH"/>
          </a:p>
        </p:txBody>
      </p:sp>
      <p:sp>
        <p:nvSpPr>
          <p:cNvPr id="6" name="Slide Number Placeholder 5">
            <a:extLst>
              <a:ext uri="{FF2B5EF4-FFF2-40B4-BE49-F238E27FC236}">
                <a16:creationId xmlns:a16="http://schemas.microsoft.com/office/drawing/2014/main" id="{37E346F3-9228-4AAB-B68E-6A49977626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A1CB55-F42D-488B-A674-AA7B5015CB47}" type="slidenum">
              <a:rPr lang="en-PH" smtClean="0"/>
              <a:t>‹#›</a:t>
            </a:fld>
            <a:endParaRPr lang="en-PH"/>
          </a:p>
        </p:txBody>
      </p:sp>
    </p:spTree>
    <p:extLst>
      <p:ext uri="{BB962C8B-B14F-4D97-AF65-F5344CB8AC3E}">
        <p14:creationId xmlns:p14="http://schemas.microsoft.com/office/powerpoint/2010/main" val="2775870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tableau.com/learn/whitepapers/which-chart-or-graph-is-right-for-yo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skillsyouneed.com/num/graphs-charts.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killsyouneed.com/num/graphs-charts.html" TargetMode="External"/><Relationship Id="rId2" Type="http://schemas.openxmlformats.org/officeDocument/2006/relationships/hyperlink" Target="https://www.skillsyouneed.com/num/algebra-introduction.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wallstreetmojo.com/line-graphs-charts-in-excel/" TargetMode="External"/><Relationship Id="rId2" Type="http://schemas.openxmlformats.org/officeDocument/2006/relationships/hyperlink" Target="https://www.wallstreetmojo.com/trend-analysis/" TargetMode="External"/><Relationship Id="rId1" Type="http://schemas.openxmlformats.org/officeDocument/2006/relationships/slideLayout" Target="../slideLayouts/slideLayout2.xml"/><Relationship Id="rId4" Type="http://schemas.openxmlformats.org/officeDocument/2006/relationships/hyperlink" Target="https://www.wallstreetmojo.com/bar-chart-in-exce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703263"/>
            <a:ext cx="9144000" cy="477837"/>
          </a:xfrm>
        </p:spPr>
        <p:txBody>
          <a:bodyPr>
            <a:normAutofit/>
          </a:bodyPr>
          <a:lstStyle/>
          <a:p>
            <a:r>
              <a:rPr lang="en-PH" sz="2400" b="1" dirty="0"/>
              <a:t>Zoom Tutoring on Economics</a:t>
            </a: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752600"/>
            <a:ext cx="9144000" cy="4762500"/>
          </a:xfrm>
        </p:spPr>
        <p:txBody>
          <a:bodyPr>
            <a:normAutofit fontScale="25000" lnSpcReduction="20000"/>
          </a:bodyPr>
          <a:lstStyle/>
          <a:p>
            <a:pPr algn="l">
              <a:lnSpc>
                <a:spcPct val="107000"/>
              </a:lnSpc>
              <a:spcAft>
                <a:spcPts val="800"/>
              </a:spcAft>
            </a:pPr>
            <a:r>
              <a:rPr lang="en-PH" sz="14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Coverage/ Topics:</a:t>
            </a:r>
            <a:endParaRPr lang="en-PH" sz="14400" dirty="0">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en-PH" sz="14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PH" sz="14400" dirty="0">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en-PH" sz="14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1. Data Visualization</a:t>
            </a:r>
            <a:endParaRPr lang="en-PH" sz="144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en-PH" sz="144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2. Descriptive Data Mining</a:t>
            </a:r>
            <a:endParaRPr lang="en-PH" sz="144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en-PH" sz="14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Probability: An Introduction to Modeling Uncertainty</a:t>
            </a:r>
            <a:endParaRPr lang="en-PH" sz="14400" dirty="0">
              <a:effectLst/>
              <a:latin typeface="Arial" panose="020B0604020202020204" pitchFamily="34" charset="0"/>
              <a:ea typeface="Calibri" panose="020F0502020204030204" pitchFamily="34" charset="0"/>
              <a:cs typeface="Arial" panose="020B0604020202020204" pitchFamily="34" charset="0"/>
            </a:endParaRPr>
          </a:p>
          <a:p>
            <a:pPr algn="l">
              <a:lnSpc>
                <a:spcPct val="107000"/>
              </a:lnSpc>
              <a:spcAft>
                <a:spcPts val="800"/>
              </a:spcAft>
            </a:pPr>
            <a:r>
              <a:rPr lang="en-PH" sz="14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Statistical Inference</a:t>
            </a:r>
            <a:endParaRPr lang="en-PH" sz="14400" dirty="0">
              <a:effectLst/>
              <a:latin typeface="Arial" panose="020B0604020202020204" pitchFamily="34" charset="0"/>
              <a:ea typeface="Calibri" panose="020F0502020204030204" pitchFamily="34" charset="0"/>
              <a:cs typeface="Arial" panose="020B0604020202020204" pitchFamily="34" charset="0"/>
            </a:endParaRPr>
          </a:p>
          <a:p>
            <a:endParaRPr lang="en-PH" dirty="0"/>
          </a:p>
        </p:txBody>
      </p:sp>
      <p:sp>
        <p:nvSpPr>
          <p:cNvPr id="4" name="Title 1">
            <a:extLst>
              <a:ext uri="{FF2B5EF4-FFF2-40B4-BE49-F238E27FC236}">
                <a16:creationId xmlns:a16="http://schemas.microsoft.com/office/drawing/2014/main" id="{217DD2D0-7241-4459-9A4F-B6ACDE8E4784}"/>
              </a:ext>
            </a:extLst>
          </p:cNvPr>
          <p:cNvSpPr txBox="1">
            <a:spLocks/>
          </p:cNvSpPr>
          <p:nvPr/>
        </p:nvSpPr>
        <p:spPr>
          <a:xfrm>
            <a:off x="1524000" y="1181100"/>
            <a:ext cx="9144000" cy="47783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PH" sz="2000" b="1" dirty="0"/>
              <a:t>October 30, 2020</a:t>
            </a:r>
          </a:p>
        </p:txBody>
      </p:sp>
    </p:spTree>
    <p:extLst>
      <p:ext uri="{BB962C8B-B14F-4D97-AF65-F5344CB8AC3E}">
        <p14:creationId xmlns:p14="http://schemas.microsoft.com/office/powerpoint/2010/main" val="152589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711201"/>
            <a:ext cx="9144000" cy="889000"/>
          </a:xfrm>
        </p:spPr>
        <p:txBody>
          <a:bodyPr>
            <a:noAutofit/>
          </a:bodyPr>
          <a:lstStyle/>
          <a:p>
            <a:pPr algn="l">
              <a:lnSpc>
                <a:spcPct val="107000"/>
              </a:lnSpc>
              <a:spcAft>
                <a:spcPts val="800"/>
              </a:spcAft>
            </a:pPr>
            <a:r>
              <a:rPr lang="en-PH" sz="4000" dirty="0">
                <a:solidFill>
                  <a:srgbClr val="FF0000"/>
                </a:solidFill>
                <a:latin typeface="Arial" panose="020B0604020202020204" pitchFamily="34" charset="0"/>
                <a:ea typeface="Times New Roman" panose="02020603050405020304" pitchFamily="18" charset="0"/>
                <a:cs typeface="Arial" panose="020B0604020202020204" pitchFamily="34" charset="0"/>
              </a:rPr>
              <a:t>2</a:t>
            </a:r>
            <a:r>
              <a:rPr lang="en-PH" sz="4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Descriptive Data Mining</a:t>
            </a:r>
            <a:endParaRPr lang="en-PH" sz="4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689100"/>
            <a:ext cx="9144000" cy="4165600"/>
          </a:xfrm>
        </p:spPr>
        <p:txBody>
          <a:bodyPr>
            <a:normAutofit fontScale="77500" lnSpcReduction="20000"/>
          </a:bodyPr>
          <a:lstStyle/>
          <a:p>
            <a:pPr algn="l">
              <a:lnSpc>
                <a:spcPct val="107000"/>
              </a:lnSpc>
              <a:spcAft>
                <a:spcPts val="1950"/>
              </a:spcAft>
            </a:pPr>
            <a:r>
              <a:rPr lang="en-PH" b="1" dirty="0">
                <a:effectLst/>
                <a:latin typeface="Arial" panose="020B0604020202020204" pitchFamily="34" charset="0"/>
                <a:ea typeface="Times New Roman" panose="02020603050405020304" pitchFamily="18" charset="0"/>
                <a:cs typeface="Arial" panose="020B0604020202020204" pitchFamily="34" charset="0"/>
              </a:rPr>
              <a:t>Descriptive data mining</a:t>
            </a:r>
            <a:r>
              <a:rPr lang="en-PH" dirty="0">
                <a:effectLst/>
                <a:latin typeface="Arial" panose="020B0604020202020204" pitchFamily="34" charset="0"/>
                <a:ea typeface="Times New Roman" panose="02020603050405020304" pitchFamily="18" charset="0"/>
                <a:cs typeface="Arial" panose="020B0604020202020204" pitchFamily="34" charset="0"/>
              </a:rPr>
              <a:t> is generally used to produce </a:t>
            </a:r>
            <a:r>
              <a:rPr lang="en-PH" u="sng" dirty="0">
                <a:effectLst/>
                <a:latin typeface="Arial" panose="020B0604020202020204" pitchFamily="34" charset="0"/>
                <a:ea typeface="Times New Roman" panose="02020603050405020304" pitchFamily="18" charset="0"/>
                <a:cs typeface="Arial" panose="020B0604020202020204" pitchFamily="34" charset="0"/>
              </a:rPr>
              <a:t>correlation</a:t>
            </a:r>
            <a:r>
              <a:rPr lang="en-PH" dirty="0">
                <a:effectLst/>
                <a:latin typeface="Arial" panose="020B0604020202020204" pitchFamily="34" charset="0"/>
                <a:ea typeface="Times New Roman" panose="02020603050405020304" pitchFamily="18" charset="0"/>
                <a:cs typeface="Arial" panose="020B0604020202020204" pitchFamily="34" charset="0"/>
              </a:rPr>
              <a:t>, </a:t>
            </a:r>
            <a:r>
              <a:rPr lang="en-PH" u="sng" dirty="0">
                <a:effectLst/>
                <a:latin typeface="Arial" panose="020B0604020202020204" pitchFamily="34" charset="0"/>
                <a:ea typeface="Times New Roman" panose="02020603050405020304" pitchFamily="18" charset="0"/>
                <a:cs typeface="Arial" panose="020B0604020202020204" pitchFamily="34" charset="0"/>
              </a:rPr>
              <a:t>cross tabulation</a:t>
            </a:r>
            <a:r>
              <a:rPr lang="en-PH" dirty="0">
                <a:effectLst/>
                <a:latin typeface="Arial" panose="020B0604020202020204" pitchFamily="34" charset="0"/>
                <a:ea typeface="Times New Roman" panose="02020603050405020304" pitchFamily="18" charset="0"/>
                <a:cs typeface="Arial" panose="020B0604020202020204" pitchFamily="34" charset="0"/>
              </a:rPr>
              <a:t>, </a:t>
            </a:r>
            <a:r>
              <a:rPr lang="en-PH" u="sng" dirty="0">
                <a:effectLst/>
                <a:latin typeface="Arial" panose="020B0604020202020204" pitchFamily="34" charset="0"/>
                <a:ea typeface="Times New Roman" panose="02020603050405020304" pitchFamily="18" charset="0"/>
                <a:cs typeface="Arial" panose="020B0604020202020204" pitchFamily="34" charset="0"/>
              </a:rPr>
              <a:t>frequency</a:t>
            </a:r>
            <a:r>
              <a:rPr lang="en-PH" dirty="0">
                <a:effectLst/>
                <a:latin typeface="Arial" panose="020B0604020202020204" pitchFamily="34" charset="0"/>
                <a:ea typeface="Times New Roman" panose="02020603050405020304" pitchFamily="18" charset="0"/>
                <a:cs typeface="Arial" panose="020B0604020202020204" pitchFamily="34" charset="0"/>
              </a:rPr>
              <a:t> etcetera. These techniques are determined </a:t>
            </a:r>
            <a:r>
              <a:rPr lang="en-PH" b="1" i="1" dirty="0">
                <a:effectLst/>
                <a:latin typeface="Arial" panose="020B0604020202020204" pitchFamily="34" charset="0"/>
                <a:ea typeface="Times New Roman" panose="02020603050405020304" pitchFamily="18" charset="0"/>
                <a:cs typeface="Arial" panose="020B0604020202020204" pitchFamily="34" charset="0"/>
              </a:rPr>
              <a:t>to find the regularities in the data and to reveal patterns</a:t>
            </a:r>
            <a:r>
              <a:rPr lang="en-PH" dirty="0">
                <a:effectLst/>
                <a:latin typeface="Arial" panose="020B0604020202020204" pitchFamily="34" charset="0"/>
                <a:ea typeface="Times New Roman" panose="02020603050405020304" pitchFamily="18" charset="0"/>
                <a:cs typeface="Arial" panose="020B0604020202020204" pitchFamily="34" charset="0"/>
              </a:rPr>
              <a:t>. The other application of descriptive analysis is </a:t>
            </a:r>
            <a:r>
              <a:rPr lang="en-PH" b="1" i="1" dirty="0">
                <a:effectLst/>
                <a:latin typeface="Arial" panose="020B0604020202020204" pitchFamily="34" charset="0"/>
                <a:ea typeface="Times New Roman" panose="02020603050405020304" pitchFamily="18" charset="0"/>
                <a:cs typeface="Arial" panose="020B0604020202020204" pitchFamily="34" charset="0"/>
              </a:rPr>
              <a:t>to discover the captivating subgroups in the major part of the data.</a:t>
            </a:r>
            <a:endParaRPr lang="en-PH" b="1" i="1" dirty="0">
              <a:effectLst/>
              <a:latin typeface="Arial" panose="020B0604020202020204" pitchFamily="34" charset="0"/>
              <a:ea typeface="Calibri" panose="020F0502020204030204" pitchFamily="34" charset="0"/>
              <a:cs typeface="Arial" panose="020B0604020202020204" pitchFamily="34" charset="0"/>
            </a:endParaRPr>
          </a:p>
          <a:p>
            <a:pPr marL="342900" indent="-342900" algn="l">
              <a:lnSpc>
                <a:spcPct val="107000"/>
              </a:lnSpc>
              <a:spcAft>
                <a:spcPts val="1950"/>
              </a:spcAft>
              <a:buFont typeface="Wingdings" panose="05000000000000000000" pitchFamily="2" charset="2"/>
              <a:buChar char="Ø"/>
            </a:pPr>
            <a:r>
              <a:rPr lang="en-PH" dirty="0">
                <a:effectLst/>
                <a:latin typeface="Arial" panose="020B0604020202020204" pitchFamily="34" charset="0"/>
                <a:ea typeface="Times New Roman" panose="02020603050405020304" pitchFamily="18" charset="0"/>
                <a:cs typeface="Arial" panose="020B0604020202020204" pitchFamily="34" charset="0"/>
              </a:rPr>
              <a:t>Descriptive analytics focuses on the summarization and conversion of the data into meaningful information for reporting and monitoring.</a:t>
            </a:r>
          </a:p>
          <a:p>
            <a:pPr marL="342900" indent="-342900" algn="l">
              <a:lnSpc>
                <a:spcPct val="107000"/>
              </a:lnSpc>
              <a:spcAft>
                <a:spcPts val="1950"/>
              </a:spcAft>
              <a:buFont typeface="Wingdings" panose="05000000000000000000" pitchFamily="2" charset="2"/>
              <a:buChar char="Ø"/>
            </a:pPr>
            <a:r>
              <a:rPr lang="en-PH" dirty="0">
                <a:effectLst/>
                <a:latin typeface="Arial" panose="020B0604020202020204" pitchFamily="34" charset="0"/>
                <a:ea typeface="Times New Roman" panose="02020603050405020304" pitchFamily="18" charset="0"/>
                <a:cs typeface="Arial" panose="020B0604020202020204" pitchFamily="34" charset="0"/>
              </a:rPr>
              <a:t>Furthermore, it permits to examine the data in a detailed way so that it would be able to answer easily about “</a:t>
            </a:r>
            <a:r>
              <a:rPr lang="en-PH" u="sng" dirty="0">
                <a:effectLst/>
                <a:latin typeface="Arial" panose="020B0604020202020204" pitchFamily="34" charset="0"/>
                <a:ea typeface="Times New Roman" panose="02020603050405020304" pitchFamily="18" charset="0"/>
                <a:cs typeface="Arial" panose="020B0604020202020204" pitchFamily="34" charset="0"/>
              </a:rPr>
              <a:t>what has happened</a:t>
            </a:r>
            <a:r>
              <a:rPr lang="en-PH" dirty="0">
                <a:effectLst/>
                <a:latin typeface="Arial" panose="020B0604020202020204" pitchFamily="34" charset="0"/>
                <a:ea typeface="Times New Roman" panose="02020603050405020304" pitchFamily="18" charset="0"/>
                <a:cs typeface="Arial" panose="020B0604020202020204" pitchFamily="34" charset="0"/>
              </a:rPr>
              <a:t>?” and “</a:t>
            </a:r>
            <a:r>
              <a:rPr lang="en-PH" u="sng" dirty="0">
                <a:effectLst/>
                <a:latin typeface="Arial" panose="020B0604020202020204" pitchFamily="34" charset="0"/>
                <a:ea typeface="Times New Roman" panose="02020603050405020304" pitchFamily="18" charset="0"/>
                <a:cs typeface="Arial" panose="020B0604020202020204" pitchFamily="34" charset="0"/>
              </a:rPr>
              <a:t>what is happening</a:t>
            </a:r>
            <a:r>
              <a:rPr lang="en-PH" dirty="0">
                <a:effectLst/>
                <a:latin typeface="Arial" panose="020B0604020202020204" pitchFamily="34" charset="0"/>
                <a:ea typeface="Times New Roman" panose="02020603050405020304" pitchFamily="18" charset="0"/>
                <a:cs typeface="Arial" panose="020B0604020202020204" pitchFamily="34" charset="0"/>
              </a:rPr>
              <a:t>?”. </a:t>
            </a:r>
          </a:p>
          <a:p>
            <a:pPr marL="342900" indent="-342900" algn="l">
              <a:lnSpc>
                <a:spcPct val="107000"/>
              </a:lnSpc>
              <a:spcAft>
                <a:spcPts val="1950"/>
              </a:spcAft>
              <a:buFont typeface="Wingdings" panose="05000000000000000000" pitchFamily="2" charset="2"/>
              <a:buChar char="Ø"/>
            </a:pPr>
            <a:r>
              <a:rPr lang="en-PH" b="1" i="1" dirty="0">
                <a:effectLst/>
                <a:latin typeface="Arial" panose="020B0604020202020204" pitchFamily="34" charset="0"/>
                <a:ea typeface="Times New Roman" panose="02020603050405020304" pitchFamily="18" charset="0"/>
                <a:cs typeface="Arial" panose="020B0604020202020204" pitchFamily="34" charset="0"/>
              </a:rPr>
              <a:t>Clustering</a:t>
            </a:r>
            <a:r>
              <a:rPr lang="en-PH" dirty="0">
                <a:effectLst/>
                <a:latin typeface="Arial" panose="020B0604020202020204" pitchFamily="34" charset="0"/>
                <a:ea typeface="Times New Roman" panose="02020603050405020304" pitchFamily="18" charset="0"/>
                <a:cs typeface="Arial" panose="020B0604020202020204" pitchFamily="34" charset="0"/>
              </a:rPr>
              <a:t>, </a:t>
            </a:r>
            <a:r>
              <a:rPr lang="en-PH" b="1" i="1" dirty="0">
                <a:effectLst/>
                <a:latin typeface="Arial" panose="020B0604020202020204" pitchFamily="34" charset="0"/>
                <a:ea typeface="Times New Roman" panose="02020603050405020304" pitchFamily="18" charset="0"/>
                <a:cs typeface="Arial" panose="020B0604020202020204" pitchFamily="34" charset="0"/>
              </a:rPr>
              <a:t>summarization</a:t>
            </a:r>
            <a:r>
              <a:rPr lang="en-PH" dirty="0">
                <a:effectLst/>
                <a:latin typeface="Arial" panose="020B0604020202020204" pitchFamily="34" charset="0"/>
                <a:ea typeface="Times New Roman" panose="02020603050405020304" pitchFamily="18" charset="0"/>
                <a:cs typeface="Arial" panose="020B0604020202020204" pitchFamily="34" charset="0"/>
              </a:rPr>
              <a:t>, </a:t>
            </a:r>
            <a:r>
              <a:rPr lang="en-PH" b="1" i="1" dirty="0">
                <a:effectLst/>
                <a:latin typeface="Arial" panose="020B0604020202020204" pitchFamily="34" charset="0"/>
                <a:ea typeface="Times New Roman" panose="02020603050405020304" pitchFamily="18" charset="0"/>
                <a:cs typeface="Arial" panose="020B0604020202020204" pitchFamily="34" charset="0"/>
              </a:rPr>
              <a:t>association</a:t>
            </a:r>
            <a:r>
              <a:rPr lang="en-PH" dirty="0">
                <a:effectLst/>
                <a:latin typeface="Arial" panose="020B0604020202020204" pitchFamily="34" charset="0"/>
                <a:ea typeface="Times New Roman" panose="02020603050405020304" pitchFamily="18" charset="0"/>
                <a:cs typeface="Arial" panose="020B0604020202020204" pitchFamily="34" charset="0"/>
              </a:rPr>
              <a:t> are the techniques categorized under descriptive mining.</a:t>
            </a:r>
            <a:endParaRPr lang="en-PH" dirty="0">
              <a:effectLst/>
              <a:latin typeface="Arial" panose="020B0604020202020204" pitchFamily="34" charset="0"/>
              <a:ea typeface="Calibri" panose="020F0502020204030204" pitchFamily="34" charset="0"/>
              <a:cs typeface="Arial" panose="020B0604020202020204" pitchFamily="34" charset="0"/>
            </a:endParaRPr>
          </a:p>
          <a:p>
            <a:pPr algn="l"/>
            <a:endParaRPr lang="en-PH"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PH" dirty="0"/>
          </a:p>
        </p:txBody>
      </p:sp>
    </p:spTree>
    <p:extLst>
      <p:ext uri="{BB962C8B-B14F-4D97-AF65-F5344CB8AC3E}">
        <p14:creationId xmlns:p14="http://schemas.microsoft.com/office/powerpoint/2010/main" val="1691829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1122363"/>
            <a:ext cx="9144000" cy="477837"/>
          </a:xfrm>
        </p:spPr>
        <p:txBody>
          <a:bodyPr>
            <a:noAutofit/>
          </a:bodyPr>
          <a:lstStyle/>
          <a:p>
            <a:pPr algn="l">
              <a:lnSpc>
                <a:spcPct val="107000"/>
              </a:lnSpc>
              <a:spcAft>
                <a:spcPts val="800"/>
              </a:spcAft>
            </a:pPr>
            <a:r>
              <a:rPr lang="en-PH" sz="2800" dirty="0">
                <a:solidFill>
                  <a:srgbClr val="FF0000"/>
                </a:solidFill>
                <a:latin typeface="+mn-lt"/>
                <a:ea typeface="Times New Roman" panose="02020603050405020304" pitchFamily="18" charset="0"/>
                <a:cs typeface="Calibri" panose="020F0502020204030204" pitchFamily="34" charset="0"/>
              </a:rPr>
              <a:t>2</a:t>
            </a:r>
            <a:r>
              <a:rPr lang="en-PH" sz="2800" dirty="0">
                <a:solidFill>
                  <a:srgbClr val="FF0000"/>
                </a:solidFill>
                <a:effectLst/>
                <a:latin typeface="+mn-lt"/>
                <a:ea typeface="Times New Roman" panose="02020603050405020304" pitchFamily="18" charset="0"/>
                <a:cs typeface="Calibri" panose="020F0502020204030204" pitchFamily="34" charset="0"/>
              </a:rPr>
              <a:t>. Descriptive Data Mining</a:t>
            </a:r>
            <a:endParaRPr lang="en-PH" sz="2800" dirty="0">
              <a:solidFill>
                <a:srgbClr val="FF0000"/>
              </a:solidFill>
              <a:effectLst/>
              <a:latin typeface="+mn-lt"/>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689100"/>
            <a:ext cx="9144000" cy="4165600"/>
          </a:xfrm>
        </p:spPr>
        <p:txBody>
          <a:bodyPr>
            <a:normAutofit fontScale="70000" lnSpcReduction="20000"/>
          </a:bodyPr>
          <a:lstStyle/>
          <a:p>
            <a:pPr marL="342900" indent="-342900" algn="l">
              <a:lnSpc>
                <a:spcPct val="107000"/>
              </a:lnSpc>
              <a:spcAft>
                <a:spcPts val="1950"/>
              </a:spcAft>
              <a:buFont typeface="Wingdings" panose="05000000000000000000" pitchFamily="2" charset="2"/>
              <a:buChar char="Ø"/>
            </a:pPr>
            <a:r>
              <a:rPr lang="en-PH" sz="2800" dirty="0">
                <a:effectLst/>
                <a:latin typeface="Arial" panose="020B0604020202020204" pitchFamily="34" charset="0"/>
                <a:ea typeface="Times New Roman" panose="02020603050405020304" pitchFamily="18" charset="0"/>
                <a:cs typeface="Arial" panose="020B0604020202020204" pitchFamily="34" charset="0"/>
              </a:rPr>
              <a:t>Descriptive mining tasks describe the characteristics of the data in a target data set. </a:t>
            </a:r>
          </a:p>
          <a:p>
            <a:pPr marL="342900" indent="-342900" algn="l">
              <a:lnSpc>
                <a:spcPct val="107000"/>
              </a:lnSpc>
              <a:spcAft>
                <a:spcPts val="1950"/>
              </a:spcAft>
              <a:buFont typeface="Wingdings" panose="05000000000000000000" pitchFamily="2" charset="2"/>
              <a:buChar char="Ø"/>
            </a:pPr>
            <a:r>
              <a:rPr lang="en-PH" sz="2800" dirty="0">
                <a:effectLst/>
                <a:latin typeface="Arial" panose="020B0604020202020204" pitchFamily="34" charset="0"/>
                <a:ea typeface="Times New Roman" panose="02020603050405020304" pitchFamily="18" charset="0"/>
                <a:cs typeface="Arial" panose="020B0604020202020204" pitchFamily="34" charset="0"/>
              </a:rPr>
              <a:t>Descriptive technique is precise and accurate </a:t>
            </a:r>
          </a:p>
          <a:p>
            <a:pPr marL="342900" indent="-342900" algn="l">
              <a:lnSpc>
                <a:spcPct val="107000"/>
              </a:lnSpc>
              <a:spcAft>
                <a:spcPts val="1950"/>
              </a:spcAft>
              <a:buFont typeface="Wingdings" panose="05000000000000000000" pitchFamily="2" charset="2"/>
              <a:buChar char="Ø"/>
            </a:pPr>
            <a:r>
              <a:rPr lang="en-PH"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operation performed in the descriptive approach are standard reporting, query/drill down and ad-hoc reporting which are capable of generating the response of –</a:t>
            </a:r>
            <a:endParaRPr lang="en-PH" sz="28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l">
              <a:lnSpc>
                <a:spcPct val="107000"/>
              </a:lnSpc>
              <a:spcAft>
                <a:spcPts val="750"/>
              </a:spcAft>
              <a:buSzPts val="1000"/>
              <a:buFont typeface="Courier New" panose="02070309020205020404" pitchFamily="49" charset="0"/>
              <a:buChar char="o"/>
              <a:tabLst>
                <a:tab pos="914400" algn="l"/>
              </a:tabLst>
            </a:pPr>
            <a:r>
              <a:rPr lang="en-PH"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what happened?</a:t>
            </a:r>
            <a:endParaRPr lang="en-PH" sz="28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l">
              <a:lnSpc>
                <a:spcPct val="107000"/>
              </a:lnSpc>
              <a:spcAft>
                <a:spcPts val="750"/>
              </a:spcAft>
              <a:buSzPts val="1000"/>
              <a:buFont typeface="Courier New" panose="02070309020205020404" pitchFamily="49" charset="0"/>
              <a:buChar char="o"/>
              <a:tabLst>
                <a:tab pos="914400" algn="l"/>
              </a:tabLst>
            </a:pPr>
            <a:r>
              <a:rPr lang="en-PH"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where exactly is the problem?</a:t>
            </a:r>
            <a:endParaRPr lang="en-PH" sz="2800" dirty="0">
              <a:effectLst/>
              <a:latin typeface="Arial" panose="020B0604020202020204" pitchFamily="34" charset="0"/>
              <a:ea typeface="Calibri" panose="020F0502020204030204" pitchFamily="34" charset="0"/>
              <a:cs typeface="Arial" panose="020B0604020202020204" pitchFamily="34" charset="0"/>
            </a:endParaRPr>
          </a:p>
          <a:p>
            <a:pPr marL="742950" lvl="1" indent="-285750" algn="l">
              <a:lnSpc>
                <a:spcPct val="107000"/>
              </a:lnSpc>
              <a:spcAft>
                <a:spcPts val="750"/>
              </a:spcAft>
              <a:buSzPts val="1000"/>
              <a:buFont typeface="Courier New" panose="02070309020205020404" pitchFamily="49" charset="0"/>
              <a:buChar char="o"/>
              <a:tabLst>
                <a:tab pos="914400" algn="l"/>
              </a:tabLst>
            </a:pPr>
            <a:r>
              <a:rPr lang="en-PH"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what is the frequency of the problem?</a:t>
            </a:r>
            <a:endParaRPr lang="en-PH" sz="2800" dirty="0">
              <a:effectLst/>
              <a:latin typeface="Arial" panose="020B0604020202020204" pitchFamily="34" charset="0"/>
              <a:ea typeface="Calibri" panose="020F0502020204030204" pitchFamily="34" charset="0"/>
              <a:cs typeface="Arial" panose="020B0604020202020204" pitchFamily="34" charset="0"/>
            </a:endParaRPr>
          </a:p>
          <a:p>
            <a:pPr algn="l"/>
            <a:endParaRPr lang="en-PH"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PH" dirty="0"/>
          </a:p>
        </p:txBody>
      </p:sp>
    </p:spTree>
    <p:extLst>
      <p:ext uri="{BB962C8B-B14F-4D97-AF65-F5344CB8AC3E}">
        <p14:creationId xmlns:p14="http://schemas.microsoft.com/office/powerpoint/2010/main" val="310479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1122363"/>
            <a:ext cx="9144000" cy="477837"/>
          </a:xfrm>
        </p:spPr>
        <p:txBody>
          <a:bodyPr>
            <a:noAutofit/>
          </a:bodyPr>
          <a:lstStyle/>
          <a:p>
            <a:pPr algn="l">
              <a:lnSpc>
                <a:spcPct val="107000"/>
              </a:lnSpc>
              <a:spcAft>
                <a:spcPts val="800"/>
              </a:spcAft>
            </a:pPr>
            <a:r>
              <a:rPr lang="en-PH" sz="2800" dirty="0">
                <a:solidFill>
                  <a:srgbClr val="FF0000"/>
                </a:solidFill>
                <a:latin typeface="+mn-lt"/>
                <a:ea typeface="Times New Roman" panose="02020603050405020304" pitchFamily="18" charset="0"/>
                <a:cs typeface="Calibri" panose="020F0502020204030204" pitchFamily="34" charset="0"/>
              </a:rPr>
              <a:t>2</a:t>
            </a:r>
            <a:r>
              <a:rPr lang="en-PH" sz="2800" dirty="0">
                <a:solidFill>
                  <a:srgbClr val="FF0000"/>
                </a:solidFill>
                <a:effectLst/>
                <a:latin typeface="+mn-lt"/>
                <a:ea typeface="Times New Roman" panose="02020603050405020304" pitchFamily="18" charset="0"/>
                <a:cs typeface="Calibri" panose="020F0502020204030204" pitchFamily="34" charset="0"/>
              </a:rPr>
              <a:t>. Descriptive Data Mining</a:t>
            </a:r>
            <a:endParaRPr lang="en-PH" sz="2800" dirty="0">
              <a:solidFill>
                <a:srgbClr val="FF0000"/>
              </a:solidFill>
              <a:effectLst/>
              <a:latin typeface="+mn-lt"/>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689100"/>
            <a:ext cx="9144000" cy="4165600"/>
          </a:xfrm>
        </p:spPr>
        <p:txBody>
          <a:bodyPr>
            <a:normAutofit fontScale="92500" lnSpcReduction="20000"/>
          </a:bodyPr>
          <a:lstStyle/>
          <a:p>
            <a:pPr marL="457200" indent="-457200" algn="l">
              <a:lnSpc>
                <a:spcPct val="107000"/>
              </a:lnSpc>
              <a:spcAft>
                <a:spcPts val="1950"/>
              </a:spcAft>
              <a:buFont typeface="Wingdings" panose="05000000000000000000" pitchFamily="2" charset="2"/>
              <a:buChar char="Ø"/>
            </a:pPr>
            <a:r>
              <a:rPr lang="en-PH" sz="2800" dirty="0">
                <a:effectLst/>
                <a:latin typeface="Arial" panose="020B0604020202020204" pitchFamily="34" charset="0"/>
                <a:ea typeface="Times New Roman" panose="02020603050405020304" pitchFamily="18" charset="0"/>
                <a:cs typeface="Arial" panose="020B0604020202020204" pitchFamily="34" charset="0"/>
              </a:rPr>
              <a:t>Descriptive data mining employs unsupervised learning functions</a:t>
            </a:r>
          </a:p>
          <a:p>
            <a:pPr marL="457200" indent="-457200" algn="l">
              <a:lnSpc>
                <a:spcPct val="107000"/>
              </a:lnSpc>
              <a:spcAft>
                <a:spcPts val="1950"/>
              </a:spcAft>
              <a:buFont typeface="Wingdings" panose="05000000000000000000" pitchFamily="2" charset="2"/>
              <a:buChar char="Ø"/>
            </a:pPr>
            <a:r>
              <a:rPr lang="en-PH" sz="2800" dirty="0">
                <a:effectLst/>
                <a:latin typeface="Arial" panose="020B0604020202020204" pitchFamily="34" charset="0"/>
                <a:ea typeface="Times New Roman" panose="02020603050405020304" pitchFamily="18" charset="0"/>
                <a:cs typeface="Arial" panose="020B0604020202020204" pitchFamily="34" charset="0"/>
              </a:rPr>
              <a:t>This is the reason why the descriptive analysis is not able to anticipate the unknown target values but concentrates more on the intrinsic arrangement, interconnections and relations. </a:t>
            </a:r>
          </a:p>
          <a:p>
            <a:pPr marL="457200" indent="-457200" algn="l">
              <a:lnSpc>
                <a:spcPct val="107000"/>
              </a:lnSpc>
              <a:spcAft>
                <a:spcPts val="1950"/>
              </a:spcAft>
              <a:buFont typeface="Wingdings" panose="05000000000000000000" pitchFamily="2" charset="2"/>
              <a:buChar char="Ø"/>
            </a:pPr>
            <a:r>
              <a:rPr lang="en-PH" sz="2800"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Conversely, predictive mining specifies and distinguishes a set of data for future prediction.</a:t>
            </a:r>
            <a:endParaRPr lang="en-PH" sz="2800" dirty="0">
              <a:effectLst/>
              <a:highlight>
                <a:srgbClr val="FFFF00"/>
              </a:highlight>
              <a:latin typeface="Arial" panose="020B0604020202020204" pitchFamily="34" charset="0"/>
              <a:ea typeface="Calibri" panose="020F0502020204030204" pitchFamily="34" charset="0"/>
              <a:cs typeface="Arial" panose="020B0604020202020204" pitchFamily="34" charset="0"/>
            </a:endParaRPr>
          </a:p>
          <a:p>
            <a:pPr algn="l"/>
            <a:endParaRPr lang="en-PH"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PH" dirty="0"/>
          </a:p>
        </p:txBody>
      </p:sp>
    </p:spTree>
    <p:extLst>
      <p:ext uri="{BB962C8B-B14F-4D97-AF65-F5344CB8AC3E}">
        <p14:creationId xmlns:p14="http://schemas.microsoft.com/office/powerpoint/2010/main" val="2821617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60A4-52A0-47E6-8018-CA3E0E6CB0F6}"/>
              </a:ext>
            </a:extLst>
          </p:cNvPr>
          <p:cNvSpPr>
            <a:spLocks noGrp="1"/>
          </p:cNvSpPr>
          <p:nvPr>
            <p:ph type="title"/>
          </p:nvPr>
        </p:nvSpPr>
        <p:spPr>
          <a:xfrm>
            <a:off x="685800" y="681037"/>
            <a:ext cx="10896600" cy="665163"/>
          </a:xfrm>
        </p:spPr>
        <p:txBody>
          <a:bodyPr>
            <a:normAutofit fontScale="90000"/>
          </a:bodyPr>
          <a:lstStyle/>
          <a:p>
            <a:br>
              <a:rPr lang="en-PH" sz="4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br>
            <a:r>
              <a:rPr lang="en-PH" sz="40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Descriptive Data Mining Vs Predictive Data Mining</a:t>
            </a:r>
            <a:br>
              <a:rPr lang="en-PH" sz="1800" dirty="0">
                <a:effectLst/>
                <a:latin typeface="Calibri" panose="020F0502020204030204" pitchFamily="34" charset="0"/>
                <a:ea typeface="Calibri" panose="020F0502020204030204" pitchFamily="34" charset="0"/>
                <a:cs typeface="Times New Roman" panose="02020603050405020304" pitchFamily="18" charset="0"/>
              </a:rPr>
            </a:br>
            <a:endParaRPr lang="en-PH" dirty="0"/>
          </a:p>
        </p:txBody>
      </p:sp>
      <p:graphicFrame>
        <p:nvGraphicFramePr>
          <p:cNvPr id="4" name="Content Placeholder 3">
            <a:extLst>
              <a:ext uri="{FF2B5EF4-FFF2-40B4-BE49-F238E27FC236}">
                <a16:creationId xmlns:a16="http://schemas.microsoft.com/office/drawing/2014/main" id="{F62B542F-6967-4638-BA73-C0B4429BA0B0}"/>
              </a:ext>
            </a:extLst>
          </p:cNvPr>
          <p:cNvGraphicFramePr>
            <a:graphicFrameLocks noGrp="1"/>
          </p:cNvGraphicFramePr>
          <p:nvPr>
            <p:ph idx="1"/>
            <p:extLst>
              <p:ext uri="{D42A27DB-BD31-4B8C-83A1-F6EECF244321}">
                <p14:modId xmlns:p14="http://schemas.microsoft.com/office/powerpoint/2010/main" val="474112934"/>
              </p:ext>
            </p:extLst>
          </p:nvPr>
        </p:nvGraphicFramePr>
        <p:xfrm>
          <a:off x="1104900" y="1346201"/>
          <a:ext cx="10121901" cy="4830763"/>
        </p:xfrm>
        <a:graphic>
          <a:graphicData uri="http://schemas.openxmlformats.org/drawingml/2006/table">
            <a:tbl>
              <a:tblPr firstRow="1" firstCol="1" bandRow="1">
                <a:tableStyleId>{5C22544A-7EE6-4342-B048-85BDC9FD1C3A}</a:tableStyleId>
              </a:tblPr>
              <a:tblGrid>
                <a:gridCol w="3094567">
                  <a:extLst>
                    <a:ext uri="{9D8B030D-6E8A-4147-A177-3AD203B41FA5}">
                      <a16:colId xmlns:a16="http://schemas.microsoft.com/office/drawing/2014/main" val="1582301043"/>
                    </a:ext>
                  </a:extLst>
                </a:gridCol>
                <a:gridCol w="3513667">
                  <a:extLst>
                    <a:ext uri="{9D8B030D-6E8A-4147-A177-3AD203B41FA5}">
                      <a16:colId xmlns:a16="http://schemas.microsoft.com/office/drawing/2014/main" val="1754838396"/>
                    </a:ext>
                  </a:extLst>
                </a:gridCol>
                <a:gridCol w="3513667">
                  <a:extLst>
                    <a:ext uri="{9D8B030D-6E8A-4147-A177-3AD203B41FA5}">
                      <a16:colId xmlns:a16="http://schemas.microsoft.com/office/drawing/2014/main" val="1083109197"/>
                    </a:ext>
                  </a:extLst>
                </a:gridCol>
              </a:tblGrid>
              <a:tr h="702105">
                <a:tc>
                  <a:txBody>
                    <a:bodyPr/>
                    <a:lstStyle/>
                    <a:p>
                      <a:pPr algn="ctr">
                        <a:lnSpc>
                          <a:spcPct val="200000"/>
                        </a:lnSpc>
                        <a:spcAft>
                          <a:spcPts val="1200"/>
                        </a:spcAft>
                      </a:pPr>
                      <a:r>
                        <a:rPr lang="en-PH" sz="1800" cap="all" dirty="0">
                          <a:effectLst/>
                          <a:latin typeface="Arial" panose="020B0604020202020204" pitchFamily="34" charset="0"/>
                          <a:cs typeface="Arial" panose="020B0604020202020204" pitchFamily="34" charset="0"/>
                        </a:rPr>
                        <a:t>BASIS FOR COMPARISON</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nchor="ctr"/>
                </a:tc>
                <a:tc>
                  <a:txBody>
                    <a:bodyPr/>
                    <a:lstStyle/>
                    <a:p>
                      <a:pPr algn="ctr">
                        <a:lnSpc>
                          <a:spcPct val="200000"/>
                        </a:lnSpc>
                        <a:spcAft>
                          <a:spcPts val="1200"/>
                        </a:spcAft>
                      </a:pPr>
                      <a:r>
                        <a:rPr lang="en-PH" sz="1800" cap="all" dirty="0">
                          <a:effectLst/>
                          <a:latin typeface="Arial" panose="020B0604020202020204" pitchFamily="34" charset="0"/>
                          <a:cs typeface="Arial" panose="020B0604020202020204" pitchFamily="34" charset="0"/>
                        </a:rPr>
                        <a:t>DESCRIPTIVE MINING</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nchor="ctr"/>
                </a:tc>
                <a:tc>
                  <a:txBody>
                    <a:bodyPr/>
                    <a:lstStyle/>
                    <a:p>
                      <a:pPr algn="ctr">
                        <a:lnSpc>
                          <a:spcPct val="200000"/>
                        </a:lnSpc>
                        <a:spcAft>
                          <a:spcPts val="1200"/>
                        </a:spcAft>
                      </a:pPr>
                      <a:r>
                        <a:rPr lang="en-PH" sz="1800" cap="all">
                          <a:effectLst/>
                          <a:latin typeface="Arial" panose="020B0604020202020204" pitchFamily="34" charset="0"/>
                          <a:cs typeface="Arial" panose="020B0604020202020204" pitchFamily="34" charset="0"/>
                        </a:rPr>
                        <a:t>PREDICTIVE MINING</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nchor="ctr"/>
                </a:tc>
                <a:extLst>
                  <a:ext uri="{0D108BD9-81ED-4DB2-BD59-A6C34878D82A}">
                    <a16:rowId xmlns:a16="http://schemas.microsoft.com/office/drawing/2014/main" val="4077772792"/>
                  </a:ext>
                </a:extLst>
              </a:tr>
              <a:tr h="1320237">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Basic</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It identifies, what happened in the past by analyzing stored data</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It describes, what can happen in the future with the help past data analysis.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extLst>
                  <a:ext uri="{0D108BD9-81ED-4DB2-BD59-A6C34878D82A}">
                    <a16:rowId xmlns:a16="http://schemas.microsoft.com/office/drawing/2014/main" val="2075253352"/>
                  </a:ext>
                </a:extLst>
              </a:tr>
              <a:tr h="702105">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Require</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Data aggregation and data mining</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Statistics and forecasting methods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extLst>
                  <a:ext uri="{0D108BD9-81ED-4DB2-BD59-A6C34878D82A}">
                    <a16:rowId xmlns:a16="http://schemas.microsoft.com/office/drawing/2014/main" val="422211255"/>
                  </a:ext>
                </a:extLst>
              </a:tr>
              <a:tr h="702105">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Preciseness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Provides accurate data</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Produces results does not ensure accuracy.</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extLst>
                  <a:ext uri="{0D108BD9-81ED-4DB2-BD59-A6C34878D82A}">
                    <a16:rowId xmlns:a16="http://schemas.microsoft.com/office/drawing/2014/main" val="2333346440"/>
                  </a:ext>
                </a:extLst>
              </a:tr>
              <a:tr h="393040">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Type of approach</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Reactive</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Proactive</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extLst>
                  <a:ext uri="{0D108BD9-81ED-4DB2-BD59-A6C34878D82A}">
                    <a16:rowId xmlns:a16="http://schemas.microsoft.com/office/drawing/2014/main" val="1225739290"/>
                  </a:ext>
                </a:extLst>
              </a:tr>
              <a:tr h="1011171">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Practical analysis methods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a:effectLst/>
                          <a:latin typeface="Arial" panose="020B0604020202020204" pitchFamily="34" charset="0"/>
                          <a:cs typeface="Arial" panose="020B0604020202020204" pitchFamily="34" charset="0"/>
                        </a:rPr>
                        <a:t>Standard reporting, query/drill down and ad-hoc reporting.</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tc>
                  <a:txBody>
                    <a:bodyPr/>
                    <a:lstStyle/>
                    <a:p>
                      <a:pPr>
                        <a:lnSpc>
                          <a:spcPct val="100000"/>
                        </a:lnSpc>
                        <a:spcAft>
                          <a:spcPts val="0"/>
                        </a:spcAft>
                      </a:pPr>
                      <a:r>
                        <a:rPr lang="en-PH" sz="1800" dirty="0">
                          <a:effectLst/>
                          <a:latin typeface="Arial" panose="020B0604020202020204" pitchFamily="34" charset="0"/>
                          <a:cs typeface="Arial" panose="020B0604020202020204" pitchFamily="34" charset="0"/>
                        </a:rPr>
                        <a:t>Predictive modelling, forecasting, simulation and alerts.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57998" marR="57998" marT="57998" marB="57998"/>
                </a:tc>
                <a:extLst>
                  <a:ext uri="{0D108BD9-81ED-4DB2-BD59-A6C34878D82A}">
                    <a16:rowId xmlns:a16="http://schemas.microsoft.com/office/drawing/2014/main" val="1425178459"/>
                  </a:ext>
                </a:extLst>
              </a:tr>
            </a:tbl>
          </a:graphicData>
        </a:graphic>
      </p:graphicFrame>
    </p:spTree>
    <p:extLst>
      <p:ext uri="{BB962C8B-B14F-4D97-AF65-F5344CB8AC3E}">
        <p14:creationId xmlns:p14="http://schemas.microsoft.com/office/powerpoint/2010/main" val="312128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863600"/>
            <a:ext cx="9144000" cy="609600"/>
          </a:xfrm>
        </p:spPr>
        <p:txBody>
          <a:bodyPr>
            <a:noAutofit/>
          </a:bodyPr>
          <a:lstStyle/>
          <a:p>
            <a:pPr algn="l">
              <a:lnSpc>
                <a:spcPct val="107000"/>
              </a:lnSpc>
              <a:spcAft>
                <a:spcPts val="800"/>
              </a:spcAft>
            </a:pPr>
            <a:r>
              <a:rPr lang="en-PH" sz="2800" dirty="0">
                <a:solidFill>
                  <a:srgbClr val="FF0000"/>
                </a:solidFill>
                <a:effectLst/>
                <a:latin typeface="Arial" panose="020B0604020202020204" pitchFamily="34" charset="0"/>
                <a:ea typeface="Times New Roman" panose="02020603050405020304" pitchFamily="18" charset="0"/>
              </a:rPr>
              <a:t>Predictive </a:t>
            </a:r>
            <a:r>
              <a:rPr lang="en-PH" sz="28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Data Mining</a:t>
            </a:r>
            <a:endParaRPr lang="en-PH" sz="28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244600" y="1689100"/>
            <a:ext cx="10363200" cy="4914900"/>
          </a:xfrm>
        </p:spPr>
        <p:txBody>
          <a:bodyPr>
            <a:normAutofit fontScale="77500" lnSpcReduction="20000"/>
          </a:bodyPr>
          <a:lstStyle/>
          <a:p>
            <a:pPr algn="l">
              <a:lnSpc>
                <a:spcPct val="107000"/>
              </a:lnSpc>
              <a:spcAft>
                <a:spcPts val="1950"/>
              </a:spcAft>
            </a:pPr>
            <a:r>
              <a:rPr lang="en-PH" dirty="0">
                <a:effectLst/>
                <a:latin typeface="Arial" panose="020B0604020202020204" pitchFamily="34" charset="0"/>
                <a:ea typeface="Times New Roman" panose="02020603050405020304" pitchFamily="18" charset="0"/>
                <a:cs typeface="Arial" panose="020B0604020202020204" pitchFamily="34" charset="0"/>
              </a:rPr>
              <a:t>The primary objective of </a:t>
            </a:r>
            <a:r>
              <a:rPr lang="en-PH" b="1" dirty="0">
                <a:effectLst/>
                <a:latin typeface="Arial" panose="020B0604020202020204" pitchFamily="34" charset="0"/>
                <a:ea typeface="Times New Roman" panose="02020603050405020304" pitchFamily="18" charset="0"/>
                <a:cs typeface="Arial" panose="020B0604020202020204" pitchFamily="34" charset="0"/>
              </a:rPr>
              <a:t>predictive mining</a:t>
            </a:r>
            <a:r>
              <a:rPr lang="en-PH" dirty="0">
                <a:effectLst/>
                <a:latin typeface="Arial" panose="020B0604020202020204" pitchFamily="34" charset="0"/>
                <a:ea typeface="Times New Roman" panose="02020603050405020304" pitchFamily="18" charset="0"/>
                <a:cs typeface="Arial" panose="020B0604020202020204" pitchFamily="34" charset="0"/>
              </a:rPr>
              <a:t> is to </a:t>
            </a:r>
            <a:r>
              <a:rPr lang="en-PH" b="1" i="1" dirty="0">
                <a:effectLst/>
                <a:latin typeface="Arial" panose="020B0604020202020204" pitchFamily="34" charset="0"/>
                <a:ea typeface="Times New Roman" panose="02020603050405020304" pitchFamily="18" charset="0"/>
                <a:cs typeface="Arial" panose="020B0604020202020204" pitchFamily="34" charset="0"/>
              </a:rPr>
              <a:t>predict future results </a:t>
            </a:r>
            <a:r>
              <a:rPr lang="en-PH" u="sng" dirty="0">
                <a:effectLst/>
                <a:latin typeface="Arial" panose="020B0604020202020204" pitchFamily="34" charset="0"/>
                <a:ea typeface="Times New Roman" panose="02020603050405020304" pitchFamily="18" charset="0"/>
                <a:cs typeface="Arial" panose="020B0604020202020204" pitchFamily="34" charset="0"/>
              </a:rPr>
              <a:t>instead of current </a:t>
            </a:r>
            <a:r>
              <a:rPr lang="en-PH" u="sng" dirty="0" err="1">
                <a:effectLst/>
                <a:latin typeface="Arial" panose="020B0604020202020204" pitchFamily="34" charset="0"/>
                <a:ea typeface="Times New Roman" panose="02020603050405020304" pitchFamily="18" charset="0"/>
                <a:cs typeface="Arial" panose="020B0604020202020204" pitchFamily="34" charset="0"/>
              </a:rPr>
              <a:t>behaviour</a:t>
            </a:r>
            <a:r>
              <a:rPr lang="en-PH" dirty="0">
                <a:effectLst/>
                <a:latin typeface="Arial" panose="020B0604020202020204" pitchFamily="34" charset="0"/>
                <a:ea typeface="Times New Roman" panose="02020603050405020304" pitchFamily="18" charset="0"/>
                <a:cs typeface="Arial" panose="020B0604020202020204" pitchFamily="34" charset="0"/>
              </a:rPr>
              <a:t>. </a:t>
            </a:r>
          </a:p>
          <a:p>
            <a:pPr marL="342900" indent="-342900" algn="l">
              <a:lnSpc>
                <a:spcPct val="107000"/>
              </a:lnSpc>
              <a:spcAft>
                <a:spcPts val="1950"/>
              </a:spcAft>
              <a:buFont typeface="Wingdings" panose="05000000000000000000" pitchFamily="2" charset="2"/>
              <a:buChar char="Ø"/>
            </a:pPr>
            <a:r>
              <a:rPr lang="en-PH" dirty="0">
                <a:effectLst/>
                <a:latin typeface="Arial" panose="020B0604020202020204" pitchFamily="34" charset="0"/>
                <a:ea typeface="Times New Roman" panose="02020603050405020304" pitchFamily="18" charset="0"/>
                <a:cs typeface="Arial" panose="020B0604020202020204" pitchFamily="34" charset="0"/>
              </a:rPr>
              <a:t>It involves the </a:t>
            </a:r>
            <a:r>
              <a:rPr lang="en-PH" u="sng" dirty="0">
                <a:effectLst/>
                <a:latin typeface="Arial" panose="020B0604020202020204" pitchFamily="34" charset="0"/>
                <a:ea typeface="Times New Roman" panose="02020603050405020304" pitchFamily="18" charset="0"/>
                <a:cs typeface="Arial" panose="020B0604020202020204" pitchFamily="34" charset="0"/>
              </a:rPr>
              <a:t>supervised learning functions </a:t>
            </a:r>
            <a:r>
              <a:rPr lang="en-PH" dirty="0">
                <a:effectLst/>
                <a:latin typeface="Arial" panose="020B0604020202020204" pitchFamily="34" charset="0"/>
                <a:ea typeface="Times New Roman" panose="02020603050405020304" pitchFamily="18" charset="0"/>
                <a:cs typeface="Arial" panose="020B0604020202020204" pitchFamily="34" charset="0"/>
              </a:rPr>
              <a:t>used for the prediction of the target value. The </a:t>
            </a:r>
            <a:r>
              <a:rPr lang="en-PH" u="sng"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methods</a:t>
            </a:r>
            <a:r>
              <a:rPr lang="en-PH" dirty="0">
                <a:effectLst/>
                <a:latin typeface="Arial" panose="020B0604020202020204" pitchFamily="34" charset="0"/>
                <a:ea typeface="Times New Roman" panose="02020603050405020304" pitchFamily="18" charset="0"/>
                <a:cs typeface="Arial" panose="020B0604020202020204" pitchFamily="34" charset="0"/>
              </a:rPr>
              <a:t> fall under this mining category are the </a:t>
            </a:r>
            <a:r>
              <a:rPr lang="en-PH" b="1" dirty="0">
                <a:effectLst/>
                <a:latin typeface="Arial" panose="020B0604020202020204" pitchFamily="34" charset="0"/>
                <a:ea typeface="Times New Roman" panose="02020603050405020304" pitchFamily="18" charset="0"/>
                <a:cs typeface="Arial" panose="020B0604020202020204" pitchFamily="34" charset="0"/>
              </a:rPr>
              <a:t>classification</a:t>
            </a:r>
            <a:r>
              <a:rPr lang="en-PH" dirty="0">
                <a:effectLst/>
                <a:latin typeface="Arial" panose="020B0604020202020204" pitchFamily="34" charset="0"/>
                <a:ea typeface="Times New Roman" panose="02020603050405020304" pitchFamily="18" charset="0"/>
                <a:cs typeface="Arial" panose="020B0604020202020204" pitchFamily="34" charset="0"/>
              </a:rPr>
              <a:t>, </a:t>
            </a:r>
            <a:r>
              <a:rPr lang="en-PH" b="1" dirty="0">
                <a:effectLst/>
                <a:latin typeface="Arial" panose="020B0604020202020204" pitchFamily="34" charset="0"/>
                <a:ea typeface="Times New Roman" panose="02020603050405020304" pitchFamily="18" charset="0"/>
                <a:cs typeface="Arial" panose="020B0604020202020204" pitchFamily="34" charset="0"/>
              </a:rPr>
              <a:t>time-series analysis</a:t>
            </a:r>
            <a:r>
              <a:rPr lang="en-PH" dirty="0">
                <a:effectLst/>
                <a:latin typeface="Arial" panose="020B0604020202020204" pitchFamily="34" charset="0"/>
                <a:ea typeface="Times New Roman" panose="02020603050405020304" pitchFamily="18" charset="0"/>
                <a:cs typeface="Arial" panose="020B0604020202020204" pitchFamily="34" charset="0"/>
              </a:rPr>
              <a:t> and </a:t>
            </a:r>
            <a:r>
              <a:rPr lang="en-PH" b="1" dirty="0">
                <a:effectLst/>
                <a:latin typeface="Arial" panose="020B0604020202020204" pitchFamily="34" charset="0"/>
                <a:ea typeface="Times New Roman" panose="02020603050405020304" pitchFamily="18" charset="0"/>
                <a:cs typeface="Arial" panose="020B0604020202020204" pitchFamily="34" charset="0"/>
              </a:rPr>
              <a:t>regression</a:t>
            </a:r>
            <a:r>
              <a:rPr lang="en-PH" dirty="0">
                <a:effectLst/>
                <a:latin typeface="Arial" panose="020B0604020202020204" pitchFamily="34" charset="0"/>
                <a:ea typeface="Times New Roman" panose="02020603050405020304" pitchFamily="18" charset="0"/>
                <a:cs typeface="Arial" panose="020B0604020202020204" pitchFamily="34" charset="0"/>
              </a:rPr>
              <a:t>. </a:t>
            </a:r>
          </a:p>
          <a:p>
            <a:pPr marL="342900" indent="-342900" algn="l">
              <a:lnSpc>
                <a:spcPct val="107000"/>
              </a:lnSpc>
              <a:spcAft>
                <a:spcPts val="1950"/>
              </a:spcAft>
              <a:buFont typeface="Wingdings" panose="05000000000000000000" pitchFamily="2" charset="2"/>
              <a:buChar char="Ø"/>
            </a:pPr>
            <a:r>
              <a:rPr lang="en-PH" b="1" dirty="0">
                <a:effectLst/>
                <a:latin typeface="Arial" panose="020B0604020202020204" pitchFamily="34" charset="0"/>
                <a:ea typeface="Times New Roman" panose="02020603050405020304" pitchFamily="18" charset="0"/>
                <a:cs typeface="Arial" panose="020B0604020202020204" pitchFamily="34" charset="0"/>
              </a:rPr>
              <a:t>Data modelling </a:t>
            </a:r>
            <a:r>
              <a:rPr lang="en-PH" dirty="0">
                <a:effectLst/>
                <a:latin typeface="Arial" panose="020B0604020202020204" pitchFamily="34" charset="0"/>
                <a:ea typeface="Times New Roman" panose="02020603050405020304" pitchFamily="18" charset="0"/>
                <a:cs typeface="Arial" panose="020B0604020202020204" pitchFamily="34" charset="0"/>
              </a:rPr>
              <a:t>is the necessity of the predictive analysis, which works by utilizing some </a:t>
            </a:r>
            <a:r>
              <a:rPr lang="en-PH" b="1" u="sng" dirty="0">
                <a:effectLst/>
                <a:latin typeface="Arial" panose="020B0604020202020204" pitchFamily="34" charset="0"/>
                <a:ea typeface="Times New Roman" panose="02020603050405020304" pitchFamily="18" charset="0"/>
                <a:cs typeface="Arial" panose="020B0604020202020204" pitchFamily="34" charset="0"/>
              </a:rPr>
              <a:t>variables</a:t>
            </a:r>
            <a:r>
              <a:rPr lang="en-PH" dirty="0">
                <a:effectLst/>
                <a:latin typeface="Arial" panose="020B0604020202020204" pitchFamily="34" charset="0"/>
                <a:ea typeface="Times New Roman" panose="02020603050405020304" pitchFamily="18" charset="0"/>
                <a:cs typeface="Arial" panose="020B0604020202020204" pitchFamily="34" charset="0"/>
              </a:rPr>
              <a:t> to </a:t>
            </a:r>
            <a:r>
              <a:rPr lang="en-PH" b="1" i="1" dirty="0">
                <a:effectLst/>
                <a:latin typeface="Arial" panose="020B0604020202020204" pitchFamily="34" charset="0"/>
                <a:ea typeface="Times New Roman" panose="02020603050405020304" pitchFamily="18" charset="0"/>
                <a:cs typeface="Arial" panose="020B0604020202020204" pitchFamily="34" charset="0"/>
              </a:rPr>
              <a:t>anticipate the unknown future data values for other variables</a:t>
            </a:r>
            <a:r>
              <a:rPr lang="en-PH" dirty="0">
                <a:effectLst/>
                <a:latin typeface="Arial" panose="020B0604020202020204" pitchFamily="34" charset="0"/>
                <a:ea typeface="Times New Roman" panose="02020603050405020304" pitchFamily="18" charset="0"/>
                <a:cs typeface="Arial" panose="020B0604020202020204" pitchFamily="34" charset="0"/>
              </a:rPr>
              <a:t>.</a:t>
            </a:r>
          </a:p>
          <a:p>
            <a:pPr marL="342900" indent="-342900" algn="l">
              <a:lnSpc>
                <a:spcPct val="107000"/>
              </a:lnSpc>
              <a:spcAft>
                <a:spcPts val="1950"/>
              </a:spcAft>
              <a:buFont typeface="Wingdings" panose="05000000000000000000" pitchFamily="2" charset="2"/>
              <a:buChar char="Ø"/>
            </a:pPr>
            <a:r>
              <a:rPr lang="en-PH" dirty="0">
                <a:effectLst/>
                <a:latin typeface="Arial" panose="020B0604020202020204" pitchFamily="34" charset="0"/>
                <a:ea typeface="Times New Roman" panose="02020603050405020304" pitchFamily="18" charset="0"/>
                <a:cs typeface="Arial" panose="020B0604020202020204" pitchFamily="34" charset="0"/>
              </a:rPr>
              <a:t>Additionally, it also conducts the comparison among these supervised learning methods for obtaining the prescience about the strength and weaknesses of each approach. </a:t>
            </a:r>
          </a:p>
          <a:p>
            <a:pPr marL="342900" indent="-342900" algn="l">
              <a:lnSpc>
                <a:spcPct val="107000"/>
              </a:lnSpc>
              <a:spcAft>
                <a:spcPts val="1950"/>
              </a:spcAft>
              <a:buFont typeface="Wingdings" panose="05000000000000000000" pitchFamily="2" charset="2"/>
              <a:buChar char="Ø"/>
            </a:pPr>
            <a:r>
              <a:rPr lang="en-PH" dirty="0">
                <a:effectLst/>
                <a:latin typeface="Arial" panose="020B0604020202020204" pitchFamily="34" charset="0"/>
                <a:ea typeface="Times New Roman" panose="02020603050405020304" pitchFamily="18" charset="0"/>
                <a:cs typeface="Arial" panose="020B0604020202020204" pitchFamily="34" charset="0"/>
              </a:rPr>
              <a:t>This whole process is performed to find out the most suitable method for extracting the desired knowledge. The predictive analysis is used for providing information about “</a:t>
            </a:r>
            <a:r>
              <a:rPr lang="en-PH" b="1" i="1" dirty="0">
                <a:effectLst/>
                <a:latin typeface="Arial" panose="020B0604020202020204" pitchFamily="34" charset="0"/>
                <a:ea typeface="Times New Roman" panose="02020603050405020304" pitchFamily="18" charset="0"/>
                <a:cs typeface="Arial" panose="020B0604020202020204" pitchFamily="34" charset="0"/>
              </a:rPr>
              <a:t>what might happen</a:t>
            </a:r>
            <a:r>
              <a:rPr lang="en-PH" dirty="0">
                <a:effectLst/>
                <a:latin typeface="Arial" panose="020B0604020202020204" pitchFamily="34" charset="0"/>
                <a:ea typeface="Times New Roman" panose="02020603050405020304" pitchFamily="18" charset="0"/>
                <a:cs typeface="Arial" panose="020B0604020202020204" pitchFamily="34" charset="0"/>
              </a:rPr>
              <a:t>?” and “</a:t>
            </a:r>
            <a:r>
              <a:rPr lang="en-PH" b="1" i="1" dirty="0">
                <a:effectLst/>
                <a:latin typeface="Arial" panose="020B0604020202020204" pitchFamily="34" charset="0"/>
                <a:ea typeface="Times New Roman" panose="02020603050405020304" pitchFamily="18" charset="0"/>
                <a:cs typeface="Arial" panose="020B0604020202020204" pitchFamily="34" charset="0"/>
              </a:rPr>
              <a:t>why it might happen</a:t>
            </a:r>
            <a:r>
              <a:rPr lang="en-PH" dirty="0">
                <a:effectLst/>
                <a:latin typeface="Arial" panose="020B0604020202020204" pitchFamily="34" charset="0"/>
                <a:ea typeface="Times New Roman" panose="02020603050405020304" pitchFamily="18" charset="0"/>
                <a:cs typeface="Arial" panose="020B0604020202020204" pitchFamily="34" charset="0"/>
              </a:rPr>
              <a:t>?”.</a:t>
            </a:r>
            <a:endParaRPr lang="en-PH" dirty="0">
              <a:effectLst/>
              <a:latin typeface="Arial" panose="020B0604020202020204" pitchFamily="34" charset="0"/>
              <a:ea typeface="Calibri" panose="020F0502020204030204" pitchFamily="34" charset="0"/>
              <a:cs typeface="Arial" panose="020B0604020202020204" pitchFamily="34" charset="0"/>
            </a:endParaRPr>
          </a:p>
          <a:p>
            <a:endParaRPr lang="en-PH" dirty="0"/>
          </a:p>
        </p:txBody>
      </p:sp>
    </p:spTree>
    <p:extLst>
      <p:ext uri="{BB962C8B-B14F-4D97-AF65-F5344CB8AC3E}">
        <p14:creationId xmlns:p14="http://schemas.microsoft.com/office/powerpoint/2010/main" val="2203286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CA150-60F4-48F2-AA78-546F9FB82700}"/>
              </a:ext>
            </a:extLst>
          </p:cNvPr>
          <p:cNvSpPr>
            <a:spLocks noGrp="1"/>
          </p:cNvSpPr>
          <p:nvPr>
            <p:ph type="title"/>
          </p:nvPr>
        </p:nvSpPr>
        <p:spPr/>
        <p:txBody>
          <a:bodyPr/>
          <a:lstStyle/>
          <a:p>
            <a:endParaRPr lang="en-PH"/>
          </a:p>
        </p:txBody>
      </p:sp>
      <p:sp>
        <p:nvSpPr>
          <p:cNvPr id="3" name="Content Placeholder 2">
            <a:extLst>
              <a:ext uri="{FF2B5EF4-FFF2-40B4-BE49-F238E27FC236}">
                <a16:creationId xmlns:a16="http://schemas.microsoft.com/office/drawing/2014/main" id="{2AC13B63-8769-4002-8F4E-8D454AB76B17}"/>
              </a:ext>
            </a:extLst>
          </p:cNvPr>
          <p:cNvSpPr>
            <a:spLocks noGrp="1"/>
          </p:cNvSpPr>
          <p:nvPr>
            <p:ph idx="1"/>
          </p:nvPr>
        </p:nvSpPr>
        <p:spPr/>
        <p:txBody>
          <a:bodyPr>
            <a:normAutofit/>
          </a:bodyPr>
          <a:lstStyle/>
          <a:p>
            <a:pPr marL="0" indent="0">
              <a:buNone/>
            </a:pPr>
            <a:endParaRPr lang="en-PH" sz="6600" dirty="0">
              <a:solidFill>
                <a:srgbClr val="00B0F0"/>
              </a:solidFill>
              <a:latin typeface="Arial" panose="020B0604020202020204" pitchFamily="34" charset="0"/>
              <a:cs typeface="Arial" panose="020B0604020202020204" pitchFamily="34" charset="0"/>
            </a:endParaRPr>
          </a:p>
          <a:p>
            <a:pPr marL="0" indent="0" algn="ctr">
              <a:buNone/>
            </a:pPr>
            <a:r>
              <a:rPr lang="en-PH" sz="9600" b="1" dirty="0">
                <a:solidFill>
                  <a:srgbClr val="00B0F0"/>
                </a:solidFill>
                <a:latin typeface="Arial" panose="020B0604020202020204" pitchFamily="34" charset="0"/>
                <a:cs typeface="Arial" panose="020B0604020202020204" pitchFamily="34" charset="0"/>
              </a:rPr>
              <a:t>Thank you </a:t>
            </a:r>
          </a:p>
        </p:txBody>
      </p:sp>
    </p:spTree>
    <p:extLst>
      <p:ext uri="{BB962C8B-B14F-4D97-AF65-F5344CB8AC3E}">
        <p14:creationId xmlns:p14="http://schemas.microsoft.com/office/powerpoint/2010/main" val="862863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800101"/>
            <a:ext cx="9144000" cy="800100"/>
          </a:xfrm>
        </p:spPr>
        <p:txBody>
          <a:bodyPr>
            <a:noAutofit/>
          </a:bodyPr>
          <a:lstStyle/>
          <a:p>
            <a:pPr algn="l">
              <a:lnSpc>
                <a:spcPct val="107000"/>
              </a:lnSpc>
              <a:spcAft>
                <a:spcPts val="800"/>
              </a:spcAft>
            </a:pPr>
            <a:r>
              <a:rPr lang="en-PH" sz="40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1. Data Visualization</a:t>
            </a:r>
            <a:endParaRPr lang="en-PH" sz="4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689100"/>
            <a:ext cx="9144000" cy="4508500"/>
          </a:xfrm>
        </p:spPr>
        <p:txBody>
          <a:bodyPr>
            <a:normAutofit lnSpcReduction="10000"/>
          </a:bodyPr>
          <a:lstStyle/>
          <a:p>
            <a:pPr algn="l"/>
            <a:r>
              <a:rPr lang="en-PH" b="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Data visualization</a:t>
            </a:r>
            <a:r>
              <a:rPr lang="en-PH"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is the graphical representation of information and </a:t>
            </a:r>
            <a:r>
              <a:rPr lang="en-PH" b="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data</a:t>
            </a:r>
            <a:r>
              <a:rPr lang="en-PH"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By using visual elements like charts, graphs, and maps, </a:t>
            </a:r>
            <a:r>
              <a:rPr lang="en-PH" b="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data visualization</a:t>
            </a:r>
            <a:r>
              <a:rPr lang="en-PH"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tools provide an accessible way to see and understand trends, outliers, and patterns in </a:t>
            </a:r>
            <a:r>
              <a:rPr lang="en-PH" b="1"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data</a:t>
            </a:r>
            <a:r>
              <a:rPr lang="en-PH"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a:t>
            </a:r>
          </a:p>
          <a:p>
            <a:pPr algn="l"/>
            <a:endParaRPr lang="en-PH"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marL="285750" indent="-285750" algn="l">
              <a:buFont typeface="Wingdings" panose="05000000000000000000" pitchFamily="2" charset="2"/>
              <a:buChar char="Ø"/>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When you think of data visualization, your first thought probably immediately goes to simple bar graphs or pie charts. </a:t>
            </a:r>
          </a:p>
          <a:p>
            <a:pPr marL="285750" indent="-285750" algn="l">
              <a:buFont typeface="Wingdings" panose="05000000000000000000" pitchFamily="2" charset="2"/>
              <a:buChar char="Ø"/>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While these may be an integral part of visualizing data and a common baseline for many data graphics, the </a:t>
            </a:r>
            <a:r>
              <a:rPr lang="en-PH"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right visualization </a:t>
            </a: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must be </a:t>
            </a:r>
            <a:r>
              <a:rPr lang="en-PH"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paired with the right set of information</a:t>
            </a: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285750" indent="-285750" algn="l">
              <a:buFont typeface="Wingdings" panose="05000000000000000000" pitchFamily="2" charset="2"/>
              <a:buChar char="Ø"/>
            </a:pPr>
            <a:r>
              <a:rPr lang="en-PH" u="sng" dirty="0">
                <a:solidFill>
                  <a:srgbClr val="FF6D02"/>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Simple graphs are only the tip of the iceberg</a:t>
            </a: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 There’s a whole selection of visualization methods to present data in effective and interesting ways.</a:t>
            </a:r>
            <a:endParaRPr lang="en-PH"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PH" dirty="0">
              <a:effectLst/>
              <a:latin typeface="Calibri" panose="020F0502020204030204" pitchFamily="34" charset="0"/>
              <a:ea typeface="Calibri" panose="020F0502020204030204" pitchFamily="34" charset="0"/>
              <a:cs typeface="Times New Roman" panose="02020603050405020304" pitchFamily="18" charset="0"/>
            </a:endParaRPr>
          </a:p>
          <a:p>
            <a:endParaRPr lang="en-PH" dirty="0"/>
          </a:p>
        </p:txBody>
      </p:sp>
    </p:spTree>
    <p:extLst>
      <p:ext uri="{BB962C8B-B14F-4D97-AF65-F5344CB8AC3E}">
        <p14:creationId xmlns:p14="http://schemas.microsoft.com/office/powerpoint/2010/main" val="725606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75608-D0D9-4260-B69D-0B9350DCFED6}"/>
              </a:ext>
            </a:extLst>
          </p:cNvPr>
          <p:cNvSpPr>
            <a:spLocks noGrp="1"/>
          </p:cNvSpPr>
          <p:nvPr>
            <p:ph type="ctrTitle"/>
          </p:nvPr>
        </p:nvSpPr>
        <p:spPr>
          <a:xfrm>
            <a:off x="1524000" y="1122363"/>
            <a:ext cx="9144000" cy="477837"/>
          </a:xfrm>
        </p:spPr>
        <p:txBody>
          <a:bodyPr>
            <a:noAutofit/>
          </a:bodyPr>
          <a:lstStyle/>
          <a:p>
            <a:pPr algn="l">
              <a:lnSpc>
                <a:spcPct val="107000"/>
              </a:lnSpc>
              <a:spcAft>
                <a:spcPts val="800"/>
              </a:spcAft>
            </a:pPr>
            <a:r>
              <a:rPr lang="en-PH" sz="2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1. Data Visualization</a:t>
            </a:r>
            <a:endParaRPr lang="en-PH"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3C1B371A-290D-4B09-9CD3-7DA095E12D07}"/>
              </a:ext>
            </a:extLst>
          </p:cNvPr>
          <p:cNvSpPr>
            <a:spLocks noGrp="1"/>
          </p:cNvSpPr>
          <p:nvPr>
            <p:ph type="subTitle" idx="1"/>
          </p:nvPr>
        </p:nvSpPr>
        <p:spPr>
          <a:xfrm>
            <a:off x="1524000" y="1689100"/>
            <a:ext cx="4572000" cy="4165600"/>
          </a:xfrm>
          <a:ln>
            <a:solidFill>
              <a:schemeClr val="tx1"/>
            </a:solidFill>
          </a:ln>
        </p:spPr>
        <p:txBody>
          <a:bodyPr>
            <a:normAutofit/>
          </a:bodyPr>
          <a:lstStyle/>
          <a:p>
            <a:pPr algn="l">
              <a:lnSpc>
                <a:spcPct val="100000"/>
              </a:lnSpc>
              <a:spcBef>
                <a:spcPts val="0"/>
              </a:spcBef>
            </a:pPr>
            <a:r>
              <a:rPr lang="en-PH"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Common general types of data </a:t>
            </a:r>
            <a:r>
              <a:rPr lang="en-PH" b="1" dirty="0">
                <a:ln>
                  <a:solidFill>
                    <a:schemeClr val="tx1"/>
                  </a:solidFill>
                </a:ln>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visualization</a:t>
            </a:r>
            <a:r>
              <a:rPr lang="en-PH"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PH"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Charts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Tables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Graphs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Maps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Infographics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00000"/>
              </a:lnSpc>
              <a:spcBef>
                <a:spcPts val="0"/>
              </a:spcBef>
              <a:buSzPts val="1000"/>
              <a:buFont typeface="Symbol" panose="05050102010706020507" pitchFamily="18" charset="2"/>
              <a:buChar char=""/>
              <a:tabLst>
                <a:tab pos="457200" algn="l"/>
              </a:tabLst>
            </a:pPr>
            <a:r>
              <a:rPr lang="en-PH"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Dashboards</a:t>
            </a:r>
            <a:endParaRPr lang="en-PH"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PH"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PH" dirty="0"/>
          </a:p>
        </p:txBody>
      </p:sp>
      <p:sp>
        <p:nvSpPr>
          <p:cNvPr id="4" name="Subtitle 2">
            <a:extLst>
              <a:ext uri="{FF2B5EF4-FFF2-40B4-BE49-F238E27FC236}">
                <a16:creationId xmlns:a16="http://schemas.microsoft.com/office/drawing/2014/main" id="{C3E47F44-1A0E-484E-8F6A-F7B42E7E0E50}"/>
              </a:ext>
            </a:extLst>
          </p:cNvPr>
          <p:cNvSpPr txBox="1">
            <a:spLocks/>
          </p:cNvSpPr>
          <p:nvPr/>
        </p:nvSpPr>
        <p:spPr>
          <a:xfrm>
            <a:off x="6286500" y="1689100"/>
            <a:ext cx="4787900" cy="4902200"/>
          </a:xfrm>
          <a:prstGeom prst="rect">
            <a:avLst/>
          </a:prstGeom>
          <a:ln>
            <a:solidFill>
              <a:schemeClr val="tx1"/>
            </a:solidFill>
          </a:ln>
        </p:spPr>
        <p:txBody>
          <a:bodyPr vert="horz" lIns="91440" tIns="45720" rIns="91440" bIns="45720" rtlCol="0">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20000"/>
              </a:lnSpc>
              <a:spcBef>
                <a:spcPts val="0"/>
              </a:spcBef>
            </a:pPr>
            <a:r>
              <a:rPr lang="en-PH" sz="7200" b="1"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More specific examples of methods to visualize data:</a:t>
            </a:r>
            <a:endParaRPr lang="en-PH" sz="7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Area Chart</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Bar Chart</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Bullet Graph</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Cartogram</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Circle View</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Dot Distribution Map</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Gantt Chart</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Histogram</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Matrix</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l">
              <a:lnSpc>
                <a:spcPct val="120000"/>
              </a:lnSpc>
              <a:spcBef>
                <a:spcPts val="0"/>
              </a:spcBef>
              <a:buSzPts val="1000"/>
              <a:buFont typeface="Symbol" panose="05050102010706020507" pitchFamily="18" charset="2"/>
              <a:buChar char=""/>
              <a:tabLst>
                <a:tab pos="457200" algn="l"/>
              </a:tabLst>
            </a:pPr>
            <a:r>
              <a:rPr lang="en-PH" sz="7200" dirty="0">
                <a:solidFill>
                  <a:srgbClr val="333333"/>
                </a:solidFill>
                <a:effectLst/>
                <a:latin typeface="Times New Roman" panose="02020603050405020304" pitchFamily="18" charset="0"/>
                <a:ea typeface="Times New Roman" panose="02020603050405020304" pitchFamily="18" charset="0"/>
                <a:cs typeface="Times New Roman" panose="02020603050405020304" pitchFamily="18" charset="0"/>
              </a:rPr>
              <a:t>Network</a:t>
            </a: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gn="l">
              <a:lnSpc>
                <a:spcPct val="107000"/>
              </a:lnSpc>
              <a:spcAft>
                <a:spcPts val="800"/>
              </a:spcAft>
              <a:buSzPts val="1000"/>
              <a:tabLst>
                <a:tab pos="457200" algn="l"/>
              </a:tabLst>
            </a:pPr>
            <a:endParaRPr lang="en-PH" sz="72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endParaRPr lang="en-PH" sz="4800" dirty="0">
              <a:latin typeface="Times New Roman" panose="02020603050405020304" pitchFamily="18" charset="0"/>
              <a:ea typeface="Calibri" panose="020F0502020204030204" pitchFamily="34" charset="0"/>
              <a:cs typeface="Times New Roman" panose="02020603050405020304" pitchFamily="18" charset="0"/>
            </a:endParaRPr>
          </a:p>
          <a:p>
            <a:endParaRPr lang="en-PH" dirty="0"/>
          </a:p>
        </p:txBody>
      </p:sp>
    </p:spTree>
    <p:extLst>
      <p:ext uri="{BB962C8B-B14F-4D97-AF65-F5344CB8AC3E}">
        <p14:creationId xmlns:p14="http://schemas.microsoft.com/office/powerpoint/2010/main" val="3148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39E0C-CA69-4B6F-8603-099EF6D49A2A}"/>
              </a:ext>
            </a:extLst>
          </p:cNvPr>
          <p:cNvSpPr>
            <a:spLocks noGrp="1"/>
          </p:cNvSpPr>
          <p:nvPr>
            <p:ph type="title"/>
          </p:nvPr>
        </p:nvSpPr>
        <p:spPr/>
        <p:txBody>
          <a:bodyPr/>
          <a:lstStyle/>
          <a:p>
            <a:r>
              <a:rPr lang="en-US" b="1" i="0" dirty="0">
                <a:solidFill>
                  <a:srgbClr val="222222"/>
                </a:solidFill>
                <a:effectLst/>
                <a:latin typeface="Google Sans"/>
              </a:rPr>
              <a:t>CHARTS</a:t>
            </a:r>
            <a:endParaRPr lang="en-PH" dirty="0"/>
          </a:p>
        </p:txBody>
      </p:sp>
      <p:sp>
        <p:nvSpPr>
          <p:cNvPr id="3" name="Content Placeholder 2">
            <a:extLst>
              <a:ext uri="{FF2B5EF4-FFF2-40B4-BE49-F238E27FC236}">
                <a16:creationId xmlns:a16="http://schemas.microsoft.com/office/drawing/2014/main" id="{37904590-AAEC-4528-BE37-9B112D40B5C2}"/>
              </a:ext>
            </a:extLst>
          </p:cNvPr>
          <p:cNvSpPr>
            <a:spLocks noGrp="1"/>
          </p:cNvSpPr>
          <p:nvPr>
            <p:ph idx="1"/>
          </p:nvPr>
        </p:nvSpPr>
        <p:spPr/>
        <p:txBody>
          <a:bodyPr>
            <a:normAutofit/>
          </a:bodyPr>
          <a:lstStyle/>
          <a:p>
            <a:pPr algn="l"/>
            <a:r>
              <a:rPr lang="en-US" b="0" i="0" dirty="0">
                <a:solidFill>
                  <a:srgbClr val="000000"/>
                </a:solidFill>
                <a:effectLst/>
                <a:latin typeface="Arial" panose="020B0604020202020204" pitchFamily="34" charset="0"/>
              </a:rPr>
              <a:t>Types of Charts</a:t>
            </a:r>
          </a:p>
          <a:p>
            <a:pPr algn="l"/>
            <a:r>
              <a:rPr lang="en-US" b="1" i="0" dirty="0">
                <a:solidFill>
                  <a:srgbClr val="2A2A2A"/>
                </a:solidFill>
                <a:effectLst/>
                <a:latin typeface="Open Sans"/>
              </a:rPr>
              <a:t>There are several different types of charts and graphs. The four most common are probably line graphs, bar graphs and histograms, pie charts, and Cartesian graphs. They are generally used for, and are best for, quite different things.</a:t>
            </a:r>
          </a:p>
          <a:p>
            <a:pPr marL="0" indent="0">
              <a:buNone/>
            </a:pPr>
            <a:br>
              <a:rPr lang="en-US" dirty="0"/>
            </a:br>
            <a:br>
              <a:rPr lang="en-US" dirty="0"/>
            </a:br>
            <a:r>
              <a:rPr lang="en-US" dirty="0"/>
              <a:t>Source</a:t>
            </a:r>
            <a:r>
              <a:rPr lang="en-US" b="0" i="0" dirty="0">
                <a:solidFill>
                  <a:srgbClr val="2A2A2A"/>
                </a:solidFill>
                <a:effectLst/>
                <a:latin typeface="Open Sans"/>
              </a:rPr>
              <a:t>: </a:t>
            </a:r>
            <a:r>
              <a:rPr lang="en-US" b="0" i="0" u="none" strike="noStrike" dirty="0">
                <a:solidFill>
                  <a:srgbClr val="022E61"/>
                </a:solidFill>
                <a:effectLst/>
                <a:latin typeface="Open Sans"/>
                <a:hlinkClick r:id="rId2"/>
              </a:rPr>
              <a:t>https://www.skillsyouneed.com/num/graphs-charts.html</a:t>
            </a:r>
            <a:endParaRPr lang="en-PH" dirty="0"/>
          </a:p>
        </p:txBody>
      </p:sp>
    </p:spTree>
    <p:extLst>
      <p:ext uri="{BB962C8B-B14F-4D97-AF65-F5344CB8AC3E}">
        <p14:creationId xmlns:p14="http://schemas.microsoft.com/office/powerpoint/2010/main" val="2502110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D7E56-E8F8-49B2-A989-9BE070955F9B}"/>
              </a:ext>
            </a:extLst>
          </p:cNvPr>
          <p:cNvSpPr>
            <a:spLocks noGrp="1"/>
          </p:cNvSpPr>
          <p:nvPr>
            <p:ph type="title"/>
          </p:nvPr>
        </p:nvSpPr>
        <p:spPr/>
        <p:txBody>
          <a:bodyPr/>
          <a:lstStyle/>
          <a:p>
            <a:r>
              <a:rPr lang="en-US" b="1" i="0" dirty="0">
                <a:solidFill>
                  <a:srgbClr val="222222"/>
                </a:solidFill>
                <a:effectLst/>
                <a:latin typeface="Google Sans"/>
              </a:rPr>
              <a:t>CHARTS</a:t>
            </a:r>
            <a:endParaRPr lang="en-PH" dirty="0"/>
          </a:p>
        </p:txBody>
      </p:sp>
      <p:sp>
        <p:nvSpPr>
          <p:cNvPr id="3" name="Content Placeholder 2">
            <a:extLst>
              <a:ext uri="{FF2B5EF4-FFF2-40B4-BE49-F238E27FC236}">
                <a16:creationId xmlns:a16="http://schemas.microsoft.com/office/drawing/2014/main" id="{1FE8DA75-C1BB-44C0-996F-9E9F9C457956}"/>
              </a:ext>
            </a:extLst>
          </p:cNvPr>
          <p:cNvSpPr>
            <a:spLocks noGrp="1"/>
          </p:cNvSpPr>
          <p:nvPr>
            <p:ph idx="1"/>
          </p:nvPr>
        </p:nvSpPr>
        <p:spPr/>
        <p:txBody>
          <a:bodyPr>
            <a:normAutofit fontScale="92500"/>
          </a:bodyPr>
          <a:lstStyle/>
          <a:p>
            <a:pPr>
              <a:buFont typeface="Wingdings" panose="05000000000000000000" pitchFamily="2" charset="2"/>
              <a:buChar char="Ø"/>
            </a:pPr>
            <a:r>
              <a:rPr lang="en-PH" sz="2400" b="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Charts</a:t>
            </a:r>
            <a:r>
              <a:rPr lang="en-PH" sz="2400"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represent a </a:t>
            </a:r>
            <a:r>
              <a:rPr lang="en-PH" sz="2400" b="1" i="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large set of information into graphs, diagrams, or in the form    of tables,</a:t>
            </a:r>
            <a:r>
              <a:rPr lang="en-PH" sz="2400"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whereas the Graph shows the mathematical relationship between varied sets of data. As such, a Graph is a type of Chart but not all of it. In fact, a Graph is a type of subgroup of Chart. A Chart, on the contrary, can take the form of a Graph or some other diagram or picture form.</a:t>
            </a:r>
          </a:p>
          <a:p>
            <a:pPr>
              <a:buFont typeface="Wingdings" panose="05000000000000000000" pitchFamily="2" charset="2"/>
              <a:buChar char="Ø"/>
            </a:pPr>
            <a:r>
              <a:rPr lang="en-PH" sz="2400" b="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Charts</a:t>
            </a:r>
            <a:r>
              <a:rPr lang="en-PH" sz="2400"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a:t>
            </a:r>
            <a:r>
              <a:rPr lang="en-PH" sz="2400" u="sng"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can present data of all types into a visually appealing pattern</a:t>
            </a:r>
            <a:r>
              <a:rPr lang="en-PH" sz="2400"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however, in the case of Graph, it is more ideal to have those data which depicts any type of trend or relationship between the variable plotted on the two axes to make a better insightful understanding to the intended user.</a:t>
            </a:r>
          </a:p>
          <a:p>
            <a:pPr>
              <a:buFont typeface="Wingdings" panose="05000000000000000000" pitchFamily="2" charset="2"/>
              <a:buChar char="Ø"/>
            </a:pPr>
            <a:r>
              <a:rPr lang="en-PH" sz="2400" b="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Charts</a:t>
            </a:r>
            <a:r>
              <a:rPr lang="en-PH" sz="2400"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are handy to use in cases where the data to be presented well categorized (such as by Region, Age bucket, etc.) or sort of averaged, which will further enable simple display. On the contrary, Graphs are more intended towards identifying trends or patterns in the data sets.</a:t>
            </a:r>
            <a:endParaRPr lang="en-PH" sz="2400" dirty="0">
              <a:solidFill>
                <a:srgbClr val="4D5968"/>
              </a:solidFill>
              <a:effectLst/>
              <a:latin typeface="Arial" panose="020B0604020202020204" pitchFamily="34" charset="0"/>
              <a:ea typeface="Calibri" panose="020F0502020204030204" pitchFamily="34" charset="0"/>
              <a:cs typeface="Arial" panose="020B0604020202020204" pitchFamily="34" charset="0"/>
            </a:endParaRPr>
          </a:p>
          <a:p>
            <a:endParaRPr lang="en-PH" dirty="0"/>
          </a:p>
        </p:txBody>
      </p:sp>
    </p:spTree>
    <p:extLst>
      <p:ext uri="{BB962C8B-B14F-4D97-AF65-F5344CB8AC3E}">
        <p14:creationId xmlns:p14="http://schemas.microsoft.com/office/powerpoint/2010/main" val="2289249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39E0C-CA69-4B6F-8603-099EF6D49A2A}"/>
              </a:ext>
            </a:extLst>
          </p:cNvPr>
          <p:cNvSpPr>
            <a:spLocks noGrp="1"/>
          </p:cNvSpPr>
          <p:nvPr>
            <p:ph type="title"/>
          </p:nvPr>
        </p:nvSpPr>
        <p:spPr/>
        <p:txBody>
          <a:bodyPr/>
          <a:lstStyle/>
          <a:p>
            <a:r>
              <a:rPr lang="en-US" b="1" i="0" dirty="0">
                <a:solidFill>
                  <a:srgbClr val="222222"/>
                </a:solidFill>
                <a:effectLst/>
                <a:latin typeface="Google Sans"/>
              </a:rPr>
              <a:t>GRAPHS</a:t>
            </a:r>
            <a:endParaRPr lang="en-PH" dirty="0"/>
          </a:p>
        </p:txBody>
      </p:sp>
      <p:sp>
        <p:nvSpPr>
          <p:cNvPr id="4" name="Content Placeholder 2">
            <a:extLst>
              <a:ext uri="{FF2B5EF4-FFF2-40B4-BE49-F238E27FC236}">
                <a16:creationId xmlns:a16="http://schemas.microsoft.com/office/drawing/2014/main" id="{FC42F8F0-474A-4E00-9938-F5332F8E42B1}"/>
              </a:ext>
            </a:extLst>
          </p:cNvPr>
          <p:cNvSpPr txBox="1">
            <a:spLocks/>
          </p:cNvSpPr>
          <p:nvPr/>
        </p:nvSpPr>
        <p:spPr>
          <a:xfrm>
            <a:off x="838200" y="1812131"/>
            <a:ext cx="10515600" cy="435133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rgbClr val="2A2A2A"/>
                </a:solidFill>
                <a:latin typeface="Open Sans"/>
              </a:rPr>
              <a:t>Bar graphs</a:t>
            </a:r>
            <a:r>
              <a:rPr lang="en-US" dirty="0">
                <a:solidFill>
                  <a:srgbClr val="2A2A2A"/>
                </a:solidFill>
                <a:latin typeface="Open Sans"/>
              </a:rPr>
              <a:t> to show numbers that are independent of each other. Example data might include things like the number of people who preferred each of Chinese takeaways, Indian takeaways and fish and chips.</a:t>
            </a:r>
          </a:p>
          <a:p>
            <a:r>
              <a:rPr lang="en-US" b="1" dirty="0">
                <a:solidFill>
                  <a:srgbClr val="2A2A2A"/>
                </a:solidFill>
                <a:latin typeface="Open Sans"/>
              </a:rPr>
              <a:t>Pie charts</a:t>
            </a:r>
            <a:r>
              <a:rPr lang="en-US" dirty="0">
                <a:solidFill>
                  <a:srgbClr val="2A2A2A"/>
                </a:solidFill>
                <a:latin typeface="Open Sans"/>
              </a:rPr>
              <a:t> to show you how a whole is divided into different parts. You might, for example, want to show how a budget had been spent on different items in a particular year.</a:t>
            </a:r>
          </a:p>
          <a:p>
            <a:r>
              <a:rPr lang="en-US" b="1" dirty="0">
                <a:solidFill>
                  <a:srgbClr val="2A2A2A"/>
                </a:solidFill>
                <a:latin typeface="Open Sans"/>
              </a:rPr>
              <a:t>Line graphs</a:t>
            </a:r>
            <a:r>
              <a:rPr lang="en-US" dirty="0">
                <a:solidFill>
                  <a:srgbClr val="2A2A2A"/>
                </a:solidFill>
                <a:latin typeface="Open Sans"/>
              </a:rPr>
              <a:t> show you how numbers have changed over time. They are used when you have data that are connected, and to show trends, for example, average night-time temperature in each month of the year.</a:t>
            </a:r>
          </a:p>
          <a:p>
            <a:r>
              <a:rPr lang="en-US" b="1" dirty="0">
                <a:solidFill>
                  <a:srgbClr val="2A2A2A"/>
                </a:solidFill>
                <a:latin typeface="Open Sans"/>
              </a:rPr>
              <a:t>Cartesian graphs</a:t>
            </a:r>
            <a:r>
              <a:rPr lang="en-US" dirty="0">
                <a:solidFill>
                  <a:srgbClr val="2A2A2A"/>
                </a:solidFill>
                <a:latin typeface="Open Sans"/>
              </a:rPr>
              <a:t> have numbers on both axes, which therefore allow you to show how changes in one thing affect another. These are widely used in mathematics, and particularly in </a:t>
            </a:r>
            <a:r>
              <a:rPr lang="en-US" b="1" dirty="0">
                <a:solidFill>
                  <a:srgbClr val="022E61"/>
                </a:solidFill>
                <a:latin typeface="Open Sans"/>
                <a:hlinkClick r:id="rId2"/>
              </a:rPr>
              <a:t>algebra</a:t>
            </a:r>
            <a:r>
              <a:rPr lang="en-US" dirty="0">
                <a:solidFill>
                  <a:srgbClr val="2A2A2A"/>
                </a:solidFill>
                <a:latin typeface="Open Sans"/>
              </a:rPr>
              <a:t>.</a:t>
            </a:r>
          </a:p>
          <a:p>
            <a:pPr marL="0" indent="0">
              <a:buFont typeface="Arial" panose="020B0604020202020204" pitchFamily="34" charset="0"/>
              <a:buNone/>
            </a:pPr>
            <a:br>
              <a:rPr lang="en-US" dirty="0"/>
            </a:br>
            <a:br>
              <a:rPr lang="en-US" dirty="0"/>
            </a:br>
            <a:r>
              <a:rPr lang="en-US" dirty="0">
                <a:solidFill>
                  <a:srgbClr val="2A2A2A"/>
                </a:solidFill>
                <a:latin typeface="Open Sans"/>
              </a:rPr>
              <a:t>Source: </a:t>
            </a:r>
            <a:r>
              <a:rPr lang="en-US" dirty="0">
                <a:solidFill>
                  <a:srgbClr val="022E61"/>
                </a:solidFill>
                <a:latin typeface="Open Sans"/>
                <a:hlinkClick r:id="rId3"/>
              </a:rPr>
              <a:t>https://www.skillsyouneed.com/num/graphs-charts.html</a:t>
            </a:r>
            <a:endParaRPr lang="en-PH" dirty="0"/>
          </a:p>
        </p:txBody>
      </p:sp>
    </p:spTree>
    <p:extLst>
      <p:ext uri="{BB962C8B-B14F-4D97-AF65-F5344CB8AC3E}">
        <p14:creationId xmlns:p14="http://schemas.microsoft.com/office/powerpoint/2010/main" val="269356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570E3-22BA-4A9B-B2FA-358820F69370}"/>
              </a:ext>
            </a:extLst>
          </p:cNvPr>
          <p:cNvSpPr>
            <a:spLocks noGrp="1"/>
          </p:cNvSpPr>
          <p:nvPr>
            <p:ph type="title"/>
          </p:nvPr>
        </p:nvSpPr>
        <p:spPr>
          <a:xfrm>
            <a:off x="838200" y="365125"/>
            <a:ext cx="10972800" cy="1325563"/>
          </a:xfrm>
        </p:spPr>
        <p:txBody>
          <a:bodyPr/>
          <a:lstStyle/>
          <a:p>
            <a:r>
              <a:rPr lang="en-PH" dirty="0"/>
              <a:t>6  important differences bet. Graphs and Charts</a:t>
            </a:r>
          </a:p>
        </p:txBody>
      </p:sp>
      <p:graphicFrame>
        <p:nvGraphicFramePr>
          <p:cNvPr id="7" name="Content Placeholder 6">
            <a:extLst>
              <a:ext uri="{FF2B5EF4-FFF2-40B4-BE49-F238E27FC236}">
                <a16:creationId xmlns:a16="http://schemas.microsoft.com/office/drawing/2014/main" id="{33F31BD1-35FB-458F-A77C-2FE3F29BFB6D}"/>
              </a:ext>
            </a:extLst>
          </p:cNvPr>
          <p:cNvGraphicFramePr>
            <a:graphicFrameLocks noGrp="1"/>
          </p:cNvGraphicFramePr>
          <p:nvPr>
            <p:ph idx="1"/>
            <p:extLst>
              <p:ext uri="{D42A27DB-BD31-4B8C-83A1-F6EECF244321}">
                <p14:modId xmlns:p14="http://schemas.microsoft.com/office/powerpoint/2010/main" val="337062435"/>
              </p:ext>
            </p:extLst>
          </p:nvPr>
        </p:nvGraphicFramePr>
        <p:xfrm>
          <a:off x="673100" y="1483987"/>
          <a:ext cx="10883898" cy="4778384"/>
        </p:xfrm>
        <a:graphic>
          <a:graphicData uri="http://schemas.openxmlformats.org/drawingml/2006/table">
            <a:tbl>
              <a:tblPr firstRow="1" firstCol="1" bandRow="1">
                <a:tableStyleId>{5C22544A-7EE6-4342-B048-85BDC9FD1C3A}</a:tableStyleId>
              </a:tblPr>
              <a:tblGrid>
                <a:gridCol w="2381191">
                  <a:extLst>
                    <a:ext uri="{9D8B030D-6E8A-4147-A177-3AD203B41FA5}">
                      <a16:colId xmlns:a16="http://schemas.microsoft.com/office/drawing/2014/main" val="2345436872"/>
                    </a:ext>
                  </a:extLst>
                </a:gridCol>
                <a:gridCol w="224323">
                  <a:extLst>
                    <a:ext uri="{9D8B030D-6E8A-4147-A177-3AD203B41FA5}">
                      <a16:colId xmlns:a16="http://schemas.microsoft.com/office/drawing/2014/main" val="4239131801"/>
                    </a:ext>
                  </a:extLst>
                </a:gridCol>
                <a:gridCol w="3611972">
                  <a:extLst>
                    <a:ext uri="{9D8B030D-6E8A-4147-A177-3AD203B41FA5}">
                      <a16:colId xmlns:a16="http://schemas.microsoft.com/office/drawing/2014/main" val="1852147736"/>
                    </a:ext>
                  </a:extLst>
                </a:gridCol>
                <a:gridCol w="249513">
                  <a:extLst>
                    <a:ext uri="{9D8B030D-6E8A-4147-A177-3AD203B41FA5}">
                      <a16:colId xmlns:a16="http://schemas.microsoft.com/office/drawing/2014/main" val="456083903"/>
                    </a:ext>
                  </a:extLst>
                </a:gridCol>
                <a:gridCol w="4416899">
                  <a:extLst>
                    <a:ext uri="{9D8B030D-6E8A-4147-A177-3AD203B41FA5}">
                      <a16:colId xmlns:a16="http://schemas.microsoft.com/office/drawing/2014/main" val="1521331363"/>
                    </a:ext>
                  </a:extLst>
                </a:gridCol>
              </a:tblGrid>
              <a:tr h="279383">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Basis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gn="ctr">
                        <a:lnSpc>
                          <a:spcPct val="107000"/>
                        </a:lnSpc>
                        <a:spcAft>
                          <a:spcPts val="800"/>
                        </a:spcAft>
                      </a:pPr>
                      <a:r>
                        <a:rPr lang="en-PH" sz="1800">
                          <a:effectLst/>
                          <a:latin typeface="Arial" panose="020B0604020202020204" pitchFamily="34" charset="0"/>
                          <a:cs typeface="Arial" panose="020B0604020202020204" pitchFamily="34" charset="0"/>
                        </a:rPr>
                        <a:t>Graphs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gn="ctr">
                        <a:lnSpc>
                          <a:spcPct val="107000"/>
                        </a:lnSpc>
                        <a:spcAft>
                          <a:spcPts val="800"/>
                        </a:spcAft>
                      </a:pPr>
                      <a:r>
                        <a:rPr lang="en-PH" sz="1800">
                          <a:effectLst/>
                          <a:latin typeface="Arial" panose="020B0604020202020204" pitchFamily="34" charset="0"/>
                          <a:cs typeface="Arial" panose="020B0604020202020204" pitchFamily="34" charset="0"/>
                        </a:rPr>
                        <a:t>Charts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extLst>
                  <a:ext uri="{0D108BD9-81ED-4DB2-BD59-A6C34878D82A}">
                    <a16:rowId xmlns:a16="http://schemas.microsoft.com/office/drawing/2014/main" val="1421865864"/>
                  </a:ext>
                </a:extLst>
              </a:tr>
              <a:tr h="1610950">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Meaning</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dirty="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A Graph is a type of Chart which is used to show the mathematical relationship between varied sets of data by plotting on it’s Horizontal (X-axis) and Vertical (Y-axis).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dirty="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A Chart represents information that can be in the form of a diagram, table, or graph itself, and it comprises various methods for presenting large information.</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extLst>
                  <a:ext uri="{0D108BD9-81ED-4DB2-BD59-A6C34878D82A}">
                    <a16:rowId xmlns:a16="http://schemas.microsoft.com/office/drawing/2014/main" val="34843886"/>
                  </a:ext>
                </a:extLst>
              </a:tr>
              <a:tr h="1230502">
                <a:tc>
                  <a:txBody>
                    <a:bodyPr/>
                    <a:lstStyle/>
                    <a:p>
                      <a:pPr>
                        <a:lnSpc>
                          <a:spcPct val="107000"/>
                        </a:lnSpc>
                        <a:spcAft>
                          <a:spcPts val="800"/>
                        </a:spcAft>
                      </a:pPr>
                      <a:r>
                        <a:rPr lang="en-PH" sz="1800">
                          <a:effectLst/>
                          <a:latin typeface="Arial" panose="020B0604020202020204" pitchFamily="34" charset="0"/>
                          <a:cs typeface="Arial" panose="020B0604020202020204" pitchFamily="34" charset="0"/>
                        </a:rPr>
                        <a:t>Subset</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a:effectLst/>
                          <a:latin typeface="Arial" panose="020B0604020202020204" pitchFamily="34" charset="0"/>
                          <a:cs typeface="Arial" panose="020B0604020202020204" pitchFamily="34" charset="0"/>
                        </a:rPr>
                        <a:t>All Graphs are Charts. It means that no matter which type of Graph one uses to display the data, it will be a type of Chart subset always.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All Charts are not Graphs. It means there can be other types of Charts that are not Graphs.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extLst>
                  <a:ext uri="{0D108BD9-81ED-4DB2-BD59-A6C34878D82A}">
                    <a16:rowId xmlns:a16="http://schemas.microsoft.com/office/drawing/2014/main" val="2631310421"/>
                  </a:ext>
                </a:extLst>
              </a:tr>
              <a:tr h="1230502">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Data Analyzed</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a:effectLst/>
                          <a:latin typeface="Arial" panose="020B0604020202020204" pitchFamily="34" charset="0"/>
                          <a:cs typeface="Arial" panose="020B0604020202020204" pitchFamily="34" charset="0"/>
                        </a:rPr>
                        <a:t>Graphs can be used for raw data as well and provide a visual representation of trends and changes in the data over a period of time.</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49380" marB="49380"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Ideal for those forms of data which can be easily structured or Categorized into small subsets of simple and easily understandable figures.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49380" marB="49380" anchor="ctr"/>
                </a:tc>
                <a:extLst>
                  <a:ext uri="{0D108BD9-81ED-4DB2-BD59-A6C34878D82A}">
                    <a16:rowId xmlns:a16="http://schemas.microsoft.com/office/drawing/2014/main" val="3032037292"/>
                  </a:ext>
                </a:extLst>
              </a:tr>
            </a:tbl>
          </a:graphicData>
        </a:graphic>
      </p:graphicFrame>
    </p:spTree>
    <p:extLst>
      <p:ext uri="{BB962C8B-B14F-4D97-AF65-F5344CB8AC3E}">
        <p14:creationId xmlns:p14="http://schemas.microsoft.com/office/powerpoint/2010/main" val="3845225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570E3-22BA-4A9B-B2FA-358820F69370}"/>
              </a:ext>
            </a:extLst>
          </p:cNvPr>
          <p:cNvSpPr>
            <a:spLocks noGrp="1"/>
          </p:cNvSpPr>
          <p:nvPr>
            <p:ph type="title"/>
          </p:nvPr>
        </p:nvSpPr>
        <p:spPr>
          <a:xfrm>
            <a:off x="546100" y="365125"/>
            <a:ext cx="11061700" cy="1325563"/>
          </a:xfrm>
        </p:spPr>
        <p:txBody>
          <a:bodyPr/>
          <a:lstStyle/>
          <a:p>
            <a:r>
              <a:rPr lang="en-PH" dirty="0"/>
              <a:t>6  important differences bet. Graphs and Charts</a:t>
            </a:r>
          </a:p>
        </p:txBody>
      </p:sp>
      <p:graphicFrame>
        <p:nvGraphicFramePr>
          <p:cNvPr id="5" name="Content Placeholder 4">
            <a:extLst>
              <a:ext uri="{FF2B5EF4-FFF2-40B4-BE49-F238E27FC236}">
                <a16:creationId xmlns:a16="http://schemas.microsoft.com/office/drawing/2014/main" id="{80B2571A-4BDE-4B04-A2AD-60CD3CD43E0A}"/>
              </a:ext>
            </a:extLst>
          </p:cNvPr>
          <p:cNvGraphicFramePr>
            <a:graphicFrameLocks noGrp="1"/>
          </p:cNvGraphicFramePr>
          <p:nvPr>
            <p:ph idx="1"/>
            <p:extLst>
              <p:ext uri="{D42A27DB-BD31-4B8C-83A1-F6EECF244321}">
                <p14:modId xmlns:p14="http://schemas.microsoft.com/office/powerpoint/2010/main" val="1474665866"/>
              </p:ext>
            </p:extLst>
          </p:nvPr>
        </p:nvGraphicFramePr>
        <p:xfrm>
          <a:off x="939800" y="1655716"/>
          <a:ext cx="10248900" cy="3954709"/>
        </p:xfrm>
        <a:graphic>
          <a:graphicData uri="http://schemas.openxmlformats.org/drawingml/2006/table">
            <a:tbl>
              <a:tblPr firstRow="1" firstCol="1" bandRow="1">
                <a:tableStyleId>{5C22544A-7EE6-4342-B048-85BDC9FD1C3A}</a:tableStyleId>
              </a:tblPr>
              <a:tblGrid>
                <a:gridCol w="2242265">
                  <a:extLst>
                    <a:ext uri="{9D8B030D-6E8A-4147-A177-3AD203B41FA5}">
                      <a16:colId xmlns:a16="http://schemas.microsoft.com/office/drawing/2014/main" val="694165173"/>
                    </a:ext>
                  </a:extLst>
                </a:gridCol>
                <a:gridCol w="211234">
                  <a:extLst>
                    <a:ext uri="{9D8B030D-6E8A-4147-A177-3AD203B41FA5}">
                      <a16:colId xmlns:a16="http://schemas.microsoft.com/office/drawing/2014/main" val="1150808869"/>
                    </a:ext>
                  </a:extLst>
                </a:gridCol>
                <a:gridCol w="3401239">
                  <a:extLst>
                    <a:ext uri="{9D8B030D-6E8A-4147-A177-3AD203B41FA5}">
                      <a16:colId xmlns:a16="http://schemas.microsoft.com/office/drawing/2014/main" val="4220501610"/>
                    </a:ext>
                  </a:extLst>
                </a:gridCol>
                <a:gridCol w="234959">
                  <a:extLst>
                    <a:ext uri="{9D8B030D-6E8A-4147-A177-3AD203B41FA5}">
                      <a16:colId xmlns:a16="http://schemas.microsoft.com/office/drawing/2014/main" val="4219080448"/>
                    </a:ext>
                  </a:extLst>
                </a:gridCol>
                <a:gridCol w="4159203">
                  <a:extLst>
                    <a:ext uri="{9D8B030D-6E8A-4147-A177-3AD203B41FA5}">
                      <a16:colId xmlns:a16="http://schemas.microsoft.com/office/drawing/2014/main" val="3845165630"/>
                    </a:ext>
                  </a:extLst>
                </a:gridCol>
              </a:tblGrid>
              <a:tr h="158656">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Basis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gn="ctr">
                        <a:lnSpc>
                          <a:spcPct val="107000"/>
                        </a:lnSpc>
                        <a:spcAft>
                          <a:spcPts val="800"/>
                        </a:spcAft>
                      </a:pPr>
                      <a:r>
                        <a:rPr lang="en-PH" sz="1800">
                          <a:effectLst/>
                          <a:latin typeface="Arial" panose="020B0604020202020204" pitchFamily="34" charset="0"/>
                          <a:cs typeface="Arial" panose="020B0604020202020204" pitchFamily="34" charset="0"/>
                        </a:rPr>
                        <a:t>Graphs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gn="ctr">
                        <a:lnSpc>
                          <a:spcPct val="107000"/>
                        </a:lnSpc>
                        <a:spcAft>
                          <a:spcPts val="800"/>
                        </a:spcAft>
                      </a:pPr>
                      <a:r>
                        <a:rPr lang="en-PH" sz="1800">
                          <a:effectLst/>
                          <a:latin typeface="Arial" panose="020B0604020202020204" pitchFamily="34" charset="0"/>
                          <a:cs typeface="Arial" panose="020B0604020202020204" pitchFamily="34" charset="0"/>
                        </a:rPr>
                        <a:t>Charts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extLst>
                  <a:ext uri="{0D108BD9-81ED-4DB2-BD59-A6C34878D82A}">
                    <a16:rowId xmlns:a16="http://schemas.microsoft.com/office/drawing/2014/main" val="1138504089"/>
                  </a:ext>
                </a:extLst>
              </a:tr>
              <a:tr h="806805">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Usage</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dirty="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Graphs find their usage more in Analysis using both raw data and exact numbers, and as such shows, accurate numerical figures plotted on its axes.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dirty="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Charts find their excess use in business presentations and in showing survey results. Example Pie Charts are the most popular ones used in Business Presentations.</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extLst>
                  <a:ext uri="{0D108BD9-81ED-4DB2-BD59-A6C34878D82A}">
                    <a16:rowId xmlns:a16="http://schemas.microsoft.com/office/drawing/2014/main" val="1296253619"/>
                  </a:ext>
                </a:extLst>
              </a:tr>
              <a:tr h="698780">
                <a:tc>
                  <a:txBody>
                    <a:bodyPr/>
                    <a:lstStyle/>
                    <a:p>
                      <a:pPr>
                        <a:lnSpc>
                          <a:spcPct val="107000"/>
                        </a:lnSpc>
                        <a:spcAft>
                          <a:spcPts val="800"/>
                        </a:spcAft>
                      </a:pPr>
                      <a:r>
                        <a:rPr lang="en-PH" sz="1800" u="none" strike="noStrike">
                          <a:effectLst/>
                          <a:latin typeface="Arial" panose="020B0604020202020204" pitchFamily="34" charset="0"/>
                          <a:cs typeface="Arial" panose="020B0604020202020204" pitchFamily="34" charset="0"/>
                          <a:hlinkClick r:id="rId2"/>
                        </a:rPr>
                        <a:t>Trend Analysis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A Graph is an ideal choice for those data which depicts some sort of trend or relation between variables depicted on the graph.</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Charts can be used in those cases also where data showed is not depicting any Trend or relationship.</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extLst>
                  <a:ext uri="{0D108BD9-81ED-4DB2-BD59-A6C34878D82A}">
                    <a16:rowId xmlns:a16="http://schemas.microsoft.com/office/drawing/2014/main" val="4043759984"/>
                  </a:ext>
                </a:extLst>
              </a:tr>
              <a:tr h="374706">
                <a:tc>
                  <a:txBody>
                    <a:bodyPr/>
                    <a:lstStyle/>
                    <a:p>
                      <a:pPr>
                        <a:lnSpc>
                          <a:spcPct val="107000"/>
                        </a:lnSpc>
                        <a:spcAft>
                          <a:spcPts val="800"/>
                        </a:spcAft>
                      </a:pPr>
                      <a:r>
                        <a:rPr lang="en-PH" sz="1800">
                          <a:effectLst/>
                          <a:latin typeface="Arial" panose="020B0604020202020204" pitchFamily="34" charset="0"/>
                          <a:cs typeface="Arial" panose="020B0604020202020204" pitchFamily="34" charset="0"/>
                        </a:rPr>
                        <a:t>Common Types</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u="sng">
                          <a:effectLst/>
                          <a:latin typeface="Arial" panose="020B0604020202020204" pitchFamily="34" charset="0"/>
                          <a:cs typeface="Arial" panose="020B0604020202020204" pitchFamily="34" charset="0"/>
                          <a:hlinkClick r:id="rId3"/>
                        </a:rPr>
                        <a:t>Line Graph</a:t>
                      </a:r>
                      <a:r>
                        <a:rPr lang="en-PH" sz="1800">
                          <a:effectLst/>
                          <a:latin typeface="Arial" panose="020B0604020202020204" pitchFamily="34" charset="0"/>
                          <a:cs typeface="Arial" panose="020B0604020202020204" pitchFamily="34" charset="0"/>
                        </a:rPr>
                        <a:t> and Bar Graph.</a:t>
                      </a:r>
                      <a:endParaRPr lang="en-PH" sz="180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tc>
                  <a:txBody>
                    <a:bodyPr/>
                    <a:lstStyle/>
                    <a:p>
                      <a:pPr>
                        <a:lnSpc>
                          <a:spcPct val="107000"/>
                        </a:lnSpc>
                      </a:pPr>
                      <a:endParaRPr lang="en-PH" sz="1800">
                        <a:effectLst/>
                        <a:latin typeface="Arial" panose="020B0604020202020204" pitchFamily="34" charset="0"/>
                        <a:cs typeface="Arial" panose="020B0604020202020204" pitchFamily="34" charset="0"/>
                      </a:endParaRPr>
                    </a:p>
                  </a:txBody>
                  <a:tcPr marL="0" marR="0" marT="28042" marB="28042" anchor="ctr"/>
                </a:tc>
                <a:tc>
                  <a:txBody>
                    <a:bodyPr/>
                    <a:lstStyle/>
                    <a:p>
                      <a:pPr>
                        <a:lnSpc>
                          <a:spcPct val="107000"/>
                        </a:lnSpc>
                        <a:spcAft>
                          <a:spcPts val="800"/>
                        </a:spcAft>
                      </a:pPr>
                      <a:r>
                        <a:rPr lang="en-PH" sz="1800" dirty="0">
                          <a:effectLst/>
                          <a:latin typeface="Arial" panose="020B0604020202020204" pitchFamily="34" charset="0"/>
                          <a:cs typeface="Arial" panose="020B0604020202020204" pitchFamily="34" charset="0"/>
                        </a:rPr>
                        <a:t>Popular Chart types are Pie Chart, Histogram, Vertical, and Historical </a:t>
                      </a:r>
                      <a:r>
                        <a:rPr lang="en-PH" sz="1800" u="sng" dirty="0">
                          <a:effectLst/>
                          <a:latin typeface="Arial" panose="020B0604020202020204" pitchFamily="34" charset="0"/>
                          <a:cs typeface="Arial" panose="020B0604020202020204" pitchFamily="34" charset="0"/>
                          <a:hlinkClick r:id="rId4"/>
                        </a:rPr>
                        <a:t>Bar Chart</a:t>
                      </a:r>
                      <a:r>
                        <a:rPr lang="en-PH" sz="1800" dirty="0">
                          <a:effectLst/>
                          <a:latin typeface="Arial" panose="020B0604020202020204" pitchFamily="34" charset="0"/>
                          <a:cs typeface="Arial" panose="020B0604020202020204" pitchFamily="34" charset="0"/>
                        </a:rPr>
                        <a:t>.</a:t>
                      </a:r>
                      <a:endParaRPr lang="en-PH" sz="1800" dirty="0">
                        <a:effectLst/>
                        <a:latin typeface="Arial" panose="020B0604020202020204" pitchFamily="34" charset="0"/>
                        <a:ea typeface="Calibri" panose="020F0502020204030204" pitchFamily="34" charset="0"/>
                        <a:cs typeface="Arial" panose="020B0604020202020204" pitchFamily="34" charset="0"/>
                      </a:endParaRPr>
                    </a:p>
                  </a:txBody>
                  <a:tcPr marL="0" marR="0" marT="28042" marB="28042" anchor="ctr"/>
                </a:tc>
                <a:extLst>
                  <a:ext uri="{0D108BD9-81ED-4DB2-BD59-A6C34878D82A}">
                    <a16:rowId xmlns:a16="http://schemas.microsoft.com/office/drawing/2014/main" val="2192391951"/>
                  </a:ext>
                </a:extLst>
              </a:tr>
            </a:tbl>
          </a:graphicData>
        </a:graphic>
      </p:graphicFrame>
    </p:spTree>
    <p:extLst>
      <p:ext uri="{BB962C8B-B14F-4D97-AF65-F5344CB8AC3E}">
        <p14:creationId xmlns:p14="http://schemas.microsoft.com/office/powerpoint/2010/main" val="1790054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1BB3F-FE5C-4238-907F-DD6F3D3BC2EA}"/>
              </a:ext>
            </a:extLst>
          </p:cNvPr>
          <p:cNvSpPr>
            <a:spLocks noGrp="1"/>
          </p:cNvSpPr>
          <p:nvPr>
            <p:ph type="title"/>
          </p:nvPr>
        </p:nvSpPr>
        <p:spPr/>
        <p:txBody>
          <a:bodyPr/>
          <a:lstStyle/>
          <a:p>
            <a:r>
              <a:rPr lang="en-PH" b="1" dirty="0"/>
              <a:t>Differences bet. Graphs and Charts</a:t>
            </a:r>
          </a:p>
        </p:txBody>
      </p:sp>
      <p:sp>
        <p:nvSpPr>
          <p:cNvPr id="3" name="Content Placeholder 2">
            <a:extLst>
              <a:ext uri="{FF2B5EF4-FFF2-40B4-BE49-F238E27FC236}">
                <a16:creationId xmlns:a16="http://schemas.microsoft.com/office/drawing/2014/main" id="{AFCAC94A-7663-4713-8D43-72490B7B618C}"/>
              </a:ext>
            </a:extLst>
          </p:cNvPr>
          <p:cNvSpPr>
            <a:spLocks noGrp="1"/>
          </p:cNvSpPr>
          <p:nvPr>
            <p:ph idx="1"/>
          </p:nvPr>
        </p:nvSpPr>
        <p:spPr/>
        <p:txBody>
          <a:bodyPr/>
          <a:lstStyle/>
          <a:p>
            <a:pPr>
              <a:buFont typeface="Wingdings" panose="05000000000000000000" pitchFamily="2" charset="2"/>
              <a:buChar char="Ø"/>
            </a:pPr>
            <a:r>
              <a:rPr lang="en-PH" b="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Charts</a:t>
            </a:r>
            <a:r>
              <a:rPr lang="en-PH"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and </a:t>
            </a:r>
            <a:r>
              <a:rPr lang="en-PH" b="1"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Graphs</a:t>
            </a:r>
            <a:r>
              <a:rPr lang="en-PH"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are used frequently in the presentation of data, both raw and exact, and deliver in terms of making it visually appealing and easy to understand for the intended users.</a:t>
            </a:r>
          </a:p>
          <a:p>
            <a:pPr>
              <a:buFont typeface="Wingdings" panose="05000000000000000000" pitchFamily="2" charset="2"/>
              <a:buChar char="Ø"/>
            </a:pPr>
            <a:r>
              <a:rPr lang="en-PH"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 It is very common to misunderstand the two due to the very thin line of differences between them. </a:t>
            </a:r>
          </a:p>
          <a:p>
            <a:pPr>
              <a:buFont typeface="Wingdings" panose="05000000000000000000" pitchFamily="2" charset="2"/>
              <a:buChar char="Ø"/>
            </a:pPr>
            <a:r>
              <a:rPr lang="en-PH" dirty="0">
                <a:solidFill>
                  <a:srgbClr val="4D5968"/>
                </a:solidFill>
                <a:effectLst/>
                <a:latin typeface="Arial" panose="020B0604020202020204" pitchFamily="34" charset="0"/>
                <a:ea typeface="Times New Roman" panose="02020603050405020304" pitchFamily="18" charset="0"/>
                <a:cs typeface="Arial" panose="020B0604020202020204" pitchFamily="34" charset="0"/>
              </a:rPr>
              <a:t>These are powerful visual representation tools to compact large sets of data into small capsules of visually appealing sets of information, which can take the form of different types of charts and graphs.</a:t>
            </a:r>
            <a:endParaRPr lang="en-PH" dirty="0">
              <a:effectLst/>
              <a:latin typeface="Arial" panose="020B0604020202020204" pitchFamily="34" charset="0"/>
              <a:ea typeface="Calibri" panose="020F0502020204030204" pitchFamily="34" charset="0"/>
              <a:cs typeface="Arial" panose="020B0604020202020204" pitchFamily="34" charset="0"/>
            </a:endParaRPr>
          </a:p>
          <a:p>
            <a:endParaRPr lang="en-PH" dirty="0"/>
          </a:p>
        </p:txBody>
      </p:sp>
    </p:spTree>
    <p:extLst>
      <p:ext uri="{BB962C8B-B14F-4D97-AF65-F5344CB8AC3E}">
        <p14:creationId xmlns:p14="http://schemas.microsoft.com/office/powerpoint/2010/main" val="2557938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1528</Words>
  <Application>Microsoft Office PowerPoint</Application>
  <PresentationFormat>Widescreen</PresentationFormat>
  <Paragraphs>121</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Calibri Light</vt:lpstr>
      <vt:lpstr>Courier New</vt:lpstr>
      <vt:lpstr>Google Sans</vt:lpstr>
      <vt:lpstr>Open Sans</vt:lpstr>
      <vt:lpstr>Symbol</vt:lpstr>
      <vt:lpstr>Times New Roman</vt:lpstr>
      <vt:lpstr>Wingdings</vt:lpstr>
      <vt:lpstr>Office Theme</vt:lpstr>
      <vt:lpstr>Zoom Tutoring on Economics</vt:lpstr>
      <vt:lpstr>1. Data Visualization</vt:lpstr>
      <vt:lpstr>1. Data Visualization</vt:lpstr>
      <vt:lpstr>CHARTS</vt:lpstr>
      <vt:lpstr>CHARTS</vt:lpstr>
      <vt:lpstr>GRAPHS</vt:lpstr>
      <vt:lpstr>6  important differences bet. Graphs and Charts</vt:lpstr>
      <vt:lpstr>6  important differences bet. Graphs and Charts</vt:lpstr>
      <vt:lpstr>Differences bet. Graphs and Charts</vt:lpstr>
      <vt:lpstr>2. Descriptive Data Mining</vt:lpstr>
      <vt:lpstr>2. Descriptive Data Mining</vt:lpstr>
      <vt:lpstr>2. Descriptive Data Mining</vt:lpstr>
      <vt:lpstr> Descriptive Data Mining Vs Predictive Data Mining </vt:lpstr>
      <vt:lpstr>Predictive  Data Mining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Zoom Tutoring with on Economics</dc:title>
  <dc:creator>Josue</dc:creator>
  <cp:lastModifiedBy>Josue</cp:lastModifiedBy>
  <cp:revision>60</cp:revision>
  <cp:lastPrinted>2020-11-02T03:23:32Z</cp:lastPrinted>
  <dcterms:created xsi:type="dcterms:W3CDTF">2020-10-30T05:54:12Z</dcterms:created>
  <dcterms:modified xsi:type="dcterms:W3CDTF">2020-11-05T09:27:21Z</dcterms:modified>
</cp:coreProperties>
</file>