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03" r:id="rId1"/>
  </p:sldMasterIdLst>
  <p:sldIdLst>
    <p:sldId id="257" r:id="rId2"/>
    <p:sldId id="258" r:id="rId3"/>
    <p:sldId id="260" r:id="rId4"/>
    <p:sldId id="259" r:id="rId5"/>
    <p:sldId id="262" r:id="rId6"/>
    <p:sldId id="298" r:id="rId7"/>
    <p:sldId id="292" r:id="rId8"/>
    <p:sldId id="263" r:id="rId9"/>
    <p:sldId id="271" r:id="rId10"/>
    <p:sldId id="291" r:id="rId11"/>
    <p:sldId id="289" r:id="rId12"/>
    <p:sldId id="288" r:id="rId13"/>
    <p:sldId id="273" r:id="rId14"/>
    <p:sldId id="274" r:id="rId15"/>
    <p:sldId id="272" r:id="rId16"/>
    <p:sldId id="277" r:id="rId17"/>
    <p:sldId id="275" r:id="rId18"/>
    <p:sldId id="268" r:id="rId19"/>
    <p:sldId id="270" r:id="rId20"/>
    <p:sldId id="269" r:id="rId21"/>
    <p:sldId id="285" r:id="rId22"/>
    <p:sldId id="299" r:id="rId23"/>
    <p:sldId id="280" r:id="rId24"/>
    <p:sldId id="286" r:id="rId25"/>
    <p:sldId id="287" r:id="rId26"/>
    <p:sldId id="293" r:id="rId27"/>
    <p:sldId id="282" r:id="rId28"/>
    <p:sldId id="290" r:id="rId29"/>
    <p:sldId id="283" r:id="rId30"/>
    <p:sldId id="28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8AC7"/>
    <a:srgbClr val="EC20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PH"/>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PH"/>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PH"/>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en-PH"/>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en-PH"/>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024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40679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6539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3640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449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1272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49488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083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37891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12/6/2025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59054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12/6/2025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18051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61BEF0D-F0BB-DE4B-95CE-6DB70DBA9567}" type="datetimeFigureOut">
              <a:rPr lang="en-US" smtClean="0"/>
              <a:pPr/>
              <a:t>12/6/2025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PH"/>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a:lstStyle/>
            <a:p>
              <a:endParaRPr lang="en-PH"/>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7779560"/>
      </p:ext>
    </p:extLst>
  </p:cSld>
  <p:clrMap bg1="lt1" tx1="dk1" bg2="lt2" tx2="dk2" accent1="accent1" accent2="accent2" accent3="accent3" accent4="accent4" accent5="accent5" accent6="accent6" hlink="hlink" folHlink="folHlink"/>
  <p:sldLayoutIdLst>
    <p:sldLayoutId id="2147484004" r:id="rId1"/>
    <p:sldLayoutId id="2147484005" r:id="rId2"/>
    <p:sldLayoutId id="2147484006" r:id="rId3"/>
    <p:sldLayoutId id="2147484007" r:id="rId4"/>
    <p:sldLayoutId id="2147484008" r:id="rId5"/>
    <p:sldLayoutId id="2147484009" r:id="rId6"/>
    <p:sldLayoutId id="2147484010" r:id="rId7"/>
    <p:sldLayoutId id="2147484011" r:id="rId8"/>
    <p:sldLayoutId id="2147484012" r:id="rId9"/>
    <p:sldLayoutId id="2147484013" r:id="rId10"/>
    <p:sldLayoutId id="2147484014"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image" Target="../media/image22.jpg"/><Relationship Id="rId1" Type="http://schemas.openxmlformats.org/officeDocument/2006/relationships/slideLayout" Target="../slideLayouts/slideLayout2.xml"/><Relationship Id="rId6" Type="http://schemas.openxmlformats.org/officeDocument/2006/relationships/image" Target="../media/image26.jpg"/><Relationship Id="rId5" Type="http://schemas.openxmlformats.org/officeDocument/2006/relationships/image" Target="../media/image25.jpg"/><Relationship Id="rId4" Type="http://schemas.openxmlformats.org/officeDocument/2006/relationships/image" Target="../media/image24.jpg"/></Relationships>
</file>

<file path=ppt/slides/_rels/slide23.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4.xml"/><Relationship Id="rId5" Type="http://schemas.openxmlformats.org/officeDocument/2006/relationships/image" Target="../media/image35.png"/><Relationship Id="rId4" Type="http://schemas.openxmlformats.org/officeDocument/2006/relationships/image" Target="../media/image34.png"/></Relationships>
</file>

<file path=ppt/slides/_rels/slide27.xml.rels><?xml version="1.0" encoding="UTF-8" standalone="yes"?>
<Relationships xmlns="http://schemas.openxmlformats.org/package/2006/relationships"><Relationship Id="rId3" Type="http://schemas.openxmlformats.org/officeDocument/2006/relationships/image" Target="../media/image37.jpg"/><Relationship Id="rId2" Type="http://schemas.openxmlformats.org/officeDocument/2006/relationships/image" Target="../media/image36.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29.xml.rels><?xml version="1.0" encoding="UTF-8" standalone="yes"?>
<Relationships xmlns="http://schemas.openxmlformats.org/package/2006/relationships"><Relationship Id="rId3" Type="http://schemas.openxmlformats.org/officeDocument/2006/relationships/image" Target="../media/image42.jpg"/><Relationship Id="rId7" Type="http://schemas.openxmlformats.org/officeDocument/2006/relationships/image" Target="../media/image46.jpg"/><Relationship Id="rId2" Type="http://schemas.openxmlformats.org/officeDocument/2006/relationships/image" Target="../media/image41.jpg"/><Relationship Id="rId1" Type="http://schemas.openxmlformats.org/officeDocument/2006/relationships/slideLayout" Target="../slideLayouts/slideLayout2.xml"/><Relationship Id="rId6" Type="http://schemas.openxmlformats.org/officeDocument/2006/relationships/image" Target="../media/image45.jpg"/><Relationship Id="rId5" Type="http://schemas.openxmlformats.org/officeDocument/2006/relationships/image" Target="../media/image44.jpg"/><Relationship Id="rId4" Type="http://schemas.openxmlformats.org/officeDocument/2006/relationships/image" Target="../media/image43.jp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8.jpg"/><Relationship Id="rId2" Type="http://schemas.openxmlformats.org/officeDocument/2006/relationships/image" Target="../media/image4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w3schools.com/cs/default.asp" TargetMode="External"/><Relationship Id="rId2" Type="http://schemas.openxmlformats.org/officeDocument/2006/relationships/hyperlink" Target="https://www.w3schools.com/cpp/default.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38300" y="1883019"/>
            <a:ext cx="8915399" cy="1545981"/>
          </a:xfrm>
        </p:spPr>
        <p:txBody>
          <a:bodyPr>
            <a:normAutofit/>
          </a:bodyPr>
          <a:lstStyle/>
          <a:p>
            <a:pPr algn="ctr"/>
            <a:r>
              <a:rPr lang="en-PH" sz="9600" b="1" dirty="0">
                <a:solidFill>
                  <a:srgbClr val="EC2025"/>
                </a:solidFill>
                <a:latin typeface="Times New Roman" panose="02020603050405020304" pitchFamily="18" charset="0"/>
                <a:cs typeface="Times New Roman" panose="02020603050405020304" pitchFamily="18" charset="0"/>
              </a:rPr>
              <a:t>CHAPTER 1</a:t>
            </a:r>
          </a:p>
        </p:txBody>
      </p:sp>
      <p:sp>
        <p:nvSpPr>
          <p:cNvPr id="3" name="Subtitle 2"/>
          <p:cNvSpPr>
            <a:spLocks noGrp="1"/>
          </p:cNvSpPr>
          <p:nvPr>
            <p:ph type="subTitle" idx="1"/>
          </p:nvPr>
        </p:nvSpPr>
        <p:spPr>
          <a:xfrm>
            <a:off x="1511631" y="3319640"/>
            <a:ext cx="11056289" cy="1126283"/>
          </a:xfrm>
        </p:spPr>
        <p:txBody>
          <a:bodyPr>
            <a:normAutofit/>
          </a:bodyPr>
          <a:lstStyle/>
          <a:p>
            <a:r>
              <a:rPr lang="en-PH" sz="3400" b="1" dirty="0">
                <a:solidFill>
                  <a:srgbClr val="0D8AC7"/>
                </a:solidFill>
                <a:latin typeface="Times New Roman" panose="02020603050405020304" pitchFamily="18" charset="0"/>
                <a:cs typeface="Times New Roman" panose="02020603050405020304" pitchFamily="18" charset="0"/>
              </a:rPr>
              <a:t>INTRODUCTION TO JAVA PROGRAMMING</a:t>
            </a:r>
          </a:p>
        </p:txBody>
      </p:sp>
      <p:sp>
        <p:nvSpPr>
          <p:cNvPr id="4" name="Rectangle 3">
            <a:extLst>
              <a:ext uri="{FF2B5EF4-FFF2-40B4-BE49-F238E27FC236}">
                <a16:creationId xmlns:a16="http://schemas.microsoft.com/office/drawing/2014/main" id="{72F7992E-E088-228B-FEFF-92CB2DC31C28}"/>
              </a:ext>
            </a:extLst>
          </p:cNvPr>
          <p:cNvSpPr/>
          <p:nvPr/>
        </p:nvSpPr>
        <p:spPr>
          <a:xfrm>
            <a:off x="295102" y="6146799"/>
            <a:ext cx="6105698" cy="568960"/>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a:solidFill>
                  <a:srgbClr val="0D8AC7"/>
                </a:solidFill>
                <a:latin typeface="Times New Roman" panose="02020603050405020304" pitchFamily="18" charset="0"/>
                <a:cs typeface="Times New Roman" panose="02020603050405020304" pitchFamily="18" charset="0"/>
              </a:rPr>
              <a:t>IT-PF01 – OBJECT-ORIENTED PROGRAMMING 1</a:t>
            </a:r>
          </a:p>
        </p:txBody>
      </p:sp>
      <p:pic>
        <p:nvPicPr>
          <p:cNvPr id="6" name="Picture 5" descr="A logo of a coffee cup&#10;&#10;AI-generated content may be incorrect.">
            <a:extLst>
              <a:ext uri="{FF2B5EF4-FFF2-40B4-BE49-F238E27FC236}">
                <a16:creationId xmlns:a16="http://schemas.microsoft.com/office/drawing/2014/main" id="{96228867-8229-8EC9-2610-0F8A93AE53E6}"/>
              </a:ext>
            </a:extLst>
          </p:cNvPr>
          <p:cNvPicPr>
            <a:picLocks noChangeAspect="1"/>
          </p:cNvPicPr>
          <p:nvPr/>
        </p:nvPicPr>
        <p:blipFill>
          <a:blip r:embed="rId2"/>
          <a:stretch>
            <a:fillRect/>
          </a:stretch>
        </p:blipFill>
        <p:spPr>
          <a:xfrm>
            <a:off x="8408819" y="4865621"/>
            <a:ext cx="2960220" cy="1850138"/>
          </a:xfrm>
          <a:prstGeom prst="rect">
            <a:avLst/>
          </a:prstGeom>
        </p:spPr>
      </p:pic>
    </p:spTree>
    <p:extLst>
      <p:ext uri="{BB962C8B-B14F-4D97-AF65-F5344CB8AC3E}">
        <p14:creationId xmlns:p14="http://schemas.microsoft.com/office/powerpoint/2010/main" val="72076281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80">
                                          <p:stCondLst>
                                            <p:cond delay="0"/>
                                          </p:stCondLst>
                                        </p:cTn>
                                        <p:tgtEl>
                                          <p:spTgt spid="6"/>
                                        </p:tgtEl>
                                      </p:cBhvr>
                                    </p:animEffect>
                                    <p:anim calcmode="lin" valueType="num">
                                      <p:cBhvr>
                                        <p:cTn id="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5" dur="26">
                                          <p:stCondLst>
                                            <p:cond delay="650"/>
                                          </p:stCondLst>
                                        </p:cTn>
                                        <p:tgtEl>
                                          <p:spTgt spid="6"/>
                                        </p:tgtEl>
                                      </p:cBhvr>
                                      <p:to x="100000" y="60000"/>
                                    </p:animScale>
                                    <p:animScale>
                                      <p:cBhvr>
                                        <p:cTn id="26" dur="166" decel="50000">
                                          <p:stCondLst>
                                            <p:cond delay="676"/>
                                          </p:stCondLst>
                                        </p:cTn>
                                        <p:tgtEl>
                                          <p:spTgt spid="6"/>
                                        </p:tgtEl>
                                      </p:cBhvr>
                                      <p:to x="100000" y="100000"/>
                                    </p:animScale>
                                    <p:animScale>
                                      <p:cBhvr>
                                        <p:cTn id="27" dur="26">
                                          <p:stCondLst>
                                            <p:cond delay="1312"/>
                                          </p:stCondLst>
                                        </p:cTn>
                                        <p:tgtEl>
                                          <p:spTgt spid="6"/>
                                        </p:tgtEl>
                                      </p:cBhvr>
                                      <p:to x="100000" y="80000"/>
                                    </p:animScale>
                                    <p:animScale>
                                      <p:cBhvr>
                                        <p:cTn id="28" dur="166" decel="50000">
                                          <p:stCondLst>
                                            <p:cond delay="1338"/>
                                          </p:stCondLst>
                                        </p:cTn>
                                        <p:tgtEl>
                                          <p:spTgt spid="6"/>
                                        </p:tgtEl>
                                      </p:cBhvr>
                                      <p:to x="100000" y="100000"/>
                                    </p:animScale>
                                    <p:animScale>
                                      <p:cBhvr>
                                        <p:cTn id="29" dur="26">
                                          <p:stCondLst>
                                            <p:cond delay="1642"/>
                                          </p:stCondLst>
                                        </p:cTn>
                                        <p:tgtEl>
                                          <p:spTgt spid="6"/>
                                        </p:tgtEl>
                                      </p:cBhvr>
                                      <p:to x="100000" y="90000"/>
                                    </p:animScale>
                                    <p:animScale>
                                      <p:cBhvr>
                                        <p:cTn id="30" dur="166" decel="50000">
                                          <p:stCondLst>
                                            <p:cond delay="1668"/>
                                          </p:stCondLst>
                                        </p:cTn>
                                        <p:tgtEl>
                                          <p:spTgt spid="6"/>
                                        </p:tgtEl>
                                      </p:cBhvr>
                                      <p:to x="100000" y="100000"/>
                                    </p:animScale>
                                    <p:animScale>
                                      <p:cBhvr>
                                        <p:cTn id="31" dur="26">
                                          <p:stCondLst>
                                            <p:cond delay="1808"/>
                                          </p:stCondLst>
                                        </p:cTn>
                                        <p:tgtEl>
                                          <p:spTgt spid="6"/>
                                        </p:tgtEl>
                                      </p:cBhvr>
                                      <p:to x="100000" y="95000"/>
                                    </p:animScale>
                                    <p:animScale>
                                      <p:cBhvr>
                                        <p:cTn id="32"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2013" y="36533"/>
            <a:ext cx="8911687" cy="621594"/>
          </a:xfrm>
        </p:spPr>
        <p:txBody>
          <a:bodyPr>
            <a:normAutofit/>
          </a:bodyPr>
          <a:lstStyle/>
          <a:p>
            <a:r>
              <a:rPr lang="en-US" sz="3600" b="1" dirty="0">
                <a:solidFill>
                  <a:srgbClr val="0D8AC7"/>
                </a:solidFill>
                <a:latin typeface="Times New Roman" panose="02020603050405020304" pitchFamily="18" charset="0"/>
                <a:cs typeface="Times New Roman" panose="02020603050405020304" pitchFamily="18" charset="0"/>
              </a:rPr>
              <a:t>CLASSES</a:t>
            </a:r>
            <a:endParaRPr lang="en-PH" sz="3600" b="1" dirty="0">
              <a:solidFill>
                <a:srgbClr val="0D8AC7"/>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38300" y="745660"/>
            <a:ext cx="8915400" cy="4559500"/>
          </a:xfrm>
        </p:spPr>
        <p:txBody>
          <a:bodyPr>
            <a:normAutofit/>
          </a:bodyPr>
          <a:lstStyle/>
          <a:p>
            <a:r>
              <a:rPr lang="en-US" b="1" dirty="0">
                <a:solidFill>
                  <a:srgbClr val="FF0000"/>
                </a:solidFill>
                <a:latin typeface="Times New Roman" panose="02020603050405020304" pitchFamily="18" charset="0"/>
                <a:cs typeface="Times New Roman" panose="02020603050405020304" pitchFamily="18" charset="0"/>
              </a:rPr>
              <a:t>Classes </a:t>
            </a:r>
            <a:r>
              <a:rPr lang="en-US" dirty="0">
                <a:solidFill>
                  <a:schemeClr val="tx1">
                    <a:lumMod val="85000"/>
                    <a:lumOff val="15000"/>
                  </a:schemeClr>
                </a:solidFill>
                <a:latin typeface="Times New Roman" panose="02020603050405020304" pitchFamily="18" charset="0"/>
                <a:cs typeface="Times New Roman" panose="02020603050405020304" pitchFamily="18" charset="0"/>
              </a:rPr>
              <a:t>it will act as blueprint of an object.</a:t>
            </a:r>
            <a:r>
              <a:rPr lang="en-US" dirty="0">
                <a:latin typeface="Times New Roman" panose="02020603050405020304" pitchFamily="18" charset="0"/>
                <a:cs typeface="Times New Roman" panose="02020603050405020304" pitchFamily="18" charset="0"/>
              </a:rPr>
              <a:t> It is a concept defining a set of objects with same properties. A class definition defines what characteristic the objects should have (attributes), and what those objects can do (methods).</a:t>
            </a:r>
          </a:p>
          <a:p>
            <a:pPr lvl="1"/>
            <a:r>
              <a:rPr lang="en-US" sz="2000" b="1" dirty="0">
                <a:solidFill>
                  <a:srgbClr val="FF0000"/>
                </a:solidFill>
                <a:latin typeface="Times New Roman" panose="02020603050405020304" pitchFamily="18" charset="0"/>
                <a:cs typeface="Times New Roman" panose="02020603050405020304" pitchFamily="18" charset="0"/>
              </a:rPr>
              <a:t>Attribute</a:t>
            </a:r>
            <a:r>
              <a:rPr lang="en-US" sz="2000" dirty="0">
                <a:latin typeface="Times New Roman" panose="02020603050405020304" pitchFamily="18" charset="0"/>
                <a:cs typeface="Times New Roman" panose="02020603050405020304" pitchFamily="18" charset="0"/>
              </a:rPr>
              <a:t> refers to the characteristic that describes an object.</a:t>
            </a:r>
          </a:p>
          <a:p>
            <a:pPr lvl="1"/>
            <a:r>
              <a:rPr lang="en-US" sz="2000" b="1" dirty="0">
                <a:solidFill>
                  <a:srgbClr val="FF0000"/>
                </a:solidFill>
                <a:latin typeface="Times New Roman" panose="02020603050405020304" pitchFamily="18" charset="0"/>
                <a:cs typeface="Times New Roman" panose="02020603050405020304" pitchFamily="18" charset="0"/>
              </a:rPr>
              <a:t>Method</a:t>
            </a:r>
            <a:r>
              <a:rPr lang="en-US" sz="2000" dirty="0">
                <a:latin typeface="Times New Roman" panose="02020603050405020304" pitchFamily="18" charset="0"/>
                <a:cs typeface="Times New Roman" panose="02020603050405020304" pitchFamily="18" charset="0"/>
              </a:rPr>
              <a:t> is a group of code that performs a specific task.</a:t>
            </a:r>
          </a:p>
          <a:p>
            <a:endParaRPr lang="en-US" dirty="0">
              <a:latin typeface="Times New Roman" panose="02020603050405020304" pitchFamily="18" charset="0"/>
              <a:cs typeface="Times New Roman" panose="02020603050405020304" pitchFamily="18" charset="0"/>
            </a:endParaRPr>
          </a:p>
          <a:p>
            <a:pPr marL="0" indent="0">
              <a:buNone/>
            </a:pPr>
            <a:r>
              <a:rPr lang="en-US" b="1" dirty="0">
                <a:solidFill>
                  <a:srgbClr val="FF0000"/>
                </a:solidFill>
                <a:latin typeface="Times New Roman" panose="02020603050405020304" pitchFamily="18" charset="0"/>
                <a:cs typeface="Times New Roman" panose="02020603050405020304" pitchFamily="18" charset="0"/>
              </a:rPr>
              <a:t>	</a:t>
            </a:r>
          </a:p>
          <a:p>
            <a:pPr marL="0" indent="0">
              <a:buNone/>
            </a:pPr>
            <a:endParaRPr lang="en-US" b="1" dirty="0">
              <a:solidFill>
                <a:srgbClr val="FF0000"/>
              </a:solidFill>
              <a:latin typeface="Times New Roman" panose="02020603050405020304" pitchFamily="18" charset="0"/>
              <a:cs typeface="Times New Roman" panose="02020603050405020304" pitchFamily="18" charset="0"/>
            </a:endParaRPr>
          </a:p>
          <a:p>
            <a:pPr marL="0" indent="0">
              <a:buNone/>
            </a:pPr>
            <a:r>
              <a:rPr lang="en-US" b="1" dirty="0">
                <a:solidFill>
                  <a:srgbClr val="FF0000"/>
                </a:solidFill>
                <a:latin typeface="Times New Roman" panose="02020603050405020304" pitchFamily="18" charset="0"/>
                <a:cs typeface="Times New Roman" panose="02020603050405020304" pitchFamily="18" charset="0"/>
              </a:rPr>
              <a:t>					</a:t>
            </a:r>
          </a:p>
          <a:p>
            <a:pPr marL="0" indent="0">
              <a:buNone/>
            </a:pPr>
            <a:endParaRPr lang="en-US" b="1" dirty="0">
              <a:solidFill>
                <a:srgbClr val="FF0000"/>
              </a:solidFill>
              <a:latin typeface="Times New Roman" panose="02020603050405020304" pitchFamily="18" charset="0"/>
              <a:cs typeface="Times New Roman" panose="02020603050405020304" pitchFamily="18" charset="0"/>
            </a:endParaRPr>
          </a:p>
          <a:p>
            <a:pPr marL="0" indent="0">
              <a:buNone/>
            </a:pPr>
            <a:endParaRPr lang="en-US" b="1" dirty="0">
              <a:solidFill>
                <a:srgbClr val="FF0000"/>
              </a:solidFill>
              <a:latin typeface="Times New Roman" panose="02020603050405020304" pitchFamily="18" charset="0"/>
              <a:cs typeface="Times New Roman" panose="02020603050405020304" pitchFamily="18" charset="0"/>
            </a:endParaRPr>
          </a:p>
        </p:txBody>
      </p:sp>
      <p:pic>
        <p:nvPicPr>
          <p:cNvPr id="14" name="Picture 13" descr="A group of children with their names&#10;&#10;AI-generated content may be incorrect.">
            <a:extLst>
              <a:ext uri="{FF2B5EF4-FFF2-40B4-BE49-F238E27FC236}">
                <a16:creationId xmlns:a16="http://schemas.microsoft.com/office/drawing/2014/main" id="{7DFCF4E7-D488-3DC1-9CAA-E25E6213EF95}"/>
              </a:ext>
            </a:extLst>
          </p:cNvPr>
          <p:cNvPicPr>
            <a:picLocks noChangeAspect="1"/>
          </p:cNvPicPr>
          <p:nvPr/>
        </p:nvPicPr>
        <p:blipFill>
          <a:blip r:embed="rId2"/>
          <a:stretch>
            <a:fillRect/>
          </a:stretch>
        </p:blipFill>
        <p:spPr>
          <a:xfrm>
            <a:off x="2398483" y="2812612"/>
            <a:ext cx="6021401" cy="3299728"/>
          </a:xfrm>
          <a:prstGeom prst="rect">
            <a:avLst/>
          </a:prstGeom>
        </p:spPr>
      </p:pic>
    </p:spTree>
    <p:extLst>
      <p:ext uri="{BB962C8B-B14F-4D97-AF65-F5344CB8AC3E}">
        <p14:creationId xmlns:p14="http://schemas.microsoft.com/office/powerpoint/2010/main" val="36133738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782" y="347880"/>
            <a:ext cx="8911687" cy="621594"/>
          </a:xfrm>
        </p:spPr>
        <p:txBody>
          <a:bodyPr>
            <a:normAutofit/>
          </a:bodyPr>
          <a:lstStyle/>
          <a:p>
            <a:r>
              <a:rPr lang="en-US" sz="3600" b="1" dirty="0">
                <a:solidFill>
                  <a:srgbClr val="0D8AC7"/>
                </a:solidFill>
                <a:latin typeface="Times New Roman" panose="02020603050405020304" pitchFamily="18" charset="0"/>
                <a:cs typeface="Times New Roman" panose="02020603050405020304" pitchFamily="18" charset="0"/>
              </a:rPr>
              <a:t>OBJECTS</a:t>
            </a:r>
            <a:endParaRPr lang="en-PH" sz="3600" b="1" dirty="0">
              <a:solidFill>
                <a:srgbClr val="0D8AC7"/>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43782" y="1119876"/>
            <a:ext cx="9304435" cy="5484124"/>
          </a:xfrm>
        </p:spPr>
        <p:txBody>
          <a:bodyPr>
            <a:normAutofit/>
          </a:bodyPr>
          <a:lstStyle/>
          <a:p>
            <a:r>
              <a:rPr lang="en-US" b="1" dirty="0">
                <a:solidFill>
                  <a:srgbClr val="FF0000"/>
                </a:solidFill>
                <a:latin typeface="Times New Roman" panose="02020603050405020304" pitchFamily="18" charset="0"/>
                <a:cs typeface="Times New Roman" panose="02020603050405020304" pitchFamily="18" charset="0"/>
              </a:rPr>
              <a:t>Objects</a:t>
            </a:r>
            <a:r>
              <a:rPr lang="en-US" dirty="0">
                <a:latin typeface="Times New Roman" panose="02020603050405020304" pitchFamily="18" charset="0"/>
                <a:cs typeface="Times New Roman" panose="02020603050405020304" pitchFamily="18" charset="0"/>
              </a:rPr>
              <a:t> are anything we see and hold. It is constructed by a </a:t>
            </a:r>
            <a:r>
              <a:rPr lang="en-US" b="1" dirty="0">
                <a:latin typeface="Times New Roman" panose="02020603050405020304" pitchFamily="18" charset="0"/>
                <a:cs typeface="Times New Roman" panose="02020603050405020304" pitchFamily="18" charset="0"/>
              </a:rPr>
              <a:t>attributes</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method.</a:t>
            </a:r>
          </a:p>
          <a:p>
            <a:r>
              <a:rPr lang="en-US" dirty="0">
                <a:latin typeface="Times New Roman" panose="02020603050405020304" pitchFamily="18" charset="0"/>
                <a:cs typeface="Times New Roman" panose="02020603050405020304" pitchFamily="18" charset="0"/>
              </a:rPr>
              <a:t>In Java programming, </a:t>
            </a:r>
            <a:r>
              <a:rPr lang="en-US" b="1" dirty="0">
                <a:solidFill>
                  <a:srgbClr val="FF0000"/>
                </a:solidFill>
                <a:latin typeface="Times New Roman" panose="02020603050405020304" pitchFamily="18" charset="0"/>
                <a:cs typeface="Times New Roman" panose="02020603050405020304" pitchFamily="18" charset="0"/>
              </a:rPr>
              <a:t>objects </a:t>
            </a:r>
            <a:r>
              <a:rPr lang="en-US" dirty="0">
                <a:latin typeface="Times New Roman" panose="02020603050405020304" pitchFamily="18" charset="0"/>
                <a:cs typeface="Times New Roman" panose="02020603050405020304" pitchFamily="18" charset="0"/>
              </a:rPr>
              <a:t>are specific things or instances created from classes. They have attributes (characteristics) and methods (actions) that define what they are and what they can do.</a:t>
            </a:r>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274320" lvl="1" indent="0">
              <a:buNone/>
            </a:pPr>
            <a:endParaRPr lang="en-US" sz="2000" dirty="0">
              <a:latin typeface="Times New Roman" panose="02020603050405020304" pitchFamily="18" charset="0"/>
              <a:cs typeface="Times New Roman" panose="02020603050405020304" pitchFamily="18" charset="0"/>
            </a:endParaRPr>
          </a:p>
          <a:p>
            <a:pPr marL="274320" lvl="1" indent="0">
              <a:buNone/>
            </a:pPr>
            <a:r>
              <a:rPr lang="en-US" sz="2000" dirty="0">
                <a:latin typeface="Times New Roman" panose="02020603050405020304" pitchFamily="18" charset="0"/>
                <a:cs typeface="Times New Roman" panose="02020603050405020304" pitchFamily="18" charset="0"/>
              </a:rPr>
              <a:t>As an analogy, we can say that a class shirt shows what shirt objects looks like. It has properties such as size, color and cut. Each shirt may have the 2 same attribute, but we cannot say that it contains the same value for each attribute. A shirt may be for male, female or both. This analogy applies to all objects we can think of.</a:t>
            </a:r>
          </a:p>
          <a:p>
            <a:endParaRPr lang="en-PH" dirty="0">
              <a:latin typeface="Times New Roman" panose="02020603050405020304" pitchFamily="18" charset="0"/>
              <a:cs typeface="Times New Roman" panose="02020603050405020304" pitchFamily="18" charset="0"/>
            </a:endParaRPr>
          </a:p>
        </p:txBody>
      </p:sp>
      <p:pic>
        <p:nvPicPr>
          <p:cNvPr id="7" name="Picture 6" descr="A clock with a motorcycle and objects on it&#10;&#10;Description automatically generated">
            <a:extLst>
              <a:ext uri="{FF2B5EF4-FFF2-40B4-BE49-F238E27FC236}">
                <a16:creationId xmlns:a16="http://schemas.microsoft.com/office/drawing/2014/main" id="{22C12721-FEE6-AC81-2169-A5174189DE9A}"/>
              </a:ext>
            </a:extLst>
          </p:cNvPr>
          <p:cNvPicPr>
            <a:picLocks noChangeAspect="1"/>
          </p:cNvPicPr>
          <p:nvPr/>
        </p:nvPicPr>
        <p:blipFill>
          <a:blip r:embed="rId2"/>
          <a:stretch>
            <a:fillRect/>
          </a:stretch>
        </p:blipFill>
        <p:spPr>
          <a:xfrm>
            <a:off x="3488438" y="2397901"/>
            <a:ext cx="4873242" cy="2941050"/>
          </a:xfrm>
          <a:prstGeom prst="rect">
            <a:avLst/>
          </a:prstGeom>
        </p:spPr>
      </p:pic>
    </p:spTree>
    <p:extLst>
      <p:ext uri="{BB962C8B-B14F-4D97-AF65-F5344CB8AC3E}">
        <p14:creationId xmlns:p14="http://schemas.microsoft.com/office/powerpoint/2010/main" val="4208454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2701" y="512350"/>
            <a:ext cx="9558435" cy="687855"/>
          </a:xfrm>
        </p:spPr>
        <p:txBody>
          <a:bodyPr>
            <a:noAutofit/>
          </a:bodyPr>
          <a:lstStyle/>
          <a:p>
            <a:r>
              <a:rPr lang="en-US" sz="3500" b="1" dirty="0">
                <a:solidFill>
                  <a:srgbClr val="0D8AC7"/>
                </a:solidFill>
                <a:latin typeface="Times New Roman" panose="02020603050405020304" pitchFamily="18" charset="0"/>
                <a:cs typeface="Times New Roman" panose="02020603050405020304" pitchFamily="18" charset="0"/>
              </a:rPr>
              <a:t>Most Popular Java IDE</a:t>
            </a:r>
            <a:endParaRPr lang="en-PH" sz="3500" b="1" dirty="0">
              <a:solidFill>
                <a:srgbClr val="0D8AC7"/>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81772" y="1395211"/>
            <a:ext cx="8915400" cy="4493239"/>
          </a:xfrm>
        </p:spPr>
        <p:txBody>
          <a:bodyPr>
            <a:noAutofit/>
          </a:bodyPr>
          <a:lstStyle/>
          <a:p>
            <a:r>
              <a:rPr lang="en-US" sz="2100" b="1" dirty="0">
                <a:solidFill>
                  <a:srgbClr val="FF0000"/>
                </a:solidFill>
                <a:latin typeface="Times New Roman" panose="02020603050405020304" pitchFamily="18" charset="0"/>
                <a:cs typeface="Times New Roman" panose="02020603050405020304" pitchFamily="18" charset="0"/>
              </a:rPr>
              <a:t>NetBeans</a:t>
            </a:r>
            <a:br>
              <a:rPr lang="en-US" sz="2100" dirty="0">
                <a:latin typeface="Times New Roman" panose="02020603050405020304" pitchFamily="18" charset="0"/>
                <a:cs typeface="Times New Roman" panose="02020603050405020304" pitchFamily="18" charset="0"/>
              </a:rPr>
            </a:br>
            <a:r>
              <a:rPr lang="en-US" sz="2100" dirty="0">
                <a:latin typeface="Times New Roman" panose="02020603050405020304" pitchFamily="18" charset="0"/>
                <a:cs typeface="Times New Roman" panose="02020603050405020304" pitchFamily="18" charset="0"/>
              </a:rPr>
              <a:t>Developed by Apache (originally started in 1996), NetBeans is a free and open-source Java IDE. It supports Java SE, Java EE, and JavaFX development, and includes a built-in GUI builder, making it ideal for beginners.</a:t>
            </a:r>
          </a:p>
          <a:p>
            <a:r>
              <a:rPr lang="en-US" sz="2100" b="1" dirty="0">
                <a:solidFill>
                  <a:srgbClr val="FF0000"/>
                </a:solidFill>
                <a:latin typeface="Times New Roman" panose="02020603050405020304" pitchFamily="18" charset="0"/>
                <a:cs typeface="Times New Roman" panose="02020603050405020304" pitchFamily="18" charset="0"/>
              </a:rPr>
              <a:t>Eclipse</a:t>
            </a:r>
            <a:br>
              <a:rPr lang="en-US" sz="2100" dirty="0">
                <a:latin typeface="Times New Roman" panose="02020603050405020304" pitchFamily="18" charset="0"/>
                <a:cs typeface="Times New Roman" panose="02020603050405020304" pitchFamily="18" charset="0"/>
              </a:rPr>
            </a:br>
            <a:r>
              <a:rPr lang="en-US" sz="2100" dirty="0">
                <a:latin typeface="Times New Roman" panose="02020603050405020304" pitchFamily="18" charset="0"/>
                <a:cs typeface="Times New Roman" panose="02020603050405020304" pitchFamily="18" charset="0"/>
              </a:rPr>
              <a:t>Created by IBM in 2001, Eclipse is a powerful, open-source, and free Java IDE. It is highly extensible through plugins and widely used in academic and enterprise environments.</a:t>
            </a:r>
          </a:p>
          <a:p>
            <a:r>
              <a:rPr lang="en-US" sz="2100" b="1" dirty="0">
                <a:solidFill>
                  <a:srgbClr val="FF0000"/>
                </a:solidFill>
                <a:latin typeface="Times New Roman" panose="02020603050405020304" pitchFamily="18" charset="0"/>
                <a:cs typeface="Times New Roman" panose="02020603050405020304" pitchFamily="18" charset="0"/>
              </a:rPr>
              <a:t>IntelliJ IDEA</a:t>
            </a:r>
          </a:p>
          <a:p>
            <a:r>
              <a:rPr lang="en-US" sz="2100" dirty="0">
                <a:latin typeface="Times New Roman" panose="02020603050405020304" pitchFamily="18" charset="0"/>
                <a:cs typeface="Times New Roman" panose="02020603050405020304" pitchFamily="18" charset="0"/>
              </a:rPr>
              <a:t>Developed by </a:t>
            </a:r>
            <a:r>
              <a:rPr lang="en-US" sz="2100" b="1" dirty="0">
                <a:latin typeface="Times New Roman" panose="02020603050405020304" pitchFamily="18" charset="0"/>
                <a:cs typeface="Times New Roman" panose="02020603050405020304" pitchFamily="18" charset="0"/>
              </a:rPr>
              <a:t>JetBrains</a:t>
            </a:r>
            <a:r>
              <a:rPr lang="en-US" sz="2100" dirty="0">
                <a:latin typeface="Times New Roman" panose="02020603050405020304" pitchFamily="18" charset="0"/>
                <a:cs typeface="Times New Roman" panose="02020603050405020304" pitchFamily="18" charset="0"/>
              </a:rPr>
              <a:t>, </a:t>
            </a:r>
            <a:r>
              <a:rPr lang="en-US" sz="2100" b="1" dirty="0">
                <a:latin typeface="Times New Roman" panose="02020603050405020304" pitchFamily="18" charset="0"/>
                <a:cs typeface="Times New Roman" panose="02020603050405020304" pitchFamily="18" charset="0"/>
              </a:rPr>
              <a:t>IntelliJ IDEA</a:t>
            </a:r>
            <a:r>
              <a:rPr lang="en-US" sz="2100" dirty="0">
                <a:latin typeface="Times New Roman" panose="02020603050405020304" pitchFamily="18" charset="0"/>
                <a:cs typeface="Times New Roman" panose="02020603050405020304" pitchFamily="18" charset="0"/>
              </a:rPr>
              <a:t> is a modern, feature-rich Java IDE known for its intelligent code completion, powerful refactoring tools, and seamless integration with build tools and frameworks like Maven, Gradle, and Spring. It comes in two versions: a free </a:t>
            </a:r>
            <a:r>
              <a:rPr lang="en-US" sz="2100" b="1" dirty="0">
                <a:latin typeface="Times New Roman" panose="02020603050405020304" pitchFamily="18" charset="0"/>
                <a:cs typeface="Times New Roman" panose="02020603050405020304" pitchFamily="18" charset="0"/>
              </a:rPr>
              <a:t>Community Edition</a:t>
            </a:r>
            <a:r>
              <a:rPr lang="en-US" sz="2100" dirty="0">
                <a:latin typeface="Times New Roman" panose="02020603050405020304" pitchFamily="18" charset="0"/>
                <a:cs typeface="Times New Roman" panose="02020603050405020304" pitchFamily="18" charset="0"/>
              </a:rPr>
              <a:t> and a paid </a:t>
            </a:r>
            <a:r>
              <a:rPr lang="en-US" sz="2100" b="1" dirty="0">
                <a:latin typeface="Times New Roman" panose="02020603050405020304" pitchFamily="18" charset="0"/>
                <a:cs typeface="Times New Roman" panose="02020603050405020304" pitchFamily="18" charset="0"/>
              </a:rPr>
              <a:t>Ultimate Edition</a:t>
            </a:r>
            <a:r>
              <a:rPr lang="en-US" sz="2100" dirty="0">
                <a:latin typeface="Times New Roman" panose="02020603050405020304" pitchFamily="18" charset="0"/>
                <a:cs typeface="Times New Roman" panose="02020603050405020304" pitchFamily="18" charset="0"/>
              </a:rPr>
              <a:t> with additional features for enterprise development.</a:t>
            </a:r>
          </a:p>
          <a:p>
            <a:endParaRPr lang="en-US"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0955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624110"/>
            <a:ext cx="8911687" cy="846881"/>
          </a:xfrm>
        </p:spPr>
        <p:txBody>
          <a:bodyPr>
            <a:noAutofit/>
          </a:bodyPr>
          <a:lstStyle/>
          <a:p>
            <a:r>
              <a:rPr lang="en-PH" sz="3800" b="1" dirty="0">
                <a:solidFill>
                  <a:srgbClr val="0D8AC7"/>
                </a:solidFill>
                <a:latin typeface="Times New Roman" panose="02020603050405020304" pitchFamily="18" charset="0"/>
                <a:cs typeface="Times New Roman" panose="02020603050405020304" pitchFamily="18" charset="0"/>
              </a:rPr>
              <a:t>WHAT APPLICATION SHOULD I USE?</a:t>
            </a:r>
          </a:p>
        </p:txBody>
      </p:sp>
      <p:sp>
        <p:nvSpPr>
          <p:cNvPr id="3" name="Content Placeholder 2"/>
          <p:cNvSpPr>
            <a:spLocks noGrp="1"/>
          </p:cNvSpPr>
          <p:nvPr>
            <p:ph idx="1"/>
          </p:nvPr>
        </p:nvSpPr>
        <p:spPr>
          <a:xfrm>
            <a:off x="1681480" y="1470991"/>
            <a:ext cx="8915400" cy="4440231"/>
          </a:xfrm>
        </p:spPr>
        <p:txBody>
          <a:bodyPr/>
          <a:lstStyle/>
          <a:p>
            <a:pPr marL="0" indent="0">
              <a:buNone/>
            </a:pPr>
            <a:r>
              <a:rPr lang="en-PH" dirty="0">
                <a:latin typeface="Times New Roman" panose="02020603050405020304" pitchFamily="18" charset="0"/>
                <a:cs typeface="Times New Roman" panose="02020603050405020304" pitchFamily="18" charset="0"/>
              </a:rPr>
              <a:t>1. </a:t>
            </a:r>
            <a:r>
              <a:rPr lang="en-PH" b="1" dirty="0">
                <a:latin typeface="Times New Roman" panose="02020603050405020304" pitchFamily="18" charset="0"/>
                <a:cs typeface="Times New Roman" panose="02020603050405020304" pitchFamily="18" charset="0"/>
              </a:rPr>
              <a:t>Text Editors </a:t>
            </a:r>
            <a:r>
              <a:rPr lang="en-PH" dirty="0">
                <a:latin typeface="Times New Roman" panose="02020603050405020304" pitchFamily="18" charset="0"/>
                <a:cs typeface="Times New Roman" panose="02020603050405020304" pitchFamily="18" charset="0"/>
              </a:rPr>
              <a:t>(Notepad, Notepad++, VS Code, Sublime, Atom, Brackets, etc.)</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1088" y="2131086"/>
            <a:ext cx="8649821" cy="4204404"/>
          </a:xfrm>
          <a:prstGeom prst="rect">
            <a:avLst/>
          </a:prstGeom>
        </p:spPr>
      </p:pic>
    </p:spTree>
    <p:extLst>
      <p:ext uri="{BB962C8B-B14F-4D97-AF65-F5344CB8AC3E}">
        <p14:creationId xmlns:p14="http://schemas.microsoft.com/office/powerpoint/2010/main" val="4413753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6675" y="822961"/>
            <a:ext cx="8915400" cy="5108582"/>
          </a:xfrm>
        </p:spPr>
        <p:txBody>
          <a:bodyPr/>
          <a:lstStyle/>
          <a:p>
            <a:pPr marL="0" indent="0">
              <a:buNone/>
            </a:pPr>
            <a:r>
              <a:rPr lang="en-PH" dirty="0">
                <a:latin typeface="Times New Roman" panose="02020603050405020304" pitchFamily="18" charset="0"/>
                <a:cs typeface="Times New Roman" panose="02020603050405020304" pitchFamily="18" charset="0"/>
              </a:rPr>
              <a:t>2. </a:t>
            </a:r>
            <a:r>
              <a:rPr lang="en-PH" b="1" dirty="0">
                <a:latin typeface="Times New Roman" panose="02020603050405020304" pitchFamily="18" charset="0"/>
                <a:cs typeface="Times New Roman" panose="02020603050405020304" pitchFamily="18" charset="0"/>
              </a:rPr>
              <a:t>Command Prompt </a:t>
            </a:r>
            <a:r>
              <a:rPr lang="en-PH" dirty="0">
                <a:latin typeface="Times New Roman" panose="02020603050405020304" pitchFamily="18" charset="0"/>
                <a:cs typeface="Times New Roman" panose="02020603050405020304" pitchFamily="18" charset="0"/>
              </a:rPr>
              <a:t>(cmd.exe) - 	</a:t>
            </a:r>
            <a:r>
              <a:rPr lang="en-US" dirty="0">
                <a:latin typeface="Times New Roman" panose="02020603050405020304" pitchFamily="18" charset="0"/>
                <a:cs typeface="Times New Roman" panose="02020603050405020304" pitchFamily="18" charset="0"/>
              </a:rPr>
              <a:t>A built-in terminal on Windows used to compile and run Java programs manually using commands like </a:t>
            </a:r>
            <a:r>
              <a:rPr lang="en-US" b="1" dirty="0" err="1">
                <a:latin typeface="Times New Roman" panose="02020603050405020304" pitchFamily="18" charset="0"/>
                <a:cs typeface="Times New Roman" panose="02020603050405020304" pitchFamily="18" charset="0"/>
              </a:rPr>
              <a:t>javac</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java.</a:t>
            </a:r>
          </a:p>
          <a:p>
            <a:pPr marL="0" indent="0">
              <a:buNone/>
            </a:pPr>
            <a:endParaRPr lang="en-PH" dirty="0">
              <a:latin typeface="Times New Roman" panose="02020603050405020304" pitchFamily="18" charset="0"/>
              <a:cs typeface="Times New Roman" panose="02020603050405020304" pitchFamily="18" charset="0"/>
            </a:endParaRPr>
          </a:p>
          <a:p>
            <a:endParaRPr lang="en-PH"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7795" y="1861711"/>
            <a:ext cx="8006765" cy="4328279"/>
          </a:xfrm>
          <a:prstGeom prst="rect">
            <a:avLst/>
          </a:prstGeom>
        </p:spPr>
      </p:pic>
    </p:spTree>
    <p:extLst>
      <p:ext uri="{BB962C8B-B14F-4D97-AF65-F5344CB8AC3E}">
        <p14:creationId xmlns:p14="http://schemas.microsoft.com/office/powerpoint/2010/main" val="29009627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8300" y="463044"/>
            <a:ext cx="10058400" cy="1609344"/>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Java Install</a:t>
            </a:r>
            <a:br>
              <a:rPr lang="en-PH" sz="4000" b="1" dirty="0">
                <a:solidFill>
                  <a:srgbClr val="0D8AC7"/>
                </a:solidFill>
                <a:latin typeface="Times New Roman" panose="02020603050405020304" pitchFamily="18" charset="0"/>
                <a:cs typeface="Times New Roman" panose="02020603050405020304" pitchFamily="18" charset="0"/>
              </a:rPr>
            </a:br>
            <a:endParaRPr lang="en-PH" sz="4000" b="1" dirty="0">
              <a:solidFill>
                <a:srgbClr val="0D8AC7"/>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638300" y="1467899"/>
            <a:ext cx="8915400" cy="4453483"/>
          </a:xfrm>
        </p:spPr>
        <p:txBody>
          <a:bodyPr>
            <a:normAutofit/>
          </a:bodyPr>
          <a:lstStyle/>
          <a:p>
            <a:r>
              <a:rPr lang="en-US" dirty="0">
                <a:latin typeface="Times New Roman" panose="02020603050405020304" pitchFamily="18" charset="0"/>
                <a:cs typeface="Times New Roman" panose="02020603050405020304" pitchFamily="18" charset="0"/>
              </a:rPr>
              <a:t>Some PCs might have Java already installed. To check if you have Java installed on a Windows PC, search in the start bar for Java or type the following in Command Prompt (cmd.exe):</a:t>
            </a: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Java is installed, you will see something like this (depending on version):</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do not have Java installed on your computer, you can download it for free at </a:t>
            </a:r>
            <a:r>
              <a:rPr lang="en-US" dirty="0">
                <a:solidFill>
                  <a:srgbClr val="FF0000"/>
                </a:solidFill>
                <a:latin typeface="Times New Roman" panose="02020603050405020304" pitchFamily="18" charset="0"/>
                <a:cs typeface="Times New Roman" panose="02020603050405020304" pitchFamily="18" charset="0"/>
              </a:rPr>
              <a:t>https://www.oracle.com/ph/java/technologies/downloads/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4939" y="2527020"/>
            <a:ext cx="4181061" cy="58070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8791" y="3905752"/>
            <a:ext cx="8826382" cy="872522"/>
          </a:xfrm>
          <a:prstGeom prst="rect">
            <a:avLst/>
          </a:prstGeom>
        </p:spPr>
      </p:pic>
    </p:spTree>
    <p:extLst>
      <p:ext uri="{BB962C8B-B14F-4D97-AF65-F5344CB8AC3E}">
        <p14:creationId xmlns:p14="http://schemas.microsoft.com/office/powerpoint/2010/main" val="38659553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5452" y="624110"/>
            <a:ext cx="8911687" cy="674603"/>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PROGRAMMING BASICS</a:t>
            </a:r>
          </a:p>
        </p:txBody>
      </p:sp>
      <p:sp>
        <p:nvSpPr>
          <p:cNvPr id="3" name="Content Placeholder 2"/>
          <p:cNvSpPr>
            <a:spLocks noGrp="1"/>
          </p:cNvSpPr>
          <p:nvPr>
            <p:ph idx="1"/>
          </p:nvPr>
        </p:nvSpPr>
        <p:spPr>
          <a:xfrm>
            <a:off x="1715452" y="1509621"/>
            <a:ext cx="8915400" cy="4612509"/>
          </a:xfrm>
        </p:spPr>
        <p:txBody>
          <a:bodyPr>
            <a:normAutofit/>
          </a:bodyPr>
          <a:lstStyle/>
          <a:p>
            <a:r>
              <a:rPr lang="en-US" dirty="0">
                <a:latin typeface="Times New Roman" panose="02020603050405020304" pitchFamily="18" charset="0"/>
                <a:cs typeface="Times New Roman" panose="02020603050405020304" pitchFamily="18" charset="0"/>
              </a:rPr>
              <a:t>Like any other language, you should understand that in programming, you are to perform an action or task through operations that a computer can do—the input, process and output. These operations are performed in order to achieve a quality output. This concept is known as sequential processing, where each instruction is done in pattern. In developing an application in Java, there are three essential steps to take, namely;</a:t>
            </a:r>
          </a:p>
          <a:p>
            <a:pPr marL="800100" lvl="1" indent="-342900">
              <a:buAutoNum type="arabicPeriod"/>
            </a:pPr>
            <a:r>
              <a:rPr lang="en-US" sz="2000" dirty="0">
                <a:latin typeface="Times New Roman" panose="02020603050405020304" pitchFamily="18" charset="0"/>
                <a:cs typeface="Times New Roman" panose="02020603050405020304" pitchFamily="18" charset="0"/>
              </a:rPr>
              <a:t>Writing code;</a:t>
            </a:r>
          </a:p>
          <a:p>
            <a:pPr marL="800100" lvl="1" indent="-342900">
              <a:buAutoNum type="arabicPeriod"/>
            </a:pPr>
            <a:r>
              <a:rPr lang="en-US" sz="2000" dirty="0">
                <a:latin typeface="Times New Roman" panose="02020603050405020304" pitchFamily="18" charset="0"/>
                <a:cs typeface="Times New Roman" panose="02020603050405020304" pitchFamily="18" charset="0"/>
              </a:rPr>
              <a:t>Compiling code</a:t>
            </a:r>
          </a:p>
          <a:p>
            <a:pPr marL="800100" lvl="1" indent="-342900">
              <a:buAutoNum type="arabicPeriod"/>
            </a:pPr>
            <a:r>
              <a:rPr lang="en-US" sz="2000" dirty="0">
                <a:latin typeface="Times New Roman" panose="02020603050405020304" pitchFamily="18" charset="0"/>
                <a:cs typeface="Times New Roman" panose="02020603050405020304" pitchFamily="18" charset="0"/>
              </a:rPr>
              <a:t>Executing application</a:t>
            </a:r>
          </a:p>
          <a:p>
            <a:pPr marL="800100" lvl="1" indent="-342900">
              <a:buAutoNum type="arabicPeriod"/>
            </a:pPr>
            <a:endParaRPr lang="en-US" sz="2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 </a:t>
            </a:r>
            <a:r>
              <a:rPr lang="en-US" b="1" i="1" dirty="0">
                <a:latin typeface="Times New Roman" panose="02020603050405020304" pitchFamily="18" charset="0"/>
                <a:cs typeface="Times New Roman" panose="02020603050405020304" pitchFamily="18" charset="0"/>
              </a:rPr>
              <a:t>Writing Code</a:t>
            </a:r>
            <a:r>
              <a:rPr lang="en-US" dirty="0">
                <a:latin typeface="Times New Roman" panose="02020603050405020304" pitchFamily="18" charset="0"/>
                <a:cs typeface="Times New Roman" panose="02020603050405020304" pitchFamily="18" charset="0"/>
              </a:rPr>
              <a:t>, we can encode our scripts (called source code) in a text file. You can use any text editor such as Notepad, Notepad++, </a:t>
            </a:r>
            <a:r>
              <a:rPr lang="en-US" dirty="0" err="1">
                <a:latin typeface="Times New Roman" panose="02020603050405020304" pitchFamily="18" charset="0"/>
                <a:cs typeface="Times New Roman" panose="02020603050405020304" pitchFamily="18" charset="0"/>
              </a:rPr>
              <a:t>Wordpad</a:t>
            </a:r>
            <a:r>
              <a:rPr lang="en-US" dirty="0">
                <a:latin typeface="Times New Roman" panose="02020603050405020304" pitchFamily="18" charset="0"/>
                <a:cs typeface="Times New Roman" panose="02020603050405020304" pitchFamily="18" charset="0"/>
              </a:rPr>
              <a:t>, etc. It is necessary to save it using the .java extension.</a:t>
            </a:r>
          </a:p>
          <a:p>
            <a:pPr marL="457200" lvl="1" indent="0">
              <a:buNone/>
            </a:pPr>
            <a:endParaRPr lang="en-PH"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23638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8300" y="1107440"/>
            <a:ext cx="8915400" cy="4844422"/>
          </a:xfrm>
        </p:spPr>
        <p:txBody>
          <a:bodyPr/>
          <a:lstStyle/>
          <a:p>
            <a:r>
              <a:rPr lang="en-US" dirty="0">
                <a:latin typeface="Times New Roman" panose="02020603050405020304" pitchFamily="18" charset="0"/>
                <a:cs typeface="Times New Roman" panose="02020603050405020304" pitchFamily="18" charset="0"/>
              </a:rPr>
              <a:t>After writing your source code, the next step is to compile. In </a:t>
            </a:r>
            <a:r>
              <a:rPr lang="en-US" b="1" dirty="0">
                <a:solidFill>
                  <a:srgbClr val="FF0000"/>
                </a:solidFill>
                <a:latin typeface="Times New Roman" panose="02020603050405020304" pitchFamily="18" charset="0"/>
                <a:cs typeface="Times New Roman" panose="02020603050405020304" pitchFamily="18" charset="0"/>
              </a:rPr>
              <a:t>compiling</a:t>
            </a:r>
            <a:r>
              <a:rPr lang="en-US" dirty="0">
                <a:latin typeface="Times New Roman" panose="02020603050405020304" pitchFamily="18" charset="0"/>
                <a:cs typeface="Times New Roman" panose="02020603050405020304" pitchFamily="18" charset="0"/>
              </a:rPr>
              <a:t>, Java will </a:t>
            </a:r>
            <a:r>
              <a:rPr lang="en-US" dirty="0">
                <a:solidFill>
                  <a:srgbClr val="0070C0"/>
                </a:solidFill>
                <a:latin typeface="Times New Roman" panose="02020603050405020304" pitchFamily="18" charset="0"/>
                <a:cs typeface="Times New Roman" panose="02020603050405020304" pitchFamily="18" charset="0"/>
              </a:rPr>
              <a:t>create a class file that includes the byte-code </a:t>
            </a:r>
            <a:r>
              <a:rPr lang="en-US" dirty="0">
                <a:latin typeface="Times New Roman" panose="02020603050405020304" pitchFamily="18" charset="0"/>
                <a:cs typeface="Times New Roman" panose="02020603050405020304" pitchFamily="18" charset="0"/>
              </a:rPr>
              <a:t>and will soon be translated by the JVM into instructions that the machine understands. We use the command </a:t>
            </a:r>
            <a:r>
              <a:rPr lang="en-US" dirty="0" err="1">
                <a:latin typeface="Times New Roman" panose="02020603050405020304" pitchFamily="18" charset="0"/>
                <a:cs typeface="Times New Roman" panose="02020603050405020304" pitchFamily="18" charset="0"/>
              </a:rPr>
              <a:t>javac</a:t>
            </a:r>
            <a:r>
              <a:rPr lang="en-US" dirty="0">
                <a:latin typeface="Times New Roman" panose="02020603050405020304" pitchFamily="18" charset="0"/>
                <a:cs typeface="Times New Roman" panose="02020603050405020304" pitchFamily="18" charset="0"/>
              </a:rPr>
              <a:t> followed by the file name of your .java file to compile our program.  For example:</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will compile your code. If there are no errors in the code, the command prompt will take you to the next line. Now, you can </a:t>
            </a:r>
            <a:r>
              <a:rPr lang="en-US" b="1" dirty="0">
                <a:solidFill>
                  <a:srgbClr val="FF0000"/>
                </a:solidFill>
                <a:latin typeface="Times New Roman" panose="02020603050405020304" pitchFamily="18" charset="0"/>
                <a:cs typeface="Times New Roman" panose="02020603050405020304" pitchFamily="18" charset="0"/>
              </a:rPr>
              <a:t>execute</a:t>
            </a:r>
            <a:r>
              <a:rPr lang="en-US" dirty="0">
                <a:latin typeface="Times New Roman" panose="02020603050405020304" pitchFamily="18" charset="0"/>
                <a:cs typeface="Times New Roman" panose="02020603050405020304" pitchFamily="18" charset="0"/>
              </a:rPr>
              <a:t> the file using:</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9730" y="2673274"/>
            <a:ext cx="4982197" cy="632182"/>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9730" y="4581787"/>
            <a:ext cx="4385849" cy="586839"/>
          </a:xfrm>
          <a:prstGeom prst="rect">
            <a:avLst/>
          </a:prstGeom>
        </p:spPr>
      </p:pic>
      <p:sp>
        <p:nvSpPr>
          <p:cNvPr id="4" name="Rectangle 3">
            <a:extLst>
              <a:ext uri="{FF2B5EF4-FFF2-40B4-BE49-F238E27FC236}">
                <a16:creationId xmlns:a16="http://schemas.microsoft.com/office/drawing/2014/main" id="{80547A21-0EBC-1762-9CB4-515D0CAB894D}"/>
              </a:ext>
            </a:extLst>
          </p:cNvPr>
          <p:cNvSpPr/>
          <p:nvPr/>
        </p:nvSpPr>
        <p:spPr>
          <a:xfrm>
            <a:off x="4564668" y="4720052"/>
            <a:ext cx="301972" cy="302476"/>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41094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8300" y="647024"/>
            <a:ext cx="8911687" cy="701107"/>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SOURCE CODE COMPILING</a:t>
            </a:r>
            <a:endParaRPr lang="en-PH" sz="4000" dirty="0">
              <a:solidFill>
                <a:srgbClr val="0D8AC7"/>
              </a:solidFill>
            </a:endParaRPr>
          </a:p>
        </p:txBody>
      </p:sp>
      <p:sp>
        <p:nvSpPr>
          <p:cNvPr id="3" name="Content Placeholder 2"/>
          <p:cNvSpPr>
            <a:spLocks noGrp="1"/>
          </p:cNvSpPr>
          <p:nvPr>
            <p:ph idx="1"/>
          </p:nvPr>
        </p:nvSpPr>
        <p:spPr>
          <a:xfrm>
            <a:off x="1638300" y="1498379"/>
            <a:ext cx="8915400" cy="4453483"/>
          </a:xfrm>
        </p:spPr>
        <p:txBody>
          <a:bodyPr>
            <a:normAutofit/>
          </a:bodyPr>
          <a:lstStyle/>
          <a:p>
            <a:r>
              <a:rPr lang="en-US" dirty="0">
                <a:latin typeface="Times New Roman" panose="02020603050405020304" pitchFamily="18" charset="0"/>
                <a:cs typeface="Times New Roman" panose="02020603050405020304" pitchFamily="18" charset="0"/>
              </a:rPr>
              <a:t>The programs written using a high-level programming language is commonly known as a </a:t>
            </a:r>
            <a:r>
              <a:rPr lang="en-US" b="1" dirty="0">
                <a:solidFill>
                  <a:srgbClr val="FF0000"/>
                </a:solidFill>
                <a:latin typeface="Times New Roman" panose="02020603050405020304" pitchFamily="18" charset="0"/>
                <a:cs typeface="Times New Roman" panose="02020603050405020304" pitchFamily="18" charset="0"/>
              </a:rPr>
              <a:t>source program</a:t>
            </a:r>
            <a:r>
              <a:rPr lang="en-US" dirty="0">
                <a:latin typeface="Times New Roman" panose="02020603050405020304" pitchFamily="18" charset="0"/>
                <a:cs typeface="Times New Roman" panose="02020603050405020304" pitchFamily="18" charset="0"/>
              </a:rPr>
              <a:t>. A </a:t>
            </a:r>
            <a:r>
              <a:rPr lang="en-US" b="1" dirty="0">
                <a:solidFill>
                  <a:srgbClr val="FF0000"/>
                </a:solidFill>
                <a:latin typeface="Times New Roman" panose="02020603050405020304" pitchFamily="18" charset="0"/>
                <a:cs typeface="Times New Roman" panose="02020603050405020304" pitchFamily="18" charset="0"/>
              </a:rPr>
              <a:t>source program </a:t>
            </a:r>
            <a:r>
              <a:rPr lang="en-US" dirty="0">
                <a:latin typeface="Times New Roman" panose="02020603050405020304" pitchFamily="18" charset="0"/>
                <a:cs typeface="Times New Roman" panose="02020603050405020304" pitchFamily="18" charset="0"/>
              </a:rPr>
              <a:t>is translated to a machine language to become an object program using a </a:t>
            </a:r>
            <a:r>
              <a:rPr lang="en-US" b="1" dirty="0">
                <a:solidFill>
                  <a:srgbClr val="FF0000"/>
                </a:solidFill>
                <a:latin typeface="Times New Roman" panose="02020603050405020304" pitchFamily="18" charset="0"/>
                <a:cs typeface="Times New Roman" panose="02020603050405020304" pitchFamily="18" charset="0"/>
              </a:rPr>
              <a:t>compiler</a:t>
            </a:r>
            <a:r>
              <a:rPr lang="en-US" dirty="0">
                <a:latin typeface="Times New Roman" panose="02020603050405020304" pitchFamily="18" charset="0"/>
                <a:cs typeface="Times New Roman" panose="02020603050405020304" pitchFamily="18" charset="0"/>
              </a:rPr>
              <a:t>. These object programs are linked and executed on the machine. It is important to note that programs written using high-level programming language must go through a compiler to ensure its correctness and readiness before it can be converted as object programs.</a:t>
            </a:r>
            <a:endParaRPr lang="en-PH" dirty="0">
              <a:latin typeface="Times New Roman" panose="02020603050405020304" pitchFamily="18" charset="0"/>
              <a:cs typeface="Times New Roman" panose="02020603050405020304" pitchFamily="18" charset="0"/>
            </a:endParaRPr>
          </a:p>
          <a:p>
            <a:endParaRPr lang="en-PH"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99966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3201" y="624110"/>
            <a:ext cx="10031412" cy="687855"/>
          </a:xfrm>
        </p:spPr>
        <p:txBody>
          <a:bodyPr>
            <a:noAutofit/>
          </a:bodyPr>
          <a:lstStyle/>
          <a:p>
            <a:r>
              <a:rPr lang="en-PH" sz="4000" b="1" dirty="0">
                <a:solidFill>
                  <a:srgbClr val="0D8AC7"/>
                </a:solidFill>
                <a:latin typeface="Times New Roman" panose="02020603050405020304" pitchFamily="18" charset="0"/>
                <a:cs typeface="Times New Roman" panose="02020603050405020304" pitchFamily="18" charset="0"/>
              </a:rPr>
              <a:t>How Source Code Works on JVM</a:t>
            </a:r>
            <a:endParaRPr lang="en-PH" sz="4000" dirty="0">
              <a:solidFill>
                <a:srgbClr val="0D8AC7"/>
              </a:solidFill>
            </a:endParaRPr>
          </a:p>
        </p:txBody>
      </p:sp>
      <p:pic>
        <p:nvPicPr>
          <p:cNvPr id="4" name="Content Placeholder 5"/>
          <p:cNvPicPr>
            <a:picLocks noGrp="1" noChangeAspect="1"/>
          </p:cNvPicPr>
          <p:nvPr>
            <p:ph idx="1"/>
          </p:nvPr>
        </p:nvPicPr>
        <p:blipFill rotWithShape="1">
          <a:blip r:embed="rId2">
            <a:extLst>
              <a:ext uri="{28A0092B-C50C-407E-A947-70E740481C1C}">
                <a14:useLocalDpi xmlns:a14="http://schemas.microsoft.com/office/drawing/2010/main" val="0"/>
              </a:ext>
            </a:extLst>
          </a:blip>
          <a:stretch/>
        </p:blipFill>
        <p:spPr>
          <a:xfrm>
            <a:off x="2387600" y="1806837"/>
            <a:ext cx="7233920" cy="4025326"/>
          </a:xfrm>
        </p:spPr>
      </p:pic>
    </p:spTree>
    <p:extLst>
      <p:ext uri="{BB962C8B-B14F-4D97-AF65-F5344CB8AC3E}">
        <p14:creationId xmlns:p14="http://schemas.microsoft.com/office/powerpoint/2010/main" val="37456582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0765" y="624110"/>
            <a:ext cx="8911687" cy="767368"/>
          </a:xfrm>
        </p:spPr>
        <p:txBody>
          <a:bodyPr>
            <a:normAutofit fontScale="90000"/>
          </a:bodyPr>
          <a:lstStyle/>
          <a:p>
            <a:pPr algn="ctr"/>
            <a:r>
              <a:rPr lang="en-PH" sz="4000" b="1" dirty="0">
                <a:solidFill>
                  <a:srgbClr val="0D8AC7"/>
                </a:solidFill>
                <a:latin typeface="Times New Roman" panose="02020603050405020304" pitchFamily="18" charset="0"/>
                <a:cs typeface="Times New Roman" panose="02020603050405020304" pitchFamily="18" charset="0"/>
              </a:rPr>
              <a:t>Understanding programming and computer </a:t>
            </a:r>
            <a:r>
              <a:rPr lang="en-PH" sz="4000" b="1" dirty="0" err="1">
                <a:solidFill>
                  <a:srgbClr val="0D8AC7"/>
                </a:solidFill>
                <a:latin typeface="Times New Roman" panose="02020603050405020304" pitchFamily="18" charset="0"/>
                <a:cs typeface="Times New Roman" panose="02020603050405020304" pitchFamily="18" charset="0"/>
              </a:rPr>
              <a:t>porgrams</a:t>
            </a:r>
            <a:endParaRPr lang="en-PH" sz="4000" b="1" dirty="0">
              <a:solidFill>
                <a:srgbClr val="0D8AC7"/>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87132" y="2000636"/>
            <a:ext cx="5315268" cy="4519744"/>
          </a:xfrm>
        </p:spPr>
        <p:txBody>
          <a:bodyPr>
            <a:normAutofit/>
          </a:bodyPr>
          <a:lstStyle/>
          <a:p>
            <a:r>
              <a:rPr lang="en-US" dirty="0">
                <a:latin typeface="Times New Roman" panose="02020603050405020304" pitchFamily="18" charset="0"/>
                <a:cs typeface="Times New Roman" panose="02020603050405020304" pitchFamily="18" charset="0"/>
              </a:rPr>
              <a:t>The term </a:t>
            </a:r>
            <a:r>
              <a:rPr lang="en-US" b="1" dirty="0">
                <a:solidFill>
                  <a:srgbClr val="FF0000"/>
                </a:solidFill>
                <a:latin typeface="Times New Roman" panose="02020603050405020304" pitchFamily="18" charset="0"/>
                <a:cs typeface="Times New Roman" panose="02020603050405020304" pitchFamily="18" charset="0"/>
              </a:rPr>
              <a:t>PROGRAMMING</a:t>
            </a:r>
            <a:r>
              <a:rPr lang="en-US" dirty="0">
                <a:latin typeface="Times New Roman" panose="02020603050405020304" pitchFamily="18" charset="0"/>
                <a:cs typeface="Times New Roman" panose="02020603050405020304" pitchFamily="18" charset="0"/>
              </a:rPr>
              <a:t> pertains to the method of writing </a:t>
            </a:r>
            <a:r>
              <a:rPr lang="en-US" i="1" dirty="0">
                <a:latin typeface="Times New Roman" panose="02020603050405020304" pitchFamily="18" charset="0"/>
                <a:cs typeface="Times New Roman" panose="02020603050405020304" pitchFamily="18" charset="0"/>
              </a:rPr>
              <a:t>scripts or code</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Programs or software </a:t>
            </a:r>
            <a:r>
              <a:rPr lang="en-US" dirty="0">
                <a:latin typeface="Times New Roman" panose="02020603050405020304" pitchFamily="18" charset="0"/>
                <a:cs typeface="Times New Roman" panose="02020603050405020304" pitchFamily="18" charset="0"/>
              </a:rPr>
              <a:t>is the by-product of programming. Each computer program is done through point-by-point procedures called </a:t>
            </a:r>
            <a:r>
              <a:rPr lang="en-US" dirty="0">
                <a:solidFill>
                  <a:srgbClr val="FF0000"/>
                </a:solidFill>
                <a:latin typeface="Times New Roman" panose="02020603050405020304" pitchFamily="18" charset="0"/>
                <a:cs typeface="Times New Roman" panose="02020603050405020304" pitchFamily="18" charset="0"/>
              </a:rPr>
              <a:t>process</a:t>
            </a:r>
            <a:r>
              <a:rPr lang="en-US" dirty="0">
                <a:latin typeface="Times New Roman" panose="02020603050405020304" pitchFamily="18" charset="0"/>
                <a:cs typeface="Times New Roman" panose="02020603050405020304" pitchFamily="18" charset="0"/>
              </a:rPr>
              <a:t>.</a:t>
            </a:r>
          </a:p>
          <a:p>
            <a:r>
              <a:rPr lang="en-US" b="1" dirty="0">
                <a:solidFill>
                  <a:srgbClr val="FF0000"/>
                </a:solidFill>
                <a:latin typeface="Times New Roman" panose="02020603050405020304" pitchFamily="18" charset="0"/>
                <a:cs typeface="Times New Roman" panose="02020603050405020304" pitchFamily="18" charset="0"/>
              </a:rPr>
              <a:t>COMPUTER PROGRAMS </a:t>
            </a:r>
            <a:r>
              <a:rPr lang="en-US" dirty="0">
                <a:latin typeface="Times New Roman" panose="02020603050405020304" pitchFamily="18" charset="0"/>
                <a:cs typeface="Times New Roman" panose="02020603050405020304" pitchFamily="18" charset="0"/>
              </a:rPr>
              <a:t>are series of commands you write to inform your machine what it should perform. It is possible through the use of </a:t>
            </a:r>
            <a:r>
              <a:rPr lang="en-US" i="1" dirty="0">
                <a:solidFill>
                  <a:srgbClr val="FF0000"/>
                </a:solidFill>
                <a:latin typeface="Times New Roman" panose="02020603050405020304" pitchFamily="18" charset="0"/>
                <a:cs typeface="Times New Roman" panose="02020603050405020304" pitchFamily="18" charset="0"/>
              </a:rPr>
              <a:t>programming language </a:t>
            </a:r>
            <a:r>
              <a:rPr lang="en-US" dirty="0">
                <a:latin typeface="Times New Roman" panose="02020603050405020304" pitchFamily="18" charset="0"/>
                <a:cs typeface="Times New Roman" panose="02020603050405020304" pitchFamily="18" charset="0"/>
              </a:rPr>
              <a:t>which refers to the series of syntax used to implement algorithms.</a:t>
            </a:r>
          </a:p>
          <a:p>
            <a:r>
              <a:rPr lang="en-US" b="1" dirty="0">
                <a:latin typeface="Times New Roman" panose="02020603050405020304" pitchFamily="18" charset="0"/>
                <a:cs typeface="Times New Roman" panose="02020603050405020304" pitchFamily="18" charset="0"/>
              </a:rPr>
              <a:t>Programmers</a:t>
            </a:r>
            <a:r>
              <a:rPr lang="en-US" dirty="0">
                <a:latin typeface="Times New Roman" panose="02020603050405020304" pitchFamily="18" charset="0"/>
                <a:cs typeface="Times New Roman" panose="02020603050405020304" pitchFamily="18" charset="0"/>
              </a:rPr>
              <a:t> use </a:t>
            </a:r>
            <a:r>
              <a:rPr lang="en-US" b="1" dirty="0">
                <a:latin typeface="Times New Roman" panose="02020603050405020304" pitchFamily="18" charset="0"/>
                <a:cs typeface="Times New Roman" panose="02020603050405020304" pitchFamily="18" charset="0"/>
              </a:rPr>
              <a:t>programming languages </a:t>
            </a:r>
            <a:r>
              <a:rPr lang="en-US" dirty="0">
                <a:latin typeface="Times New Roman" panose="02020603050405020304" pitchFamily="18" charset="0"/>
                <a:cs typeface="Times New Roman" panose="02020603050405020304" pitchFamily="18" charset="0"/>
              </a:rPr>
              <a:t>to </a:t>
            </a:r>
            <a:r>
              <a:rPr lang="en-US" b="1" dirty="0">
                <a:latin typeface="Times New Roman" panose="02020603050405020304" pitchFamily="18" charset="0"/>
                <a:cs typeface="Times New Roman" panose="02020603050405020304" pitchFamily="18" charset="0"/>
              </a:rPr>
              <a:t>write code(programming</a:t>
            </a:r>
            <a:r>
              <a:rPr lang="en-US" dirty="0">
                <a:latin typeface="Times New Roman" panose="02020603050405020304" pitchFamily="18" charset="0"/>
                <a:cs typeface="Times New Roman" panose="02020603050405020304" pitchFamily="18" charset="0"/>
              </a:rPr>
              <a:t>), create </a:t>
            </a:r>
            <a:r>
              <a:rPr lang="en-US" b="1" dirty="0">
                <a:latin typeface="Times New Roman" panose="02020603050405020304" pitchFamily="18" charset="0"/>
                <a:cs typeface="Times New Roman" panose="02020603050405020304" pitchFamily="18" charset="0"/>
              </a:rPr>
              <a:t>computer programs</a:t>
            </a:r>
            <a:r>
              <a:rPr lang="en-US" dirty="0">
                <a:latin typeface="Times New Roman" panose="02020603050405020304" pitchFamily="18" charset="0"/>
                <a:cs typeface="Times New Roman" panose="02020603050405020304" pitchFamily="18" charset="0"/>
              </a:rPr>
              <a:t>, and develop </a:t>
            </a:r>
            <a:r>
              <a:rPr lang="en-US" b="1" dirty="0">
                <a:latin typeface="Times New Roman" panose="02020603050405020304" pitchFamily="18" charset="0"/>
                <a:cs typeface="Times New Roman" panose="02020603050405020304" pitchFamily="18" charset="0"/>
              </a:rPr>
              <a:t>software</a:t>
            </a:r>
            <a:r>
              <a:rPr lang="en-US" dirty="0">
                <a:latin typeface="Times New Roman" panose="02020603050405020304" pitchFamily="18" charset="0"/>
                <a:cs typeface="Times New Roman" panose="02020603050405020304" pitchFamily="18" charset="0"/>
              </a:rPr>
              <a:t>.</a:t>
            </a:r>
            <a:endParaRPr lang="en-PH" dirty="0">
              <a:latin typeface="Times New Roman" panose="02020603050405020304" pitchFamily="18" charset="0"/>
              <a:cs typeface="Times New Roman" panose="02020603050405020304" pitchFamily="18" charset="0"/>
            </a:endParaRPr>
          </a:p>
        </p:txBody>
      </p:sp>
      <p:pic>
        <p:nvPicPr>
          <p:cNvPr id="5" name="Picture 4" descr="A computer with colorful screens&#10;&#10;AI-generated content may be incorrect.">
            <a:extLst>
              <a:ext uri="{FF2B5EF4-FFF2-40B4-BE49-F238E27FC236}">
                <a16:creationId xmlns:a16="http://schemas.microsoft.com/office/drawing/2014/main" id="{2A5CE22B-5B10-35B3-2E7F-177C7EA1E447}"/>
              </a:ext>
            </a:extLst>
          </p:cNvPr>
          <p:cNvPicPr>
            <a:picLocks noChangeAspect="1"/>
          </p:cNvPicPr>
          <p:nvPr/>
        </p:nvPicPr>
        <p:blipFill>
          <a:blip r:embed="rId2"/>
          <a:stretch>
            <a:fillRect/>
          </a:stretch>
        </p:blipFill>
        <p:spPr>
          <a:xfrm>
            <a:off x="6502400" y="2034584"/>
            <a:ext cx="4996227" cy="3742493"/>
          </a:xfrm>
          <a:prstGeom prst="rect">
            <a:avLst/>
          </a:prstGeom>
        </p:spPr>
      </p:pic>
    </p:spTree>
    <p:extLst>
      <p:ext uri="{BB962C8B-B14F-4D97-AF65-F5344CB8AC3E}">
        <p14:creationId xmlns:p14="http://schemas.microsoft.com/office/powerpoint/2010/main" val="3271895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7613" y="86102"/>
            <a:ext cx="5223828" cy="780620"/>
          </a:xfrm>
        </p:spPr>
        <p:txBody>
          <a:bodyPr>
            <a:normAutofit/>
          </a:bodyPr>
          <a:lstStyle/>
          <a:p>
            <a:r>
              <a:rPr lang="en-PH" sz="3500" b="1" dirty="0">
                <a:solidFill>
                  <a:schemeClr val="accent4">
                    <a:lumMod val="75000"/>
                  </a:schemeClr>
                </a:solidFill>
                <a:latin typeface="Times New Roman" panose="02020603050405020304" pitchFamily="18" charset="0"/>
                <a:cs typeface="Times New Roman" panose="02020603050405020304" pitchFamily="18" charset="0"/>
              </a:rPr>
              <a:t>Java environment</a:t>
            </a:r>
            <a:endParaRPr lang="en-PH" sz="3500" dirty="0">
              <a:solidFill>
                <a:schemeClr val="accent4">
                  <a:lumMod val="75000"/>
                </a:schemeClr>
              </a:solidFill>
            </a:endParaRPr>
          </a:p>
        </p:txBody>
      </p:sp>
      <p:sp>
        <p:nvSpPr>
          <p:cNvPr id="3" name="Content Placeholder 2"/>
          <p:cNvSpPr>
            <a:spLocks noGrp="1"/>
          </p:cNvSpPr>
          <p:nvPr>
            <p:ph idx="1"/>
          </p:nvPr>
        </p:nvSpPr>
        <p:spPr>
          <a:xfrm>
            <a:off x="179445" y="1104632"/>
            <a:ext cx="4798955" cy="5495017"/>
          </a:xfrm>
        </p:spPr>
        <p:txBody>
          <a:bodyPr>
            <a:noAutofit/>
          </a:bodyPr>
          <a:lstStyle/>
          <a:p>
            <a:r>
              <a:rPr lang="en-US" sz="1800" b="1" dirty="0">
                <a:solidFill>
                  <a:srgbClr val="FF0000"/>
                </a:solidFill>
                <a:latin typeface="Times New Roman" panose="02020603050405020304" pitchFamily="18" charset="0"/>
                <a:cs typeface="Times New Roman" panose="02020603050405020304" pitchFamily="18" charset="0"/>
              </a:rPr>
              <a:t>Three main components  of  the Java Environment:</a:t>
            </a:r>
          </a:p>
          <a:p>
            <a:pPr marL="617220" lvl="1" indent="-342900">
              <a:buFont typeface="+mj-lt"/>
              <a:buAutoNum type="arabicPeriod"/>
            </a:pPr>
            <a:r>
              <a:rPr lang="en-US" b="1" dirty="0">
                <a:solidFill>
                  <a:srgbClr val="FF0000"/>
                </a:solidFill>
                <a:latin typeface="Times New Roman" panose="02020603050405020304" pitchFamily="18" charset="0"/>
                <a:cs typeface="Times New Roman" panose="02020603050405020304" pitchFamily="18" charset="0"/>
              </a:rPr>
              <a:t>Java Development Kit (JDK) </a:t>
            </a:r>
            <a:r>
              <a:rPr lang="en-US" dirty="0">
                <a:latin typeface="Times New Roman" panose="02020603050405020304" pitchFamily="18" charset="0"/>
                <a:cs typeface="Times New Roman" panose="02020603050405020304" pitchFamily="18" charset="0"/>
              </a:rPr>
              <a:t>– It is a</a:t>
            </a:r>
            <a:r>
              <a:rPr lang="en-US" b="1"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software development environment that provides all the tools, libraries, and components needed to write, compile, debug, and run Java applications.</a:t>
            </a:r>
          </a:p>
          <a:p>
            <a:pPr marL="617220" lvl="1" indent="-342900">
              <a:buFont typeface="+mj-lt"/>
              <a:buAutoNum type="arabicPeriod"/>
            </a:pPr>
            <a:r>
              <a:rPr lang="en-US" b="1" dirty="0">
                <a:solidFill>
                  <a:srgbClr val="FF0000"/>
                </a:solidFill>
                <a:latin typeface="Times New Roman" panose="02020603050405020304" pitchFamily="18" charset="0"/>
                <a:cs typeface="Times New Roman" panose="02020603050405020304" pitchFamily="18" charset="0"/>
              </a:rPr>
              <a:t>Java Runtime Environment (JRE) </a:t>
            </a:r>
            <a:r>
              <a:rPr lang="en-US" dirty="0">
                <a:latin typeface="Times New Roman" panose="02020603050405020304" pitchFamily="18" charset="0"/>
                <a:cs typeface="Times New Roman" panose="02020603050405020304" pitchFamily="18" charset="0"/>
              </a:rPr>
              <a:t>– It is the part of the Java platform that allows you to run Java programs on your computer but does not let you develop or compile them.</a:t>
            </a:r>
          </a:p>
          <a:p>
            <a:pPr marL="617220" lvl="1" indent="-342900">
              <a:buFont typeface="+mj-lt"/>
              <a:buAutoNum type="arabicPeriod"/>
            </a:pPr>
            <a:r>
              <a:rPr lang="en-US" b="1" dirty="0">
                <a:solidFill>
                  <a:srgbClr val="FF0000"/>
                </a:solidFill>
                <a:latin typeface="Times New Roman" panose="02020603050405020304" pitchFamily="18" charset="0"/>
                <a:cs typeface="Times New Roman" panose="02020603050405020304" pitchFamily="18" charset="0"/>
              </a:rPr>
              <a:t>Java Virtual Machine (JVM ) </a:t>
            </a:r>
            <a:r>
              <a:rPr lang="en-US" dirty="0">
                <a:latin typeface="Times New Roman" panose="02020603050405020304" pitchFamily="18" charset="0"/>
                <a:cs typeface="Times New Roman" panose="02020603050405020304" pitchFamily="18" charset="0"/>
              </a:rPr>
              <a:t>– is a virtual processor that runs Java programs by executing their platform-independent bytecode. It lets Java programs run on any device with a compatible JVM, enabling the </a:t>
            </a:r>
            <a:r>
              <a:rPr lang="en-US" b="1" i="1" dirty="0">
                <a:latin typeface="Times New Roman" panose="02020603050405020304" pitchFamily="18" charset="0"/>
                <a:cs typeface="Times New Roman" panose="02020603050405020304" pitchFamily="18" charset="0"/>
              </a:rPr>
              <a:t>“Write Once, Run Anywhere (WORA)” </a:t>
            </a:r>
            <a:r>
              <a:rPr lang="en-US" dirty="0">
                <a:latin typeface="Times New Roman" panose="02020603050405020304" pitchFamily="18" charset="0"/>
                <a:cs typeface="Times New Roman" panose="02020603050405020304" pitchFamily="18" charset="0"/>
              </a:rPr>
              <a:t>capability. JVM also handles memory management and security to ensure programs run safely and efficiently.</a:t>
            </a:r>
            <a:endParaRPr lang="en-PH" dirty="0">
              <a:latin typeface="Times New Roman" panose="02020603050405020304" pitchFamily="18" charset="0"/>
              <a:cs typeface="Times New Roman" panose="02020603050405020304" pitchFamily="18" charset="0"/>
            </a:endParaRPr>
          </a:p>
          <a:p>
            <a:endParaRPr lang="en-PH" sz="1800" dirty="0">
              <a:latin typeface="Times New Roman" panose="02020603050405020304" pitchFamily="18" charset="0"/>
              <a:cs typeface="Times New Roman" panose="02020603050405020304" pitchFamily="18" charset="0"/>
            </a:endParaRPr>
          </a:p>
        </p:txBody>
      </p:sp>
      <p:pic>
        <p:nvPicPr>
          <p:cNvPr id="5" name="Picture 4" descr="A diagram of a computer program&#10;&#10;Description automatically generated">
            <a:extLst>
              <a:ext uri="{FF2B5EF4-FFF2-40B4-BE49-F238E27FC236}">
                <a16:creationId xmlns:a16="http://schemas.microsoft.com/office/drawing/2014/main" id="{54CF7EC0-995E-83CE-C117-B39F240E3B28}"/>
              </a:ext>
            </a:extLst>
          </p:cNvPr>
          <p:cNvPicPr>
            <a:picLocks noChangeAspect="1"/>
          </p:cNvPicPr>
          <p:nvPr/>
        </p:nvPicPr>
        <p:blipFill>
          <a:blip r:embed="rId2"/>
          <a:stretch>
            <a:fillRect/>
          </a:stretch>
        </p:blipFill>
        <p:spPr>
          <a:xfrm>
            <a:off x="5178165" y="825610"/>
            <a:ext cx="6479641" cy="3751372"/>
          </a:xfrm>
          <a:prstGeom prst="rect">
            <a:avLst/>
          </a:prstGeom>
        </p:spPr>
      </p:pic>
      <p:sp>
        <p:nvSpPr>
          <p:cNvPr id="4" name="Content Placeholder 2">
            <a:extLst>
              <a:ext uri="{FF2B5EF4-FFF2-40B4-BE49-F238E27FC236}">
                <a16:creationId xmlns:a16="http://schemas.microsoft.com/office/drawing/2014/main" id="{2B6B3A5A-910B-2B3E-0D6F-BB98EE9E1734}"/>
              </a:ext>
            </a:extLst>
          </p:cNvPr>
          <p:cNvSpPr txBox="1">
            <a:spLocks/>
          </p:cNvSpPr>
          <p:nvPr/>
        </p:nvSpPr>
        <p:spPr>
          <a:xfrm>
            <a:off x="5178165" y="4617622"/>
            <a:ext cx="6373755" cy="2467337"/>
          </a:xfrm>
          <a:prstGeom prst="rect">
            <a:avLst/>
          </a:prstGeom>
        </p:spPr>
        <p:txBody>
          <a:bodyPr vert="horz" lIns="91440" tIns="45720" rIns="91440" bIns="45720" rtlCol="0">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sz="1800" b="1" dirty="0">
                <a:latin typeface="Times New Roman" panose="02020603050405020304" pitchFamily="18" charset="0"/>
                <a:cs typeface="Times New Roman" panose="02020603050405020304" pitchFamily="18" charset="0"/>
              </a:rPr>
              <a:t>How it works together:</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You write Java source code (.java) using a text editor or IDE.</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The JDK compiler converts the source code into bytecode (.class files).</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The JVM inside the JRE reads and executes this bytecode.</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This makes Java platform-independent, meaning the same .class files can run anywhere there is a compatible JVM.</a:t>
            </a:r>
          </a:p>
        </p:txBody>
      </p:sp>
    </p:spTree>
    <p:extLst>
      <p:ext uri="{BB962C8B-B14F-4D97-AF65-F5344CB8AC3E}">
        <p14:creationId xmlns:p14="http://schemas.microsoft.com/office/powerpoint/2010/main" val="37621141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795" y="389750"/>
            <a:ext cx="10948021" cy="602388"/>
          </a:xfrm>
        </p:spPr>
        <p:txBody>
          <a:bodyPr>
            <a:normAutofit/>
          </a:bodyPr>
          <a:lstStyle/>
          <a:p>
            <a:r>
              <a:rPr lang="en-US" sz="2600" b="1" dirty="0">
                <a:solidFill>
                  <a:srgbClr val="0D8AC7"/>
                </a:solidFill>
                <a:latin typeface="Times New Roman" panose="02020603050405020304" pitchFamily="18" charset="0"/>
                <a:cs typeface="Times New Roman" panose="02020603050405020304" pitchFamily="18" charset="0"/>
              </a:rPr>
              <a:t>PROCESS TO CREATE, COMPILE, AND RUN A JAVA PROGRAM </a:t>
            </a:r>
            <a:endParaRPr lang="en-PH" sz="2600" dirty="0">
              <a:solidFill>
                <a:srgbClr val="0D8AC7"/>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99926" y="992138"/>
            <a:ext cx="6644074" cy="5665093"/>
          </a:xfrm>
        </p:spPr>
      </p:pic>
    </p:spTree>
    <p:extLst>
      <p:ext uri="{BB962C8B-B14F-4D97-AF65-F5344CB8AC3E}">
        <p14:creationId xmlns:p14="http://schemas.microsoft.com/office/powerpoint/2010/main" val="1553074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C055A-1EB4-80C0-619E-75A376A692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92BD1E-7840-D0B4-A38E-C68D1C2EBB51}"/>
              </a:ext>
            </a:extLst>
          </p:cNvPr>
          <p:cNvSpPr>
            <a:spLocks noGrp="1"/>
          </p:cNvSpPr>
          <p:nvPr>
            <p:ph type="title"/>
          </p:nvPr>
        </p:nvSpPr>
        <p:spPr>
          <a:xfrm>
            <a:off x="1638300" y="555584"/>
            <a:ext cx="8911687" cy="701107"/>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Parts of java program</a:t>
            </a:r>
            <a:endParaRPr lang="en-PH" sz="4000" dirty="0">
              <a:solidFill>
                <a:srgbClr val="0D8AC7"/>
              </a:solidFill>
            </a:endParaRPr>
          </a:p>
        </p:txBody>
      </p:sp>
      <p:sp>
        <p:nvSpPr>
          <p:cNvPr id="3" name="Content Placeholder 2">
            <a:extLst>
              <a:ext uri="{FF2B5EF4-FFF2-40B4-BE49-F238E27FC236}">
                <a16:creationId xmlns:a16="http://schemas.microsoft.com/office/drawing/2014/main" id="{222EF100-6C58-3FC3-73BF-701E15028D7C}"/>
              </a:ext>
            </a:extLst>
          </p:cNvPr>
          <p:cNvSpPr>
            <a:spLocks noGrp="1"/>
          </p:cNvSpPr>
          <p:nvPr>
            <p:ph idx="1"/>
          </p:nvPr>
        </p:nvSpPr>
        <p:spPr>
          <a:xfrm>
            <a:off x="1072024" y="1346657"/>
            <a:ext cx="6289040" cy="4286605"/>
          </a:xfrm>
        </p:spPr>
        <p:txBody>
          <a:bodyPr>
            <a:noAutofit/>
          </a:bodyPr>
          <a:lstStyle/>
          <a:p>
            <a:pPr marL="457200" indent="-457200">
              <a:buFont typeface="+mj-lt"/>
              <a:buAutoNum type="arabicPeriod"/>
            </a:pPr>
            <a:r>
              <a:rPr lang="en-US" sz="1800" b="1" dirty="0">
                <a:solidFill>
                  <a:srgbClr val="FF0000"/>
                </a:solidFill>
                <a:latin typeface="Times New Roman" panose="02020603050405020304" pitchFamily="18" charset="0"/>
                <a:cs typeface="Times New Roman" panose="02020603050405020304" pitchFamily="18" charset="0"/>
              </a:rPr>
              <a:t>Class Declaration</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Every java program must have at least one class</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It defines the blueprint 	or template of for an object</a:t>
            </a:r>
            <a:endParaRPr lang="en-US" b="1" dirty="0">
              <a:solidFill>
                <a:srgbClr val="FF0000"/>
              </a:solidFill>
              <a:latin typeface="Times New Roman" panose="02020603050405020304" pitchFamily="18" charset="0"/>
              <a:cs typeface="Times New Roman" panose="02020603050405020304" pitchFamily="18" charset="0"/>
            </a:endParaRPr>
          </a:p>
          <a:p>
            <a:pPr marL="457200" indent="-457200">
              <a:buFont typeface="+mj-lt"/>
              <a:buAutoNum type="arabicPeriod"/>
            </a:pPr>
            <a:r>
              <a:rPr lang="en-US" sz="1800" b="1" dirty="0">
                <a:solidFill>
                  <a:srgbClr val="FF0000"/>
                </a:solidFill>
                <a:latin typeface="Times New Roman" panose="02020603050405020304" pitchFamily="18" charset="0"/>
                <a:cs typeface="Times New Roman" panose="02020603050405020304" pitchFamily="18" charset="0"/>
              </a:rPr>
              <a:t>Main Method</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entry point of any java application.</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program starts executing from the main method.</a:t>
            </a:r>
            <a:endParaRPr lang="en-US" b="1" dirty="0">
              <a:solidFill>
                <a:srgbClr val="FF0000"/>
              </a:solidFill>
              <a:latin typeface="Times New Roman" panose="02020603050405020304" pitchFamily="18" charset="0"/>
              <a:cs typeface="Times New Roman" panose="02020603050405020304" pitchFamily="18" charset="0"/>
            </a:endParaRPr>
          </a:p>
          <a:p>
            <a:pPr marL="457200" indent="-457200">
              <a:buFont typeface="+mj-lt"/>
              <a:buAutoNum type="arabicPeriod"/>
            </a:pPr>
            <a:r>
              <a:rPr lang="en-US" sz="1800" b="1" dirty="0">
                <a:solidFill>
                  <a:srgbClr val="FF0000"/>
                </a:solidFill>
                <a:latin typeface="Times New Roman" panose="02020603050405020304" pitchFamily="18" charset="0"/>
                <a:cs typeface="Times New Roman" panose="02020603050405020304" pitchFamily="18" charset="0"/>
              </a:rPr>
              <a:t>Statements</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Instruction inside the main method or other methods.</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They perform action like printing text, calculation, etc.</a:t>
            </a:r>
            <a:endParaRPr lang="en-US" b="1" dirty="0">
              <a:solidFill>
                <a:srgbClr val="FF0000"/>
              </a:solidFill>
              <a:latin typeface="Times New Roman" panose="02020603050405020304" pitchFamily="18" charset="0"/>
              <a:cs typeface="Times New Roman" panose="02020603050405020304" pitchFamily="18" charset="0"/>
            </a:endParaRPr>
          </a:p>
          <a:p>
            <a:pPr marL="457200" indent="-457200">
              <a:buFont typeface="+mj-lt"/>
              <a:buAutoNum type="arabicPeriod"/>
            </a:pPr>
            <a:r>
              <a:rPr lang="en-US" sz="1800" b="1" dirty="0">
                <a:solidFill>
                  <a:srgbClr val="FF0000"/>
                </a:solidFill>
                <a:latin typeface="Times New Roman" panose="02020603050405020304" pitchFamily="18" charset="0"/>
                <a:cs typeface="Times New Roman" panose="02020603050405020304" pitchFamily="18" charset="0"/>
              </a:rPr>
              <a:t>Comments</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Notes inside the code ignored by the compiler.</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Used to explain or annotate code.</a:t>
            </a:r>
            <a:endParaRPr lang="en-US" b="1" dirty="0">
              <a:solidFill>
                <a:srgbClr val="FF0000"/>
              </a:solidFill>
              <a:latin typeface="Times New Roman" panose="02020603050405020304" pitchFamily="18" charset="0"/>
              <a:cs typeface="Times New Roman" panose="02020603050405020304" pitchFamily="18" charset="0"/>
            </a:endParaRPr>
          </a:p>
          <a:p>
            <a:pPr marL="457200" indent="-457200">
              <a:buFont typeface="+mj-lt"/>
              <a:buAutoNum type="arabicPeriod"/>
            </a:pPr>
            <a:r>
              <a:rPr lang="en-US" sz="1800" b="1" dirty="0">
                <a:solidFill>
                  <a:srgbClr val="FF0000"/>
                </a:solidFill>
                <a:latin typeface="Times New Roman" panose="02020603050405020304" pitchFamily="18" charset="0"/>
                <a:cs typeface="Times New Roman" panose="02020603050405020304" pitchFamily="18" charset="0"/>
              </a:rPr>
              <a:t>Import Statements (optional)</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Used to bring in Java libraries/classes needed for the program.</a:t>
            </a:r>
          </a:p>
          <a:p>
            <a:pPr lvl="1">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lvl="1">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74320" lvl="1" indent="0">
              <a:buNone/>
            </a:pPr>
            <a:endParaRPr lang="en-US" dirty="0">
              <a:latin typeface="Times New Roman" panose="02020603050405020304" pitchFamily="18" charset="0"/>
              <a:cs typeface="Times New Roman" panose="02020603050405020304" pitchFamily="18" charset="0"/>
            </a:endParaRPr>
          </a:p>
        </p:txBody>
      </p:sp>
      <p:pic>
        <p:nvPicPr>
          <p:cNvPr id="7" name="Picture 6" descr="A close-up of a black background&#10;&#10;AI-generated content may be incorrect.">
            <a:extLst>
              <a:ext uri="{FF2B5EF4-FFF2-40B4-BE49-F238E27FC236}">
                <a16:creationId xmlns:a16="http://schemas.microsoft.com/office/drawing/2014/main" id="{952EE73B-62BF-DDDF-2C49-7FCB9F4515EC}"/>
              </a:ext>
            </a:extLst>
          </p:cNvPr>
          <p:cNvPicPr>
            <a:picLocks noChangeAspect="1"/>
          </p:cNvPicPr>
          <p:nvPr/>
        </p:nvPicPr>
        <p:blipFill>
          <a:blip r:embed="rId2"/>
          <a:stretch>
            <a:fillRect/>
          </a:stretch>
        </p:blipFill>
        <p:spPr>
          <a:xfrm>
            <a:off x="7762813" y="1383058"/>
            <a:ext cx="2847097" cy="873412"/>
          </a:xfrm>
          <a:prstGeom prst="rect">
            <a:avLst/>
          </a:prstGeom>
        </p:spPr>
      </p:pic>
      <p:pic>
        <p:nvPicPr>
          <p:cNvPr id="13" name="Picture 12">
            <a:extLst>
              <a:ext uri="{FF2B5EF4-FFF2-40B4-BE49-F238E27FC236}">
                <a16:creationId xmlns:a16="http://schemas.microsoft.com/office/drawing/2014/main" id="{7CCF2F00-70C6-1231-D8CD-C44862784874}"/>
              </a:ext>
            </a:extLst>
          </p:cNvPr>
          <p:cNvPicPr>
            <a:picLocks noChangeAspect="1"/>
          </p:cNvPicPr>
          <p:nvPr/>
        </p:nvPicPr>
        <p:blipFill>
          <a:blip r:embed="rId3"/>
          <a:stretch>
            <a:fillRect/>
          </a:stretch>
        </p:blipFill>
        <p:spPr>
          <a:xfrm>
            <a:off x="6747529" y="3651509"/>
            <a:ext cx="4722581" cy="413382"/>
          </a:xfrm>
          <a:prstGeom prst="rect">
            <a:avLst/>
          </a:prstGeom>
        </p:spPr>
      </p:pic>
      <p:pic>
        <p:nvPicPr>
          <p:cNvPr id="16" name="Picture 15" descr="A black background with text&#10;&#10;AI-generated content may be incorrect.">
            <a:extLst>
              <a:ext uri="{FF2B5EF4-FFF2-40B4-BE49-F238E27FC236}">
                <a16:creationId xmlns:a16="http://schemas.microsoft.com/office/drawing/2014/main" id="{674E7B8F-58FD-3134-A011-D559DE153C6B}"/>
              </a:ext>
            </a:extLst>
          </p:cNvPr>
          <p:cNvPicPr>
            <a:picLocks noChangeAspect="1"/>
          </p:cNvPicPr>
          <p:nvPr/>
        </p:nvPicPr>
        <p:blipFill>
          <a:blip r:embed="rId4"/>
          <a:stretch>
            <a:fillRect/>
          </a:stretch>
        </p:blipFill>
        <p:spPr>
          <a:xfrm>
            <a:off x="7169149" y="2504374"/>
            <a:ext cx="3950827" cy="701106"/>
          </a:xfrm>
          <a:prstGeom prst="rect">
            <a:avLst/>
          </a:prstGeom>
        </p:spPr>
      </p:pic>
      <p:pic>
        <p:nvPicPr>
          <p:cNvPr id="19" name="Picture 18" descr="A black background with white text&#10;&#10;AI-generated content may be incorrect.">
            <a:extLst>
              <a:ext uri="{FF2B5EF4-FFF2-40B4-BE49-F238E27FC236}">
                <a16:creationId xmlns:a16="http://schemas.microsoft.com/office/drawing/2014/main" id="{B7EA05E2-3DF0-5D96-E4C9-B2B260D93FA4}"/>
              </a:ext>
            </a:extLst>
          </p:cNvPr>
          <p:cNvPicPr>
            <a:picLocks noChangeAspect="1"/>
          </p:cNvPicPr>
          <p:nvPr/>
        </p:nvPicPr>
        <p:blipFill>
          <a:blip r:embed="rId5"/>
          <a:stretch>
            <a:fillRect/>
          </a:stretch>
        </p:blipFill>
        <p:spPr>
          <a:xfrm>
            <a:off x="7762813" y="4337621"/>
            <a:ext cx="3145411" cy="1172711"/>
          </a:xfrm>
          <a:prstGeom prst="rect">
            <a:avLst/>
          </a:prstGeom>
        </p:spPr>
      </p:pic>
      <p:pic>
        <p:nvPicPr>
          <p:cNvPr id="21" name="Picture 20">
            <a:extLst>
              <a:ext uri="{FF2B5EF4-FFF2-40B4-BE49-F238E27FC236}">
                <a16:creationId xmlns:a16="http://schemas.microsoft.com/office/drawing/2014/main" id="{24963DAA-5897-74ED-84F8-7E1D43C70B53}"/>
              </a:ext>
            </a:extLst>
          </p:cNvPr>
          <p:cNvPicPr>
            <a:picLocks noChangeAspect="1"/>
          </p:cNvPicPr>
          <p:nvPr/>
        </p:nvPicPr>
        <p:blipFill>
          <a:blip r:embed="rId6"/>
          <a:stretch>
            <a:fillRect/>
          </a:stretch>
        </p:blipFill>
        <p:spPr>
          <a:xfrm>
            <a:off x="7974565" y="5836594"/>
            <a:ext cx="2839832" cy="533149"/>
          </a:xfrm>
          <a:prstGeom prst="rect">
            <a:avLst/>
          </a:prstGeom>
        </p:spPr>
      </p:pic>
    </p:spTree>
    <p:extLst>
      <p:ext uri="{BB962C8B-B14F-4D97-AF65-F5344CB8AC3E}">
        <p14:creationId xmlns:p14="http://schemas.microsoft.com/office/powerpoint/2010/main" val="12203548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581531"/>
            <a:ext cx="8911687" cy="727612"/>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Basic SYNTAX OF JAVA</a:t>
            </a:r>
            <a:endParaRPr lang="en-PH" sz="4000" dirty="0">
              <a:solidFill>
                <a:srgbClr val="0D8AC7"/>
              </a:solidFill>
            </a:endParaRPr>
          </a:p>
        </p:txBody>
      </p:sp>
      <p:sp>
        <p:nvSpPr>
          <p:cNvPr id="5" name="Content Placeholder 2">
            <a:extLst>
              <a:ext uri="{FF2B5EF4-FFF2-40B4-BE49-F238E27FC236}">
                <a16:creationId xmlns:a16="http://schemas.microsoft.com/office/drawing/2014/main" id="{90F6E234-C55A-CEFA-786B-A71D2B434143}"/>
              </a:ext>
            </a:extLst>
          </p:cNvPr>
          <p:cNvSpPr txBox="1">
            <a:spLocks/>
          </p:cNvSpPr>
          <p:nvPr/>
        </p:nvSpPr>
        <p:spPr>
          <a:xfrm>
            <a:off x="1715452" y="1404730"/>
            <a:ext cx="8915400" cy="4506492"/>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endParaRPr lang="en-PH" sz="22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3292E241-8308-707C-29FF-78E6486D2D22}"/>
              </a:ext>
            </a:extLst>
          </p:cNvPr>
          <p:cNvSpPr txBox="1"/>
          <p:nvPr/>
        </p:nvSpPr>
        <p:spPr>
          <a:xfrm>
            <a:off x="1561148" y="1634912"/>
            <a:ext cx="9561004" cy="4939814"/>
          </a:xfrm>
          <a:prstGeom prst="rect">
            <a:avLst/>
          </a:prstGeom>
          <a:noFill/>
        </p:spPr>
        <p:txBody>
          <a:bodyPr wrap="square">
            <a:spAutoFit/>
          </a:bodyPr>
          <a:lstStyle/>
          <a:p>
            <a:pPr marL="342900" indent="-342900">
              <a:buFont typeface="Arial" panose="020B0604020202020204" pitchFamily="34" charset="0"/>
              <a:buChar char="•"/>
            </a:pPr>
            <a:r>
              <a:rPr lang="en-US" sz="2100" dirty="0">
                <a:highlight>
                  <a:srgbClr val="FFFFFF"/>
                </a:highlight>
                <a:latin typeface="Times New Roman" panose="02020603050405020304" pitchFamily="18" charset="0"/>
                <a:cs typeface="Times New Roman" panose="02020603050405020304" pitchFamily="18" charset="0"/>
              </a:rPr>
              <a:t>Example of a simple Java program putting it all together:</a:t>
            </a:r>
            <a:endParaRPr lang="en-US" sz="2100" b="0" i="0" dirty="0">
              <a:solidFill>
                <a:srgbClr val="000000"/>
              </a:solidFill>
              <a:effectLst/>
              <a:highlight>
                <a:srgbClr val="FFFFFF"/>
              </a:highlight>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100" dirty="0">
              <a:solidFill>
                <a:srgbClr val="000000"/>
              </a:solidFill>
              <a:highlight>
                <a:srgbClr val="FFFFFF"/>
              </a:highlight>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100" dirty="0">
              <a:solidFill>
                <a:srgbClr val="000000"/>
              </a:solidFill>
              <a:highlight>
                <a:srgbClr val="FFFFFF"/>
              </a:highlight>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100" dirty="0">
              <a:solidFill>
                <a:srgbClr val="000000"/>
              </a:solidFill>
              <a:highlight>
                <a:srgbClr val="FFFFFF"/>
              </a:highlight>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100" b="0" i="0" dirty="0">
              <a:solidFill>
                <a:srgbClr val="000000"/>
              </a:solidFill>
              <a:effectLst/>
              <a:highlight>
                <a:srgbClr val="FFFFFF"/>
              </a:highlight>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100" b="0" i="0" dirty="0">
              <a:solidFill>
                <a:srgbClr val="000000"/>
              </a:solidFill>
              <a:effectLst/>
              <a:highlight>
                <a:srgbClr val="FFFFFF"/>
              </a:highlight>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100" b="0" i="0" dirty="0">
                <a:solidFill>
                  <a:srgbClr val="000000"/>
                </a:solidFill>
                <a:effectLst/>
                <a:highlight>
                  <a:srgbClr val="FFFFFF"/>
                </a:highlight>
                <a:latin typeface="Times New Roman" panose="02020603050405020304" pitchFamily="18" charset="0"/>
                <a:cs typeface="Times New Roman" panose="02020603050405020304" pitchFamily="18" charset="0"/>
              </a:rPr>
              <a:t>Every line of code that runs in Java must be inside a </a:t>
            </a:r>
            <a:r>
              <a:rPr lang="en-US" sz="2100" b="0" i="0" dirty="0">
                <a:solidFill>
                  <a:srgbClr val="FF0000"/>
                </a:solidFill>
                <a:effectLst/>
                <a:highlight>
                  <a:srgbClr val="FFFFFF"/>
                </a:highlight>
                <a:latin typeface="Times New Roman" panose="02020603050405020304" pitchFamily="18" charset="0"/>
                <a:cs typeface="Times New Roman" panose="02020603050405020304" pitchFamily="18" charset="0"/>
              </a:rPr>
              <a:t>class</a:t>
            </a:r>
            <a:r>
              <a:rPr lang="en-US" sz="2100" b="0" i="0" dirty="0">
                <a:solidFill>
                  <a:srgbClr val="000000"/>
                </a:solidFill>
                <a:effectLst/>
                <a:highlight>
                  <a:srgbClr val="FFFFFF"/>
                </a:highlight>
                <a:latin typeface="Times New Roman" panose="02020603050405020304" pitchFamily="18" charset="0"/>
                <a:cs typeface="Times New Roman" panose="02020603050405020304" pitchFamily="18" charset="0"/>
              </a:rPr>
              <a:t>. In our example, we named the class </a:t>
            </a:r>
            <a:r>
              <a:rPr lang="en-US" sz="2100" b="1" i="0" dirty="0">
                <a:solidFill>
                  <a:srgbClr val="000000"/>
                </a:solidFill>
                <a:effectLst/>
                <a:highlight>
                  <a:srgbClr val="FFFFFF"/>
                </a:highlight>
                <a:latin typeface="Times New Roman" panose="02020603050405020304" pitchFamily="18" charset="0"/>
                <a:cs typeface="Times New Roman" panose="02020603050405020304" pitchFamily="18" charset="0"/>
              </a:rPr>
              <a:t>Main</a:t>
            </a:r>
            <a:r>
              <a:rPr lang="en-US" sz="2100" b="0" i="0" dirty="0">
                <a:solidFill>
                  <a:srgbClr val="000000"/>
                </a:solidFill>
                <a:effectLst/>
                <a:highlight>
                  <a:srgbClr val="FFFFFF"/>
                </a:highlight>
                <a:latin typeface="Times New Roman" panose="02020603050405020304" pitchFamily="18" charset="0"/>
                <a:cs typeface="Times New Roman" panose="02020603050405020304" pitchFamily="18" charset="0"/>
              </a:rPr>
              <a:t>. A class should always start with an uppercase first letter.</a:t>
            </a:r>
            <a:endParaRPr lang="en-US" sz="2100" dirty="0">
              <a:solidFill>
                <a:srgbClr val="000000"/>
              </a:solidFill>
              <a:highlight>
                <a:srgbClr val="FFFFFF"/>
              </a:highlight>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100" b="1" dirty="0">
                <a:solidFill>
                  <a:srgbClr val="000000"/>
                </a:solidFill>
                <a:highlight>
                  <a:srgbClr val="FFFFFF"/>
                </a:highlight>
                <a:latin typeface="Times New Roman" panose="02020603050405020304" pitchFamily="18" charset="0"/>
                <a:cs typeface="Times New Roman" panose="02020603050405020304" pitchFamily="18" charset="0"/>
              </a:rPr>
              <a:t>NOTE: </a:t>
            </a:r>
            <a:r>
              <a:rPr lang="en-US" sz="2100" b="0" i="0" dirty="0">
                <a:solidFill>
                  <a:srgbClr val="000000"/>
                </a:solidFill>
                <a:effectLst/>
                <a:highlight>
                  <a:srgbClr val="FFFFFF"/>
                </a:highlight>
                <a:latin typeface="Times New Roman" panose="02020603050405020304" pitchFamily="18" charset="0"/>
                <a:cs typeface="Times New Roman" panose="02020603050405020304" pitchFamily="18" charset="0"/>
              </a:rPr>
              <a:t>Java is case-sensitive: “Main" and “main" has different meaning.</a:t>
            </a:r>
            <a:endParaRPr lang="en-US" sz="2100" dirty="0">
              <a:solidFill>
                <a:srgbClr val="000000"/>
              </a:solidFill>
              <a:highlight>
                <a:srgbClr val="FFFFFF"/>
              </a:highlight>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100" b="0" i="0" dirty="0">
                <a:solidFill>
                  <a:srgbClr val="000000"/>
                </a:solidFill>
                <a:effectLst/>
                <a:highlight>
                  <a:srgbClr val="FFFFFF"/>
                </a:highlight>
                <a:latin typeface="Times New Roman" panose="02020603050405020304" pitchFamily="18" charset="0"/>
                <a:cs typeface="Times New Roman" panose="02020603050405020304" pitchFamily="18" charset="0"/>
              </a:rPr>
              <a:t>The name of the java file </a:t>
            </a:r>
            <a:r>
              <a:rPr lang="en-US" sz="2100" b="1" i="0" dirty="0">
                <a:solidFill>
                  <a:srgbClr val="000000"/>
                </a:solidFill>
                <a:effectLst/>
                <a:highlight>
                  <a:srgbClr val="FFFFFF"/>
                </a:highlight>
                <a:latin typeface="Times New Roman" panose="02020603050405020304" pitchFamily="18" charset="0"/>
                <a:cs typeface="Times New Roman" panose="02020603050405020304" pitchFamily="18" charset="0"/>
              </a:rPr>
              <a:t>must match</a:t>
            </a:r>
            <a:r>
              <a:rPr lang="en-US" sz="2100" b="0" i="0" dirty="0">
                <a:solidFill>
                  <a:srgbClr val="000000"/>
                </a:solidFill>
                <a:effectLst/>
                <a:highlight>
                  <a:srgbClr val="FFFFFF"/>
                </a:highlight>
                <a:latin typeface="Times New Roman" panose="02020603050405020304" pitchFamily="18" charset="0"/>
                <a:cs typeface="Times New Roman" panose="02020603050405020304" pitchFamily="18" charset="0"/>
              </a:rPr>
              <a:t> the class name. When saving the file, save it using the class name and add ".java" to the end of the filename. To run the example above on your computer, make sure that Java is properly installed.</a:t>
            </a:r>
          </a:p>
          <a:p>
            <a:pPr marL="342900" indent="-342900">
              <a:buFont typeface="Arial" panose="020B0604020202020204" pitchFamily="34" charset="0"/>
              <a:buChar char="•"/>
            </a:pPr>
            <a:r>
              <a:rPr lang="en-US" sz="2100" dirty="0">
                <a:latin typeface="Times New Roman" panose="02020603050405020304" pitchFamily="18" charset="0"/>
                <a:cs typeface="Times New Roman" panose="02020603050405020304" pitchFamily="18" charset="0"/>
              </a:rPr>
              <a:t>The </a:t>
            </a:r>
            <a:r>
              <a:rPr lang="en-US" sz="2100" dirty="0">
                <a:solidFill>
                  <a:srgbClr val="FF0000"/>
                </a:solidFill>
                <a:latin typeface="Times New Roman" panose="02020603050405020304" pitchFamily="18" charset="0"/>
                <a:cs typeface="Times New Roman" panose="02020603050405020304" pitchFamily="18" charset="0"/>
              </a:rPr>
              <a:t>main() </a:t>
            </a:r>
            <a:r>
              <a:rPr lang="en-US" sz="2100" dirty="0">
                <a:latin typeface="Times New Roman" panose="02020603050405020304" pitchFamily="18" charset="0"/>
                <a:cs typeface="Times New Roman" panose="02020603050405020304" pitchFamily="18" charset="0"/>
              </a:rPr>
              <a:t>method is required and will see in every java program. Any code inside main() method  will be executed. </a:t>
            </a:r>
          </a:p>
          <a:p>
            <a:pPr marL="342900" indent="-342900">
              <a:buFont typeface="Arial" panose="020B0604020202020204" pitchFamily="34" charset="0"/>
              <a:buChar char="•"/>
            </a:pPr>
            <a:endParaRPr lang="en-US" sz="2100" dirty="0">
              <a:latin typeface="Times New Roman" panose="02020603050405020304" pitchFamily="18" charset="0"/>
              <a:cs typeface="Times New Roman" panose="02020603050405020304" pitchFamily="18" charset="0"/>
            </a:endParaRPr>
          </a:p>
        </p:txBody>
      </p:sp>
      <p:pic>
        <p:nvPicPr>
          <p:cNvPr id="4" name="Picture 3" descr="A computer screen with text&#10;&#10;AI-generated content may be incorrect.">
            <a:extLst>
              <a:ext uri="{FF2B5EF4-FFF2-40B4-BE49-F238E27FC236}">
                <a16:creationId xmlns:a16="http://schemas.microsoft.com/office/drawing/2014/main" id="{3E539631-BB50-B225-C246-1056C140EFBF}"/>
              </a:ext>
            </a:extLst>
          </p:cNvPr>
          <p:cNvPicPr>
            <a:picLocks noChangeAspect="1"/>
          </p:cNvPicPr>
          <p:nvPr/>
        </p:nvPicPr>
        <p:blipFill>
          <a:blip r:embed="rId2"/>
          <a:stretch>
            <a:fillRect/>
          </a:stretch>
        </p:blipFill>
        <p:spPr>
          <a:xfrm>
            <a:off x="1640156" y="2146735"/>
            <a:ext cx="7215188" cy="1302585"/>
          </a:xfrm>
          <a:prstGeom prst="rect">
            <a:avLst/>
          </a:prstGeom>
        </p:spPr>
      </p:pic>
    </p:spTree>
    <p:extLst>
      <p:ext uri="{BB962C8B-B14F-4D97-AF65-F5344CB8AC3E}">
        <p14:creationId xmlns:p14="http://schemas.microsoft.com/office/powerpoint/2010/main" val="17784166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238" y="532684"/>
            <a:ext cx="8911687" cy="727612"/>
          </a:xfrm>
        </p:spPr>
        <p:txBody>
          <a:bodyPr>
            <a:normAutofit/>
          </a:bodyPr>
          <a:lstStyle/>
          <a:p>
            <a:r>
              <a:rPr lang="en-PH" sz="3300" b="1" dirty="0">
                <a:solidFill>
                  <a:srgbClr val="0D8AC7"/>
                </a:solidFill>
                <a:latin typeface="Times New Roman" panose="02020603050405020304" pitchFamily="18" charset="0"/>
                <a:cs typeface="Times New Roman" panose="02020603050405020304" pitchFamily="18" charset="0"/>
              </a:rPr>
              <a:t>Sample Code of java: Print text</a:t>
            </a:r>
            <a:endParaRPr lang="en-PH" sz="3300" dirty="0">
              <a:solidFill>
                <a:srgbClr val="0D8AC7"/>
              </a:solidFill>
            </a:endParaRPr>
          </a:p>
        </p:txBody>
      </p:sp>
      <p:sp>
        <p:nvSpPr>
          <p:cNvPr id="5" name="TextBox 4">
            <a:extLst>
              <a:ext uri="{FF2B5EF4-FFF2-40B4-BE49-F238E27FC236}">
                <a16:creationId xmlns:a16="http://schemas.microsoft.com/office/drawing/2014/main" id="{FA495CC6-536E-7FE6-AF44-A719F6430D39}"/>
              </a:ext>
            </a:extLst>
          </p:cNvPr>
          <p:cNvSpPr txBox="1"/>
          <p:nvPr/>
        </p:nvSpPr>
        <p:spPr>
          <a:xfrm>
            <a:off x="820242" y="1442720"/>
            <a:ext cx="10538637" cy="4154984"/>
          </a:xfrm>
          <a:prstGeom prst="rect">
            <a:avLst/>
          </a:prstGeom>
          <a:noFill/>
        </p:spPr>
        <p:txBody>
          <a:bodyPr wrap="square">
            <a:spAutoFit/>
          </a:bodyPr>
          <a:lstStyle/>
          <a:p>
            <a:r>
              <a:rPr lang="en-US" sz="2200" b="1" dirty="0">
                <a:latin typeface="Times New Roman" panose="02020603050405020304" pitchFamily="18" charset="0"/>
                <a:cs typeface="Times New Roman" panose="02020603050405020304" pitchFamily="18" charset="0"/>
              </a:rPr>
              <a:t>Sample Question: </a:t>
            </a:r>
            <a:r>
              <a:rPr lang="en-US" sz="2200" dirty="0">
                <a:latin typeface="Times New Roman" panose="02020603050405020304" pitchFamily="18" charset="0"/>
                <a:cs typeface="Times New Roman" panose="02020603050405020304" pitchFamily="18" charset="0"/>
              </a:rPr>
              <a:t>Write a java program to print a Hello World!</a:t>
            </a:r>
          </a:p>
          <a:p>
            <a:endParaRPr lang="en-US" sz="22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2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2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2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200" b="1" dirty="0">
              <a:latin typeface="Times New Roman" panose="02020603050405020304" pitchFamily="18" charset="0"/>
              <a:cs typeface="Times New Roman" panose="02020603050405020304" pitchFamily="18" charset="0"/>
            </a:endParaRPr>
          </a:p>
          <a:p>
            <a:endParaRPr lang="en-US" sz="22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NOTE: </a:t>
            </a:r>
            <a:r>
              <a:rPr lang="en-US" sz="2200" dirty="0">
                <a:latin typeface="Times New Roman" panose="02020603050405020304" pitchFamily="18" charset="0"/>
                <a:cs typeface="Times New Roman" panose="02020603050405020304" pitchFamily="18" charset="0"/>
              </a:rPr>
              <a:t>The curly brace {} marks the beginning and end of a block of code.</a:t>
            </a:r>
          </a:p>
          <a:p>
            <a:pPr marL="342900" indent="-342900">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System </a:t>
            </a:r>
            <a:r>
              <a:rPr lang="en-US" sz="2200" dirty="0">
                <a:latin typeface="Times New Roman" panose="02020603050405020304" pitchFamily="18" charset="0"/>
                <a:cs typeface="Times New Roman" panose="02020603050405020304" pitchFamily="18" charset="0"/>
              </a:rPr>
              <a:t>is a built-in java class that holds a collection of methods and variables such as </a:t>
            </a:r>
            <a:r>
              <a:rPr lang="en-US" sz="2200" dirty="0">
                <a:solidFill>
                  <a:srgbClr val="FF0000"/>
                </a:solidFill>
                <a:latin typeface="Times New Roman" panose="02020603050405020304" pitchFamily="18" charset="0"/>
                <a:cs typeface="Times New Roman" panose="02020603050405020304" pitchFamily="18" charset="0"/>
              </a:rPr>
              <a:t>out</a:t>
            </a:r>
            <a:r>
              <a:rPr lang="en-US" sz="2200" dirty="0">
                <a:latin typeface="Times New Roman" panose="02020603050405020304" pitchFamily="18" charset="0"/>
                <a:cs typeface="Times New Roman" panose="02020603050405020304" pitchFamily="18" charset="0"/>
              </a:rPr>
              <a:t>, which is short for “output”</a:t>
            </a: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Inside the </a:t>
            </a:r>
            <a:r>
              <a:rPr lang="en-US" sz="2200" dirty="0">
                <a:solidFill>
                  <a:srgbClr val="FF0000"/>
                </a:solidFill>
                <a:latin typeface="Times New Roman" panose="02020603050405020304" pitchFamily="18" charset="0"/>
                <a:cs typeface="Times New Roman" panose="02020603050405020304" pitchFamily="18" charset="0"/>
              </a:rPr>
              <a:t>main() </a:t>
            </a:r>
            <a:r>
              <a:rPr lang="en-US" sz="2200" dirty="0">
                <a:latin typeface="Times New Roman" panose="02020603050405020304" pitchFamily="18" charset="0"/>
                <a:cs typeface="Times New Roman" panose="02020603050405020304" pitchFamily="18" charset="0"/>
              </a:rPr>
              <a:t>method, we can use the </a:t>
            </a:r>
            <a:r>
              <a:rPr lang="en-US" sz="2200" dirty="0" err="1">
                <a:solidFill>
                  <a:srgbClr val="FF0000"/>
                </a:solidFill>
                <a:latin typeface="Times New Roman" panose="02020603050405020304" pitchFamily="18" charset="0"/>
                <a:cs typeface="Times New Roman" panose="02020603050405020304" pitchFamily="18" charset="0"/>
              </a:rPr>
              <a:t>println</a:t>
            </a:r>
            <a:r>
              <a:rPr lang="en-US" sz="2200" dirty="0">
                <a:solidFill>
                  <a:srgbClr val="FF0000"/>
                </a:solidFill>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to print a line of text to the screen.</a:t>
            </a:r>
          </a:p>
          <a:p>
            <a:pPr marL="342900" indent="-342900">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You should also note that each code statement must end with </a:t>
            </a:r>
            <a:r>
              <a:rPr lang="en-US" sz="2200" dirty="0">
                <a:solidFill>
                  <a:srgbClr val="FF0000"/>
                </a:solidFill>
                <a:latin typeface="Times New Roman" panose="02020603050405020304" pitchFamily="18" charset="0"/>
                <a:cs typeface="Times New Roman" panose="02020603050405020304" pitchFamily="18" charset="0"/>
              </a:rPr>
              <a:t>semicolon (;)</a:t>
            </a:r>
          </a:p>
        </p:txBody>
      </p:sp>
      <p:pic>
        <p:nvPicPr>
          <p:cNvPr id="9" name="Picture 8" descr="A screen shot of a computer code&#10;&#10;Description automatically generated">
            <a:extLst>
              <a:ext uri="{FF2B5EF4-FFF2-40B4-BE49-F238E27FC236}">
                <a16:creationId xmlns:a16="http://schemas.microsoft.com/office/drawing/2014/main" id="{E2088903-E22E-B1DA-8438-718FE6627224}"/>
              </a:ext>
            </a:extLst>
          </p:cNvPr>
          <p:cNvPicPr>
            <a:picLocks noChangeAspect="1"/>
          </p:cNvPicPr>
          <p:nvPr/>
        </p:nvPicPr>
        <p:blipFill>
          <a:blip r:embed="rId2"/>
          <a:stretch>
            <a:fillRect/>
          </a:stretch>
        </p:blipFill>
        <p:spPr>
          <a:xfrm>
            <a:off x="945238" y="2137639"/>
            <a:ext cx="5150762" cy="1382573"/>
          </a:xfrm>
          <a:prstGeom prst="rect">
            <a:avLst/>
          </a:prstGeom>
        </p:spPr>
      </p:pic>
      <p:pic>
        <p:nvPicPr>
          <p:cNvPr id="11" name="Picture 10" descr="A black screen with white text&#10;&#10;Description automatically generated">
            <a:extLst>
              <a:ext uri="{FF2B5EF4-FFF2-40B4-BE49-F238E27FC236}">
                <a16:creationId xmlns:a16="http://schemas.microsoft.com/office/drawing/2014/main" id="{0CF8918F-3163-4BD8-F209-BA95C2F64622}"/>
              </a:ext>
            </a:extLst>
          </p:cNvPr>
          <p:cNvPicPr>
            <a:picLocks noChangeAspect="1"/>
          </p:cNvPicPr>
          <p:nvPr/>
        </p:nvPicPr>
        <p:blipFill>
          <a:blip r:embed="rId3"/>
          <a:stretch>
            <a:fillRect/>
          </a:stretch>
        </p:blipFill>
        <p:spPr>
          <a:xfrm>
            <a:off x="6220996" y="2169160"/>
            <a:ext cx="5516036" cy="1330271"/>
          </a:xfrm>
          <a:prstGeom prst="rect">
            <a:avLst/>
          </a:prstGeom>
        </p:spPr>
      </p:pic>
    </p:spTree>
    <p:extLst>
      <p:ext uri="{BB962C8B-B14F-4D97-AF65-F5344CB8AC3E}">
        <p14:creationId xmlns:p14="http://schemas.microsoft.com/office/powerpoint/2010/main" val="6288352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583470"/>
            <a:ext cx="8911687" cy="727612"/>
          </a:xfrm>
        </p:spPr>
        <p:txBody>
          <a:bodyPr>
            <a:normAutofit/>
          </a:bodyPr>
          <a:lstStyle/>
          <a:p>
            <a:r>
              <a:rPr lang="en-PH" sz="3300" b="1" dirty="0">
                <a:solidFill>
                  <a:srgbClr val="0D8AC7"/>
                </a:solidFill>
                <a:latin typeface="Times New Roman" panose="02020603050405020304" pitchFamily="18" charset="0"/>
                <a:cs typeface="Times New Roman" panose="02020603050405020304" pitchFamily="18" charset="0"/>
              </a:rPr>
              <a:t>Sample Code of java</a:t>
            </a:r>
            <a:endParaRPr lang="en-PH" sz="3300" dirty="0">
              <a:solidFill>
                <a:srgbClr val="0D8AC7"/>
              </a:solidFill>
            </a:endParaRPr>
          </a:p>
        </p:txBody>
      </p:sp>
      <p:sp>
        <p:nvSpPr>
          <p:cNvPr id="4" name="Content Placeholder 3">
            <a:extLst>
              <a:ext uri="{FF2B5EF4-FFF2-40B4-BE49-F238E27FC236}">
                <a16:creationId xmlns:a16="http://schemas.microsoft.com/office/drawing/2014/main" id="{AEACF88F-9753-02A2-91FF-99CC307AA7F9}"/>
              </a:ext>
            </a:extLst>
          </p:cNvPr>
          <p:cNvSpPr>
            <a:spLocks noGrp="1"/>
          </p:cNvSpPr>
          <p:nvPr>
            <p:ph sz="half" idx="1"/>
          </p:nvPr>
        </p:nvSpPr>
        <p:spPr>
          <a:xfrm>
            <a:off x="883920" y="1493520"/>
            <a:ext cx="10235184" cy="4678680"/>
          </a:xfrm>
        </p:spPr>
        <p:txBody>
          <a:bodyPr/>
          <a:lstStyle/>
          <a:p>
            <a:pPr marL="0" indent="0">
              <a:buNone/>
            </a:pPr>
            <a:r>
              <a:rPr lang="en-US" b="1" dirty="0">
                <a:latin typeface="Times New Roman" panose="02020603050405020304" pitchFamily="18" charset="0"/>
                <a:cs typeface="Times New Roman" panose="02020603050405020304" pitchFamily="18" charset="0"/>
              </a:rPr>
              <a:t>Sample Question: </a:t>
            </a:r>
            <a:r>
              <a:rPr lang="en-US" dirty="0">
                <a:latin typeface="Times New Roman" panose="02020603050405020304" pitchFamily="18" charset="0"/>
                <a:cs typeface="Times New Roman" panose="02020603050405020304" pitchFamily="18" charset="0"/>
              </a:rPr>
              <a:t>Write a java program that print the following output:</a:t>
            </a:r>
          </a:p>
          <a:p>
            <a:pPr marL="0" indent="0">
              <a:buNone/>
            </a:pPr>
            <a:r>
              <a:rPr lang="en-US" dirty="0">
                <a:latin typeface="Times New Roman" panose="02020603050405020304" pitchFamily="18" charset="0"/>
                <a:cs typeface="Times New Roman" panose="02020603050405020304" pitchFamily="18" charset="0"/>
              </a:rPr>
              <a:t>Hello Word!</a:t>
            </a:r>
          </a:p>
          <a:p>
            <a:pPr marL="0" indent="0">
              <a:buNone/>
            </a:pPr>
            <a:r>
              <a:rPr lang="en-US" dirty="0">
                <a:latin typeface="Times New Roman" panose="02020603050405020304" pitchFamily="18" charset="0"/>
                <a:cs typeface="Times New Roman" panose="02020603050405020304" pitchFamily="18" charset="0"/>
              </a:rPr>
              <a:t>I am learning Java Programming</a:t>
            </a:r>
          </a:p>
          <a:p>
            <a:pPr marL="0" indent="0">
              <a:buNone/>
            </a:pPr>
            <a:r>
              <a:rPr lang="en-US" dirty="0">
                <a:latin typeface="Times New Roman" panose="02020603050405020304" pitchFamily="18" charset="0"/>
                <a:cs typeface="Times New Roman" panose="02020603050405020304" pitchFamily="18" charset="0"/>
              </a:rPr>
              <a:t>It is awesome!</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13" name="Picture 12" descr="A screen shot of a computer code&#10;&#10;Description automatically generated">
            <a:extLst>
              <a:ext uri="{FF2B5EF4-FFF2-40B4-BE49-F238E27FC236}">
                <a16:creationId xmlns:a16="http://schemas.microsoft.com/office/drawing/2014/main" id="{B4729798-B1F2-97FA-75FF-C1BCB24E399F}"/>
              </a:ext>
            </a:extLst>
          </p:cNvPr>
          <p:cNvPicPr>
            <a:picLocks noChangeAspect="1"/>
          </p:cNvPicPr>
          <p:nvPr/>
        </p:nvPicPr>
        <p:blipFill>
          <a:blip r:embed="rId2"/>
          <a:stretch>
            <a:fillRect/>
          </a:stretch>
        </p:blipFill>
        <p:spPr>
          <a:xfrm>
            <a:off x="4602481" y="2122097"/>
            <a:ext cx="6516623" cy="1602976"/>
          </a:xfrm>
          <a:prstGeom prst="rect">
            <a:avLst/>
          </a:prstGeom>
        </p:spPr>
      </p:pic>
      <p:pic>
        <p:nvPicPr>
          <p:cNvPr id="15" name="Picture 14" descr="A screen shot of a computer program&#10;&#10;Description automatically generated">
            <a:extLst>
              <a:ext uri="{FF2B5EF4-FFF2-40B4-BE49-F238E27FC236}">
                <a16:creationId xmlns:a16="http://schemas.microsoft.com/office/drawing/2014/main" id="{A87BAFDC-9D06-EA05-52D2-BDD820E54DD2}"/>
              </a:ext>
            </a:extLst>
          </p:cNvPr>
          <p:cNvPicPr>
            <a:picLocks noChangeAspect="1"/>
          </p:cNvPicPr>
          <p:nvPr/>
        </p:nvPicPr>
        <p:blipFill>
          <a:blip r:embed="rId3"/>
          <a:stretch>
            <a:fillRect/>
          </a:stretch>
        </p:blipFill>
        <p:spPr>
          <a:xfrm>
            <a:off x="2595242" y="4214020"/>
            <a:ext cx="4839822" cy="1469232"/>
          </a:xfrm>
          <a:prstGeom prst="rect">
            <a:avLst/>
          </a:prstGeom>
        </p:spPr>
      </p:pic>
    </p:spTree>
    <p:extLst>
      <p:ext uri="{BB962C8B-B14F-4D97-AF65-F5344CB8AC3E}">
        <p14:creationId xmlns:p14="http://schemas.microsoft.com/office/powerpoint/2010/main" val="36403235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par>
                                <p:cTn id="8" presetID="22" presetClass="entr" presetSubtype="4"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5" y="198642"/>
            <a:ext cx="8911687" cy="727612"/>
          </a:xfrm>
        </p:spPr>
        <p:txBody>
          <a:bodyPr>
            <a:normAutofit/>
          </a:bodyPr>
          <a:lstStyle/>
          <a:p>
            <a:r>
              <a:rPr lang="en-PH" sz="3300" b="1" dirty="0">
                <a:solidFill>
                  <a:srgbClr val="0D8AC7"/>
                </a:solidFill>
                <a:latin typeface="Times New Roman" panose="02020603050405020304" pitchFamily="18" charset="0"/>
                <a:cs typeface="Times New Roman" panose="02020603050405020304" pitchFamily="18" charset="0"/>
              </a:rPr>
              <a:t>JAVA PRINT METHOD</a:t>
            </a:r>
            <a:endParaRPr lang="en-PH" sz="3300" dirty="0">
              <a:solidFill>
                <a:srgbClr val="0D8AC7"/>
              </a:solidFill>
            </a:endParaRPr>
          </a:p>
        </p:txBody>
      </p:sp>
      <p:sp>
        <p:nvSpPr>
          <p:cNvPr id="5" name="TextBox 4">
            <a:extLst>
              <a:ext uri="{FF2B5EF4-FFF2-40B4-BE49-F238E27FC236}">
                <a16:creationId xmlns:a16="http://schemas.microsoft.com/office/drawing/2014/main" id="{FA495CC6-536E-7FE6-AF44-A719F6430D39}"/>
              </a:ext>
            </a:extLst>
          </p:cNvPr>
          <p:cNvSpPr txBox="1"/>
          <p:nvPr/>
        </p:nvSpPr>
        <p:spPr>
          <a:xfrm>
            <a:off x="1559357" y="982336"/>
            <a:ext cx="9373284" cy="4493538"/>
          </a:xfrm>
          <a:prstGeom prst="rect">
            <a:avLst/>
          </a:prstGeom>
          <a:noFill/>
        </p:spPr>
        <p:txBody>
          <a:bodyPr wrap="square">
            <a:spAutoFit/>
          </a:bodyPr>
          <a:lstStyle/>
          <a:p>
            <a:pPr marL="342900" indent="-342900">
              <a:buFont typeface="Arial" panose="020B0604020202020204" pitchFamily="34" charset="0"/>
              <a:buChar char="•"/>
            </a:pPr>
            <a:r>
              <a:rPr lang="en-US" sz="2200" b="1" dirty="0" err="1">
                <a:latin typeface="Times New Roman" panose="02020603050405020304" pitchFamily="18" charset="0"/>
                <a:cs typeface="Times New Roman" panose="02020603050405020304" pitchFamily="18" charset="0"/>
              </a:rPr>
              <a:t>System.out.println</a:t>
            </a:r>
            <a:r>
              <a:rPr lang="en-US" sz="2200" b="1" dirty="0">
                <a:latin typeface="Times New Roman" panose="02020603050405020304" pitchFamily="18" charset="0"/>
                <a:cs typeface="Times New Roman" panose="02020603050405020304" pitchFamily="18" charset="0"/>
              </a:rPr>
              <a:t>();</a:t>
            </a:r>
          </a:p>
          <a:p>
            <a:r>
              <a:rPr lang="en-US" sz="2200" b="1" dirty="0">
                <a:latin typeface="Times New Roman" panose="02020603050405020304" pitchFamily="18" charset="0"/>
                <a:cs typeface="Times New Roman" panose="02020603050405020304" pitchFamily="18" charset="0"/>
              </a:rPr>
              <a:t>		</a:t>
            </a:r>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200" b="1" dirty="0" err="1">
                <a:latin typeface="Times New Roman" panose="02020603050405020304" pitchFamily="18" charset="0"/>
                <a:cs typeface="Times New Roman" panose="02020603050405020304" pitchFamily="18" charset="0"/>
              </a:rPr>
              <a:t>System.out.print</a:t>
            </a:r>
            <a:r>
              <a:rPr lang="en-US" sz="2200" b="1" dirty="0">
                <a:latin typeface="Times New Roman" panose="02020603050405020304" pitchFamily="18" charset="0"/>
                <a:cs typeface="Times New Roman" panose="02020603050405020304" pitchFamily="18" charset="0"/>
              </a:rPr>
              <a:t>();</a:t>
            </a:r>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a:p>
            <a:endParaRPr lang="en-US" sz="2200" dirty="0">
              <a:solidFill>
                <a:srgbClr val="FF0000"/>
              </a:solidFill>
              <a:latin typeface="Times New Roman" panose="02020603050405020304" pitchFamily="18" charset="0"/>
              <a:cs typeface="Times New Roman" panose="02020603050405020304" pitchFamily="18" charset="0"/>
            </a:endParaRPr>
          </a:p>
        </p:txBody>
      </p:sp>
      <p:pic>
        <p:nvPicPr>
          <p:cNvPr id="9" name="Picture 8" descr="A screenshot of a computer screen&#10;&#10;Description automatically generated">
            <a:extLst>
              <a:ext uri="{FF2B5EF4-FFF2-40B4-BE49-F238E27FC236}">
                <a16:creationId xmlns:a16="http://schemas.microsoft.com/office/drawing/2014/main" id="{FFA72B9B-BD51-BA94-1D10-E35FA9E0CC77}"/>
              </a:ext>
            </a:extLst>
          </p:cNvPr>
          <p:cNvPicPr>
            <a:picLocks noChangeAspect="1"/>
          </p:cNvPicPr>
          <p:nvPr/>
        </p:nvPicPr>
        <p:blipFill>
          <a:blip r:embed="rId2"/>
          <a:stretch>
            <a:fillRect/>
          </a:stretch>
        </p:blipFill>
        <p:spPr>
          <a:xfrm>
            <a:off x="7287278" y="1583952"/>
            <a:ext cx="4562842" cy="1357301"/>
          </a:xfrm>
          <a:prstGeom prst="rect">
            <a:avLst/>
          </a:prstGeom>
        </p:spPr>
      </p:pic>
      <p:pic>
        <p:nvPicPr>
          <p:cNvPr id="11" name="Picture 10" descr="A screen shot of a computer code&#10;&#10;Description automatically generated">
            <a:extLst>
              <a:ext uri="{FF2B5EF4-FFF2-40B4-BE49-F238E27FC236}">
                <a16:creationId xmlns:a16="http://schemas.microsoft.com/office/drawing/2014/main" id="{AD3AFF39-A8CD-F0FC-D327-A4550CF17A73}"/>
              </a:ext>
            </a:extLst>
          </p:cNvPr>
          <p:cNvPicPr>
            <a:picLocks noChangeAspect="1"/>
          </p:cNvPicPr>
          <p:nvPr/>
        </p:nvPicPr>
        <p:blipFill>
          <a:blip r:embed="rId3"/>
          <a:stretch>
            <a:fillRect/>
          </a:stretch>
        </p:blipFill>
        <p:spPr>
          <a:xfrm>
            <a:off x="1559356" y="1578938"/>
            <a:ext cx="5620285" cy="1594084"/>
          </a:xfrm>
          <a:prstGeom prst="rect">
            <a:avLst/>
          </a:prstGeom>
        </p:spPr>
      </p:pic>
      <p:pic>
        <p:nvPicPr>
          <p:cNvPr id="13" name="Picture 12" descr="A screen shot of a computer screen&#10;&#10;Description automatically generated">
            <a:extLst>
              <a:ext uri="{FF2B5EF4-FFF2-40B4-BE49-F238E27FC236}">
                <a16:creationId xmlns:a16="http://schemas.microsoft.com/office/drawing/2014/main" id="{36E16643-7E67-5C8A-E8CA-C63501054C94}"/>
              </a:ext>
            </a:extLst>
          </p:cNvPr>
          <p:cNvPicPr>
            <a:picLocks noChangeAspect="1"/>
          </p:cNvPicPr>
          <p:nvPr/>
        </p:nvPicPr>
        <p:blipFill>
          <a:blip r:embed="rId4"/>
          <a:stretch>
            <a:fillRect/>
          </a:stretch>
        </p:blipFill>
        <p:spPr>
          <a:xfrm>
            <a:off x="7287278" y="3906585"/>
            <a:ext cx="4562842" cy="1000695"/>
          </a:xfrm>
          <a:prstGeom prst="rect">
            <a:avLst/>
          </a:prstGeom>
        </p:spPr>
      </p:pic>
      <p:pic>
        <p:nvPicPr>
          <p:cNvPr id="15" name="Picture 14" descr="A screen shot of a computer code&#10;&#10;Description automatically generated">
            <a:extLst>
              <a:ext uri="{FF2B5EF4-FFF2-40B4-BE49-F238E27FC236}">
                <a16:creationId xmlns:a16="http://schemas.microsoft.com/office/drawing/2014/main" id="{097DC9F2-EF91-DA9D-30B8-D19ADCAC61D8}"/>
              </a:ext>
            </a:extLst>
          </p:cNvPr>
          <p:cNvPicPr>
            <a:picLocks noChangeAspect="1"/>
          </p:cNvPicPr>
          <p:nvPr/>
        </p:nvPicPr>
        <p:blipFill>
          <a:blip r:embed="rId5"/>
          <a:stretch>
            <a:fillRect/>
          </a:stretch>
        </p:blipFill>
        <p:spPr>
          <a:xfrm>
            <a:off x="1559357" y="3916746"/>
            <a:ext cx="5620285" cy="1623638"/>
          </a:xfrm>
          <a:prstGeom prst="rect">
            <a:avLst/>
          </a:prstGeom>
        </p:spPr>
      </p:pic>
    </p:spTree>
    <p:extLst>
      <p:ext uri="{BB962C8B-B14F-4D97-AF65-F5344CB8AC3E}">
        <p14:creationId xmlns:p14="http://schemas.microsoft.com/office/powerpoint/2010/main" val="16872880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0481" y="624110"/>
            <a:ext cx="10204132" cy="687855"/>
          </a:xfrm>
        </p:spPr>
        <p:txBody>
          <a:bodyPr>
            <a:noAutofit/>
          </a:bodyPr>
          <a:lstStyle/>
          <a:p>
            <a:pPr algn="ctr"/>
            <a:r>
              <a:rPr lang="en-PH" sz="4000" b="1" dirty="0">
                <a:solidFill>
                  <a:srgbClr val="0D8AC7"/>
                </a:solidFill>
                <a:latin typeface="Times New Roman" panose="02020603050405020304" pitchFamily="18" charset="0"/>
                <a:cs typeface="Times New Roman" panose="02020603050405020304" pitchFamily="18" charset="0"/>
              </a:rPr>
              <a:t>Locating and Correcting Errors</a:t>
            </a:r>
          </a:p>
        </p:txBody>
      </p:sp>
      <p:sp>
        <p:nvSpPr>
          <p:cNvPr id="3" name="Content Placeholder 2"/>
          <p:cNvSpPr>
            <a:spLocks noGrp="1"/>
          </p:cNvSpPr>
          <p:nvPr>
            <p:ph idx="1"/>
          </p:nvPr>
        </p:nvSpPr>
        <p:spPr>
          <a:xfrm>
            <a:off x="1415474" y="1434327"/>
            <a:ext cx="9975264" cy="4466735"/>
          </a:xfrm>
        </p:spPr>
        <p:txBody>
          <a:bodyPr>
            <a:normAutofit/>
          </a:bodyPr>
          <a:lstStyle/>
          <a:p>
            <a:r>
              <a:rPr lang="en-US" dirty="0">
                <a:latin typeface="Times New Roman" panose="02020603050405020304" pitchFamily="18" charset="0"/>
                <a:cs typeface="Times New Roman" panose="02020603050405020304" pitchFamily="18" charset="0"/>
              </a:rPr>
              <a:t>Locating and Correcting Errors in Java</a:t>
            </a:r>
          </a:p>
          <a:p>
            <a:r>
              <a:rPr lang="en-US" dirty="0">
                <a:latin typeface="Times New Roman" panose="02020603050405020304" pitchFamily="18" charset="0"/>
                <a:cs typeface="Times New Roman" panose="02020603050405020304" pitchFamily="18" charset="0"/>
              </a:rPr>
              <a:t>Finding errors in Java is obviously easy. When the compiler detects an error in your source code, the compilation will fail, and the program will not run until the error is fixed.</a:t>
            </a:r>
          </a:p>
          <a:p>
            <a:r>
              <a:rPr lang="en-US" dirty="0">
                <a:latin typeface="Times New Roman" panose="02020603050405020304" pitchFamily="18" charset="0"/>
                <a:cs typeface="Times New Roman" panose="02020603050405020304" pitchFamily="18" charset="0"/>
              </a:rPr>
              <a:t>The compiler will:</a:t>
            </a:r>
          </a:p>
          <a:p>
            <a:pPr lvl="2"/>
            <a:r>
              <a:rPr lang="en-US" sz="2000" dirty="0">
                <a:latin typeface="Times New Roman" panose="02020603050405020304" pitchFamily="18" charset="0"/>
                <a:cs typeface="Times New Roman" panose="02020603050405020304" pitchFamily="18" charset="0"/>
              </a:rPr>
              <a:t>Display the error message describing the problem.</a:t>
            </a:r>
          </a:p>
          <a:p>
            <a:pPr lvl="2"/>
            <a:r>
              <a:rPr lang="en-US" sz="2000" dirty="0">
                <a:latin typeface="Times New Roman" panose="02020603050405020304" pitchFamily="18" charset="0"/>
                <a:cs typeface="Times New Roman" panose="02020603050405020304" pitchFamily="18" charset="0"/>
              </a:rPr>
              <a:t>Indicate the exact line number where the issue occurred.</a:t>
            </a:r>
          </a:p>
          <a:p>
            <a:pPr lvl="2"/>
            <a:r>
              <a:rPr lang="en-US" sz="2000" dirty="0">
                <a:latin typeface="Times New Roman" panose="02020603050405020304" pitchFamily="18" charset="0"/>
                <a:cs typeface="Times New Roman" panose="02020603050405020304" pitchFamily="18" charset="0"/>
              </a:rPr>
              <a:t>Show the caret symbol (^) pointing to the exact (or very close) location in the code where the compiler detected the problem</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65058" y="4621068"/>
            <a:ext cx="4642242" cy="148706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8912" y="4532133"/>
            <a:ext cx="5549584" cy="1783080"/>
          </a:xfrm>
          <a:prstGeom prst="rect">
            <a:avLst/>
          </a:prstGeom>
        </p:spPr>
      </p:pic>
    </p:spTree>
    <p:extLst>
      <p:ext uri="{BB962C8B-B14F-4D97-AF65-F5344CB8AC3E}">
        <p14:creationId xmlns:p14="http://schemas.microsoft.com/office/powerpoint/2010/main" val="9227700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8081" y="613010"/>
            <a:ext cx="10204132" cy="687855"/>
          </a:xfrm>
        </p:spPr>
        <p:txBody>
          <a:bodyPr>
            <a:noAutofit/>
          </a:bodyPr>
          <a:lstStyle/>
          <a:p>
            <a:pPr algn="ctr"/>
            <a:r>
              <a:rPr lang="en-PH" sz="4000" b="1" dirty="0">
                <a:solidFill>
                  <a:srgbClr val="0D8AC7"/>
                </a:solidFill>
                <a:latin typeface="Times New Roman" panose="02020603050405020304" pitchFamily="18" charset="0"/>
                <a:cs typeface="Times New Roman" panose="02020603050405020304" pitchFamily="18" charset="0"/>
              </a:rPr>
              <a:t>Locating and Correcting Errors</a:t>
            </a:r>
          </a:p>
        </p:txBody>
      </p:sp>
      <p:sp>
        <p:nvSpPr>
          <p:cNvPr id="3" name="Content Placeholder 2"/>
          <p:cNvSpPr>
            <a:spLocks noGrp="1"/>
          </p:cNvSpPr>
          <p:nvPr>
            <p:ph idx="1"/>
          </p:nvPr>
        </p:nvSpPr>
        <p:spPr>
          <a:xfrm>
            <a:off x="1415474" y="1434327"/>
            <a:ext cx="8915400" cy="4466735"/>
          </a:xfrm>
        </p:spPr>
        <p:txBody>
          <a:bodyPr>
            <a:normAutofit/>
          </a:bodyPr>
          <a:lstStyle/>
          <a:p>
            <a:pPr marL="457200" lvl="1" indent="0">
              <a:buNone/>
            </a:pPr>
            <a:r>
              <a:rPr lang="en-US" sz="2200" dirty="0">
                <a:latin typeface="Times New Roman" panose="02020603050405020304" pitchFamily="18" charset="0"/>
                <a:cs typeface="Times New Roman" panose="02020603050405020304" pitchFamily="18" charset="0"/>
              </a:rPr>
              <a:t>The compiler informs that 1 error in line 1 has an error.</a:t>
            </a:r>
            <a:endParaRPr lang="en-PH" sz="2200" dirty="0">
              <a:latin typeface="Times New Roman" panose="02020603050405020304" pitchFamily="18" charset="0"/>
              <a:cs typeface="Times New Roman" panose="02020603050405020304" pitchFamily="18" charset="0"/>
            </a:endParaRPr>
          </a:p>
        </p:txBody>
      </p:sp>
      <p:pic>
        <p:nvPicPr>
          <p:cNvPr id="8" name="Picture 7" descr="A black background with white text&#10;&#10;Description automatically generated">
            <a:extLst>
              <a:ext uri="{FF2B5EF4-FFF2-40B4-BE49-F238E27FC236}">
                <a16:creationId xmlns:a16="http://schemas.microsoft.com/office/drawing/2014/main" id="{9913EF6B-C847-EDBE-20FA-B6C1D2AA8A41}"/>
              </a:ext>
            </a:extLst>
          </p:cNvPr>
          <p:cNvPicPr>
            <a:picLocks noChangeAspect="1"/>
          </p:cNvPicPr>
          <p:nvPr/>
        </p:nvPicPr>
        <p:blipFill>
          <a:blip r:embed="rId2"/>
          <a:stretch>
            <a:fillRect/>
          </a:stretch>
        </p:blipFill>
        <p:spPr>
          <a:xfrm>
            <a:off x="1415474" y="2003232"/>
            <a:ext cx="9623322" cy="1358361"/>
          </a:xfrm>
          <a:prstGeom prst="rect">
            <a:avLst/>
          </a:prstGeom>
        </p:spPr>
      </p:pic>
      <p:pic>
        <p:nvPicPr>
          <p:cNvPr id="10" name="Picture 9" descr="A screen shot of a computer code&#10;&#10;Description automatically generated">
            <a:extLst>
              <a:ext uri="{FF2B5EF4-FFF2-40B4-BE49-F238E27FC236}">
                <a16:creationId xmlns:a16="http://schemas.microsoft.com/office/drawing/2014/main" id="{4C274ABA-0BFE-94C4-9F30-54592D7160D5}"/>
              </a:ext>
            </a:extLst>
          </p:cNvPr>
          <p:cNvPicPr>
            <a:picLocks noChangeAspect="1"/>
          </p:cNvPicPr>
          <p:nvPr/>
        </p:nvPicPr>
        <p:blipFill>
          <a:blip r:embed="rId3"/>
          <a:stretch>
            <a:fillRect/>
          </a:stretch>
        </p:blipFill>
        <p:spPr>
          <a:xfrm>
            <a:off x="3563376" y="3667694"/>
            <a:ext cx="7121459" cy="1797992"/>
          </a:xfrm>
          <a:prstGeom prst="rect">
            <a:avLst/>
          </a:prstGeom>
        </p:spPr>
      </p:pic>
      <p:pic>
        <p:nvPicPr>
          <p:cNvPr id="12" name="Picture 11" descr="A black square with a yellow s logo&#10;&#10;Description automatically generated">
            <a:extLst>
              <a:ext uri="{FF2B5EF4-FFF2-40B4-BE49-F238E27FC236}">
                <a16:creationId xmlns:a16="http://schemas.microsoft.com/office/drawing/2014/main" id="{B5BD885F-C276-B6A6-A3B6-61055F375AA8}"/>
              </a:ext>
            </a:extLst>
          </p:cNvPr>
          <p:cNvPicPr>
            <a:picLocks noChangeAspect="1"/>
          </p:cNvPicPr>
          <p:nvPr/>
        </p:nvPicPr>
        <p:blipFill>
          <a:blip r:embed="rId4"/>
          <a:stretch>
            <a:fillRect/>
          </a:stretch>
        </p:blipFill>
        <p:spPr>
          <a:xfrm>
            <a:off x="1415474" y="3667694"/>
            <a:ext cx="1809159" cy="1797992"/>
          </a:xfrm>
          <a:prstGeom prst="rect">
            <a:avLst/>
          </a:prstGeom>
        </p:spPr>
      </p:pic>
    </p:spTree>
    <p:extLst>
      <p:ext uri="{BB962C8B-B14F-4D97-AF65-F5344CB8AC3E}">
        <p14:creationId xmlns:p14="http://schemas.microsoft.com/office/powerpoint/2010/main" val="4352350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4326" y="582983"/>
            <a:ext cx="8911687" cy="648099"/>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Print Numbers</a:t>
            </a:r>
          </a:p>
        </p:txBody>
      </p:sp>
      <p:sp>
        <p:nvSpPr>
          <p:cNvPr id="3" name="Content Placeholder 2"/>
          <p:cNvSpPr>
            <a:spLocks noGrp="1"/>
          </p:cNvSpPr>
          <p:nvPr>
            <p:ph idx="1"/>
          </p:nvPr>
        </p:nvSpPr>
        <p:spPr>
          <a:xfrm>
            <a:off x="1544326" y="1343474"/>
            <a:ext cx="8915400" cy="4400474"/>
          </a:xfrm>
        </p:spPr>
        <p:txBody>
          <a:bodyPr/>
          <a:lstStyle/>
          <a:p>
            <a:r>
              <a:rPr lang="en-US" dirty="0">
                <a:latin typeface="Times New Roman" panose="02020603050405020304" pitchFamily="18" charset="0"/>
                <a:cs typeface="Times New Roman" panose="02020603050405020304" pitchFamily="18" charset="0"/>
              </a:rPr>
              <a:t>However, unlike text, we don't put numbers inside double quotes:</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endParaRPr lang="en-US" sz="8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You can also perform mathematical calculations.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2274" y="1866172"/>
            <a:ext cx="4826377" cy="1816378"/>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6599" y="2182595"/>
            <a:ext cx="1568189" cy="868335"/>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77553" y="6021225"/>
            <a:ext cx="1046963" cy="542869"/>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08880" y="4221273"/>
            <a:ext cx="5134460" cy="1729694"/>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93297" y="6054432"/>
            <a:ext cx="621150" cy="509662"/>
          </a:xfrm>
          <a:prstGeom prst="rect">
            <a:avLst/>
          </a:prstGeom>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250935" y="4221273"/>
            <a:ext cx="5409894" cy="1729694"/>
          </a:xfrm>
          <a:prstGeom prst="rect">
            <a:avLst/>
          </a:prstGeom>
        </p:spPr>
      </p:pic>
    </p:spTree>
    <p:extLst>
      <p:ext uri="{BB962C8B-B14F-4D97-AF65-F5344CB8AC3E}">
        <p14:creationId xmlns:p14="http://schemas.microsoft.com/office/powerpoint/2010/main" val="9712273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590497" y="397056"/>
            <a:ext cx="10281919" cy="555333"/>
          </a:xfrm>
        </p:spPr>
        <p:txBody>
          <a:bodyPr>
            <a:noAutofit/>
          </a:bodyPr>
          <a:lstStyle/>
          <a:p>
            <a:pPr algn="ctr"/>
            <a:r>
              <a:rPr lang="en-PH" sz="3600" b="1" dirty="0">
                <a:solidFill>
                  <a:srgbClr val="0D8AC7"/>
                </a:solidFill>
                <a:latin typeface="Times New Roman" panose="02020603050405020304" pitchFamily="18" charset="0"/>
                <a:cs typeface="Times New Roman" panose="02020603050405020304" pitchFamily="18" charset="0"/>
              </a:rPr>
              <a:t>Different types of programming language</a:t>
            </a:r>
            <a:endParaRPr lang="en-PH" sz="3600" dirty="0">
              <a:solidFill>
                <a:srgbClr val="0D8AC7"/>
              </a:solidFill>
              <a:latin typeface="Times New Roman" panose="02020603050405020304" pitchFamily="18" charset="0"/>
              <a:cs typeface="Times New Roman" panose="02020603050405020304" pitchFamily="18" charset="0"/>
            </a:endParaRPr>
          </a:p>
        </p:txBody>
      </p:sp>
      <p:sp>
        <p:nvSpPr>
          <p:cNvPr id="5" name="Content Placeholder 2"/>
          <p:cNvSpPr>
            <a:spLocks noGrp="1"/>
          </p:cNvSpPr>
          <p:nvPr>
            <p:ph idx="1"/>
          </p:nvPr>
        </p:nvSpPr>
        <p:spPr>
          <a:xfrm>
            <a:off x="1320800" y="1276770"/>
            <a:ext cx="8006080" cy="1237753"/>
          </a:xfrm>
        </p:spPr>
        <p:txBody>
          <a:bodyPr>
            <a:noAutofit/>
          </a:bodyPr>
          <a:lstStyle/>
          <a:p>
            <a:pPr marL="0" indent="0" algn="ctr">
              <a:buNone/>
            </a:pPr>
            <a:r>
              <a:rPr lang="en-PH" dirty="0">
                <a:latin typeface="Times New Roman" panose="02020603050405020304" pitchFamily="18" charset="0"/>
                <a:cs typeface="Times New Roman" panose="02020603050405020304" pitchFamily="18" charset="0"/>
              </a:rPr>
              <a:t>Algorithm for the Analytical Engine (1843) – First programming Language</a:t>
            </a:r>
          </a:p>
          <a:p>
            <a:pPr marL="0" indent="0" algn="ctr">
              <a:buNone/>
            </a:pPr>
            <a:r>
              <a:rPr lang="en-PH" dirty="0">
                <a:latin typeface="Times New Roman" panose="02020603050405020304" pitchFamily="18" charset="0"/>
                <a:cs typeface="Times New Roman" panose="02020603050405020304" pitchFamily="18" charset="0"/>
              </a:rPr>
              <a:t>Assembly Language (1949)</a:t>
            </a:r>
          </a:p>
        </p:txBody>
      </p:sp>
      <p:pic>
        <p:nvPicPr>
          <p:cNvPr id="9" name="Picture 8" descr="A close up of a word&#10;&#10;AI-generated content may be incorrect.">
            <a:extLst>
              <a:ext uri="{FF2B5EF4-FFF2-40B4-BE49-F238E27FC236}">
                <a16:creationId xmlns:a16="http://schemas.microsoft.com/office/drawing/2014/main" id="{60CBE3F9-D74B-9245-FF34-351BD1173E5E}"/>
              </a:ext>
            </a:extLst>
          </p:cNvPr>
          <p:cNvPicPr>
            <a:picLocks noChangeAspect="1"/>
          </p:cNvPicPr>
          <p:nvPr/>
        </p:nvPicPr>
        <p:blipFill>
          <a:blip r:embed="rId2"/>
          <a:stretch>
            <a:fillRect/>
          </a:stretch>
        </p:blipFill>
        <p:spPr>
          <a:xfrm>
            <a:off x="590497" y="2261994"/>
            <a:ext cx="10771595" cy="4524070"/>
          </a:xfrm>
          <a:prstGeom prst="rect">
            <a:avLst/>
          </a:prstGeom>
        </p:spPr>
      </p:pic>
    </p:spTree>
    <p:extLst>
      <p:ext uri="{BB962C8B-B14F-4D97-AF65-F5344CB8AC3E}">
        <p14:creationId xmlns:p14="http://schemas.microsoft.com/office/powerpoint/2010/main" val="7211308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8300" y="465186"/>
            <a:ext cx="8911687" cy="792480"/>
          </a:xfrm>
        </p:spPr>
        <p:txBody>
          <a:bodyPr>
            <a:normAutofit/>
          </a:bodyPr>
          <a:lstStyle/>
          <a:p>
            <a:r>
              <a:rPr lang="en-PH" sz="4000" b="1" dirty="0" err="1">
                <a:solidFill>
                  <a:srgbClr val="0D8AC7"/>
                </a:solidFill>
                <a:latin typeface="Times New Roman" panose="02020603050405020304" pitchFamily="18" charset="0"/>
                <a:cs typeface="Times New Roman" panose="02020603050405020304" pitchFamily="18" charset="0"/>
              </a:rPr>
              <a:t>JaVA</a:t>
            </a:r>
            <a:r>
              <a:rPr lang="en-PH" sz="4000" b="1" dirty="0">
                <a:solidFill>
                  <a:srgbClr val="0D8AC7"/>
                </a:solidFill>
                <a:latin typeface="Times New Roman" panose="02020603050405020304" pitchFamily="18" charset="0"/>
                <a:cs typeface="Times New Roman" panose="02020603050405020304" pitchFamily="18" charset="0"/>
              </a:rPr>
              <a:t> GUI</a:t>
            </a:r>
          </a:p>
        </p:txBody>
      </p:sp>
      <p:sp>
        <p:nvSpPr>
          <p:cNvPr id="3" name="Content Placeholder 2"/>
          <p:cNvSpPr>
            <a:spLocks noGrp="1"/>
          </p:cNvSpPr>
          <p:nvPr>
            <p:ph idx="1"/>
          </p:nvPr>
        </p:nvSpPr>
        <p:spPr>
          <a:xfrm>
            <a:off x="1634587" y="1257666"/>
            <a:ext cx="8915400" cy="5936974"/>
          </a:xfrm>
        </p:spPr>
        <p:txBody>
          <a:bodyPr>
            <a:normAutofit/>
          </a:bodyPr>
          <a:lstStyle/>
          <a:p>
            <a:r>
              <a:rPr lang="en-US" sz="2000" dirty="0">
                <a:latin typeface="Times New Roman" panose="02020603050405020304" pitchFamily="18" charset="0"/>
                <a:cs typeface="Times New Roman" panose="02020603050405020304" pitchFamily="18" charset="0"/>
              </a:rPr>
              <a:t>The examples above is a Java application that uses console. On the other hand, we can also create a Java Application that produces a GUI Output—known as </a:t>
            </a:r>
            <a:r>
              <a:rPr lang="en-US" sz="2000" b="1" dirty="0">
                <a:solidFill>
                  <a:srgbClr val="FF0000"/>
                </a:solidFill>
                <a:latin typeface="Times New Roman" panose="02020603050405020304" pitchFamily="18" charset="0"/>
                <a:cs typeface="Times New Roman" panose="02020603050405020304" pitchFamily="18" charset="0"/>
              </a:rPr>
              <a:t>windowed</a:t>
            </a:r>
            <a:r>
              <a:rPr lang="en-US" sz="2000" b="1" dirty="0">
                <a:latin typeface="Times New Roman" panose="02020603050405020304" pitchFamily="18" charset="0"/>
                <a:cs typeface="Times New Roman" panose="02020603050405020304" pitchFamily="18" charset="0"/>
              </a:rPr>
              <a:t>.</a:t>
            </a:r>
          </a:p>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 Line 1, an import statement is written. It is an access to a given Java class that is included in the classes called package where </a:t>
            </a:r>
            <a:r>
              <a:rPr lang="en-US" sz="2000" dirty="0" err="1">
                <a:latin typeface="Times New Roman" panose="02020603050405020304" pitchFamily="18" charset="0"/>
                <a:cs typeface="Times New Roman" panose="02020603050405020304" pitchFamily="18" charset="0"/>
              </a:rPr>
              <a:t>JOptionPane</a:t>
            </a:r>
            <a:r>
              <a:rPr lang="en-US" sz="2000" dirty="0">
                <a:latin typeface="Times New Roman" panose="02020603050405020304" pitchFamily="18" charset="0"/>
                <a:cs typeface="Times New Roman" panose="02020603050405020304" pitchFamily="18" charset="0"/>
              </a:rPr>
              <a:t> (the class that creates GUI like dialog boxes) belongs to.</a:t>
            </a:r>
          </a:p>
          <a:p>
            <a:r>
              <a:rPr lang="en-US" sz="2000" dirty="0">
                <a:latin typeface="Times New Roman" panose="02020603050405020304" pitchFamily="18" charset="0"/>
                <a:cs typeface="Times New Roman" panose="02020603050405020304" pitchFamily="18" charset="0"/>
              </a:rPr>
              <a:t>In line5, the </a:t>
            </a:r>
            <a:r>
              <a:rPr lang="en-US" sz="2000" dirty="0" err="1">
                <a:latin typeface="Times New Roman" panose="02020603050405020304" pitchFamily="18" charset="0"/>
                <a:cs typeface="Times New Roman" panose="02020603050405020304" pitchFamily="18" charset="0"/>
              </a:rPr>
              <a:t>JOptionPane</a:t>
            </a:r>
            <a:r>
              <a:rPr lang="en-US" sz="2000" dirty="0">
                <a:latin typeface="Times New Roman" panose="02020603050405020304" pitchFamily="18" charset="0"/>
                <a:cs typeface="Times New Roman" panose="02020603050405020304" pitchFamily="18" charset="0"/>
              </a:rPr>
              <a:t> class has been called to create a GUI in the form of a dialog box. In the example shown, a Message Dialog Box has been used through the method </a:t>
            </a:r>
            <a:r>
              <a:rPr lang="en-US" sz="2000" dirty="0" err="1">
                <a:latin typeface="Times New Roman" panose="02020603050405020304" pitchFamily="18" charset="0"/>
                <a:cs typeface="Times New Roman" panose="02020603050405020304" pitchFamily="18" charset="0"/>
              </a:rPr>
              <a:t>showMessageDialog</a:t>
            </a:r>
            <a:r>
              <a:rPr lang="en-US" sz="2000" dirty="0">
                <a:latin typeface="Times New Roman" panose="02020603050405020304" pitchFamily="18" charset="0"/>
                <a:cs typeface="Times New Roman" panose="02020603050405020304" pitchFamily="18" charset="0"/>
              </a:rPr>
              <a:t>. It is followed by a set of parentheses which requires two arguments, the null—which sets the dialog box at the center of the screen and the String that will be displayed inside the dialog box. </a:t>
            </a:r>
          </a:p>
          <a:p>
            <a:endParaRPr lang="en-US" sz="2000" b="1" dirty="0">
              <a:latin typeface="Times New Roman" panose="02020603050405020304" pitchFamily="18" charset="0"/>
              <a:cs typeface="Times New Roman" panose="02020603050405020304" pitchFamily="18" charset="0"/>
            </a:endParaRPr>
          </a:p>
          <a:p>
            <a:endParaRPr lang="en-PH" sz="2000" b="1"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1248" y="2222016"/>
            <a:ext cx="3427998" cy="160956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3776" y="2222016"/>
            <a:ext cx="5129724" cy="1615438"/>
          </a:xfrm>
          <a:prstGeom prst="rect">
            <a:avLst/>
          </a:prstGeom>
        </p:spPr>
      </p:pic>
    </p:spTree>
    <p:extLst>
      <p:ext uri="{BB962C8B-B14F-4D97-AF65-F5344CB8AC3E}">
        <p14:creationId xmlns:p14="http://schemas.microsoft.com/office/powerpoint/2010/main" val="6902979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347" y="407978"/>
            <a:ext cx="10650853" cy="727170"/>
          </a:xfrm>
        </p:spPr>
        <p:txBody>
          <a:bodyPr>
            <a:noAutofit/>
          </a:bodyPr>
          <a:lstStyle/>
          <a:p>
            <a:pPr algn="ctr"/>
            <a:r>
              <a:rPr lang="en-US" sz="3300" b="1" dirty="0">
                <a:solidFill>
                  <a:srgbClr val="0D8AC7"/>
                </a:solidFill>
                <a:latin typeface="Times New Roman" panose="02020603050405020304" pitchFamily="18" charset="0"/>
                <a:cs typeface="Times New Roman" panose="02020603050405020304" pitchFamily="18" charset="0"/>
              </a:rPr>
              <a:t>Comparing the concepts of procedural vs oBject-oriented programming</a:t>
            </a:r>
            <a:endParaRPr lang="en-PH" sz="3300" b="1" dirty="0">
              <a:solidFill>
                <a:srgbClr val="0D8AC7"/>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28347" y="1534160"/>
            <a:ext cx="5223827" cy="5730240"/>
          </a:xfrm>
        </p:spPr>
        <p:txBody>
          <a:bodyPr>
            <a:normAutofit/>
          </a:bodyPr>
          <a:lstStyle/>
          <a:p>
            <a:r>
              <a:rPr lang="en-US" sz="2100" b="1" dirty="0">
                <a:solidFill>
                  <a:srgbClr val="FF0000"/>
                </a:solidFill>
                <a:latin typeface="Times New Roman" panose="02020603050405020304" pitchFamily="18" charset="0"/>
                <a:cs typeface="Times New Roman" panose="02020603050405020304" pitchFamily="18" charset="0"/>
              </a:rPr>
              <a:t>Procedural programming </a:t>
            </a:r>
            <a:r>
              <a:rPr lang="en-US" sz="2100" dirty="0">
                <a:latin typeface="Times New Roman" panose="02020603050405020304" pitchFamily="18" charset="0"/>
                <a:cs typeface="Times New Roman" panose="02020603050405020304" pitchFamily="18" charset="0"/>
              </a:rPr>
              <a:t>is a programming style in which action is executed one series after the other. It encompasses using your programming skills to create software. To make it simple, each operation is clustered into logical units commonly referred to as procedure, modules methods, functions, and subroutines.</a:t>
            </a:r>
          </a:p>
          <a:p>
            <a:r>
              <a:rPr lang="en-US" sz="2100" b="1" dirty="0">
                <a:solidFill>
                  <a:srgbClr val="FF0000"/>
                </a:solidFill>
                <a:latin typeface="Times New Roman" panose="02020603050405020304" pitchFamily="18" charset="0"/>
                <a:cs typeface="Times New Roman" panose="02020603050405020304" pitchFamily="18" charset="0"/>
              </a:rPr>
              <a:t>Object-Oriented Programming (OOP) </a:t>
            </a:r>
            <a:r>
              <a:rPr lang="en-US" sz="2100" dirty="0">
                <a:latin typeface="Times New Roman" panose="02020603050405020304" pitchFamily="18" charset="0"/>
                <a:cs typeface="Times New Roman" panose="02020603050405020304" pitchFamily="18" charset="0"/>
              </a:rPr>
              <a:t>is an expansion of procedural programming that allows you to take a somewhat alternative approach to computer program writing. Is a programming paradigm based on the concept of "objects", which can contain data and code.</a:t>
            </a:r>
          </a:p>
        </p:txBody>
      </p:sp>
      <p:pic>
        <p:nvPicPr>
          <p:cNvPr id="5" name="Picture 4" descr="A diagram of fruit and fruit&#10;&#10;AI-generated content may be incorrect.">
            <a:extLst>
              <a:ext uri="{FF2B5EF4-FFF2-40B4-BE49-F238E27FC236}">
                <a16:creationId xmlns:a16="http://schemas.microsoft.com/office/drawing/2014/main" id="{82270357-E6AC-1914-5675-210C18790D7B}"/>
              </a:ext>
            </a:extLst>
          </p:cNvPr>
          <p:cNvPicPr>
            <a:picLocks noChangeAspect="1"/>
          </p:cNvPicPr>
          <p:nvPr/>
        </p:nvPicPr>
        <p:blipFill>
          <a:blip r:embed="rId2"/>
          <a:srcRect l="19553" t="9838" r="19553" b="17600"/>
          <a:stretch>
            <a:fillRect/>
          </a:stretch>
        </p:blipFill>
        <p:spPr>
          <a:xfrm>
            <a:off x="6383652" y="2155490"/>
            <a:ext cx="5080001" cy="280251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615344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1885" y="606323"/>
            <a:ext cx="8911687" cy="701108"/>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History of</a:t>
            </a:r>
          </a:p>
        </p:txBody>
      </p:sp>
      <p:sp>
        <p:nvSpPr>
          <p:cNvPr id="3" name="Content Placeholder 2"/>
          <p:cNvSpPr>
            <a:spLocks noGrp="1"/>
          </p:cNvSpPr>
          <p:nvPr>
            <p:ph idx="1"/>
          </p:nvPr>
        </p:nvSpPr>
        <p:spPr>
          <a:xfrm>
            <a:off x="1638300" y="1469169"/>
            <a:ext cx="8915400" cy="5637917"/>
          </a:xfrm>
        </p:spPr>
        <p:txBody>
          <a:bodyPr>
            <a:noAutofit/>
          </a:bodyPr>
          <a:lstStyle/>
          <a:p>
            <a:r>
              <a:rPr lang="en-US" sz="2100" dirty="0">
                <a:latin typeface="Times New Roman" panose="02020603050405020304" pitchFamily="18" charset="0"/>
                <a:cs typeface="Times New Roman" panose="02020603050405020304" pitchFamily="18" charset="0"/>
              </a:rPr>
              <a:t>In 1991, a group called the </a:t>
            </a:r>
            <a:r>
              <a:rPr lang="en-US" sz="2100" b="1" dirty="0">
                <a:latin typeface="Times New Roman" panose="02020603050405020304" pitchFamily="18" charset="0"/>
                <a:cs typeface="Times New Roman" panose="02020603050405020304" pitchFamily="18" charset="0"/>
              </a:rPr>
              <a:t>Green Team</a:t>
            </a:r>
            <a:r>
              <a:rPr lang="en-US" sz="2100" dirty="0">
                <a:latin typeface="Times New Roman" panose="02020603050405020304" pitchFamily="18" charset="0"/>
                <a:cs typeface="Times New Roman" panose="02020603050405020304" pitchFamily="18" charset="0"/>
              </a:rPr>
              <a:t> at </a:t>
            </a:r>
            <a:r>
              <a:rPr lang="en-US" sz="2100" b="1" dirty="0">
                <a:latin typeface="Times New Roman" panose="02020603050405020304" pitchFamily="18" charset="0"/>
                <a:cs typeface="Times New Roman" panose="02020603050405020304" pitchFamily="18" charset="0"/>
              </a:rPr>
              <a:t>Sun Microsystems</a:t>
            </a:r>
            <a:r>
              <a:rPr lang="en-US" sz="2100" dirty="0">
                <a:latin typeface="Times New Roman" panose="02020603050405020304" pitchFamily="18" charset="0"/>
                <a:cs typeface="Times New Roman" panose="02020603050405020304" pitchFamily="18" charset="0"/>
              </a:rPr>
              <a:t> started a project focused on creating technology for interactive television. At that time, this was quite an advanced concept. However, the technology they were developing turned out to be more suited for internet programming.</a:t>
            </a:r>
          </a:p>
          <a:p>
            <a:r>
              <a:rPr lang="en-US" sz="2100" dirty="0">
                <a:latin typeface="Times New Roman" panose="02020603050405020304" pitchFamily="18" charset="0"/>
                <a:cs typeface="Times New Roman" panose="02020603050405020304" pitchFamily="18" charset="0"/>
              </a:rPr>
              <a:t>Later on, </a:t>
            </a:r>
            <a:r>
              <a:rPr lang="en-US" sz="2100" b="1" dirty="0">
                <a:latin typeface="Times New Roman" panose="02020603050405020304" pitchFamily="18" charset="0"/>
                <a:cs typeface="Times New Roman" panose="02020603050405020304" pitchFamily="18" charset="0"/>
              </a:rPr>
              <a:t>Java technology</a:t>
            </a:r>
            <a:r>
              <a:rPr lang="en-US" sz="2100" dirty="0">
                <a:latin typeface="Times New Roman" panose="02020603050405020304" pitchFamily="18" charset="0"/>
                <a:cs typeface="Times New Roman" panose="02020603050405020304" pitchFamily="18" charset="0"/>
              </a:rPr>
              <a:t> was incorporated by </a:t>
            </a:r>
            <a:r>
              <a:rPr lang="en-US" sz="2100" b="1" dirty="0">
                <a:latin typeface="Times New Roman" panose="02020603050405020304" pitchFamily="18" charset="0"/>
                <a:cs typeface="Times New Roman" panose="02020603050405020304" pitchFamily="18" charset="0"/>
              </a:rPr>
              <a:t>Netscape</a:t>
            </a:r>
            <a:r>
              <a:rPr lang="en-US" sz="2100" dirty="0">
                <a:latin typeface="Times New Roman" panose="02020603050405020304" pitchFamily="18" charset="0"/>
                <a:cs typeface="Times New Roman" panose="02020603050405020304" pitchFamily="18" charset="0"/>
              </a:rPr>
              <a:t>, one of the earliest and most popular web browsers. This allowed Java programs, known as applets, to run directly in web browsers, bringing richer interactivity to web pages.</a:t>
            </a:r>
          </a:p>
          <a:p>
            <a:r>
              <a:rPr lang="en-US" sz="2100" dirty="0">
                <a:latin typeface="Times New Roman" panose="02020603050405020304" pitchFamily="18" charset="0"/>
                <a:cs typeface="Times New Roman" panose="02020603050405020304" pitchFamily="18" charset="0"/>
              </a:rPr>
              <a:t>It’s first name was </a:t>
            </a:r>
            <a:r>
              <a:rPr lang="en-US" sz="2100" b="1" i="1" dirty="0">
                <a:solidFill>
                  <a:srgbClr val="FF0000"/>
                </a:solidFill>
                <a:latin typeface="Times New Roman" panose="02020603050405020304" pitchFamily="18" charset="0"/>
                <a:cs typeface="Times New Roman" panose="02020603050405020304" pitchFamily="18" charset="0"/>
              </a:rPr>
              <a:t>Oak</a:t>
            </a:r>
            <a:r>
              <a:rPr lang="en-US" sz="2100" i="1" dirty="0">
                <a:solidFill>
                  <a:srgbClr val="FF0000"/>
                </a:solidFill>
                <a:latin typeface="Times New Roman" panose="02020603050405020304" pitchFamily="18" charset="0"/>
                <a:cs typeface="Times New Roman" panose="02020603050405020304" pitchFamily="18" charset="0"/>
              </a:rPr>
              <a:t> </a:t>
            </a:r>
            <a:r>
              <a:rPr lang="en-US" sz="2100" dirty="0">
                <a:latin typeface="Times New Roman" panose="02020603050405020304" pitchFamily="18" charset="0"/>
                <a:cs typeface="Times New Roman" panose="02020603050405020304" pitchFamily="18" charset="0"/>
              </a:rPr>
              <a:t>derived from oak trees that stood outside Gosling’s Office, also went by the name </a:t>
            </a:r>
            <a:r>
              <a:rPr lang="en-US" sz="2100" b="1" dirty="0">
                <a:latin typeface="Times New Roman" panose="02020603050405020304" pitchFamily="18" charset="0"/>
                <a:cs typeface="Times New Roman" panose="02020603050405020304" pitchFamily="18" charset="0"/>
              </a:rPr>
              <a:t>Green </a:t>
            </a:r>
            <a:r>
              <a:rPr lang="en-US" sz="2100" dirty="0">
                <a:latin typeface="Times New Roman" panose="02020603050405020304" pitchFamily="18" charset="0"/>
                <a:cs typeface="Times New Roman" panose="02020603050405020304" pitchFamily="18" charset="0"/>
              </a:rPr>
              <a:t>and ended up later being renamed as </a:t>
            </a:r>
            <a:r>
              <a:rPr lang="en-US" sz="2100" b="1" dirty="0">
                <a:latin typeface="Times New Roman" panose="02020603050405020304" pitchFamily="18" charset="0"/>
                <a:cs typeface="Times New Roman" panose="02020603050405020304" pitchFamily="18" charset="0"/>
              </a:rPr>
              <a:t>Java</a:t>
            </a:r>
            <a:r>
              <a:rPr lang="en-US" sz="2100" dirty="0">
                <a:latin typeface="Times New Roman" panose="02020603050405020304" pitchFamily="18" charset="0"/>
                <a:cs typeface="Times New Roman" panose="02020603050405020304" pitchFamily="18" charset="0"/>
              </a:rPr>
              <a:t>, from the list of random words.</a:t>
            </a:r>
          </a:p>
          <a:p>
            <a:r>
              <a:rPr lang="en-PH" sz="2100" b="1" dirty="0">
                <a:solidFill>
                  <a:srgbClr val="FF0000"/>
                </a:solidFill>
                <a:latin typeface="Times New Roman" panose="02020603050405020304" pitchFamily="18" charset="0"/>
                <a:cs typeface="Times New Roman" panose="02020603050405020304" pitchFamily="18" charset="0"/>
              </a:rPr>
              <a:t>Java</a:t>
            </a:r>
            <a:r>
              <a:rPr lang="en-PH" sz="2100" dirty="0">
                <a:latin typeface="Times New Roman" panose="02020603050405020304" pitchFamily="18" charset="0"/>
                <a:cs typeface="Times New Roman" panose="02020603050405020304" pitchFamily="18" charset="0"/>
              </a:rPr>
              <a:t> </a:t>
            </a:r>
            <a:r>
              <a:rPr lang="en-US" sz="2100" dirty="0">
                <a:latin typeface="Times New Roman" panose="02020603050405020304" pitchFamily="18" charset="0"/>
                <a:cs typeface="Times New Roman" panose="02020603050405020304" pitchFamily="18" charset="0"/>
              </a:rPr>
              <a:t>is the popular programming language, developed by </a:t>
            </a:r>
            <a:r>
              <a:rPr lang="en-US" sz="2100" dirty="0">
                <a:solidFill>
                  <a:srgbClr val="FF0000"/>
                </a:solidFill>
                <a:latin typeface="Times New Roman" panose="02020603050405020304" pitchFamily="18" charset="0"/>
                <a:cs typeface="Times New Roman" panose="02020603050405020304" pitchFamily="18" charset="0"/>
              </a:rPr>
              <a:t>James Gosling </a:t>
            </a:r>
            <a:r>
              <a:rPr lang="en-US" sz="2100" dirty="0">
                <a:latin typeface="Times New Roman" panose="02020603050405020304" pitchFamily="18" charset="0"/>
                <a:cs typeface="Times New Roman" panose="02020603050405020304" pitchFamily="18" charset="0"/>
              </a:rPr>
              <a:t>at </a:t>
            </a:r>
            <a:r>
              <a:rPr lang="en-US" sz="2100" dirty="0">
                <a:solidFill>
                  <a:srgbClr val="FF0000"/>
                </a:solidFill>
                <a:latin typeface="Times New Roman" panose="02020603050405020304" pitchFamily="18" charset="0"/>
                <a:cs typeface="Times New Roman" panose="02020603050405020304" pitchFamily="18" charset="0"/>
              </a:rPr>
              <a:t>Sun Microsystems</a:t>
            </a:r>
            <a:r>
              <a:rPr lang="en-US" sz="2100" dirty="0">
                <a:latin typeface="Times New Roman" panose="02020603050405020304" pitchFamily="18" charset="0"/>
                <a:cs typeface="Times New Roman" panose="02020603050405020304" pitchFamily="18" charset="0"/>
              </a:rPr>
              <a:t> in </a:t>
            </a:r>
            <a:r>
              <a:rPr lang="en-US" sz="2100" dirty="0">
                <a:solidFill>
                  <a:srgbClr val="FF0000"/>
                </a:solidFill>
                <a:latin typeface="Times New Roman" panose="02020603050405020304" pitchFamily="18" charset="0"/>
                <a:cs typeface="Times New Roman" panose="02020603050405020304" pitchFamily="18" charset="0"/>
              </a:rPr>
              <a:t>1995</a:t>
            </a:r>
            <a:r>
              <a:rPr lang="en-US" sz="2100" dirty="0">
                <a:latin typeface="Times New Roman" panose="02020603050405020304" pitchFamily="18" charset="0"/>
                <a:cs typeface="Times New Roman" panose="02020603050405020304" pitchFamily="18" charset="0"/>
              </a:rPr>
              <a:t>. In </a:t>
            </a:r>
            <a:r>
              <a:rPr lang="en-US" sz="2100" dirty="0">
                <a:solidFill>
                  <a:srgbClr val="FF0000"/>
                </a:solidFill>
                <a:latin typeface="Times New Roman" panose="02020603050405020304" pitchFamily="18" charset="0"/>
                <a:cs typeface="Times New Roman" panose="02020603050405020304" pitchFamily="18" charset="0"/>
              </a:rPr>
              <a:t>2010</a:t>
            </a:r>
            <a:r>
              <a:rPr lang="en-US" sz="2100" dirty="0">
                <a:latin typeface="Times New Roman" panose="02020603050405020304" pitchFamily="18" charset="0"/>
                <a:cs typeface="Times New Roman" panose="02020603050405020304" pitchFamily="18" charset="0"/>
              </a:rPr>
              <a:t> the Sun Microsystem purchased by </a:t>
            </a:r>
            <a:r>
              <a:rPr lang="en-US" sz="2100" dirty="0">
                <a:solidFill>
                  <a:srgbClr val="FF0000"/>
                </a:solidFill>
                <a:latin typeface="Times New Roman" panose="02020603050405020304" pitchFamily="18" charset="0"/>
                <a:cs typeface="Times New Roman" panose="02020603050405020304" pitchFamily="18" charset="0"/>
              </a:rPr>
              <a:t>Oracle</a:t>
            </a:r>
            <a:r>
              <a:rPr lang="en-US" sz="2100" dirty="0">
                <a:latin typeface="Times New Roman" panose="02020603050405020304" pitchFamily="18" charset="0"/>
                <a:cs typeface="Times New Roman" panose="02020603050405020304" pitchFamily="18" charset="0"/>
              </a:rPr>
              <a:t>, and more than </a:t>
            </a:r>
            <a:r>
              <a:rPr lang="en-US" sz="2100" dirty="0">
                <a:solidFill>
                  <a:srgbClr val="FF0000"/>
                </a:solidFill>
                <a:latin typeface="Times New Roman" panose="02020603050405020304" pitchFamily="18" charset="0"/>
                <a:cs typeface="Times New Roman" panose="02020603050405020304" pitchFamily="18" charset="0"/>
              </a:rPr>
              <a:t>9 million developers </a:t>
            </a:r>
            <a:r>
              <a:rPr lang="en-US" sz="2100" dirty="0">
                <a:latin typeface="Times New Roman" panose="02020603050405020304" pitchFamily="18" charset="0"/>
                <a:cs typeface="Times New Roman" panose="02020603050405020304" pitchFamily="18" charset="0"/>
              </a:rPr>
              <a:t>used Java to create application </a:t>
            </a:r>
            <a:r>
              <a:rPr lang="en-US" sz="2100" b="0" i="0" dirty="0">
                <a:solidFill>
                  <a:schemeClr val="tx1">
                    <a:lumMod val="85000"/>
                    <a:lumOff val="15000"/>
                  </a:schemeClr>
                </a:solidFill>
                <a:effectLst/>
                <a:latin typeface="Times New Roman" panose="02020603050405020304" pitchFamily="18" charset="0"/>
                <a:cs typeface="Times New Roman" panose="02020603050405020304" pitchFamily="18" charset="0"/>
              </a:rPr>
              <a:t>or everything from smart cards and smart phones to enterprise servers and the cloud.</a:t>
            </a:r>
            <a:r>
              <a:rPr lang="en-US" sz="2100" dirty="0">
                <a:latin typeface="Times New Roman" panose="02020603050405020304" pitchFamily="18" charset="0"/>
                <a:cs typeface="Times New Roman" panose="02020603050405020304" pitchFamily="18" charset="0"/>
              </a:rPr>
              <a:t>		</a:t>
            </a:r>
            <a:endParaRPr lang="en-PH" sz="2100" dirty="0">
              <a:latin typeface="Times New Roman" panose="02020603050405020304" pitchFamily="18" charset="0"/>
              <a:cs typeface="Times New Roman" panose="02020603050405020304" pitchFamily="18" charset="0"/>
            </a:endParaRPr>
          </a:p>
        </p:txBody>
      </p:sp>
      <p:pic>
        <p:nvPicPr>
          <p:cNvPr id="5" name="Picture 4" descr="A blue and red coffee cup with smoke&#10;&#10;AI-generated content may be incorrect.">
            <a:extLst>
              <a:ext uri="{FF2B5EF4-FFF2-40B4-BE49-F238E27FC236}">
                <a16:creationId xmlns:a16="http://schemas.microsoft.com/office/drawing/2014/main" id="{3BF14F2D-95C3-2DC5-D753-9062EF2D242C}"/>
              </a:ext>
            </a:extLst>
          </p:cNvPr>
          <p:cNvPicPr>
            <a:picLocks noChangeAspect="1"/>
          </p:cNvPicPr>
          <p:nvPr/>
        </p:nvPicPr>
        <p:blipFill>
          <a:blip r:embed="rId2"/>
          <a:stretch>
            <a:fillRect/>
          </a:stretch>
        </p:blipFill>
        <p:spPr>
          <a:xfrm>
            <a:off x="4964357" y="107729"/>
            <a:ext cx="2263285" cy="1391920"/>
          </a:xfrm>
          <a:prstGeom prst="rect">
            <a:avLst/>
          </a:prstGeom>
        </p:spPr>
      </p:pic>
    </p:spTree>
    <p:extLst>
      <p:ext uri="{BB962C8B-B14F-4D97-AF65-F5344CB8AC3E}">
        <p14:creationId xmlns:p14="http://schemas.microsoft.com/office/powerpoint/2010/main" val="4001977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831C2-6319-D9D8-A1D5-A7D3C69BC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F3FEA8-CDD5-3432-3CBF-00D58D114095}"/>
              </a:ext>
            </a:extLst>
          </p:cNvPr>
          <p:cNvSpPr>
            <a:spLocks noGrp="1"/>
          </p:cNvSpPr>
          <p:nvPr>
            <p:ph type="title"/>
          </p:nvPr>
        </p:nvSpPr>
        <p:spPr>
          <a:xfrm>
            <a:off x="1812855" y="670348"/>
            <a:ext cx="8911687" cy="701108"/>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Java it is used for:</a:t>
            </a:r>
          </a:p>
        </p:txBody>
      </p:sp>
      <p:sp>
        <p:nvSpPr>
          <p:cNvPr id="3" name="Content Placeholder 2">
            <a:extLst>
              <a:ext uri="{FF2B5EF4-FFF2-40B4-BE49-F238E27FC236}">
                <a16:creationId xmlns:a16="http://schemas.microsoft.com/office/drawing/2014/main" id="{D3CDBCB6-34C7-1993-0CD3-26250853CAA6}"/>
              </a:ext>
            </a:extLst>
          </p:cNvPr>
          <p:cNvSpPr>
            <a:spLocks noGrp="1"/>
          </p:cNvSpPr>
          <p:nvPr>
            <p:ph idx="1"/>
          </p:nvPr>
        </p:nvSpPr>
        <p:spPr>
          <a:xfrm>
            <a:off x="907441" y="1692081"/>
            <a:ext cx="8915400" cy="5637917"/>
          </a:xfrm>
        </p:spPr>
        <p:txBody>
          <a:bodyPr>
            <a:noAutofit/>
          </a:bodyPr>
          <a:lstStyle/>
          <a:p>
            <a:pPr marL="457200" indent="-457200">
              <a:buAutoNum type="arabicPeriod"/>
            </a:pPr>
            <a:r>
              <a:rPr lang="en-US" dirty="0">
                <a:latin typeface="Times New Roman" panose="02020603050405020304" pitchFamily="18" charset="0"/>
                <a:cs typeface="Times New Roman" panose="02020603050405020304" pitchFamily="18" charset="0"/>
              </a:rPr>
              <a:t>Mobile applications (especially Android apps)</a:t>
            </a:r>
          </a:p>
          <a:p>
            <a:pPr marL="457200" indent="-457200">
              <a:buAutoNum type="arabicPeriod"/>
            </a:pPr>
            <a:r>
              <a:rPr lang="en-US" dirty="0">
                <a:latin typeface="Times New Roman" panose="02020603050405020304" pitchFamily="18" charset="0"/>
                <a:cs typeface="Times New Roman" panose="02020603050405020304" pitchFamily="18" charset="0"/>
              </a:rPr>
              <a:t>Desktop applications</a:t>
            </a:r>
          </a:p>
          <a:p>
            <a:pPr marL="457200" indent="-457200">
              <a:buAutoNum type="arabicPeriod"/>
            </a:pPr>
            <a:r>
              <a:rPr lang="en-US" dirty="0">
                <a:latin typeface="Times New Roman" panose="02020603050405020304" pitchFamily="18" charset="0"/>
                <a:cs typeface="Times New Roman" panose="02020603050405020304" pitchFamily="18" charset="0"/>
              </a:rPr>
              <a:t>Web applications</a:t>
            </a:r>
          </a:p>
          <a:p>
            <a:pPr marL="457200" indent="-457200">
              <a:buAutoNum type="arabicPeriod"/>
            </a:pPr>
            <a:r>
              <a:rPr lang="en-US" b="0" i="0" dirty="0">
                <a:solidFill>
                  <a:srgbClr val="000000"/>
                </a:solidFill>
                <a:effectLst/>
                <a:latin typeface="Times New Roman" panose="02020603050405020304" pitchFamily="18" charset="0"/>
                <a:cs typeface="Times New Roman" panose="02020603050405020304" pitchFamily="18" charset="0"/>
              </a:rPr>
              <a:t>Web servers and application servers</a:t>
            </a:r>
            <a:endParaRPr lang="en-US" dirty="0">
              <a:solidFill>
                <a:srgbClr val="000000"/>
              </a:solidFill>
              <a:latin typeface="Times New Roman" panose="02020603050405020304" pitchFamily="18" charset="0"/>
              <a:cs typeface="Times New Roman" panose="02020603050405020304" pitchFamily="18" charset="0"/>
            </a:endParaRPr>
          </a:p>
          <a:p>
            <a:pPr marL="457200" indent="-457200">
              <a:buAutoNum type="arabicPeriod"/>
            </a:pPr>
            <a:r>
              <a:rPr lang="en-US" dirty="0">
                <a:latin typeface="Times New Roman" panose="02020603050405020304" pitchFamily="18" charset="0"/>
                <a:cs typeface="Times New Roman" panose="02020603050405020304" pitchFamily="18" charset="0"/>
              </a:rPr>
              <a:t>Games Development</a:t>
            </a:r>
          </a:p>
          <a:p>
            <a:pPr marL="457200" indent="-457200">
              <a:buAutoNum type="arabicPeriod"/>
            </a:pPr>
            <a:r>
              <a:rPr lang="en-US" dirty="0">
                <a:latin typeface="Times New Roman" panose="02020603050405020304" pitchFamily="18" charset="0"/>
                <a:cs typeface="Times New Roman" panose="02020603050405020304" pitchFamily="18" charset="0"/>
              </a:rPr>
              <a:t>Database Connectivity</a:t>
            </a:r>
          </a:p>
          <a:p>
            <a:pPr marL="457200" indent="-457200">
              <a:buAutoNum type="arabicPeriod"/>
            </a:pPr>
            <a:r>
              <a:rPr lang="en-US" dirty="0">
                <a:latin typeface="Times New Roman" panose="02020603050405020304" pitchFamily="18" charset="0"/>
                <a:cs typeface="Times New Roman" panose="02020603050405020304" pitchFamily="18" charset="0"/>
              </a:rPr>
              <a:t>Internet of Things (IoT)  Devices</a:t>
            </a:r>
          </a:p>
          <a:p>
            <a:pPr marL="457200" indent="-457200">
              <a:buAutoNum type="arabicPeriod"/>
            </a:pPr>
            <a:r>
              <a:rPr lang="en-US" dirty="0">
                <a:latin typeface="Times New Roman" panose="02020603050405020304" pitchFamily="18" charset="0"/>
                <a:cs typeface="Times New Roman" panose="02020603050405020304" pitchFamily="18" charset="0"/>
              </a:rPr>
              <a:t>Big Data Technologies</a:t>
            </a:r>
          </a:p>
          <a:p>
            <a:pPr marL="0" indent="0">
              <a:buNone/>
            </a:pPr>
            <a:r>
              <a:rPr lang="en-US" dirty="0">
                <a:latin typeface="Times New Roman" panose="02020603050405020304" pitchFamily="18" charset="0"/>
                <a:cs typeface="Times New Roman" panose="02020603050405020304" pitchFamily="18" charset="0"/>
              </a:rPr>
              <a:t>		</a:t>
            </a:r>
            <a:endParaRPr lang="en-PH" dirty="0">
              <a:latin typeface="Times New Roman" panose="02020603050405020304" pitchFamily="18" charset="0"/>
              <a:cs typeface="Times New Roman" panose="02020603050405020304" pitchFamily="18" charset="0"/>
            </a:endParaRPr>
          </a:p>
        </p:txBody>
      </p:sp>
      <p:pic>
        <p:nvPicPr>
          <p:cNvPr id="7" name="Picture 6" descr="A group of icons with text&#10;&#10;AI-generated content may be incorrect.">
            <a:extLst>
              <a:ext uri="{FF2B5EF4-FFF2-40B4-BE49-F238E27FC236}">
                <a16:creationId xmlns:a16="http://schemas.microsoft.com/office/drawing/2014/main" id="{7F1EA5ED-E473-E62C-98B2-5A576B6FCE16}"/>
              </a:ext>
            </a:extLst>
          </p:cNvPr>
          <p:cNvPicPr>
            <a:picLocks noChangeAspect="1"/>
          </p:cNvPicPr>
          <p:nvPr/>
        </p:nvPicPr>
        <p:blipFill>
          <a:blip r:embed="rId2"/>
          <a:stretch>
            <a:fillRect/>
          </a:stretch>
        </p:blipFill>
        <p:spPr>
          <a:xfrm>
            <a:off x="5892800" y="2144200"/>
            <a:ext cx="5531460" cy="3687640"/>
          </a:xfrm>
          <a:prstGeom prst="rect">
            <a:avLst/>
          </a:prstGeom>
        </p:spPr>
      </p:pic>
    </p:spTree>
    <p:extLst>
      <p:ext uri="{BB962C8B-B14F-4D97-AF65-F5344CB8AC3E}">
        <p14:creationId xmlns:p14="http://schemas.microsoft.com/office/powerpoint/2010/main" val="1629148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5932" y="0"/>
            <a:ext cx="8911687" cy="701108"/>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Java Version</a:t>
            </a:r>
          </a:p>
        </p:txBody>
      </p:sp>
      <p:sp>
        <p:nvSpPr>
          <p:cNvPr id="3" name="Content Placeholder 2"/>
          <p:cNvSpPr>
            <a:spLocks noGrp="1"/>
          </p:cNvSpPr>
          <p:nvPr>
            <p:ph idx="1"/>
          </p:nvPr>
        </p:nvSpPr>
        <p:spPr>
          <a:xfrm>
            <a:off x="1745932" y="710603"/>
            <a:ext cx="8915400" cy="5436794"/>
          </a:xfrm>
        </p:spPr>
        <p:txBody>
          <a:bodyPr>
            <a:noAutofit/>
          </a:bodyPr>
          <a:lstStyle/>
          <a:p>
            <a:pPr marL="0" indent="0">
              <a:buNone/>
            </a:pPr>
            <a:r>
              <a:rPr lang="en-US" sz="1800" b="1" dirty="0">
                <a:solidFill>
                  <a:srgbClr val="FF0000"/>
                </a:solidFill>
                <a:latin typeface="Times New Roman" panose="02020603050405020304" pitchFamily="18" charset="0"/>
                <a:cs typeface="Times New Roman" panose="02020603050405020304" pitchFamily="18" charset="0"/>
              </a:rPr>
              <a:t>There are many java versions that has been released:</a:t>
            </a:r>
          </a:p>
          <a:p>
            <a:pPr marL="0" indent="0">
              <a:buNone/>
            </a:pPr>
            <a:r>
              <a:rPr lang="en-US" sz="1800" dirty="0">
                <a:latin typeface="Times New Roman" panose="02020603050405020304" pitchFamily="18" charset="0"/>
                <a:cs typeface="Times New Roman" panose="02020603050405020304" pitchFamily="18" charset="0"/>
              </a:rPr>
              <a:t>1. JDK Alpha and Beta (1995)	        14. Java SE 13 (17</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Sep, 2019)</a:t>
            </a:r>
          </a:p>
          <a:p>
            <a:pPr marL="0" indent="0">
              <a:buNone/>
            </a:pPr>
            <a:r>
              <a:rPr lang="en-US" sz="1800" dirty="0">
                <a:latin typeface="Times New Roman" panose="02020603050405020304" pitchFamily="18" charset="0"/>
                <a:cs typeface="Times New Roman" panose="02020603050405020304" pitchFamily="18" charset="0"/>
              </a:rPr>
              <a:t>2. JDK 1.0 (23</a:t>
            </a:r>
            <a:r>
              <a:rPr lang="en-US" sz="1800" baseline="30000" dirty="0">
                <a:latin typeface="Times New Roman" panose="02020603050405020304" pitchFamily="18" charset="0"/>
                <a:cs typeface="Times New Roman" panose="02020603050405020304" pitchFamily="18" charset="0"/>
              </a:rPr>
              <a:t>rd</a:t>
            </a:r>
            <a:r>
              <a:rPr lang="en-US" sz="1800" dirty="0">
                <a:latin typeface="Times New Roman" panose="02020603050405020304" pitchFamily="18" charset="0"/>
                <a:cs typeface="Times New Roman" panose="02020603050405020304" pitchFamily="18" charset="0"/>
              </a:rPr>
              <a:t> Jan, 1996)		        12. Java SE 14 (17</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March, 2020)</a:t>
            </a:r>
          </a:p>
          <a:p>
            <a:pPr marL="0" indent="0">
              <a:buNone/>
            </a:pPr>
            <a:r>
              <a:rPr lang="en-US" sz="1800" dirty="0">
                <a:latin typeface="Times New Roman" panose="02020603050405020304" pitchFamily="18" charset="0"/>
                <a:cs typeface="Times New Roman" panose="02020603050405020304" pitchFamily="18" charset="0"/>
              </a:rPr>
              <a:t>3. JDK 1.1 (19</a:t>
            </a:r>
            <a:r>
              <a:rPr lang="en-US" sz="1800" baseline="30000" dirty="0">
                <a:latin typeface="Times New Roman" panose="02020603050405020304" pitchFamily="18" charset="0"/>
                <a:cs typeface="Times New Roman" panose="02020603050405020304" pitchFamily="18" charset="0"/>
              </a:rPr>
              <a:t>th </a:t>
            </a:r>
            <a:r>
              <a:rPr lang="en-US" sz="1800" dirty="0">
                <a:latin typeface="Times New Roman" panose="02020603050405020304" pitchFamily="18" charset="0"/>
                <a:cs typeface="Times New Roman" panose="02020603050405020304" pitchFamily="18" charset="0"/>
              </a:rPr>
              <a:t>Feb, 1997) 		        13. Java SE 15 (16</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Sep, 2020)</a:t>
            </a:r>
          </a:p>
          <a:p>
            <a:pPr marL="0" indent="0">
              <a:buNone/>
            </a:pPr>
            <a:r>
              <a:rPr lang="en-US" sz="1800" dirty="0">
                <a:latin typeface="Times New Roman" panose="02020603050405020304" pitchFamily="18" charset="0"/>
                <a:cs typeface="Times New Roman" panose="02020603050405020304" pitchFamily="18" charset="0"/>
              </a:rPr>
              <a:t>4. J2SE 1.2 (8</a:t>
            </a:r>
            <a:r>
              <a:rPr lang="en-US" sz="1800" baseline="30000" dirty="0">
                <a:latin typeface="Times New Roman" panose="02020603050405020304" pitchFamily="18" charset="0"/>
                <a:cs typeface="Times New Roman" panose="02020603050405020304" pitchFamily="18" charset="0"/>
              </a:rPr>
              <a:t>th </a:t>
            </a:r>
            <a:r>
              <a:rPr lang="en-US" sz="1800" dirty="0">
                <a:latin typeface="Times New Roman" panose="02020603050405020304" pitchFamily="18" charset="0"/>
                <a:cs typeface="Times New Roman" panose="02020603050405020304" pitchFamily="18" charset="0"/>
              </a:rPr>
              <a:t>Dec, 1998)		        14. Java SE 16 (16</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March, 2021)</a:t>
            </a:r>
          </a:p>
          <a:p>
            <a:pPr marL="0" indent="0">
              <a:buNone/>
            </a:pPr>
            <a:r>
              <a:rPr lang="en-US" sz="1800" dirty="0">
                <a:latin typeface="Times New Roman" panose="02020603050405020304" pitchFamily="18" charset="0"/>
                <a:cs typeface="Times New Roman" panose="02020603050405020304" pitchFamily="18" charset="0"/>
              </a:rPr>
              <a:t>5. J2SE 1.3 (8</a:t>
            </a:r>
            <a:r>
              <a:rPr lang="en-US" sz="1800" baseline="30000" dirty="0">
                <a:latin typeface="Times New Roman" panose="02020603050405020304" pitchFamily="18" charset="0"/>
                <a:cs typeface="Times New Roman" panose="02020603050405020304" pitchFamily="18" charset="0"/>
              </a:rPr>
              <a:t>th </a:t>
            </a:r>
            <a:r>
              <a:rPr lang="en-US" sz="1800" dirty="0">
                <a:latin typeface="Times New Roman" panose="02020603050405020304" pitchFamily="18" charset="0"/>
                <a:cs typeface="Times New Roman" panose="02020603050405020304" pitchFamily="18" charset="0"/>
              </a:rPr>
              <a:t>May, 2000) 		        15. Java SE 17 (14</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Sep, 2021)</a:t>
            </a:r>
          </a:p>
          <a:p>
            <a:pPr marL="0" indent="0">
              <a:buNone/>
            </a:pPr>
            <a:r>
              <a:rPr lang="en-US" sz="1800" dirty="0">
                <a:latin typeface="Times New Roman" panose="02020603050405020304" pitchFamily="18" charset="0"/>
                <a:cs typeface="Times New Roman" panose="02020603050405020304" pitchFamily="18" charset="0"/>
              </a:rPr>
              <a:t>6. J2SE 1.4 (6th Feb, 2002) 		        16. Java SE 18 (22</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March, 2022)</a:t>
            </a:r>
          </a:p>
          <a:p>
            <a:pPr marL="0" indent="0">
              <a:buNone/>
            </a:pPr>
            <a:r>
              <a:rPr lang="en-US" sz="1800" dirty="0">
                <a:latin typeface="Times New Roman" panose="02020603050405020304" pitchFamily="18" charset="0"/>
                <a:cs typeface="Times New Roman" panose="02020603050405020304" pitchFamily="18" charset="0"/>
              </a:rPr>
              <a:t>7. J2SE 1.5 (30</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Sep,2004) 		        17. Java SE 19 (20</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Sep, 2022)</a:t>
            </a:r>
          </a:p>
          <a:p>
            <a:pPr marL="0" indent="0">
              <a:buNone/>
            </a:pPr>
            <a:r>
              <a:rPr lang="en-US" sz="1800" dirty="0">
                <a:latin typeface="Times New Roman" panose="02020603050405020304" pitchFamily="18" charset="0"/>
                <a:cs typeface="Times New Roman" panose="02020603050405020304" pitchFamily="18" charset="0"/>
              </a:rPr>
              <a:t>8. Java SE 6 (11</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Dec,2006)		        18. Java SE 20 (21</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March, 2023)</a:t>
            </a:r>
          </a:p>
          <a:p>
            <a:pPr marL="0" indent="0">
              <a:buNone/>
            </a:pPr>
            <a:r>
              <a:rPr lang="en-US" sz="1800" dirty="0">
                <a:latin typeface="Times New Roman" panose="02020603050405020304" pitchFamily="18" charset="0"/>
                <a:cs typeface="Times New Roman" panose="02020603050405020304" pitchFamily="18" charset="0"/>
              </a:rPr>
              <a:t>9. Java SE 7 (28</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July, 2011) 		        19. Java SE 21 (19</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Sep, 2023)</a:t>
            </a:r>
          </a:p>
          <a:p>
            <a:pPr marL="0" indent="0">
              <a:buNone/>
            </a:pPr>
            <a:r>
              <a:rPr lang="en-US" sz="1800" dirty="0">
                <a:latin typeface="Times New Roman" panose="02020603050405020304" pitchFamily="18" charset="0"/>
                <a:cs typeface="Times New Roman" panose="02020603050405020304" pitchFamily="18" charset="0"/>
              </a:rPr>
              <a:t>10. Java SE 8 (18</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March,2014)	        20. Java SE 22 (19</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March, 2024)</a:t>
            </a:r>
          </a:p>
          <a:p>
            <a:pPr marL="0" indent="0">
              <a:buNone/>
            </a:pPr>
            <a:r>
              <a:rPr lang="en-US" sz="1800" dirty="0">
                <a:solidFill>
                  <a:schemeClr val="tx1">
                    <a:lumMod val="85000"/>
                    <a:lumOff val="15000"/>
                  </a:schemeClr>
                </a:solidFill>
                <a:latin typeface="Times New Roman" panose="02020603050405020304" pitchFamily="18" charset="0"/>
                <a:cs typeface="Times New Roman" panose="02020603050405020304" pitchFamily="18" charset="0"/>
              </a:rPr>
              <a:t>11. </a:t>
            </a:r>
            <a:r>
              <a:rPr lang="en-US" sz="1800" dirty="0">
                <a:latin typeface="Times New Roman" panose="02020603050405020304" pitchFamily="18" charset="0"/>
                <a:cs typeface="Times New Roman" panose="02020603050405020304" pitchFamily="18" charset="0"/>
              </a:rPr>
              <a:t>Java SE 9 (21</a:t>
            </a:r>
            <a:r>
              <a:rPr lang="en-US" sz="1800" baseline="30000" dirty="0">
                <a:latin typeface="Times New Roman" panose="02020603050405020304" pitchFamily="18" charset="0"/>
                <a:cs typeface="Times New Roman" panose="02020603050405020304" pitchFamily="18" charset="0"/>
              </a:rPr>
              <a:t>st</a:t>
            </a:r>
            <a:r>
              <a:rPr lang="en-US" sz="1800" dirty="0">
                <a:latin typeface="Times New Roman" panose="02020603050405020304" pitchFamily="18" charset="0"/>
                <a:cs typeface="Times New Roman" panose="02020603050405020304" pitchFamily="18" charset="0"/>
              </a:rPr>
              <a:t> Sep, 2017)	        21. Java SE 23 (Sep, 2024)</a:t>
            </a:r>
          </a:p>
          <a:p>
            <a:pPr marL="0" indent="0">
              <a:buNone/>
            </a:pPr>
            <a:r>
              <a:rPr lang="en-PH" sz="1800" dirty="0">
                <a:solidFill>
                  <a:schemeClr val="tx1">
                    <a:lumMod val="85000"/>
                    <a:lumOff val="15000"/>
                  </a:schemeClr>
                </a:solidFill>
                <a:latin typeface="Times New Roman" panose="02020603050405020304" pitchFamily="18" charset="0"/>
                <a:cs typeface="Times New Roman" panose="02020603050405020304" pitchFamily="18" charset="0"/>
              </a:rPr>
              <a:t>12. </a:t>
            </a:r>
            <a:r>
              <a:rPr lang="en-US" sz="1800" dirty="0">
                <a:latin typeface="Times New Roman" panose="02020603050405020304" pitchFamily="18" charset="0"/>
                <a:cs typeface="Times New Roman" panose="02020603050405020304" pitchFamily="18" charset="0"/>
              </a:rPr>
              <a:t>Java SE 10 (20</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March, 2018)	        22. Java SE 24 (March, 2025)</a:t>
            </a:r>
          </a:p>
          <a:p>
            <a:pPr marL="0" indent="0">
              <a:buNone/>
            </a:pPr>
            <a:r>
              <a:rPr lang="en-PH" sz="1800" dirty="0">
                <a:solidFill>
                  <a:schemeClr val="tx1">
                    <a:lumMod val="85000"/>
                    <a:lumOff val="15000"/>
                  </a:schemeClr>
                </a:solidFill>
                <a:latin typeface="Times New Roman" panose="02020603050405020304" pitchFamily="18" charset="0"/>
                <a:cs typeface="Times New Roman" panose="02020603050405020304" pitchFamily="18" charset="0"/>
              </a:rPr>
              <a:t>13. </a:t>
            </a:r>
            <a:r>
              <a:rPr lang="en-US" sz="1800" dirty="0">
                <a:latin typeface="Times New Roman" panose="02020603050405020304" pitchFamily="18" charset="0"/>
                <a:cs typeface="Times New Roman" panose="02020603050405020304" pitchFamily="18" charset="0"/>
              </a:rPr>
              <a:t>Java SE 11 (25</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Sep, 2018)	        </a:t>
            </a:r>
            <a:r>
              <a:rPr lang="en-US" sz="1800" dirty="0">
                <a:highlight>
                  <a:srgbClr val="FFFF00"/>
                </a:highlight>
                <a:latin typeface="Times New Roman" panose="02020603050405020304" pitchFamily="18" charset="0"/>
                <a:cs typeface="Times New Roman" panose="02020603050405020304" pitchFamily="18" charset="0"/>
              </a:rPr>
              <a:t>23. Java SE 25 (Sep, 2025)</a:t>
            </a:r>
          </a:p>
          <a:p>
            <a:pPr marL="0" indent="0">
              <a:buNone/>
            </a:pPr>
            <a:r>
              <a:rPr lang="en-US" sz="1800" dirty="0">
                <a:latin typeface="Times New Roman" panose="02020603050405020304" pitchFamily="18" charset="0"/>
                <a:cs typeface="Times New Roman" panose="02020603050405020304" pitchFamily="18" charset="0"/>
              </a:rPr>
              <a:t>14. Java SE 12 (19</a:t>
            </a:r>
            <a:r>
              <a:rPr lang="en-US" sz="1800" baseline="30000" dirty="0">
                <a:latin typeface="Times New Roman" panose="02020603050405020304" pitchFamily="18" charset="0"/>
                <a:cs typeface="Times New Roman" panose="02020603050405020304" pitchFamily="18" charset="0"/>
              </a:rPr>
              <a:t>th</a:t>
            </a:r>
            <a:r>
              <a:rPr lang="en-US" sz="1800" dirty="0">
                <a:latin typeface="Times New Roman" panose="02020603050405020304" pitchFamily="18" charset="0"/>
                <a:cs typeface="Times New Roman" panose="02020603050405020304" pitchFamily="18" charset="0"/>
              </a:rPr>
              <a:t> March, 2019)	        </a:t>
            </a:r>
            <a:r>
              <a:rPr lang="en-US" sz="1800" dirty="0">
                <a:highlight>
                  <a:srgbClr val="00FFFF"/>
                </a:highlight>
                <a:latin typeface="Times New Roman" panose="02020603050405020304" pitchFamily="18" charset="0"/>
                <a:cs typeface="Times New Roman" panose="02020603050405020304" pitchFamily="18" charset="0"/>
              </a:rPr>
              <a:t>24. Java SE 26 (March, 2026)</a:t>
            </a: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PH" sz="1800"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24732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2205" y="613950"/>
            <a:ext cx="8911687" cy="727612"/>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WHY JAVA?</a:t>
            </a:r>
          </a:p>
        </p:txBody>
      </p:sp>
      <p:sp>
        <p:nvSpPr>
          <p:cNvPr id="3" name="Content Placeholder 2"/>
          <p:cNvSpPr>
            <a:spLocks noGrp="1"/>
          </p:cNvSpPr>
          <p:nvPr>
            <p:ph idx="1"/>
          </p:nvPr>
        </p:nvSpPr>
        <p:spPr>
          <a:xfrm>
            <a:off x="1912205" y="1446696"/>
            <a:ext cx="8915400" cy="4559500"/>
          </a:xfrm>
        </p:spPr>
        <p:txBody>
          <a:bodyPr>
            <a:normAutofit/>
          </a:bodyPr>
          <a:lstStyle/>
          <a:p>
            <a:r>
              <a:rPr lang="en-US" sz="2200" dirty="0">
                <a:latin typeface="Times New Roman" panose="02020603050405020304" pitchFamily="18" charset="0"/>
                <a:cs typeface="Times New Roman" panose="02020603050405020304" pitchFamily="18" charset="0"/>
              </a:rPr>
              <a:t>Today, many applications and programs are written in Java. It is a popular programming language used to write different kinds of applications. As a result, the demand for Java developers continue to increase in today’s digital era. Since Java becomes a universal if not, common programming language, it is straightforward, uncomplicated to understand, and analyze, allowing more and more opportunities come to in for those who engage and devote time and effort in learning the language. Java enables user to build up and install applications on the internet for computer servers, desktop computers, and smart phones. The advent of internet-of-things allows more and more Java applications to be developed and utilized.</a:t>
            </a:r>
            <a:endParaRPr lang="en-PH" sz="2200" dirty="0">
              <a:latin typeface="Times New Roman" panose="02020603050405020304" pitchFamily="18" charset="0"/>
              <a:cs typeface="Times New Roman" panose="02020603050405020304" pitchFamily="18" charset="0"/>
            </a:endParaRPr>
          </a:p>
          <a:p>
            <a:endParaRPr lang="en-PH"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50770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2205" y="583470"/>
            <a:ext cx="8911687" cy="661351"/>
          </a:xfrm>
        </p:spPr>
        <p:txBody>
          <a:bodyPr>
            <a:normAutofit/>
          </a:bodyPr>
          <a:lstStyle/>
          <a:p>
            <a:r>
              <a:rPr lang="en-PH" sz="4000" b="1" dirty="0">
                <a:solidFill>
                  <a:srgbClr val="0D8AC7"/>
                </a:solidFill>
                <a:latin typeface="Times New Roman" panose="02020603050405020304" pitchFamily="18" charset="0"/>
                <a:cs typeface="Times New Roman" panose="02020603050405020304" pitchFamily="18" charset="0"/>
              </a:rPr>
              <a:t>WHY USE JAVA?</a:t>
            </a:r>
          </a:p>
        </p:txBody>
      </p:sp>
      <p:sp>
        <p:nvSpPr>
          <p:cNvPr id="3" name="Content Placeholder 2"/>
          <p:cNvSpPr>
            <a:spLocks noGrp="1"/>
          </p:cNvSpPr>
          <p:nvPr>
            <p:ph idx="1"/>
          </p:nvPr>
        </p:nvSpPr>
        <p:spPr>
          <a:xfrm>
            <a:off x="1908492" y="1485127"/>
            <a:ext cx="8915400" cy="4426979"/>
          </a:xfrm>
        </p:spPr>
        <p:txBody>
          <a:bodyPr>
            <a:noAutofit/>
          </a:bodyPr>
          <a:lstStyle/>
          <a:p>
            <a:r>
              <a:rPr lang="en-US" dirty="0">
                <a:latin typeface="Times New Roman" panose="02020603050405020304" pitchFamily="18" charset="0"/>
                <a:cs typeface="Times New Roman" panose="02020603050405020304" pitchFamily="18" charset="0"/>
              </a:rPr>
              <a:t>Java works on different platforms (Windows, Mac, Linux, Raspberry Pi, etc.)</a:t>
            </a:r>
          </a:p>
          <a:p>
            <a:r>
              <a:rPr lang="en-US" dirty="0">
                <a:latin typeface="Times New Roman" panose="02020603050405020304" pitchFamily="18" charset="0"/>
                <a:cs typeface="Times New Roman" panose="02020603050405020304" pitchFamily="18" charset="0"/>
              </a:rPr>
              <a:t>It is one of the most popular programming language in the world</a:t>
            </a:r>
          </a:p>
          <a:p>
            <a:r>
              <a:rPr lang="en-US" dirty="0">
                <a:latin typeface="Times New Roman" panose="02020603050405020304" pitchFamily="18" charset="0"/>
                <a:cs typeface="Times New Roman" panose="02020603050405020304" pitchFamily="18" charset="0"/>
              </a:rPr>
              <a:t>It has a large demand in the current job market</a:t>
            </a:r>
          </a:p>
          <a:p>
            <a:r>
              <a:rPr lang="en-US" dirty="0">
                <a:latin typeface="Times New Roman" panose="02020603050405020304" pitchFamily="18" charset="0"/>
                <a:cs typeface="Times New Roman" panose="02020603050405020304" pitchFamily="18" charset="0"/>
              </a:rPr>
              <a:t>It is easy to learn and simple to use</a:t>
            </a:r>
          </a:p>
          <a:p>
            <a:r>
              <a:rPr lang="en-US" dirty="0">
                <a:latin typeface="Times New Roman" panose="02020603050405020304" pitchFamily="18" charset="0"/>
                <a:cs typeface="Times New Roman" panose="02020603050405020304" pitchFamily="18" charset="0"/>
              </a:rPr>
              <a:t>It is open-source and free</a:t>
            </a:r>
          </a:p>
          <a:p>
            <a:r>
              <a:rPr lang="en-US" dirty="0">
                <a:latin typeface="Times New Roman" panose="02020603050405020304" pitchFamily="18" charset="0"/>
                <a:cs typeface="Times New Roman" panose="02020603050405020304" pitchFamily="18" charset="0"/>
              </a:rPr>
              <a:t>It is secure, fast and powerful</a:t>
            </a:r>
          </a:p>
          <a:p>
            <a:r>
              <a:rPr lang="en-US" dirty="0">
                <a:latin typeface="Times New Roman" panose="02020603050405020304" pitchFamily="18" charset="0"/>
                <a:cs typeface="Times New Roman" panose="02020603050405020304" pitchFamily="18" charset="0"/>
              </a:rPr>
              <a:t>It has a huge community support (tens of millions of developers)</a:t>
            </a:r>
          </a:p>
          <a:p>
            <a:r>
              <a:rPr lang="en-US" dirty="0">
                <a:latin typeface="Times New Roman" panose="02020603050405020304" pitchFamily="18" charset="0"/>
                <a:cs typeface="Times New Roman" panose="02020603050405020304" pitchFamily="18" charset="0"/>
              </a:rPr>
              <a:t>Java is an object-oriented language which gives a clear structure to programs and allows code to be reused</a:t>
            </a:r>
          </a:p>
          <a:p>
            <a:r>
              <a:rPr lang="en-US" dirty="0">
                <a:latin typeface="Times New Roman" panose="02020603050405020304" pitchFamily="18" charset="0"/>
                <a:cs typeface="Times New Roman" panose="02020603050405020304" pitchFamily="18" charset="0"/>
              </a:rPr>
              <a:t>As Java is close to </a:t>
            </a:r>
            <a:r>
              <a:rPr lang="en-US" dirty="0">
                <a:latin typeface="Times New Roman" panose="02020603050405020304" pitchFamily="18" charset="0"/>
                <a:cs typeface="Times New Roman" panose="02020603050405020304" pitchFamily="18" charset="0"/>
                <a:hlinkClick r:id="rId2"/>
              </a:rPr>
              <a:t>C++</a:t>
            </a:r>
            <a:r>
              <a:rPr lang="en-US" dirty="0">
                <a:latin typeface="Times New Roman" panose="02020603050405020304" pitchFamily="18" charset="0"/>
                <a:cs typeface="Times New Roman" panose="02020603050405020304" pitchFamily="18" charset="0"/>
              </a:rPr>
              <a:t> and </a:t>
            </a:r>
            <a:r>
              <a:rPr lang="en-US" dirty="0">
                <a:latin typeface="Times New Roman" panose="02020603050405020304" pitchFamily="18" charset="0"/>
                <a:cs typeface="Times New Roman" panose="02020603050405020304" pitchFamily="18" charset="0"/>
                <a:hlinkClick r:id="rId3"/>
              </a:rPr>
              <a:t>C#</a:t>
            </a:r>
            <a:r>
              <a:rPr lang="en-US" dirty="0">
                <a:latin typeface="Times New Roman" panose="02020603050405020304" pitchFamily="18" charset="0"/>
                <a:cs typeface="Times New Roman" panose="02020603050405020304" pitchFamily="18" charset="0"/>
              </a:rPr>
              <a:t>, it makes it easy for programmers to switch to Java or vice versa</a:t>
            </a:r>
          </a:p>
          <a:p>
            <a:pPr marL="0" indent="0">
              <a:buNone/>
            </a:pPr>
            <a:endParaRPr lang="en-PH"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9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2255</TotalTime>
  <Words>2758</Words>
  <Application>Microsoft Office PowerPoint</Application>
  <PresentationFormat>Widescreen</PresentationFormat>
  <Paragraphs>200</Paragraphs>
  <Slides>30</Slides>
  <Notes>0</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Courier New</vt:lpstr>
      <vt:lpstr>Rockwell</vt:lpstr>
      <vt:lpstr>Rockwell Condensed</vt:lpstr>
      <vt:lpstr>Times New Roman</vt:lpstr>
      <vt:lpstr>Wingdings</vt:lpstr>
      <vt:lpstr>Wood Type</vt:lpstr>
      <vt:lpstr>CHAPTER 1</vt:lpstr>
      <vt:lpstr>Understanding programming and computer porgrams</vt:lpstr>
      <vt:lpstr>Different types of programming language</vt:lpstr>
      <vt:lpstr>Comparing the concepts of procedural vs oBject-oriented programming</vt:lpstr>
      <vt:lpstr>History of</vt:lpstr>
      <vt:lpstr>Java it is used for:</vt:lpstr>
      <vt:lpstr>Java Version</vt:lpstr>
      <vt:lpstr>WHY JAVA?</vt:lpstr>
      <vt:lpstr>WHY USE JAVA?</vt:lpstr>
      <vt:lpstr>CLASSES</vt:lpstr>
      <vt:lpstr>OBJECTS</vt:lpstr>
      <vt:lpstr>Most Popular Java IDE</vt:lpstr>
      <vt:lpstr>WHAT APPLICATION SHOULD I USE?</vt:lpstr>
      <vt:lpstr>PowerPoint Presentation</vt:lpstr>
      <vt:lpstr>Java Install </vt:lpstr>
      <vt:lpstr>PROGRAMMING BASICS</vt:lpstr>
      <vt:lpstr>PowerPoint Presentation</vt:lpstr>
      <vt:lpstr>SOURCE CODE COMPILING</vt:lpstr>
      <vt:lpstr>How Source Code Works on JVM</vt:lpstr>
      <vt:lpstr>Java environment</vt:lpstr>
      <vt:lpstr>PROCESS TO CREATE, COMPILE, AND RUN A JAVA PROGRAM </vt:lpstr>
      <vt:lpstr>Parts of java program</vt:lpstr>
      <vt:lpstr>Basic SYNTAX OF JAVA</vt:lpstr>
      <vt:lpstr>Sample Code of java: Print text</vt:lpstr>
      <vt:lpstr>Sample Code of java</vt:lpstr>
      <vt:lpstr>JAVA PRINT METHOD</vt:lpstr>
      <vt:lpstr>Locating and Correcting Errors</vt:lpstr>
      <vt:lpstr>Locating and Correcting Errors</vt:lpstr>
      <vt:lpstr>Print Numbers</vt:lpstr>
      <vt:lpstr>JaVA GUI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IT-PF 01</dc:title>
  <dc:creator>Admin</dc:creator>
  <cp:lastModifiedBy>benbencuevo@gmail.com</cp:lastModifiedBy>
  <cp:revision>342</cp:revision>
  <dcterms:created xsi:type="dcterms:W3CDTF">2023-08-31T12:48:53Z</dcterms:created>
  <dcterms:modified xsi:type="dcterms:W3CDTF">2025-12-06T04:49:33Z</dcterms:modified>
</cp:coreProperties>
</file>