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x="18300700" cy="10299700"/>
  <p:notesSz cx="18300700" cy="102997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72552" y="3192907"/>
            <a:ext cx="15555595" cy="2162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900" b="1" i="0">
                <a:solidFill>
                  <a:schemeClr val="bg1"/>
                </a:solidFill>
                <a:latin typeface="Cambria"/>
                <a:cs typeface="Cambr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5105" y="5767832"/>
            <a:ext cx="12810490" cy="25749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850" b="1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-1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900" b="1" i="0">
                <a:solidFill>
                  <a:schemeClr val="bg1"/>
                </a:solidFill>
                <a:latin typeface="Cambria"/>
                <a:cs typeface="Cambr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6850" b="1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900" b="1" i="0">
                <a:solidFill>
                  <a:schemeClr val="bg1"/>
                </a:solidFill>
                <a:latin typeface="Cambria"/>
                <a:cs typeface="Cambr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915035" y="2368931"/>
            <a:ext cx="7960804" cy="67978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9424860" y="2368931"/>
            <a:ext cx="7960804" cy="67978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900" b="1" i="0">
                <a:solidFill>
                  <a:schemeClr val="bg1"/>
                </a:solidFill>
                <a:latin typeface="Cambria"/>
                <a:cs typeface="Cambr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7800594" y="-1"/>
            <a:ext cx="10488295" cy="10287000"/>
          </a:xfrm>
          <a:custGeom>
            <a:avLst/>
            <a:gdLst/>
            <a:ahLst/>
            <a:cxnLst/>
            <a:rect l="l" t="t" r="r" b="b"/>
            <a:pathLst>
              <a:path w="10488294" h="10287000">
                <a:moveTo>
                  <a:pt x="10487914" y="0"/>
                </a:moveTo>
                <a:lnTo>
                  <a:pt x="0" y="0"/>
                </a:lnTo>
                <a:lnTo>
                  <a:pt x="0" y="10287000"/>
                </a:lnTo>
                <a:lnTo>
                  <a:pt x="10487914" y="10287000"/>
                </a:lnTo>
                <a:lnTo>
                  <a:pt x="1048791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438097" y="1929117"/>
            <a:ext cx="15424505" cy="8712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900" b="1" i="0">
                <a:solidFill>
                  <a:schemeClr val="bg1"/>
                </a:solidFill>
                <a:latin typeface="Cambria"/>
                <a:cs typeface="Cambr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153992" y="2378017"/>
            <a:ext cx="9992715" cy="21234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850" b="1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6222238" y="9578721"/>
            <a:ext cx="5856224" cy="5149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915035" y="9578721"/>
            <a:ext cx="4209161" cy="5149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3176505" y="9578721"/>
            <a:ext cx="4209161" cy="5149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4.png"/><Relationship Id="rId3" Type="http://schemas.openxmlformats.org/officeDocument/2006/relationships/hyperlink" Target="mailto:youremail@email.com" TargetMode="External"/><Relationship Id="rId4" Type="http://schemas.openxmlformats.org/officeDocument/2006/relationships/hyperlink" Target="http://www.yourwebsite.com/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jp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Relationship Id="rId3" Type="http://schemas.openxmlformats.org/officeDocument/2006/relationships/image" Target="../media/image11.png"/><Relationship Id="rId4" Type="http://schemas.openxmlformats.org/officeDocument/2006/relationships/image" Target="../media/image12.png"/><Relationship Id="rId5" Type="http://schemas.openxmlformats.org/officeDocument/2006/relationships/image" Target="../media/image13.png"/><Relationship Id="rId6" Type="http://schemas.openxmlformats.org/officeDocument/2006/relationships/image" Target="../media/image14.png"/><Relationship Id="rId7" Type="http://schemas.openxmlformats.org/officeDocument/2006/relationships/image" Target="../media/image15.png"/><Relationship Id="rId8" Type="http://schemas.openxmlformats.org/officeDocument/2006/relationships/image" Target="../media/image16.jp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jpg"/><Relationship Id="rId3" Type="http://schemas.openxmlformats.org/officeDocument/2006/relationships/image" Target="../media/image18.png"/><Relationship Id="rId4" Type="http://schemas.openxmlformats.org/officeDocument/2006/relationships/image" Target="../media/image19.png"/><Relationship Id="rId5" Type="http://schemas.openxmlformats.org/officeDocument/2006/relationships/image" Target="../media/image20.png"/><Relationship Id="rId6" Type="http://schemas.openxmlformats.org/officeDocument/2006/relationships/image" Target="../media/image21.pn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2.jpg"/><Relationship Id="rId3" Type="http://schemas.openxmlformats.org/officeDocument/2006/relationships/image" Target="../media/image23.png"/><Relationship Id="rId4" Type="http://schemas.openxmlformats.org/officeDocument/2006/relationships/image" Target="../media/image24.png"/><Relationship Id="rId5" Type="http://schemas.openxmlformats.org/officeDocument/2006/relationships/image" Target="../media/image25.png"/><Relationship Id="rId6" Type="http://schemas.openxmlformats.org/officeDocument/2006/relationships/image" Target="../media/image26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7.png"/><Relationship Id="rId3" Type="http://schemas.openxmlformats.org/officeDocument/2006/relationships/image" Target="../media/image28.png"/><Relationship Id="rId4" Type="http://schemas.openxmlformats.org/officeDocument/2006/relationships/image" Target="../media/image29.png"/><Relationship Id="rId5" Type="http://schemas.openxmlformats.org/officeDocument/2006/relationships/image" Target="../media/image30.png"/><Relationship Id="rId6" Type="http://schemas.openxmlformats.org/officeDocument/2006/relationships/image" Target="../media/image31.png"/><Relationship Id="rId7" Type="http://schemas.openxmlformats.org/officeDocument/2006/relationships/image" Target="../media/image32.jp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3.jpg"/><Relationship Id="rId3" Type="http://schemas.openxmlformats.org/officeDocument/2006/relationships/image" Target="../media/image34.png"/><Relationship Id="rId4" Type="http://schemas.openxmlformats.org/officeDocument/2006/relationships/image" Target="../media/image35.png"/><Relationship Id="rId5" Type="http://schemas.openxmlformats.org/officeDocument/2006/relationships/image" Target="../media/image36.png"/><Relationship Id="rId6" Type="http://schemas.openxmlformats.org/officeDocument/2006/relationships/image" Target="../media/image37.png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8.jpg"/><Relationship Id="rId3" Type="http://schemas.openxmlformats.org/officeDocument/2006/relationships/image" Target="../media/image39.png"/><Relationship Id="rId4" Type="http://schemas.openxmlformats.org/officeDocument/2006/relationships/image" Target="../media/image40.png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1.png"/><Relationship Id="rId3" Type="http://schemas.openxmlformats.org/officeDocument/2006/relationships/image" Target="../media/image42.png"/><Relationship Id="rId4" Type="http://schemas.openxmlformats.org/officeDocument/2006/relationships/image" Target="../media/image43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8293303" y="1243565"/>
            <a:ext cx="9560560" cy="712787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algn="ctr" marL="12700" marR="5080" indent="-635">
              <a:lnSpc>
                <a:spcPct val="100200"/>
              </a:lnSpc>
              <a:spcBef>
                <a:spcPts val="120"/>
              </a:spcBef>
            </a:pPr>
            <a:r>
              <a:rPr dirty="0" sz="7750" b="1">
                <a:solidFill>
                  <a:srgbClr val="FFFFFF"/>
                </a:solidFill>
                <a:latin typeface="Cambria"/>
                <a:cs typeface="Cambria"/>
              </a:rPr>
              <a:t>Unraveling</a:t>
            </a:r>
            <a:r>
              <a:rPr dirty="0" sz="7750" spc="-270" b="1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dirty="0" sz="7750" spc="-25" b="1">
                <a:solidFill>
                  <a:srgbClr val="FFFFFF"/>
                </a:solidFill>
                <a:latin typeface="Cambria"/>
                <a:cs typeface="Cambria"/>
              </a:rPr>
              <a:t>the </a:t>
            </a:r>
            <a:r>
              <a:rPr dirty="0" sz="7750" b="1">
                <a:solidFill>
                  <a:srgbClr val="FFFFFF"/>
                </a:solidFill>
                <a:latin typeface="Cambria"/>
                <a:cs typeface="Cambria"/>
              </a:rPr>
              <a:t>Secrets</a:t>
            </a:r>
            <a:r>
              <a:rPr dirty="0" sz="7750" spc="215" b="1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dirty="0" sz="7750" spc="75" b="1">
                <a:solidFill>
                  <a:srgbClr val="FFFFFF"/>
                </a:solidFill>
                <a:latin typeface="Cambria"/>
                <a:cs typeface="Cambria"/>
              </a:rPr>
              <a:t>of</a:t>
            </a:r>
            <a:r>
              <a:rPr dirty="0" sz="7750" spc="210" b="1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dirty="0" sz="7750" spc="220" b="1">
                <a:solidFill>
                  <a:srgbClr val="FFFFFF"/>
                </a:solidFill>
                <a:latin typeface="Cambria"/>
                <a:cs typeface="Cambria"/>
              </a:rPr>
              <a:t>First- </a:t>
            </a:r>
            <a:r>
              <a:rPr dirty="0" sz="7750" spc="90" b="1">
                <a:solidFill>
                  <a:srgbClr val="FFFFFF"/>
                </a:solidFill>
                <a:latin typeface="Cambria"/>
                <a:cs typeface="Cambria"/>
              </a:rPr>
              <a:t>Order</a:t>
            </a:r>
            <a:r>
              <a:rPr dirty="0" sz="7750" spc="-60" b="1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dirty="0" sz="7750" spc="-10" b="1">
                <a:solidFill>
                  <a:srgbClr val="FFFFFF"/>
                </a:solidFill>
                <a:latin typeface="Cambria"/>
                <a:cs typeface="Cambria"/>
              </a:rPr>
              <a:t>Differential </a:t>
            </a:r>
            <a:r>
              <a:rPr dirty="0" sz="7750" b="1">
                <a:solidFill>
                  <a:srgbClr val="FFFFFF"/>
                </a:solidFill>
                <a:latin typeface="Cambria"/>
                <a:cs typeface="Cambria"/>
              </a:rPr>
              <a:t>Equations:</a:t>
            </a:r>
            <a:r>
              <a:rPr dirty="0" sz="7750" spc="-25" b="1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dirty="0" sz="7750" spc="100" b="1">
                <a:solidFill>
                  <a:srgbClr val="FFFFFF"/>
                </a:solidFill>
                <a:latin typeface="Cambria"/>
                <a:cs typeface="Cambria"/>
              </a:rPr>
              <a:t>A</a:t>
            </a:r>
            <a:r>
              <a:rPr dirty="0" sz="7750" spc="320" b="1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dirty="0" sz="7750" spc="-10" b="1">
                <a:solidFill>
                  <a:srgbClr val="FFFFFF"/>
                </a:solidFill>
                <a:latin typeface="Cambria"/>
                <a:cs typeface="Cambria"/>
              </a:rPr>
              <a:t>Journey </a:t>
            </a:r>
            <a:r>
              <a:rPr dirty="0" sz="7750" b="1">
                <a:solidFill>
                  <a:srgbClr val="FFFFFF"/>
                </a:solidFill>
                <a:latin typeface="Cambria"/>
                <a:cs typeface="Cambria"/>
              </a:rPr>
              <a:t>into</a:t>
            </a:r>
            <a:r>
              <a:rPr dirty="0" sz="7750" spc="15" b="1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dirty="0" sz="7750" spc="-10" b="1">
                <a:solidFill>
                  <a:srgbClr val="FFFFFF"/>
                </a:solidFill>
                <a:latin typeface="Cambria"/>
                <a:cs typeface="Cambria"/>
              </a:rPr>
              <a:t>Mathematical </a:t>
            </a:r>
            <a:r>
              <a:rPr dirty="0" sz="7750" spc="80" b="1">
                <a:solidFill>
                  <a:srgbClr val="FFFFFF"/>
                </a:solidFill>
                <a:latin typeface="Cambria"/>
                <a:cs typeface="Cambria"/>
              </a:rPr>
              <a:t>Dynamics</a:t>
            </a:r>
            <a:endParaRPr sz="7750">
              <a:latin typeface="Cambria"/>
              <a:cs typeface="Cambria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34998" y="1143000"/>
            <a:ext cx="5122075" cy="800099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3861384" y="7823428"/>
            <a:ext cx="685800" cy="685800"/>
          </a:xfrm>
          <a:custGeom>
            <a:avLst/>
            <a:gdLst/>
            <a:ahLst/>
            <a:cxnLst/>
            <a:rect l="l" t="t" r="r" b="b"/>
            <a:pathLst>
              <a:path w="685800" h="685800">
                <a:moveTo>
                  <a:pt x="520166" y="551942"/>
                </a:moveTo>
                <a:lnTo>
                  <a:pt x="365836" y="331190"/>
                </a:lnTo>
                <a:lnTo>
                  <a:pt x="228625" y="134924"/>
                </a:lnTo>
                <a:lnTo>
                  <a:pt x="165290" y="134924"/>
                </a:lnTo>
                <a:lnTo>
                  <a:pt x="456819" y="551942"/>
                </a:lnTo>
                <a:lnTo>
                  <a:pt x="520166" y="551942"/>
                </a:lnTo>
                <a:close/>
              </a:path>
              <a:path w="685800" h="685800">
                <a:moveTo>
                  <a:pt x="685800" y="74104"/>
                </a:moveTo>
                <a:lnTo>
                  <a:pt x="679970" y="45262"/>
                </a:lnTo>
                <a:lnTo>
                  <a:pt x="664095" y="21704"/>
                </a:lnTo>
                <a:lnTo>
                  <a:pt x="640537" y="5829"/>
                </a:lnTo>
                <a:lnTo>
                  <a:pt x="611695" y="0"/>
                </a:lnTo>
                <a:lnTo>
                  <a:pt x="576605" y="0"/>
                </a:lnTo>
                <a:lnTo>
                  <a:pt x="576605" y="581571"/>
                </a:lnTo>
                <a:lnTo>
                  <a:pt x="437426" y="581571"/>
                </a:lnTo>
                <a:lnTo>
                  <a:pt x="309981" y="396100"/>
                </a:lnTo>
                <a:lnTo>
                  <a:pt x="150431" y="581571"/>
                </a:lnTo>
                <a:lnTo>
                  <a:pt x="109194" y="581571"/>
                </a:lnTo>
                <a:lnTo>
                  <a:pt x="291680" y="369455"/>
                </a:lnTo>
                <a:lnTo>
                  <a:pt x="109194" y="103873"/>
                </a:lnTo>
                <a:lnTo>
                  <a:pt x="248373" y="103873"/>
                </a:lnTo>
                <a:lnTo>
                  <a:pt x="369049" y="279501"/>
                </a:lnTo>
                <a:lnTo>
                  <a:pt x="520141" y="103873"/>
                </a:lnTo>
                <a:lnTo>
                  <a:pt x="561378" y="103873"/>
                </a:lnTo>
                <a:lnTo>
                  <a:pt x="387375" y="306146"/>
                </a:lnTo>
                <a:lnTo>
                  <a:pt x="576605" y="581571"/>
                </a:lnTo>
                <a:lnTo>
                  <a:pt x="576605" y="0"/>
                </a:lnTo>
                <a:lnTo>
                  <a:pt x="74104" y="0"/>
                </a:lnTo>
                <a:lnTo>
                  <a:pt x="45262" y="5829"/>
                </a:lnTo>
                <a:lnTo>
                  <a:pt x="21704" y="21704"/>
                </a:lnTo>
                <a:lnTo>
                  <a:pt x="5816" y="45262"/>
                </a:lnTo>
                <a:lnTo>
                  <a:pt x="0" y="74104"/>
                </a:lnTo>
                <a:lnTo>
                  <a:pt x="0" y="611695"/>
                </a:lnTo>
                <a:lnTo>
                  <a:pt x="5816" y="640549"/>
                </a:lnTo>
                <a:lnTo>
                  <a:pt x="21704" y="664108"/>
                </a:lnTo>
                <a:lnTo>
                  <a:pt x="45262" y="679983"/>
                </a:lnTo>
                <a:lnTo>
                  <a:pt x="74104" y="685800"/>
                </a:lnTo>
                <a:lnTo>
                  <a:pt x="611695" y="685800"/>
                </a:lnTo>
                <a:lnTo>
                  <a:pt x="640537" y="679983"/>
                </a:lnTo>
                <a:lnTo>
                  <a:pt x="664095" y="664108"/>
                </a:lnTo>
                <a:lnTo>
                  <a:pt x="679970" y="640549"/>
                </a:lnTo>
                <a:lnTo>
                  <a:pt x="685800" y="611695"/>
                </a:lnTo>
                <a:lnTo>
                  <a:pt x="685800" y="581571"/>
                </a:lnTo>
                <a:lnTo>
                  <a:pt x="685800" y="103873"/>
                </a:lnTo>
                <a:lnTo>
                  <a:pt x="685800" y="7410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2691612" y="7818666"/>
            <a:ext cx="685800" cy="685800"/>
          </a:xfrm>
          <a:custGeom>
            <a:avLst/>
            <a:gdLst/>
            <a:ahLst/>
            <a:cxnLst/>
            <a:rect l="l" t="t" r="r" b="b"/>
            <a:pathLst>
              <a:path w="685800" h="685800">
                <a:moveTo>
                  <a:pt x="636333" y="0"/>
                </a:moveTo>
                <a:lnTo>
                  <a:pt x="49453" y="0"/>
                </a:lnTo>
                <a:lnTo>
                  <a:pt x="30201" y="3887"/>
                </a:lnTo>
                <a:lnTo>
                  <a:pt x="14482" y="14489"/>
                </a:lnTo>
                <a:lnTo>
                  <a:pt x="3885" y="30212"/>
                </a:lnTo>
                <a:lnTo>
                  <a:pt x="0" y="49466"/>
                </a:lnTo>
                <a:lnTo>
                  <a:pt x="0" y="636346"/>
                </a:lnTo>
                <a:lnTo>
                  <a:pt x="3885" y="655592"/>
                </a:lnTo>
                <a:lnTo>
                  <a:pt x="14482" y="671312"/>
                </a:lnTo>
                <a:lnTo>
                  <a:pt x="30201" y="681912"/>
                </a:lnTo>
                <a:lnTo>
                  <a:pt x="49453" y="685800"/>
                </a:lnTo>
                <a:lnTo>
                  <a:pt x="366344" y="685800"/>
                </a:lnTo>
                <a:lnTo>
                  <a:pt x="366344" y="420585"/>
                </a:lnTo>
                <a:lnTo>
                  <a:pt x="277266" y="420585"/>
                </a:lnTo>
                <a:lnTo>
                  <a:pt x="277266" y="316788"/>
                </a:lnTo>
                <a:lnTo>
                  <a:pt x="366344" y="316788"/>
                </a:lnTo>
                <a:lnTo>
                  <a:pt x="366344" y="240385"/>
                </a:lnTo>
                <a:lnTo>
                  <a:pt x="372600" y="192136"/>
                </a:lnTo>
                <a:lnTo>
                  <a:pt x="390437" y="153952"/>
                </a:lnTo>
                <a:lnTo>
                  <a:pt x="418456" y="126212"/>
                </a:lnTo>
                <a:lnTo>
                  <a:pt x="455261" y="109292"/>
                </a:lnTo>
                <a:lnTo>
                  <a:pt x="499452" y="103568"/>
                </a:lnTo>
                <a:lnTo>
                  <a:pt x="526564" y="104030"/>
                </a:lnTo>
                <a:lnTo>
                  <a:pt x="550021" y="105141"/>
                </a:lnTo>
                <a:lnTo>
                  <a:pt x="568157" y="106488"/>
                </a:lnTo>
                <a:lnTo>
                  <a:pt x="579310" y="107657"/>
                </a:lnTo>
                <a:lnTo>
                  <a:pt x="579310" y="200253"/>
                </a:lnTo>
                <a:lnTo>
                  <a:pt x="524814" y="200253"/>
                </a:lnTo>
                <a:lnTo>
                  <a:pt x="498659" y="203913"/>
                </a:lnTo>
                <a:lnTo>
                  <a:pt x="483033" y="214214"/>
                </a:lnTo>
                <a:lnTo>
                  <a:pt x="475467" y="230139"/>
                </a:lnTo>
                <a:lnTo>
                  <a:pt x="473494" y="250672"/>
                </a:lnTo>
                <a:lnTo>
                  <a:pt x="473494" y="316788"/>
                </a:lnTo>
                <a:lnTo>
                  <a:pt x="576300" y="316788"/>
                </a:lnTo>
                <a:lnTo>
                  <a:pt x="562902" y="420585"/>
                </a:lnTo>
                <a:lnTo>
                  <a:pt x="473494" y="420585"/>
                </a:lnTo>
                <a:lnTo>
                  <a:pt x="473494" y="685800"/>
                </a:lnTo>
                <a:lnTo>
                  <a:pt x="636333" y="685800"/>
                </a:lnTo>
                <a:lnTo>
                  <a:pt x="655587" y="681912"/>
                </a:lnTo>
                <a:lnTo>
                  <a:pt x="671310" y="671312"/>
                </a:lnTo>
                <a:lnTo>
                  <a:pt x="681912" y="655592"/>
                </a:lnTo>
                <a:lnTo>
                  <a:pt x="685800" y="636346"/>
                </a:lnTo>
                <a:lnTo>
                  <a:pt x="685800" y="49466"/>
                </a:lnTo>
                <a:lnTo>
                  <a:pt x="681912" y="30212"/>
                </a:lnTo>
                <a:lnTo>
                  <a:pt x="671310" y="14489"/>
                </a:lnTo>
                <a:lnTo>
                  <a:pt x="655587" y="3887"/>
                </a:lnTo>
                <a:lnTo>
                  <a:pt x="63633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4" name="object 4" descr=""/>
          <p:cNvGrpSpPr/>
          <p:nvPr/>
        </p:nvGrpSpPr>
        <p:grpSpPr>
          <a:xfrm>
            <a:off x="1511477" y="7818666"/>
            <a:ext cx="685800" cy="685800"/>
            <a:chOff x="1511477" y="7818666"/>
            <a:chExt cx="685800" cy="685800"/>
          </a:xfrm>
        </p:grpSpPr>
        <p:sp>
          <p:nvSpPr>
            <p:cNvPr id="5" name="object 5" descr=""/>
            <p:cNvSpPr/>
            <p:nvPr/>
          </p:nvSpPr>
          <p:spPr>
            <a:xfrm>
              <a:off x="1693179" y="8000195"/>
              <a:ext cx="322580" cy="323215"/>
            </a:xfrm>
            <a:custGeom>
              <a:avLst/>
              <a:gdLst/>
              <a:ahLst/>
              <a:cxnLst/>
              <a:rect l="l" t="t" r="r" b="b"/>
              <a:pathLst>
                <a:path w="322580" h="323215">
                  <a:moveTo>
                    <a:pt x="192891" y="0"/>
                  </a:moveTo>
                  <a:lnTo>
                    <a:pt x="129481" y="0"/>
                  </a:lnTo>
                  <a:lnTo>
                    <a:pt x="109421" y="174"/>
                  </a:lnTo>
                  <a:lnTo>
                    <a:pt x="95302" y="526"/>
                  </a:lnTo>
                  <a:lnTo>
                    <a:pt x="81327" y="1109"/>
                  </a:lnTo>
                  <a:lnTo>
                    <a:pt x="81477" y="1109"/>
                  </a:lnTo>
                  <a:lnTo>
                    <a:pt x="68766" y="2152"/>
                  </a:lnTo>
                  <a:lnTo>
                    <a:pt x="27451" y="17991"/>
                  </a:lnTo>
                  <a:lnTo>
                    <a:pt x="5633" y="51186"/>
                  </a:lnTo>
                  <a:lnTo>
                    <a:pt x="2100" y="68210"/>
                  </a:lnTo>
                  <a:lnTo>
                    <a:pt x="1974" y="68973"/>
                  </a:lnTo>
                  <a:lnTo>
                    <a:pt x="923" y="81804"/>
                  </a:lnTo>
                  <a:lnTo>
                    <a:pt x="348" y="95603"/>
                  </a:lnTo>
                  <a:lnTo>
                    <a:pt x="0" y="109659"/>
                  </a:lnTo>
                  <a:lnTo>
                    <a:pt x="0" y="213084"/>
                  </a:lnTo>
                  <a:lnTo>
                    <a:pt x="1974" y="253774"/>
                  </a:lnTo>
                  <a:lnTo>
                    <a:pt x="17821" y="295129"/>
                  </a:lnTo>
                  <a:lnTo>
                    <a:pt x="51008" y="316947"/>
                  </a:lnTo>
                  <a:lnTo>
                    <a:pt x="95430" y="322232"/>
                  </a:lnTo>
                  <a:lnTo>
                    <a:pt x="129504" y="322753"/>
                  </a:lnTo>
                  <a:lnTo>
                    <a:pt x="192893" y="322753"/>
                  </a:lnTo>
                  <a:lnTo>
                    <a:pt x="240763" y="321657"/>
                  </a:lnTo>
                  <a:lnTo>
                    <a:pt x="289237" y="308776"/>
                  </a:lnTo>
                  <a:lnTo>
                    <a:pt x="314690" y="277499"/>
                  </a:lnTo>
                  <a:lnTo>
                    <a:pt x="318988" y="262475"/>
                  </a:lnTo>
                  <a:lnTo>
                    <a:pt x="161197" y="262475"/>
                  </a:lnTo>
                  <a:lnTo>
                    <a:pt x="121842" y="254530"/>
                  </a:lnTo>
                  <a:lnTo>
                    <a:pt x="89704" y="232863"/>
                  </a:lnTo>
                  <a:lnTo>
                    <a:pt x="68038" y="200726"/>
                  </a:lnTo>
                  <a:lnTo>
                    <a:pt x="60093" y="161370"/>
                  </a:lnTo>
                  <a:lnTo>
                    <a:pt x="68038" y="122014"/>
                  </a:lnTo>
                  <a:lnTo>
                    <a:pt x="89704" y="89877"/>
                  </a:lnTo>
                  <a:lnTo>
                    <a:pt x="121842" y="68210"/>
                  </a:lnTo>
                  <a:lnTo>
                    <a:pt x="161197" y="60265"/>
                  </a:lnTo>
                  <a:lnTo>
                    <a:pt x="243488" y="60265"/>
                  </a:lnTo>
                  <a:lnTo>
                    <a:pt x="242681" y="56265"/>
                  </a:lnTo>
                  <a:lnTo>
                    <a:pt x="244537" y="47069"/>
                  </a:lnTo>
                  <a:lnTo>
                    <a:pt x="249601" y="39556"/>
                  </a:lnTo>
                  <a:lnTo>
                    <a:pt x="257109" y="34489"/>
                  </a:lnTo>
                  <a:lnTo>
                    <a:pt x="266303" y="32630"/>
                  </a:lnTo>
                  <a:lnTo>
                    <a:pt x="308251" y="32630"/>
                  </a:lnTo>
                  <a:lnTo>
                    <a:pt x="304581" y="27623"/>
                  </a:lnTo>
                  <a:lnTo>
                    <a:pt x="271388" y="5806"/>
                  </a:lnTo>
                  <a:lnTo>
                    <a:pt x="226965" y="526"/>
                  </a:lnTo>
                  <a:lnTo>
                    <a:pt x="212910" y="174"/>
                  </a:lnTo>
                  <a:lnTo>
                    <a:pt x="192891" y="0"/>
                  </a:lnTo>
                  <a:close/>
                </a:path>
                <a:path w="322580" h="323215">
                  <a:moveTo>
                    <a:pt x="243488" y="60265"/>
                  </a:moveTo>
                  <a:lnTo>
                    <a:pt x="161197" y="60265"/>
                  </a:lnTo>
                  <a:lnTo>
                    <a:pt x="200553" y="68210"/>
                  </a:lnTo>
                  <a:lnTo>
                    <a:pt x="232690" y="89877"/>
                  </a:lnTo>
                  <a:lnTo>
                    <a:pt x="254357" y="122014"/>
                  </a:lnTo>
                  <a:lnTo>
                    <a:pt x="262302" y="161370"/>
                  </a:lnTo>
                  <a:lnTo>
                    <a:pt x="254357" y="200726"/>
                  </a:lnTo>
                  <a:lnTo>
                    <a:pt x="232690" y="232863"/>
                  </a:lnTo>
                  <a:lnTo>
                    <a:pt x="200553" y="254530"/>
                  </a:lnTo>
                  <a:lnTo>
                    <a:pt x="161197" y="262475"/>
                  </a:lnTo>
                  <a:lnTo>
                    <a:pt x="318988" y="262475"/>
                  </a:lnTo>
                  <a:lnTo>
                    <a:pt x="320298" y="254530"/>
                  </a:lnTo>
                  <a:lnTo>
                    <a:pt x="320422" y="253774"/>
                  </a:lnTo>
                  <a:lnTo>
                    <a:pt x="321471" y="240935"/>
                  </a:lnTo>
                  <a:lnTo>
                    <a:pt x="322054" y="227137"/>
                  </a:lnTo>
                  <a:lnTo>
                    <a:pt x="322406" y="213084"/>
                  </a:lnTo>
                  <a:lnTo>
                    <a:pt x="322406" y="109659"/>
                  </a:lnTo>
                  <a:lnTo>
                    <a:pt x="322054" y="95603"/>
                  </a:lnTo>
                  <a:lnTo>
                    <a:pt x="321471" y="81804"/>
                  </a:lnTo>
                  <a:lnTo>
                    <a:pt x="321317" y="79899"/>
                  </a:lnTo>
                  <a:lnTo>
                    <a:pt x="266303" y="79899"/>
                  </a:lnTo>
                  <a:lnTo>
                    <a:pt x="257109" y="78041"/>
                  </a:lnTo>
                  <a:lnTo>
                    <a:pt x="249601" y="72973"/>
                  </a:lnTo>
                  <a:lnTo>
                    <a:pt x="244537" y="65460"/>
                  </a:lnTo>
                  <a:lnTo>
                    <a:pt x="243488" y="60265"/>
                  </a:lnTo>
                  <a:close/>
                </a:path>
                <a:path w="322580" h="323215">
                  <a:moveTo>
                    <a:pt x="308251" y="32630"/>
                  </a:moveTo>
                  <a:lnTo>
                    <a:pt x="266303" y="32630"/>
                  </a:lnTo>
                  <a:lnTo>
                    <a:pt x="275503" y="34489"/>
                  </a:lnTo>
                  <a:lnTo>
                    <a:pt x="283016" y="39556"/>
                  </a:lnTo>
                  <a:lnTo>
                    <a:pt x="288080" y="47069"/>
                  </a:lnTo>
                  <a:lnTo>
                    <a:pt x="289937" y="56265"/>
                  </a:lnTo>
                  <a:lnTo>
                    <a:pt x="288075" y="65460"/>
                  </a:lnTo>
                  <a:lnTo>
                    <a:pt x="283011" y="72973"/>
                  </a:lnTo>
                  <a:lnTo>
                    <a:pt x="275502" y="78041"/>
                  </a:lnTo>
                  <a:lnTo>
                    <a:pt x="266303" y="79899"/>
                  </a:lnTo>
                  <a:lnTo>
                    <a:pt x="321317" y="79899"/>
                  </a:lnTo>
                  <a:lnTo>
                    <a:pt x="311979" y="38992"/>
                  </a:lnTo>
                  <a:lnTo>
                    <a:pt x="308597" y="33101"/>
                  </a:lnTo>
                  <a:lnTo>
                    <a:pt x="308251" y="3263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6" name="object 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788744" y="8095932"/>
              <a:ext cx="131267" cy="131267"/>
            </a:xfrm>
            <a:prstGeom prst="rect">
              <a:avLst/>
            </a:prstGeom>
          </p:spPr>
        </p:pic>
        <p:sp>
          <p:nvSpPr>
            <p:cNvPr id="7" name="object 7" descr=""/>
            <p:cNvSpPr/>
            <p:nvPr/>
          </p:nvSpPr>
          <p:spPr>
            <a:xfrm>
              <a:off x="1511477" y="7818666"/>
              <a:ext cx="685800" cy="685800"/>
            </a:xfrm>
            <a:custGeom>
              <a:avLst/>
              <a:gdLst/>
              <a:ahLst/>
              <a:cxnLst/>
              <a:rect l="l" t="t" r="r" b="b"/>
              <a:pathLst>
                <a:path w="685800" h="685800">
                  <a:moveTo>
                    <a:pt x="636346" y="0"/>
                  </a:moveTo>
                  <a:lnTo>
                    <a:pt x="49466" y="0"/>
                  </a:lnTo>
                  <a:lnTo>
                    <a:pt x="30212" y="3887"/>
                  </a:lnTo>
                  <a:lnTo>
                    <a:pt x="14489" y="14489"/>
                  </a:lnTo>
                  <a:lnTo>
                    <a:pt x="3887" y="30212"/>
                  </a:lnTo>
                  <a:lnTo>
                    <a:pt x="0" y="49466"/>
                  </a:lnTo>
                  <a:lnTo>
                    <a:pt x="0" y="636346"/>
                  </a:lnTo>
                  <a:lnTo>
                    <a:pt x="3887" y="655592"/>
                  </a:lnTo>
                  <a:lnTo>
                    <a:pt x="14489" y="671312"/>
                  </a:lnTo>
                  <a:lnTo>
                    <a:pt x="30212" y="681912"/>
                  </a:lnTo>
                  <a:lnTo>
                    <a:pt x="49466" y="685800"/>
                  </a:lnTo>
                  <a:lnTo>
                    <a:pt x="636346" y="685800"/>
                  </a:lnTo>
                  <a:lnTo>
                    <a:pt x="655598" y="681912"/>
                  </a:lnTo>
                  <a:lnTo>
                    <a:pt x="671317" y="671312"/>
                  </a:lnTo>
                  <a:lnTo>
                    <a:pt x="681914" y="655592"/>
                  </a:lnTo>
                  <a:lnTo>
                    <a:pt x="685800" y="636346"/>
                  </a:lnTo>
                  <a:lnTo>
                    <a:pt x="685800" y="539750"/>
                  </a:lnTo>
                  <a:lnTo>
                    <a:pt x="310618" y="539750"/>
                  </a:lnTo>
                  <a:lnTo>
                    <a:pt x="290139" y="539565"/>
                  </a:lnTo>
                  <a:lnTo>
                    <a:pt x="247174" y="537460"/>
                  </a:lnTo>
                  <a:lnTo>
                    <a:pt x="204321" y="525237"/>
                  </a:lnTo>
                  <a:lnTo>
                    <a:pt x="171976" y="498995"/>
                  </a:lnTo>
                  <a:lnTo>
                    <a:pt x="153000" y="462076"/>
                  </a:lnTo>
                  <a:lnTo>
                    <a:pt x="147193" y="424078"/>
                  </a:lnTo>
                  <a:lnTo>
                    <a:pt x="146060" y="375193"/>
                  </a:lnTo>
                  <a:lnTo>
                    <a:pt x="146060" y="310613"/>
                  </a:lnTo>
                  <a:lnTo>
                    <a:pt x="146240" y="290137"/>
                  </a:lnTo>
                  <a:lnTo>
                    <a:pt x="148339" y="247174"/>
                  </a:lnTo>
                  <a:lnTo>
                    <a:pt x="160562" y="204319"/>
                  </a:lnTo>
                  <a:lnTo>
                    <a:pt x="186804" y="171974"/>
                  </a:lnTo>
                  <a:lnTo>
                    <a:pt x="223734" y="152990"/>
                  </a:lnTo>
                  <a:lnTo>
                    <a:pt x="261721" y="147193"/>
                  </a:lnTo>
                  <a:lnTo>
                    <a:pt x="685800" y="146050"/>
                  </a:lnTo>
                  <a:lnTo>
                    <a:pt x="685800" y="49466"/>
                  </a:lnTo>
                  <a:lnTo>
                    <a:pt x="681914" y="30212"/>
                  </a:lnTo>
                  <a:lnTo>
                    <a:pt x="671317" y="14489"/>
                  </a:lnTo>
                  <a:lnTo>
                    <a:pt x="655598" y="3887"/>
                  </a:lnTo>
                  <a:lnTo>
                    <a:pt x="636346" y="0"/>
                  </a:lnTo>
                  <a:close/>
                </a:path>
                <a:path w="685800" h="685800">
                  <a:moveTo>
                    <a:pt x="685800" y="146050"/>
                  </a:moveTo>
                  <a:lnTo>
                    <a:pt x="375193" y="146050"/>
                  </a:lnTo>
                  <a:lnTo>
                    <a:pt x="395671" y="146234"/>
                  </a:lnTo>
                  <a:lnTo>
                    <a:pt x="410058" y="146599"/>
                  </a:lnTo>
                  <a:lnTo>
                    <a:pt x="451146" y="150298"/>
                  </a:lnTo>
                  <a:lnTo>
                    <a:pt x="490551" y="165792"/>
                  </a:lnTo>
                  <a:lnTo>
                    <a:pt x="520014" y="195251"/>
                  </a:lnTo>
                  <a:lnTo>
                    <a:pt x="535512" y="234664"/>
                  </a:lnTo>
                  <a:lnTo>
                    <a:pt x="539206" y="275748"/>
                  </a:lnTo>
                  <a:lnTo>
                    <a:pt x="539750" y="310613"/>
                  </a:lnTo>
                  <a:lnTo>
                    <a:pt x="539750" y="375193"/>
                  </a:lnTo>
                  <a:lnTo>
                    <a:pt x="538619" y="424078"/>
                  </a:lnTo>
                  <a:lnTo>
                    <a:pt x="532810" y="462076"/>
                  </a:lnTo>
                  <a:lnTo>
                    <a:pt x="506753" y="506753"/>
                  </a:lnTo>
                  <a:lnTo>
                    <a:pt x="471881" y="529463"/>
                  </a:lnTo>
                  <a:lnTo>
                    <a:pt x="424091" y="538607"/>
                  </a:lnTo>
                  <a:lnTo>
                    <a:pt x="375201" y="539750"/>
                  </a:lnTo>
                  <a:lnTo>
                    <a:pt x="685800" y="539750"/>
                  </a:lnTo>
                  <a:lnTo>
                    <a:pt x="685800" y="14605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1505153" y="2530856"/>
            <a:ext cx="7125970" cy="2305685"/>
          </a:xfrm>
          <a:prstGeom prst="rect"/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4950" spc="-45"/>
              <a:t>Thanks!</a:t>
            </a:r>
            <a:endParaRPr sz="14950"/>
          </a:p>
        </p:txBody>
      </p:sp>
      <p:sp>
        <p:nvSpPr>
          <p:cNvPr id="9" name="object 9" descr=""/>
          <p:cNvSpPr txBox="1"/>
          <p:nvPr/>
        </p:nvSpPr>
        <p:spPr>
          <a:xfrm>
            <a:off x="1505153" y="5084813"/>
            <a:ext cx="4913630" cy="2150745"/>
          </a:xfrm>
          <a:prstGeom prst="rect">
            <a:avLst/>
          </a:prstGeom>
        </p:spPr>
        <p:txBody>
          <a:bodyPr wrap="square" lIns="0" tIns="3810" rIns="0" bIns="0" rtlCol="0" vert="horz">
            <a:spAutoFit/>
          </a:bodyPr>
          <a:lstStyle/>
          <a:p>
            <a:pPr marL="12700" marR="5080">
              <a:lnSpc>
                <a:spcPct val="102299"/>
              </a:lnSpc>
              <a:spcBef>
                <a:spcPts val="30"/>
              </a:spcBef>
            </a:pPr>
            <a:r>
              <a:rPr dirty="0" sz="2750" spc="95">
                <a:solidFill>
                  <a:srgbClr val="FFFFFF"/>
                </a:solidFill>
                <a:latin typeface="Verdana"/>
                <a:cs typeface="Verdana"/>
              </a:rPr>
              <a:t>Do</a:t>
            </a:r>
            <a:r>
              <a:rPr dirty="0" sz="2750" spc="-229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750" spc="-20">
                <a:solidFill>
                  <a:srgbClr val="FFFFFF"/>
                </a:solidFill>
                <a:latin typeface="Verdana"/>
                <a:cs typeface="Verdana"/>
              </a:rPr>
              <a:t>you</a:t>
            </a:r>
            <a:r>
              <a:rPr dirty="0" sz="2750" spc="-229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750" spc="-40">
                <a:solidFill>
                  <a:srgbClr val="FFFFFF"/>
                </a:solidFill>
                <a:latin typeface="Verdana"/>
                <a:cs typeface="Verdana"/>
              </a:rPr>
              <a:t>have</a:t>
            </a:r>
            <a:r>
              <a:rPr dirty="0" sz="2750" spc="-22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750" spc="-40">
                <a:solidFill>
                  <a:srgbClr val="FFFFFF"/>
                </a:solidFill>
                <a:latin typeface="Verdana"/>
                <a:cs typeface="Verdana"/>
              </a:rPr>
              <a:t>any</a:t>
            </a:r>
            <a:r>
              <a:rPr dirty="0" sz="2750" spc="-229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750" spc="-10">
                <a:solidFill>
                  <a:srgbClr val="FFFFFF"/>
                </a:solidFill>
                <a:latin typeface="Verdana"/>
                <a:cs typeface="Verdana"/>
              </a:rPr>
              <a:t>questions? </a:t>
            </a:r>
            <a:r>
              <a:rPr dirty="0" sz="2750" spc="-10">
                <a:solidFill>
                  <a:srgbClr val="FFFFFF"/>
                </a:solidFill>
                <a:latin typeface="Verdana"/>
                <a:cs typeface="Verdana"/>
                <a:hlinkClick r:id="rId3"/>
              </a:rPr>
              <a:t>youremail@email.com</a:t>
            </a:r>
            <a:endParaRPr sz="275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dirty="0" sz="2750" spc="-515">
                <a:solidFill>
                  <a:srgbClr val="FFFFFF"/>
                </a:solidFill>
                <a:latin typeface="Verdana"/>
                <a:cs typeface="Verdana"/>
              </a:rPr>
              <a:t>+91</a:t>
            </a:r>
            <a:r>
              <a:rPr dirty="0" sz="2750" spc="-25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750" spc="-75">
                <a:solidFill>
                  <a:srgbClr val="FFFFFF"/>
                </a:solidFill>
                <a:latin typeface="Verdana"/>
                <a:cs typeface="Verdana"/>
              </a:rPr>
              <a:t>620</a:t>
            </a:r>
            <a:r>
              <a:rPr dirty="0" sz="2750" spc="-24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750" spc="-305">
                <a:solidFill>
                  <a:srgbClr val="FFFFFF"/>
                </a:solidFill>
                <a:latin typeface="Verdana"/>
                <a:cs typeface="Verdana"/>
              </a:rPr>
              <a:t>421</a:t>
            </a:r>
            <a:r>
              <a:rPr dirty="0" sz="2750" spc="-24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750" spc="-25">
                <a:solidFill>
                  <a:srgbClr val="FFFFFF"/>
                </a:solidFill>
                <a:latin typeface="Verdana"/>
                <a:cs typeface="Verdana"/>
              </a:rPr>
              <a:t>838</a:t>
            </a:r>
            <a:endParaRPr sz="2750">
              <a:latin typeface="Verdana"/>
              <a:cs typeface="Verdana"/>
            </a:endParaRPr>
          </a:p>
          <a:p>
            <a:pPr marL="12700" marR="922655">
              <a:lnSpc>
                <a:spcPct val="102299"/>
              </a:lnSpc>
            </a:pPr>
            <a:r>
              <a:rPr dirty="0" sz="2750" spc="-10">
                <a:solidFill>
                  <a:srgbClr val="FFFFFF"/>
                </a:solidFill>
                <a:latin typeface="Verdana"/>
                <a:cs typeface="Verdana"/>
                <a:hlinkClick r:id="rId4"/>
              </a:rPr>
              <a:t>www.yourwebsite.com</a:t>
            </a:r>
            <a:r>
              <a:rPr dirty="0" sz="2750" spc="-10">
                <a:solidFill>
                  <a:srgbClr val="FFFFFF"/>
                </a:solidFill>
                <a:latin typeface="Verdana"/>
                <a:cs typeface="Verdana"/>
              </a:rPr>
              <a:t> @yourusername</a:t>
            </a:r>
            <a:endParaRPr sz="275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033" rIns="0" bIns="0" rtlCol="0" vert="horz">
            <a:spAutoFit/>
          </a:bodyPr>
          <a:lstStyle/>
          <a:p>
            <a:pPr marL="9636760">
              <a:lnSpc>
                <a:spcPct val="100000"/>
              </a:lnSpc>
              <a:spcBef>
                <a:spcPts val="100"/>
              </a:spcBef>
            </a:pPr>
            <a:r>
              <a:rPr dirty="0" sz="3700"/>
              <a:t>Introduction</a:t>
            </a:r>
            <a:r>
              <a:rPr dirty="0" sz="3700" spc="-75"/>
              <a:t> </a:t>
            </a:r>
            <a:r>
              <a:rPr dirty="0" sz="3700"/>
              <a:t>to</a:t>
            </a:r>
            <a:r>
              <a:rPr dirty="0" sz="3700" spc="-35"/>
              <a:t> </a:t>
            </a:r>
            <a:r>
              <a:rPr dirty="0" sz="3700" spc="-10"/>
              <a:t>Dynamics</a:t>
            </a:r>
            <a:endParaRPr sz="3700"/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110734" y="3595382"/>
            <a:ext cx="5200383" cy="308876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3073253" y="4357382"/>
            <a:ext cx="2213610" cy="249402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1092167" y="4739995"/>
            <a:ext cx="1904377" cy="307263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3453237" y="5187607"/>
            <a:ext cx="962914" cy="240652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11062195" y="3135224"/>
            <a:ext cx="5340350" cy="116459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2450" spc="80">
                <a:solidFill>
                  <a:srgbClr val="FFFFFF"/>
                </a:solidFill>
                <a:latin typeface="Verdana"/>
                <a:cs typeface="Verdana"/>
              </a:rPr>
              <a:t>Welcome</a:t>
            </a:r>
            <a:r>
              <a:rPr dirty="0" sz="2450" spc="-1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to</a:t>
            </a:r>
            <a:r>
              <a:rPr dirty="0" sz="2450" spc="-1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our</a:t>
            </a:r>
            <a:r>
              <a:rPr dirty="0" sz="24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exploration</a:t>
            </a:r>
            <a:r>
              <a:rPr dirty="0" sz="2450" spc="-1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25">
                <a:solidFill>
                  <a:srgbClr val="FFFFFF"/>
                </a:solidFill>
                <a:latin typeface="Verdana"/>
                <a:cs typeface="Verdana"/>
              </a:rPr>
              <a:t>of</a:t>
            </a:r>
            <a:endParaRPr sz="2450">
              <a:latin typeface="Verdana"/>
              <a:cs typeface="Verdana"/>
            </a:endParaRPr>
          </a:p>
          <a:p>
            <a:pPr marL="5245100">
              <a:lnSpc>
                <a:spcPct val="100000"/>
              </a:lnSpc>
              <a:spcBef>
                <a:spcPts val="60"/>
              </a:spcBef>
            </a:pPr>
            <a:r>
              <a:rPr dirty="0" sz="2450" spc="-380">
                <a:solidFill>
                  <a:srgbClr val="FFFFFF"/>
                </a:solidFill>
                <a:latin typeface="Verdana"/>
                <a:cs typeface="Verdana"/>
              </a:rPr>
              <a:t>!</a:t>
            </a:r>
            <a:endParaRPr sz="245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z="2450" spc="-30">
                <a:solidFill>
                  <a:srgbClr val="FFFFFF"/>
                </a:solidFill>
                <a:latin typeface="Verdana"/>
                <a:cs typeface="Verdana"/>
              </a:rPr>
              <a:t>This</a:t>
            </a:r>
            <a:r>
              <a:rPr dirty="0" sz="2450" spc="-8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presentation</a:t>
            </a:r>
            <a:r>
              <a:rPr dirty="0" sz="2450" spc="-8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will</a:t>
            </a:r>
            <a:r>
              <a:rPr dirty="0" sz="2450" spc="-8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85">
                <a:solidFill>
                  <a:srgbClr val="FFFFFF"/>
                </a:solidFill>
                <a:latin typeface="Verdana"/>
                <a:cs typeface="Verdana"/>
              </a:rPr>
              <a:t>guide</a:t>
            </a:r>
            <a:r>
              <a:rPr dirty="0" sz="2450" spc="-8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25">
                <a:solidFill>
                  <a:srgbClr val="FFFFFF"/>
                </a:solidFill>
                <a:latin typeface="Verdana"/>
                <a:cs typeface="Verdana"/>
              </a:rPr>
              <a:t>you</a:t>
            </a:r>
            <a:endParaRPr sz="2450">
              <a:latin typeface="Verdana"/>
              <a:cs typeface="Verdana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1062195" y="4278223"/>
            <a:ext cx="1936114" cy="40259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2450" spc="70">
                <a:solidFill>
                  <a:srgbClr val="FFFFFF"/>
                </a:solidFill>
                <a:latin typeface="Verdana"/>
                <a:cs typeface="Verdana"/>
              </a:rPr>
              <a:t>through</a:t>
            </a:r>
            <a:r>
              <a:rPr dirty="0" sz="2450" spc="-21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3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endParaRPr sz="2450">
              <a:latin typeface="Verdana"/>
              <a:cs typeface="Verdana"/>
            </a:endParaRPr>
          </a:p>
        </p:txBody>
      </p:sp>
      <p:pic>
        <p:nvPicPr>
          <p:cNvPr id="9" name="object 9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106061" y="6273520"/>
            <a:ext cx="2082507" cy="247789"/>
          </a:xfrm>
          <a:prstGeom prst="rect">
            <a:avLst/>
          </a:prstGeom>
        </p:spPr>
      </p:pic>
      <p:sp>
        <p:nvSpPr>
          <p:cNvPr id="10" name="object 10" descr=""/>
          <p:cNvSpPr txBox="1"/>
          <p:nvPr/>
        </p:nvSpPr>
        <p:spPr>
          <a:xfrm>
            <a:off x="13062895" y="4278223"/>
            <a:ext cx="3008630" cy="783590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12700" marR="5080" indent="2289810">
              <a:lnSpc>
                <a:spcPct val="102000"/>
              </a:lnSpc>
              <a:spcBef>
                <a:spcPts val="65"/>
              </a:spcBef>
            </a:pPr>
            <a:r>
              <a:rPr dirty="0" sz="2450" spc="55">
                <a:solidFill>
                  <a:srgbClr val="FFFFFF"/>
                </a:solidFill>
                <a:latin typeface="Verdana"/>
                <a:cs typeface="Verdana"/>
              </a:rPr>
              <a:t>and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of</a:t>
            </a:r>
            <a:r>
              <a:rPr dirty="0" sz="2450" spc="-13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these</a:t>
            </a:r>
            <a:r>
              <a:rPr dirty="0" sz="2450" spc="-13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10">
                <a:solidFill>
                  <a:srgbClr val="FFFFFF"/>
                </a:solidFill>
                <a:latin typeface="Verdana"/>
                <a:cs typeface="Verdana"/>
              </a:rPr>
              <a:t>equations,</a:t>
            </a:r>
            <a:endParaRPr sz="2450">
              <a:latin typeface="Verdana"/>
              <a:cs typeface="Verdana"/>
            </a:endParaRPr>
          </a:p>
        </p:txBody>
      </p:sp>
      <p:pic>
        <p:nvPicPr>
          <p:cNvPr id="11" name="object 11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3992225" y="6273520"/>
            <a:ext cx="1534160" cy="247789"/>
          </a:xfrm>
          <a:prstGeom prst="rect">
            <a:avLst/>
          </a:prstGeom>
        </p:spPr>
      </p:pic>
      <p:pic>
        <p:nvPicPr>
          <p:cNvPr id="12" name="object 12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1106061" y="6654520"/>
            <a:ext cx="1898611" cy="307263"/>
          </a:xfrm>
          <a:prstGeom prst="rect">
            <a:avLst/>
          </a:prstGeom>
        </p:spPr>
      </p:pic>
      <p:sp>
        <p:nvSpPr>
          <p:cNvPr id="13" name="object 13" descr=""/>
          <p:cNvSpPr txBox="1"/>
          <p:nvPr/>
        </p:nvSpPr>
        <p:spPr>
          <a:xfrm>
            <a:off x="11062195" y="5040223"/>
            <a:ext cx="5358130" cy="1936114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12700" marR="5080">
              <a:lnSpc>
                <a:spcPct val="102000"/>
              </a:lnSpc>
              <a:spcBef>
                <a:spcPts val="65"/>
              </a:spcBef>
              <a:tabLst>
                <a:tab pos="3434715" algn="l"/>
              </a:tabLst>
            </a:pPr>
            <a:r>
              <a:rPr dirty="0" sz="2450" spc="-10">
                <a:solidFill>
                  <a:srgbClr val="FFFFFF"/>
                </a:solidFill>
                <a:latin typeface="Verdana"/>
                <a:cs typeface="Verdana"/>
              </a:rPr>
              <a:t>revealing</a:t>
            </a:r>
            <a:r>
              <a:rPr dirty="0" sz="24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20">
                <a:solidFill>
                  <a:srgbClr val="FFFFFF"/>
                </a:solidFill>
                <a:latin typeface="Verdana"/>
                <a:cs typeface="Verdana"/>
              </a:rPr>
              <a:t>their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	in</a:t>
            </a:r>
            <a:r>
              <a:rPr dirty="0" sz="2450" spc="-12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75">
                <a:solidFill>
                  <a:srgbClr val="FFFFFF"/>
                </a:solidFill>
                <a:latin typeface="Verdana"/>
                <a:cs typeface="Verdana"/>
              </a:rPr>
              <a:t>modeling </a:t>
            </a:r>
            <a:r>
              <a:rPr dirty="0" sz="2450" spc="60">
                <a:solidFill>
                  <a:srgbClr val="FFFFFF"/>
                </a:solidFill>
                <a:latin typeface="Verdana"/>
                <a:cs typeface="Verdana"/>
              </a:rPr>
              <a:t>dynamic</a:t>
            </a:r>
            <a:r>
              <a:rPr dirty="0" sz="2450" spc="-14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70">
                <a:solidFill>
                  <a:srgbClr val="FFFFFF"/>
                </a:solidFill>
                <a:latin typeface="Verdana"/>
                <a:cs typeface="Verdana"/>
              </a:rPr>
              <a:t>systems.</a:t>
            </a:r>
            <a:r>
              <a:rPr dirty="0" sz="2450" spc="-13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Prepare</a:t>
            </a:r>
            <a:r>
              <a:rPr dirty="0" sz="2450" spc="-13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25">
                <a:solidFill>
                  <a:srgbClr val="FFFFFF"/>
                </a:solidFill>
                <a:latin typeface="Verdana"/>
                <a:cs typeface="Verdana"/>
              </a:rPr>
              <a:t>for</a:t>
            </a:r>
            <a:r>
              <a:rPr dirty="0" sz="2450" spc="-13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50">
                <a:solidFill>
                  <a:srgbClr val="FFFFFF"/>
                </a:solidFill>
                <a:latin typeface="Verdana"/>
                <a:cs typeface="Verdana"/>
              </a:rPr>
              <a:t>a </a:t>
            </a:r>
            <a:r>
              <a:rPr dirty="0" sz="2450" spc="-20">
                <a:solidFill>
                  <a:srgbClr val="FFFFFF"/>
                </a:solidFill>
                <a:latin typeface="Verdana"/>
                <a:cs typeface="Verdana"/>
              </a:rPr>
              <a:t>journey</a:t>
            </a:r>
            <a:r>
              <a:rPr dirty="0" sz="2450" spc="-114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that</a:t>
            </a:r>
            <a:r>
              <a:rPr dirty="0" sz="2450" spc="-10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10">
                <a:solidFill>
                  <a:srgbClr val="FFFFFF"/>
                </a:solidFill>
                <a:latin typeface="Verdana"/>
                <a:cs typeface="Verdana"/>
              </a:rPr>
              <a:t>intertwines</a:t>
            </a:r>
            <a:endParaRPr sz="2450">
              <a:latin typeface="Verdana"/>
              <a:cs typeface="Verdana"/>
            </a:endParaRPr>
          </a:p>
          <a:p>
            <a:pPr marL="2205355">
              <a:lnSpc>
                <a:spcPct val="100000"/>
              </a:lnSpc>
              <a:spcBef>
                <a:spcPts val="135"/>
              </a:spcBef>
            </a:pPr>
            <a:r>
              <a:rPr dirty="0" sz="2450" spc="55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endParaRPr sz="2450">
              <a:latin typeface="Verdana"/>
              <a:cs typeface="Verdana"/>
            </a:endParaRPr>
          </a:p>
          <a:p>
            <a:pPr marL="1958975">
              <a:lnSpc>
                <a:spcPct val="100000"/>
              </a:lnSpc>
              <a:spcBef>
                <a:spcPts val="60"/>
              </a:spcBef>
            </a:pPr>
            <a:r>
              <a:rPr dirty="0" sz="2450" spc="-415">
                <a:solidFill>
                  <a:srgbClr val="FFFFFF"/>
                </a:solidFill>
                <a:latin typeface="Verdana"/>
                <a:cs typeface="Verdana"/>
              </a:rPr>
              <a:t>.</a:t>
            </a:r>
            <a:endParaRPr sz="2450">
              <a:latin typeface="Verdana"/>
              <a:cs typeface="Verdana"/>
            </a:endParaRPr>
          </a:p>
        </p:txBody>
      </p:sp>
      <p:pic>
        <p:nvPicPr>
          <p:cNvPr id="14" name="object 14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0" y="0"/>
            <a:ext cx="9143999" cy="1028776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062487" y="2036451"/>
            <a:ext cx="4111625" cy="1037590"/>
          </a:xfrm>
          <a:prstGeom prst="rect"/>
        </p:spPr>
        <p:txBody>
          <a:bodyPr wrap="square" lIns="0" tIns="13970" rIns="0" bIns="0" rtlCol="0" vert="horz">
            <a:spAutoFit/>
          </a:bodyPr>
          <a:lstStyle/>
          <a:p>
            <a:pPr marL="12700" marR="5080">
              <a:lnSpc>
                <a:spcPct val="100400"/>
              </a:lnSpc>
              <a:spcBef>
                <a:spcPts val="110"/>
              </a:spcBef>
            </a:pPr>
            <a:r>
              <a:rPr dirty="0" sz="3300"/>
              <a:t>What</a:t>
            </a:r>
            <a:r>
              <a:rPr dirty="0" sz="3300" spc="-120"/>
              <a:t> </a:t>
            </a:r>
            <a:r>
              <a:rPr dirty="0" sz="3300"/>
              <a:t>are</a:t>
            </a:r>
            <a:r>
              <a:rPr dirty="0" sz="3300" spc="-100"/>
              <a:t> </a:t>
            </a:r>
            <a:r>
              <a:rPr dirty="0" sz="3300" spc="-10"/>
              <a:t>Differential Equations?</a:t>
            </a:r>
            <a:endParaRPr sz="3300"/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595095" y="3977995"/>
            <a:ext cx="1671828" cy="247789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110734" y="3214382"/>
            <a:ext cx="3376028" cy="308876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4674850" y="5120995"/>
            <a:ext cx="1364869" cy="308800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1081194" y="5533682"/>
            <a:ext cx="1267523" cy="277114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16250919" y="3897223"/>
            <a:ext cx="92075" cy="40259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2450" spc="-415">
                <a:solidFill>
                  <a:srgbClr val="FFFFFF"/>
                </a:solidFill>
                <a:latin typeface="Verdana"/>
                <a:cs typeface="Verdana"/>
              </a:rPr>
              <a:t>.</a:t>
            </a:r>
            <a:endParaRPr sz="2450">
              <a:latin typeface="Verdana"/>
              <a:cs typeface="Verdana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1062195" y="3135224"/>
            <a:ext cx="4865370" cy="1545590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12700" marR="5080" indent="3490595">
              <a:lnSpc>
                <a:spcPct val="102000"/>
              </a:lnSpc>
              <a:spcBef>
                <a:spcPts val="65"/>
              </a:spcBef>
            </a:pPr>
            <a:r>
              <a:rPr dirty="0" sz="2450" spc="-25">
                <a:solidFill>
                  <a:srgbClr val="FFFFFF"/>
                </a:solidFill>
                <a:latin typeface="Verdana"/>
                <a:cs typeface="Verdana"/>
              </a:rPr>
              <a:t>are </a:t>
            </a:r>
            <a:r>
              <a:rPr dirty="0" sz="2450" spc="55">
                <a:solidFill>
                  <a:srgbClr val="FFFFFF"/>
                </a:solidFill>
                <a:latin typeface="Verdana"/>
                <a:cs typeface="Verdana"/>
              </a:rPr>
              <a:t>mathematical</a:t>
            </a:r>
            <a:r>
              <a:rPr dirty="0" sz="2450" spc="-6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statements</a:t>
            </a:r>
            <a:r>
              <a:rPr dirty="0" sz="2450" spc="-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20">
                <a:solidFill>
                  <a:srgbClr val="FFFFFF"/>
                </a:solidFill>
                <a:latin typeface="Verdana"/>
                <a:cs typeface="Verdana"/>
              </a:rPr>
              <a:t>that relate</a:t>
            </a:r>
            <a:r>
              <a:rPr dirty="0" sz="2450" spc="-18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2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2450" spc="-18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60">
                <a:solidFill>
                  <a:srgbClr val="FFFFFF"/>
                </a:solidFill>
                <a:latin typeface="Verdana"/>
                <a:cs typeface="Verdana"/>
              </a:rPr>
              <a:t>function</a:t>
            </a:r>
            <a:r>
              <a:rPr dirty="0" sz="2450" spc="-18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to</a:t>
            </a:r>
            <a:r>
              <a:rPr dirty="0" sz="2450" spc="-18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25">
                <a:solidFill>
                  <a:srgbClr val="FFFFFF"/>
                </a:solidFill>
                <a:latin typeface="Verdana"/>
                <a:cs typeface="Verdana"/>
              </a:rPr>
              <a:t>its</a:t>
            </a:r>
            <a:endParaRPr sz="245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z="2450" spc="-35">
                <a:solidFill>
                  <a:srgbClr val="FFFFFF"/>
                </a:solidFill>
                <a:latin typeface="Verdana"/>
                <a:cs typeface="Verdana"/>
              </a:rPr>
              <a:t>They</a:t>
            </a:r>
            <a:r>
              <a:rPr dirty="0" sz="2450" spc="-13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describe</a:t>
            </a:r>
            <a:r>
              <a:rPr dirty="0" sz="2450" spc="-13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95">
                <a:solidFill>
                  <a:srgbClr val="FFFFFF"/>
                </a:solidFill>
                <a:latin typeface="Verdana"/>
                <a:cs typeface="Verdana"/>
              </a:rPr>
              <a:t>how</a:t>
            </a:r>
            <a:r>
              <a:rPr dirty="0" sz="2450" spc="-13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2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2450" spc="-13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10">
                <a:solidFill>
                  <a:srgbClr val="FFFFFF"/>
                </a:solidFill>
                <a:latin typeface="Verdana"/>
                <a:cs typeface="Verdana"/>
              </a:rPr>
              <a:t>quantity</a:t>
            </a:r>
            <a:endParaRPr sz="2450">
              <a:latin typeface="Verdana"/>
              <a:cs typeface="Verdana"/>
            </a:endParaRPr>
          </a:p>
        </p:txBody>
      </p:sp>
      <p:pic>
        <p:nvPicPr>
          <p:cNvPr id="9" name="object 9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3523976" y="6273520"/>
            <a:ext cx="1537335" cy="307263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1106061" y="6654520"/>
            <a:ext cx="1481201" cy="308800"/>
          </a:xfrm>
          <a:prstGeom prst="rect">
            <a:avLst/>
          </a:prstGeom>
        </p:spPr>
      </p:pic>
      <p:sp>
        <p:nvSpPr>
          <p:cNvPr id="11" name="object 11" descr=""/>
          <p:cNvSpPr txBox="1"/>
          <p:nvPr/>
        </p:nvSpPr>
        <p:spPr>
          <a:xfrm>
            <a:off x="11062195" y="4659223"/>
            <a:ext cx="5445125" cy="2317115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12700" marR="191770">
              <a:lnSpc>
                <a:spcPct val="102000"/>
              </a:lnSpc>
              <a:spcBef>
                <a:spcPts val="65"/>
              </a:spcBef>
            </a:pPr>
            <a:r>
              <a:rPr dirty="0" sz="2450" spc="55">
                <a:solidFill>
                  <a:srgbClr val="FFFFFF"/>
                </a:solidFill>
                <a:latin typeface="Verdana"/>
                <a:cs typeface="Verdana"/>
              </a:rPr>
              <a:t>changes</a:t>
            </a:r>
            <a:r>
              <a:rPr dirty="0" sz="2450" spc="-19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50">
                <a:solidFill>
                  <a:srgbClr val="FFFFFF"/>
                </a:solidFill>
                <a:latin typeface="Verdana"/>
                <a:cs typeface="Verdana"/>
              </a:rPr>
              <a:t>over</a:t>
            </a:r>
            <a:r>
              <a:rPr dirty="0" sz="2450" spc="-19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25">
                <a:solidFill>
                  <a:srgbClr val="FFFFFF"/>
                </a:solidFill>
                <a:latin typeface="Verdana"/>
                <a:cs typeface="Verdana"/>
              </a:rPr>
              <a:t>time,</a:t>
            </a:r>
            <a:r>
              <a:rPr dirty="0" sz="2450" spc="-19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80">
                <a:solidFill>
                  <a:srgbClr val="FFFFFF"/>
                </a:solidFill>
                <a:latin typeface="Verdana"/>
                <a:cs typeface="Verdana"/>
              </a:rPr>
              <a:t>making</a:t>
            </a:r>
            <a:r>
              <a:rPr dirty="0" sz="2450" spc="-19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75">
                <a:solidFill>
                  <a:srgbClr val="FFFFFF"/>
                </a:solidFill>
                <a:latin typeface="Verdana"/>
                <a:cs typeface="Verdana"/>
              </a:rPr>
              <a:t>them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essential</a:t>
            </a:r>
            <a:r>
              <a:rPr dirty="0" sz="2450" spc="-20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25">
                <a:solidFill>
                  <a:srgbClr val="FFFFFF"/>
                </a:solidFill>
                <a:latin typeface="Verdana"/>
                <a:cs typeface="Verdana"/>
              </a:rPr>
              <a:t>for</a:t>
            </a:r>
            <a:r>
              <a:rPr dirty="0" sz="2450" spc="-20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75">
                <a:solidFill>
                  <a:srgbClr val="FFFFFF"/>
                </a:solidFill>
                <a:latin typeface="Verdana"/>
                <a:cs typeface="Verdana"/>
              </a:rPr>
              <a:t>modeling</a:t>
            </a:r>
            <a:endParaRPr sz="2450">
              <a:latin typeface="Verdana"/>
              <a:cs typeface="Verdana"/>
            </a:endParaRPr>
          </a:p>
          <a:p>
            <a:pPr marL="12700" marR="5080" indent="1352550">
              <a:lnSpc>
                <a:spcPct val="102000"/>
              </a:lnSpc>
            </a:pP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in</a:t>
            </a:r>
            <a:r>
              <a:rPr dirty="0" sz="24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45">
                <a:solidFill>
                  <a:srgbClr val="FFFFFF"/>
                </a:solidFill>
                <a:latin typeface="Verdana"/>
                <a:cs typeface="Verdana"/>
              </a:rPr>
              <a:t>physics,</a:t>
            </a:r>
            <a:r>
              <a:rPr dirty="0" sz="2450" spc="-15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25">
                <a:solidFill>
                  <a:srgbClr val="FFFFFF"/>
                </a:solidFill>
                <a:latin typeface="Verdana"/>
                <a:cs typeface="Verdana"/>
              </a:rPr>
              <a:t>biology,</a:t>
            </a:r>
            <a:r>
              <a:rPr dirty="0" sz="2450" spc="-15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55">
                <a:solidFill>
                  <a:srgbClr val="FFFFFF"/>
                </a:solidFill>
                <a:latin typeface="Verdana"/>
                <a:cs typeface="Verdana"/>
              </a:rPr>
              <a:t>and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engineering.</a:t>
            </a:r>
            <a:r>
              <a:rPr dirty="0" sz="2450" spc="-7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65">
                <a:solidFill>
                  <a:srgbClr val="FFFFFF"/>
                </a:solidFill>
                <a:latin typeface="Verdana"/>
                <a:cs typeface="Verdana"/>
              </a:rPr>
              <a:t>Understanding</a:t>
            </a:r>
            <a:r>
              <a:rPr dirty="0" sz="2450" spc="-7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75">
                <a:solidFill>
                  <a:srgbClr val="FFFFFF"/>
                </a:solidFill>
                <a:latin typeface="Verdana"/>
                <a:cs typeface="Verdana"/>
              </a:rPr>
              <a:t>them</a:t>
            </a:r>
            <a:endParaRPr sz="245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2450" spc="50">
                <a:solidFill>
                  <a:srgbClr val="FFFFFF"/>
                </a:solidFill>
                <a:latin typeface="Verdana"/>
                <a:cs typeface="Verdana"/>
              </a:rPr>
              <a:t>opens</a:t>
            </a:r>
            <a:r>
              <a:rPr dirty="0" sz="2450" spc="-14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doors</a:t>
            </a:r>
            <a:r>
              <a:rPr dirty="0" sz="2450" spc="-14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25">
                <a:solidFill>
                  <a:srgbClr val="FFFFFF"/>
                </a:solidFill>
                <a:latin typeface="Verdana"/>
                <a:cs typeface="Verdana"/>
              </a:rPr>
              <a:t>to</a:t>
            </a:r>
            <a:endParaRPr sz="2450">
              <a:latin typeface="Verdana"/>
              <a:cs typeface="Verdana"/>
            </a:endParaRPr>
          </a:p>
          <a:p>
            <a:pPr marL="1543050">
              <a:lnSpc>
                <a:spcPct val="100000"/>
              </a:lnSpc>
              <a:spcBef>
                <a:spcPts val="60"/>
              </a:spcBef>
            </a:pPr>
            <a:r>
              <a:rPr dirty="0" sz="2450" spc="-415">
                <a:solidFill>
                  <a:srgbClr val="FFFFFF"/>
                </a:solidFill>
                <a:latin typeface="Verdana"/>
                <a:cs typeface="Verdana"/>
              </a:rPr>
              <a:t>.</a:t>
            </a:r>
            <a:endParaRPr sz="2450">
              <a:latin typeface="Verdana"/>
              <a:cs typeface="Verdana"/>
            </a:endParaRPr>
          </a:p>
        </p:txBody>
      </p:sp>
      <p:pic>
        <p:nvPicPr>
          <p:cNvPr id="12" name="object 12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0" y="0"/>
            <a:ext cx="9143999" cy="10287762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8124825" cy="10287762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877998" y="1126109"/>
            <a:ext cx="8648700" cy="1752600"/>
          </a:xfrm>
          <a:prstGeom prst="rect"/>
          <a:solidFill>
            <a:srgbClr val="000000"/>
          </a:solidFill>
        </p:spPr>
        <p:txBody>
          <a:bodyPr wrap="square" lIns="0" tIns="231775" rIns="0" bIns="0" rtlCol="0" vert="horz">
            <a:spAutoFit/>
          </a:bodyPr>
          <a:lstStyle/>
          <a:p>
            <a:pPr marL="220345">
              <a:lnSpc>
                <a:spcPct val="100000"/>
              </a:lnSpc>
              <a:spcBef>
                <a:spcPts val="1825"/>
              </a:spcBef>
            </a:pPr>
            <a:r>
              <a:rPr dirty="0" sz="4050" spc="110"/>
              <a:t>First-</a:t>
            </a:r>
            <a:r>
              <a:rPr dirty="0" sz="4050"/>
              <a:t>Order</a:t>
            </a:r>
            <a:r>
              <a:rPr dirty="0" sz="4050" spc="-30"/>
              <a:t> </a:t>
            </a:r>
            <a:r>
              <a:rPr dirty="0" sz="4050"/>
              <a:t>Differential</a:t>
            </a:r>
            <a:r>
              <a:rPr dirty="0" sz="4050" spc="75"/>
              <a:t> </a:t>
            </a:r>
            <a:r>
              <a:rPr dirty="0" sz="4050" spc="-10"/>
              <a:t>Equations</a:t>
            </a:r>
            <a:endParaRPr sz="4050"/>
          </a:p>
        </p:txBody>
      </p:sp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873869" y="3457066"/>
            <a:ext cx="4835398" cy="308876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3417931" y="4303522"/>
            <a:ext cx="1951228" cy="340258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2004078" y="5219192"/>
            <a:ext cx="2234907" cy="310413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5029815" y="5220804"/>
            <a:ext cx="1518793" cy="308800"/>
          </a:xfrm>
          <a:prstGeom prst="rect">
            <a:avLst/>
          </a:prstGeom>
        </p:spPr>
      </p:pic>
      <p:sp>
        <p:nvSpPr>
          <p:cNvPr id="8" name="object 8" descr=""/>
          <p:cNvSpPr txBox="1"/>
          <p:nvPr/>
        </p:nvSpPr>
        <p:spPr>
          <a:xfrm>
            <a:off x="9513493" y="3316961"/>
            <a:ext cx="7338695" cy="1787525"/>
          </a:xfrm>
          <a:prstGeom prst="rect">
            <a:avLst/>
          </a:prstGeom>
        </p:spPr>
        <p:txBody>
          <a:bodyPr wrap="square" lIns="0" tIns="7683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605"/>
              </a:spcBef>
              <a:tabLst>
                <a:tab pos="5247005" algn="l"/>
              </a:tabLst>
            </a:pPr>
            <a:r>
              <a:rPr dirty="0" sz="2450" spc="30">
                <a:latin typeface="Verdana"/>
                <a:cs typeface="Verdana"/>
              </a:rPr>
              <a:t>A</a:t>
            </a:r>
            <a:r>
              <a:rPr dirty="0" sz="2450">
                <a:latin typeface="Verdana"/>
                <a:cs typeface="Verdana"/>
              </a:rPr>
              <a:t>	</a:t>
            </a:r>
            <a:r>
              <a:rPr dirty="0" sz="2450" spc="-40">
                <a:latin typeface="Verdana"/>
                <a:cs typeface="Verdana"/>
              </a:rPr>
              <a:t>involves</a:t>
            </a:r>
            <a:r>
              <a:rPr dirty="0" sz="2450" spc="-140">
                <a:latin typeface="Verdana"/>
                <a:cs typeface="Verdana"/>
              </a:rPr>
              <a:t> </a:t>
            </a:r>
            <a:r>
              <a:rPr dirty="0" sz="2450" spc="-20">
                <a:latin typeface="Verdana"/>
                <a:cs typeface="Verdana"/>
              </a:rPr>
              <a:t>only</a:t>
            </a:r>
            <a:endParaRPr sz="2450">
              <a:latin typeface="Verdana"/>
              <a:cs typeface="Verdana"/>
            </a:endParaRPr>
          </a:p>
          <a:p>
            <a:pPr algn="ctr" marL="12700" marR="5080">
              <a:lnSpc>
                <a:spcPct val="117300"/>
              </a:lnSpc>
              <a:tabLst>
                <a:tab pos="5499735" algn="l"/>
              </a:tabLst>
            </a:pPr>
            <a:r>
              <a:rPr dirty="0" sz="2450" spc="55">
                <a:latin typeface="Verdana"/>
                <a:cs typeface="Verdana"/>
              </a:rPr>
              <a:t>the</a:t>
            </a:r>
            <a:r>
              <a:rPr dirty="0" sz="2450" spc="-165">
                <a:latin typeface="Verdana"/>
                <a:cs typeface="Verdana"/>
              </a:rPr>
              <a:t> </a:t>
            </a:r>
            <a:r>
              <a:rPr dirty="0" sz="2450" spc="-45">
                <a:latin typeface="Verdana"/>
                <a:cs typeface="Verdana"/>
              </a:rPr>
              <a:t>ﬁrst</a:t>
            </a:r>
            <a:r>
              <a:rPr dirty="0" sz="2450" spc="-160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derivative</a:t>
            </a:r>
            <a:r>
              <a:rPr dirty="0" sz="2450" spc="-16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of</a:t>
            </a:r>
            <a:r>
              <a:rPr dirty="0" sz="2450" spc="-165">
                <a:latin typeface="Verdana"/>
                <a:cs typeface="Verdana"/>
              </a:rPr>
              <a:t> </a:t>
            </a:r>
            <a:r>
              <a:rPr dirty="0" sz="2450" spc="-20">
                <a:latin typeface="Verdana"/>
                <a:cs typeface="Verdana"/>
              </a:rPr>
              <a:t>a</a:t>
            </a:r>
            <a:r>
              <a:rPr dirty="0" sz="2450" spc="-16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function.</a:t>
            </a:r>
            <a:r>
              <a:rPr dirty="0" sz="2450" spc="-160">
                <a:latin typeface="Verdana"/>
                <a:cs typeface="Verdana"/>
              </a:rPr>
              <a:t> </a:t>
            </a:r>
            <a:r>
              <a:rPr dirty="0" sz="2450" spc="-130">
                <a:latin typeface="Verdana"/>
                <a:cs typeface="Verdana"/>
              </a:rPr>
              <a:t>It</a:t>
            </a:r>
            <a:r>
              <a:rPr dirty="0" sz="2450" spc="-165">
                <a:latin typeface="Verdana"/>
                <a:cs typeface="Verdana"/>
              </a:rPr>
              <a:t> </a:t>
            </a:r>
            <a:r>
              <a:rPr dirty="0" sz="2450" spc="65">
                <a:latin typeface="Verdana"/>
                <a:cs typeface="Verdana"/>
              </a:rPr>
              <a:t>can</a:t>
            </a:r>
            <a:r>
              <a:rPr dirty="0" sz="2450" spc="-16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often</a:t>
            </a:r>
            <a:r>
              <a:rPr dirty="0" sz="2450" spc="-160">
                <a:latin typeface="Verdana"/>
                <a:cs typeface="Verdana"/>
              </a:rPr>
              <a:t> </a:t>
            </a:r>
            <a:r>
              <a:rPr dirty="0" sz="2450" spc="65">
                <a:latin typeface="Verdana"/>
                <a:cs typeface="Verdana"/>
              </a:rPr>
              <a:t>be </a:t>
            </a:r>
            <a:r>
              <a:rPr dirty="0" sz="2450" spc="-10">
                <a:latin typeface="Verdana"/>
                <a:cs typeface="Verdana"/>
              </a:rPr>
              <a:t>expressed</a:t>
            </a:r>
            <a:r>
              <a:rPr dirty="0" sz="2450" spc="-16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in</a:t>
            </a:r>
            <a:r>
              <a:rPr dirty="0" sz="2450" spc="-160">
                <a:latin typeface="Verdana"/>
                <a:cs typeface="Verdana"/>
              </a:rPr>
              <a:t> </a:t>
            </a:r>
            <a:r>
              <a:rPr dirty="0" sz="2450" spc="55">
                <a:latin typeface="Verdana"/>
                <a:cs typeface="Verdana"/>
              </a:rPr>
              <a:t>the</a:t>
            </a:r>
            <a:r>
              <a:rPr dirty="0" sz="2450" spc="-160">
                <a:latin typeface="Verdana"/>
                <a:cs typeface="Verdana"/>
              </a:rPr>
              <a:t> </a:t>
            </a:r>
            <a:r>
              <a:rPr dirty="0" sz="2450" spc="-20">
                <a:latin typeface="Verdana"/>
                <a:cs typeface="Verdana"/>
              </a:rPr>
              <a:t>form</a:t>
            </a:r>
            <a:r>
              <a:rPr dirty="0" sz="2450">
                <a:latin typeface="Verdana"/>
                <a:cs typeface="Verdana"/>
              </a:rPr>
              <a:t>	</a:t>
            </a:r>
            <a:r>
              <a:rPr dirty="0" sz="2450" spc="-365">
                <a:latin typeface="Verdana"/>
                <a:cs typeface="Verdana"/>
              </a:rPr>
              <a:t>.</a:t>
            </a:r>
            <a:r>
              <a:rPr dirty="0" sz="2450" spc="-215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These</a:t>
            </a:r>
            <a:endParaRPr sz="2450">
              <a:latin typeface="Verdana"/>
              <a:cs typeface="Verdana"/>
            </a:endParaRPr>
          </a:p>
          <a:p>
            <a:pPr algn="ctr">
              <a:lnSpc>
                <a:spcPct val="100000"/>
              </a:lnSpc>
              <a:spcBef>
                <a:spcPts val="585"/>
              </a:spcBef>
            </a:pPr>
            <a:r>
              <a:rPr dirty="0" sz="2450">
                <a:latin typeface="Verdana"/>
                <a:cs typeface="Verdana"/>
              </a:rPr>
              <a:t>equations</a:t>
            </a:r>
            <a:r>
              <a:rPr dirty="0" sz="2450" spc="-110">
                <a:latin typeface="Verdana"/>
                <a:cs typeface="Verdana"/>
              </a:rPr>
              <a:t> </a:t>
            </a:r>
            <a:r>
              <a:rPr dirty="0" sz="2450" spc="-35">
                <a:latin typeface="Verdana"/>
                <a:cs typeface="Verdana"/>
              </a:rPr>
              <a:t>are</a:t>
            </a:r>
            <a:r>
              <a:rPr dirty="0" sz="2450" spc="-10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foundational,</a:t>
            </a:r>
            <a:r>
              <a:rPr dirty="0" sz="2450" spc="-110">
                <a:latin typeface="Verdana"/>
                <a:cs typeface="Verdana"/>
              </a:rPr>
              <a:t> </a:t>
            </a:r>
            <a:r>
              <a:rPr dirty="0" sz="2450" spc="-55">
                <a:latin typeface="Verdana"/>
                <a:cs typeface="Verdana"/>
              </a:rPr>
              <a:t>as</a:t>
            </a:r>
            <a:r>
              <a:rPr dirty="0" sz="2450" spc="-10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they</a:t>
            </a:r>
            <a:r>
              <a:rPr dirty="0" sz="2450" spc="-105">
                <a:latin typeface="Verdana"/>
                <a:cs typeface="Verdana"/>
              </a:rPr>
              <a:t> </a:t>
            </a:r>
            <a:r>
              <a:rPr dirty="0" sz="2450" spc="65">
                <a:latin typeface="Verdana"/>
                <a:cs typeface="Verdana"/>
              </a:rPr>
              <a:t>help</a:t>
            </a:r>
            <a:r>
              <a:rPr dirty="0" sz="2450" spc="-110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us</a:t>
            </a:r>
            <a:endParaRPr sz="2450">
              <a:latin typeface="Verdana"/>
              <a:cs typeface="Verdana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9421368" y="5140045"/>
            <a:ext cx="2482215" cy="40259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2450" spc="50">
                <a:latin typeface="Verdana"/>
                <a:cs typeface="Verdana"/>
              </a:rPr>
              <a:t>understand</a:t>
            </a:r>
            <a:r>
              <a:rPr dirty="0" sz="2450" spc="-180">
                <a:latin typeface="Verdana"/>
                <a:cs typeface="Verdana"/>
              </a:rPr>
              <a:t> </a:t>
            </a:r>
            <a:r>
              <a:rPr dirty="0" sz="2450" spc="30">
                <a:latin typeface="Verdana"/>
                <a:cs typeface="Verdana"/>
              </a:rPr>
              <a:t>the</a:t>
            </a:r>
            <a:endParaRPr sz="2450">
              <a:latin typeface="Verdana"/>
              <a:cs typeface="Verdana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1899951" y="5079086"/>
            <a:ext cx="5044440" cy="901700"/>
          </a:xfrm>
          <a:prstGeom prst="rect">
            <a:avLst/>
          </a:prstGeom>
        </p:spPr>
        <p:txBody>
          <a:bodyPr wrap="square" lIns="0" tIns="76835" rIns="0" bIns="0" rtlCol="0" vert="horz">
            <a:spAutoFit/>
          </a:bodyPr>
          <a:lstStyle/>
          <a:p>
            <a:pPr marL="2421890">
              <a:lnSpc>
                <a:spcPct val="100000"/>
              </a:lnSpc>
              <a:spcBef>
                <a:spcPts val="605"/>
              </a:spcBef>
              <a:tabLst>
                <a:tab pos="4727575" algn="l"/>
              </a:tabLst>
            </a:pPr>
            <a:r>
              <a:rPr dirty="0" sz="2450" spc="55">
                <a:latin typeface="Verdana"/>
                <a:cs typeface="Verdana"/>
              </a:rPr>
              <a:t>and</a:t>
            </a:r>
            <a:r>
              <a:rPr dirty="0" sz="2450">
                <a:latin typeface="Verdana"/>
                <a:cs typeface="Verdana"/>
              </a:rPr>
              <a:t>	</a:t>
            </a:r>
            <a:r>
              <a:rPr dirty="0" sz="2450" spc="-25">
                <a:latin typeface="Verdana"/>
                <a:cs typeface="Verdana"/>
              </a:rPr>
              <a:t>of</a:t>
            </a:r>
            <a:endParaRPr sz="245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509"/>
              </a:spcBef>
            </a:pPr>
            <a:r>
              <a:rPr dirty="0" sz="2450" spc="-35">
                <a:latin typeface="Verdana"/>
                <a:cs typeface="Verdana"/>
              </a:rPr>
              <a:t>various</a:t>
            </a:r>
            <a:r>
              <a:rPr dirty="0" sz="2450" spc="-150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systems.</a:t>
            </a:r>
            <a:endParaRPr sz="245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9144000" y="-1"/>
            <a:ext cx="9144000" cy="10287000"/>
            <a:chOff x="9144000" y="-1"/>
            <a:chExt cx="9144000" cy="10287000"/>
          </a:xfrm>
        </p:grpSpPr>
        <p:sp>
          <p:nvSpPr>
            <p:cNvPr id="3" name="object 3" descr=""/>
            <p:cNvSpPr/>
            <p:nvPr/>
          </p:nvSpPr>
          <p:spPr>
            <a:xfrm>
              <a:off x="9144000" y="-1"/>
              <a:ext cx="9144000" cy="10287000"/>
            </a:xfrm>
            <a:custGeom>
              <a:avLst/>
              <a:gdLst/>
              <a:ahLst/>
              <a:cxnLst/>
              <a:rect l="l" t="t" r="r" b="b"/>
              <a:pathLst>
                <a:path w="9144000" h="10287000">
                  <a:moveTo>
                    <a:pt x="9144000" y="0"/>
                  </a:moveTo>
                  <a:lnTo>
                    <a:pt x="0" y="0"/>
                  </a:lnTo>
                  <a:lnTo>
                    <a:pt x="0" y="10287000"/>
                  </a:lnTo>
                  <a:lnTo>
                    <a:pt x="9144000" y="10287000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4" name="object 4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453192" y="1142997"/>
              <a:ext cx="6496049" cy="7962900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50">
                <a:solidFill>
                  <a:srgbClr val="000000"/>
                </a:solidFill>
              </a:rPr>
              <a:t>Solving</a:t>
            </a:r>
            <a:r>
              <a:rPr dirty="0" sz="5550" spc="220">
                <a:solidFill>
                  <a:srgbClr val="000000"/>
                </a:solidFill>
              </a:rPr>
              <a:t> </a:t>
            </a:r>
            <a:r>
              <a:rPr dirty="0" sz="5550" spc="-10">
                <a:solidFill>
                  <a:srgbClr val="000000"/>
                </a:solidFill>
              </a:rPr>
              <a:t>Techniques</a:t>
            </a:r>
            <a:endParaRPr sz="5550"/>
          </a:p>
        </p:txBody>
      </p:sp>
      <p:pic>
        <p:nvPicPr>
          <p:cNvPr id="6" name="object 6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707513" y="4191736"/>
            <a:ext cx="3509911" cy="308864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472095" y="4639411"/>
            <a:ext cx="2885351" cy="310400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211191" y="4641012"/>
            <a:ext cx="2487777" cy="307263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787586" y="5517312"/>
            <a:ext cx="1345768" cy="247802"/>
          </a:xfrm>
          <a:prstGeom prst="rect">
            <a:avLst/>
          </a:prstGeom>
        </p:spPr>
      </p:pic>
      <p:sp>
        <p:nvSpPr>
          <p:cNvPr id="10" name="object 10" descr=""/>
          <p:cNvSpPr txBox="1"/>
          <p:nvPr/>
        </p:nvSpPr>
        <p:spPr>
          <a:xfrm>
            <a:off x="1433296" y="3175317"/>
            <a:ext cx="6342380" cy="310197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108585">
              <a:lnSpc>
                <a:spcPct val="117300"/>
              </a:lnSpc>
              <a:spcBef>
                <a:spcPts val="95"/>
              </a:spcBef>
              <a:tabLst>
                <a:tab pos="4780280" algn="l"/>
              </a:tabLst>
            </a:pPr>
            <a:r>
              <a:rPr dirty="0" sz="2450" spc="-100">
                <a:latin typeface="Verdana"/>
                <a:cs typeface="Verdana"/>
              </a:rPr>
              <a:t>To</a:t>
            </a:r>
            <a:r>
              <a:rPr dirty="0" sz="2450" spc="-160">
                <a:latin typeface="Verdana"/>
                <a:cs typeface="Verdana"/>
              </a:rPr>
              <a:t> </a:t>
            </a:r>
            <a:r>
              <a:rPr dirty="0" sz="2450" spc="-40">
                <a:latin typeface="Verdana"/>
                <a:cs typeface="Verdana"/>
              </a:rPr>
              <a:t>solve</a:t>
            </a:r>
            <a:r>
              <a:rPr dirty="0" sz="2450" spc="-160">
                <a:latin typeface="Verdana"/>
                <a:cs typeface="Verdana"/>
              </a:rPr>
              <a:t> </a:t>
            </a:r>
            <a:r>
              <a:rPr dirty="0" sz="2450" spc="-70">
                <a:latin typeface="Verdana"/>
                <a:cs typeface="Verdana"/>
              </a:rPr>
              <a:t>ﬁrst-</a:t>
            </a:r>
            <a:r>
              <a:rPr dirty="0" sz="2450">
                <a:latin typeface="Verdana"/>
                <a:cs typeface="Verdana"/>
              </a:rPr>
              <a:t>order</a:t>
            </a:r>
            <a:r>
              <a:rPr dirty="0" sz="2450" spc="-160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differential </a:t>
            </a:r>
            <a:r>
              <a:rPr dirty="0" sz="2450">
                <a:latin typeface="Verdana"/>
                <a:cs typeface="Verdana"/>
              </a:rPr>
              <a:t>equations,</a:t>
            </a:r>
            <a:r>
              <a:rPr dirty="0" sz="2450" spc="-175">
                <a:latin typeface="Verdana"/>
                <a:cs typeface="Verdana"/>
              </a:rPr>
              <a:t> </a:t>
            </a:r>
            <a:r>
              <a:rPr dirty="0" sz="2450" spc="70">
                <a:latin typeface="Verdana"/>
                <a:cs typeface="Verdana"/>
              </a:rPr>
              <a:t>we</a:t>
            </a:r>
            <a:r>
              <a:rPr dirty="0" sz="2450" spc="-17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utilize</a:t>
            </a:r>
            <a:r>
              <a:rPr dirty="0" sz="2450" spc="-170">
                <a:latin typeface="Verdana"/>
                <a:cs typeface="Verdana"/>
              </a:rPr>
              <a:t> </a:t>
            </a:r>
            <a:r>
              <a:rPr dirty="0" sz="2450" spc="-65">
                <a:latin typeface="Verdana"/>
                <a:cs typeface="Verdana"/>
              </a:rPr>
              <a:t>several</a:t>
            </a:r>
            <a:r>
              <a:rPr dirty="0" sz="2450" spc="-175">
                <a:latin typeface="Verdana"/>
                <a:cs typeface="Verdana"/>
              </a:rPr>
              <a:t> </a:t>
            </a:r>
            <a:r>
              <a:rPr dirty="0" sz="2450" spc="40">
                <a:latin typeface="Verdana"/>
                <a:cs typeface="Verdana"/>
              </a:rPr>
              <a:t>techniques </a:t>
            </a:r>
            <a:r>
              <a:rPr dirty="0" sz="2450" spc="55">
                <a:latin typeface="Verdana"/>
                <a:cs typeface="Verdana"/>
              </a:rPr>
              <a:t>such</a:t>
            </a:r>
            <a:r>
              <a:rPr dirty="0" sz="2450" spc="-200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as</a:t>
            </a:r>
            <a:r>
              <a:rPr dirty="0" sz="2450">
                <a:latin typeface="Verdana"/>
                <a:cs typeface="Verdana"/>
              </a:rPr>
              <a:t>	</a:t>
            </a:r>
            <a:r>
              <a:rPr dirty="0" sz="2450" spc="-415">
                <a:latin typeface="Verdana"/>
                <a:cs typeface="Verdana"/>
              </a:rPr>
              <a:t>,</a:t>
            </a:r>
            <a:endParaRPr sz="2450">
              <a:latin typeface="Verdana"/>
              <a:cs typeface="Verdana"/>
            </a:endParaRPr>
          </a:p>
          <a:p>
            <a:pPr marL="2920365">
              <a:lnSpc>
                <a:spcPct val="100000"/>
              </a:lnSpc>
              <a:spcBef>
                <a:spcPts val="585"/>
              </a:spcBef>
              <a:tabLst>
                <a:tab pos="6262370" algn="l"/>
              </a:tabLst>
            </a:pPr>
            <a:r>
              <a:rPr dirty="0" sz="2450" spc="-365">
                <a:latin typeface="Verdana"/>
                <a:cs typeface="Verdana"/>
              </a:rPr>
              <a:t>,</a:t>
            </a:r>
            <a:r>
              <a:rPr dirty="0" sz="2450" spc="-215">
                <a:latin typeface="Verdana"/>
                <a:cs typeface="Verdana"/>
              </a:rPr>
              <a:t> </a:t>
            </a:r>
            <a:r>
              <a:rPr dirty="0" sz="2450" spc="55">
                <a:latin typeface="Verdana"/>
                <a:cs typeface="Verdana"/>
              </a:rPr>
              <a:t>and</a:t>
            </a:r>
            <a:r>
              <a:rPr dirty="0" sz="2450">
                <a:latin typeface="Verdana"/>
                <a:cs typeface="Verdana"/>
              </a:rPr>
              <a:t>	</a:t>
            </a:r>
            <a:r>
              <a:rPr dirty="0" sz="2450" spc="-415">
                <a:latin typeface="Verdana"/>
                <a:cs typeface="Verdana"/>
              </a:rPr>
              <a:t>.</a:t>
            </a:r>
            <a:endParaRPr sz="2450">
              <a:latin typeface="Verdana"/>
              <a:cs typeface="Verdana"/>
            </a:endParaRPr>
          </a:p>
          <a:p>
            <a:pPr algn="just" marL="12700" marR="233045">
              <a:lnSpc>
                <a:spcPct val="117300"/>
              </a:lnSpc>
              <a:tabLst>
                <a:tab pos="2781300" algn="l"/>
              </a:tabLst>
            </a:pPr>
            <a:r>
              <a:rPr dirty="0" sz="2450" spc="65">
                <a:latin typeface="Verdana"/>
                <a:cs typeface="Verdana"/>
              </a:rPr>
              <a:t>Each</a:t>
            </a:r>
            <a:r>
              <a:rPr dirty="0" sz="2450" spc="-200">
                <a:latin typeface="Verdana"/>
                <a:cs typeface="Verdana"/>
              </a:rPr>
              <a:t> </a:t>
            </a:r>
            <a:r>
              <a:rPr dirty="0" sz="2450" spc="100">
                <a:latin typeface="Verdana"/>
                <a:cs typeface="Verdana"/>
              </a:rPr>
              <a:t>method</a:t>
            </a:r>
            <a:r>
              <a:rPr dirty="0" sz="2450" spc="-20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provides</a:t>
            </a:r>
            <a:r>
              <a:rPr dirty="0" sz="2450" spc="-195">
                <a:latin typeface="Verdana"/>
                <a:cs typeface="Verdana"/>
              </a:rPr>
              <a:t> </a:t>
            </a:r>
            <a:r>
              <a:rPr dirty="0" sz="2450" spc="80">
                <a:latin typeface="Verdana"/>
                <a:cs typeface="Verdana"/>
              </a:rPr>
              <a:t>unique</a:t>
            </a:r>
            <a:r>
              <a:rPr dirty="0" sz="2450" spc="-200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insights </a:t>
            </a:r>
            <a:r>
              <a:rPr dirty="0" sz="2450">
                <a:latin typeface="Verdana"/>
                <a:cs typeface="Verdana"/>
              </a:rPr>
              <a:t>into</a:t>
            </a:r>
            <a:r>
              <a:rPr dirty="0" sz="2450" spc="-75">
                <a:latin typeface="Verdana"/>
                <a:cs typeface="Verdana"/>
              </a:rPr>
              <a:t> </a:t>
            </a:r>
            <a:r>
              <a:rPr dirty="0" sz="2450" spc="30">
                <a:latin typeface="Verdana"/>
                <a:cs typeface="Verdana"/>
              </a:rPr>
              <a:t>the</a:t>
            </a:r>
            <a:r>
              <a:rPr dirty="0" sz="2450">
                <a:latin typeface="Verdana"/>
                <a:cs typeface="Verdana"/>
              </a:rPr>
              <a:t>	of</a:t>
            </a:r>
            <a:r>
              <a:rPr dirty="0" sz="2450" spc="-160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solutions,</a:t>
            </a:r>
            <a:r>
              <a:rPr dirty="0" sz="2450" spc="-160">
                <a:latin typeface="Verdana"/>
                <a:cs typeface="Verdana"/>
              </a:rPr>
              <a:t> </a:t>
            </a:r>
            <a:r>
              <a:rPr dirty="0" sz="2450" spc="40">
                <a:latin typeface="Verdana"/>
                <a:cs typeface="Verdana"/>
              </a:rPr>
              <a:t>allowing </a:t>
            </a:r>
            <a:r>
              <a:rPr dirty="0" sz="2450">
                <a:latin typeface="Verdana"/>
                <a:cs typeface="Verdana"/>
              </a:rPr>
              <a:t>us</a:t>
            </a:r>
            <a:r>
              <a:rPr dirty="0" sz="2450" spc="-10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to</a:t>
            </a:r>
            <a:r>
              <a:rPr dirty="0" sz="2450" spc="-10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grasp</a:t>
            </a:r>
            <a:r>
              <a:rPr dirty="0" sz="2450" spc="-95">
                <a:latin typeface="Verdana"/>
                <a:cs typeface="Verdana"/>
              </a:rPr>
              <a:t> </a:t>
            </a:r>
            <a:r>
              <a:rPr dirty="0" sz="2450" spc="55">
                <a:latin typeface="Verdana"/>
                <a:cs typeface="Verdana"/>
              </a:rPr>
              <a:t>the</a:t>
            </a:r>
            <a:r>
              <a:rPr dirty="0" sz="2450" spc="-10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underlying</a:t>
            </a:r>
            <a:r>
              <a:rPr dirty="0" sz="2450" spc="-95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dynamics.</a:t>
            </a:r>
            <a:endParaRPr sz="245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2733" rIns="0" bIns="0" rtlCol="0" vert="horz">
            <a:spAutoFit/>
          </a:bodyPr>
          <a:lstStyle/>
          <a:p>
            <a:pPr marL="9636760">
              <a:lnSpc>
                <a:spcPct val="100000"/>
              </a:lnSpc>
              <a:spcBef>
                <a:spcPts val="125"/>
              </a:spcBef>
            </a:pPr>
            <a:r>
              <a:rPr dirty="0" spc="80"/>
              <a:t>Real-</a:t>
            </a:r>
            <a:r>
              <a:rPr dirty="0" spc="-70"/>
              <a:t>World</a:t>
            </a:r>
            <a:r>
              <a:rPr dirty="0" spc="-125"/>
              <a:t> </a:t>
            </a:r>
            <a:r>
              <a:rPr dirty="0" spc="-10"/>
              <a:t>Applications</a:t>
            </a: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106061" y="3977995"/>
            <a:ext cx="1131392" cy="30880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2397829" y="3977995"/>
            <a:ext cx="1707934" cy="247789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4976220" y="3977995"/>
            <a:ext cx="1147191" cy="308800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4214475" y="4738382"/>
            <a:ext cx="1972818" cy="249402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2610820" y="5119382"/>
            <a:ext cx="2706776" cy="249402"/>
          </a:xfrm>
          <a:prstGeom prst="rect">
            <a:avLst/>
          </a:prstGeom>
        </p:spPr>
      </p:pic>
      <p:sp>
        <p:nvSpPr>
          <p:cNvPr id="8" name="object 8" descr=""/>
          <p:cNvSpPr txBox="1"/>
          <p:nvPr/>
        </p:nvSpPr>
        <p:spPr>
          <a:xfrm>
            <a:off x="11062195" y="3135224"/>
            <a:ext cx="5309235" cy="3460115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algn="just" marL="12700" marR="186055">
              <a:lnSpc>
                <a:spcPct val="102000"/>
              </a:lnSpc>
              <a:spcBef>
                <a:spcPts val="65"/>
              </a:spcBef>
            </a:pPr>
            <a:r>
              <a:rPr dirty="0" sz="2450" spc="-35">
                <a:solidFill>
                  <a:srgbClr val="FFFFFF"/>
                </a:solidFill>
                <a:latin typeface="Verdana"/>
                <a:cs typeface="Verdana"/>
              </a:rPr>
              <a:t>First-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order</a:t>
            </a:r>
            <a:r>
              <a:rPr dirty="0" sz="2450" spc="-9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differential</a:t>
            </a:r>
            <a:r>
              <a:rPr dirty="0" sz="2450" spc="-8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10">
                <a:solidFill>
                  <a:srgbClr val="FFFFFF"/>
                </a:solidFill>
                <a:latin typeface="Verdana"/>
                <a:cs typeface="Verdana"/>
              </a:rPr>
              <a:t>equations </a:t>
            </a:r>
            <a:r>
              <a:rPr dirty="0" sz="2450" spc="-35">
                <a:solidFill>
                  <a:srgbClr val="FFFFFF"/>
                </a:solidFill>
                <a:latin typeface="Verdana"/>
                <a:cs typeface="Verdana"/>
              </a:rPr>
              <a:t>are</a:t>
            </a:r>
            <a:r>
              <a:rPr dirty="0" sz="2450" spc="-1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pivotal</a:t>
            </a:r>
            <a:r>
              <a:rPr dirty="0" sz="24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in</a:t>
            </a:r>
            <a:r>
              <a:rPr dirty="0" sz="24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35">
                <a:solidFill>
                  <a:srgbClr val="FFFFFF"/>
                </a:solidFill>
                <a:latin typeface="Verdana"/>
                <a:cs typeface="Verdana"/>
              </a:rPr>
              <a:t>various</a:t>
            </a:r>
            <a:r>
              <a:rPr dirty="0" sz="24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ﬁelds</a:t>
            </a:r>
            <a:r>
              <a:rPr dirty="0" sz="24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20">
                <a:solidFill>
                  <a:srgbClr val="FFFFFF"/>
                </a:solidFill>
                <a:latin typeface="Verdana"/>
                <a:cs typeface="Verdana"/>
              </a:rPr>
              <a:t>like</a:t>
            </a:r>
            <a:endParaRPr sz="2450">
              <a:latin typeface="Verdana"/>
              <a:cs typeface="Verdana"/>
            </a:endParaRPr>
          </a:p>
          <a:p>
            <a:pPr algn="just" marL="12700" marR="110489" indent="1158875">
              <a:lnSpc>
                <a:spcPct val="102000"/>
              </a:lnSpc>
              <a:tabLst>
                <a:tab pos="3039745" algn="l"/>
                <a:tab pos="4251960" algn="l"/>
                <a:tab pos="5044440" algn="l"/>
                <a:tab pos="5123815" algn="l"/>
              </a:tabLst>
            </a:pPr>
            <a:r>
              <a:rPr dirty="0" sz="2450" spc="-415">
                <a:solidFill>
                  <a:srgbClr val="FFFFFF"/>
                </a:solidFill>
                <a:latin typeface="Verdana"/>
                <a:cs typeface="Verdana"/>
              </a:rPr>
              <a:t>,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	</a:t>
            </a:r>
            <a:r>
              <a:rPr dirty="0" sz="2450" spc="-365">
                <a:solidFill>
                  <a:srgbClr val="FFFFFF"/>
                </a:solidFill>
                <a:latin typeface="Verdana"/>
                <a:cs typeface="Verdana"/>
              </a:rPr>
              <a:t>,</a:t>
            </a:r>
            <a:r>
              <a:rPr dirty="0" sz="2450" spc="-21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55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		</a:t>
            </a:r>
            <a:r>
              <a:rPr dirty="0" sz="2450" spc="-415">
                <a:solidFill>
                  <a:srgbClr val="FFFFFF"/>
                </a:solidFill>
                <a:latin typeface="Verdana"/>
                <a:cs typeface="Verdana"/>
              </a:rPr>
              <a:t>. </a:t>
            </a:r>
            <a:r>
              <a:rPr dirty="0" sz="2450" spc="-45">
                <a:solidFill>
                  <a:srgbClr val="FFFFFF"/>
                </a:solidFill>
                <a:latin typeface="Verdana"/>
                <a:cs typeface="Verdana"/>
              </a:rPr>
              <a:t>They</a:t>
            </a:r>
            <a:r>
              <a:rPr dirty="0" sz="2450" spc="-17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85">
                <a:solidFill>
                  <a:srgbClr val="FFFFFF"/>
                </a:solidFill>
                <a:latin typeface="Verdana"/>
                <a:cs typeface="Verdana"/>
              </a:rPr>
              <a:t>model</a:t>
            </a:r>
            <a:r>
              <a:rPr dirty="0" sz="2450" spc="-19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85">
                <a:solidFill>
                  <a:srgbClr val="FFFFFF"/>
                </a:solidFill>
                <a:latin typeface="Verdana"/>
                <a:cs typeface="Verdana"/>
              </a:rPr>
              <a:t>phenomena</a:t>
            </a:r>
            <a:r>
              <a:rPr dirty="0" sz="2450" spc="-18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55">
                <a:solidFill>
                  <a:srgbClr val="FFFFFF"/>
                </a:solidFill>
                <a:latin typeface="Verdana"/>
                <a:cs typeface="Verdana"/>
              </a:rPr>
              <a:t>such</a:t>
            </a:r>
            <a:r>
              <a:rPr dirty="0" sz="2450" spc="-18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25">
                <a:solidFill>
                  <a:srgbClr val="FFFFFF"/>
                </a:solidFill>
                <a:latin typeface="Verdana"/>
                <a:cs typeface="Verdana"/>
              </a:rPr>
              <a:t>as </a:t>
            </a:r>
            <a:r>
              <a:rPr dirty="0" sz="2450" spc="60">
                <a:solidFill>
                  <a:srgbClr val="FFFFFF"/>
                </a:solidFill>
                <a:latin typeface="Verdana"/>
                <a:cs typeface="Verdana"/>
              </a:rPr>
              <a:t>population</a:t>
            </a:r>
            <a:r>
              <a:rPr dirty="0" sz="2450" spc="-18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10">
                <a:solidFill>
                  <a:srgbClr val="FFFFFF"/>
                </a:solidFill>
                <a:latin typeface="Verdana"/>
                <a:cs typeface="Verdana"/>
              </a:rPr>
              <a:t>growth,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				</a:t>
            </a:r>
            <a:r>
              <a:rPr dirty="0" sz="2450" spc="-425">
                <a:solidFill>
                  <a:srgbClr val="FFFFFF"/>
                </a:solidFill>
                <a:latin typeface="Verdana"/>
                <a:cs typeface="Verdana"/>
              </a:rPr>
              <a:t>, </a:t>
            </a:r>
            <a:r>
              <a:rPr dirty="0" sz="2450" spc="8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dirty="0" sz="2450" spc="-21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20">
                <a:solidFill>
                  <a:srgbClr val="FFFFFF"/>
                </a:solidFill>
                <a:latin typeface="Verdana"/>
                <a:cs typeface="Verdana"/>
              </a:rPr>
              <a:t>even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		</a:t>
            </a:r>
            <a:r>
              <a:rPr dirty="0" sz="2450" spc="-425">
                <a:solidFill>
                  <a:srgbClr val="FFFFFF"/>
                </a:solidFill>
                <a:latin typeface="Verdana"/>
                <a:cs typeface="Verdana"/>
              </a:rPr>
              <a:t>,</a:t>
            </a:r>
            <a:endParaRPr sz="2450">
              <a:latin typeface="Verdana"/>
              <a:cs typeface="Verdana"/>
            </a:endParaRPr>
          </a:p>
          <a:p>
            <a:pPr marL="12700" marR="5080">
              <a:lnSpc>
                <a:spcPct val="102000"/>
              </a:lnSpc>
            </a:pPr>
            <a:r>
              <a:rPr dirty="0" sz="2450" spc="45">
                <a:solidFill>
                  <a:srgbClr val="FFFFFF"/>
                </a:solidFill>
                <a:latin typeface="Verdana"/>
                <a:cs typeface="Verdana"/>
              </a:rPr>
              <a:t>showcasing</a:t>
            </a:r>
            <a:r>
              <a:rPr dirty="0" sz="2450" spc="-14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their</a:t>
            </a:r>
            <a:r>
              <a:rPr dirty="0" sz="2450" spc="-14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45">
                <a:solidFill>
                  <a:srgbClr val="FFFFFF"/>
                </a:solidFill>
                <a:latin typeface="Verdana"/>
                <a:cs typeface="Verdana"/>
              </a:rPr>
              <a:t>versatility</a:t>
            </a:r>
            <a:r>
              <a:rPr dirty="0" sz="2450" spc="-14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55">
                <a:solidFill>
                  <a:srgbClr val="FFFFFF"/>
                </a:solidFill>
                <a:latin typeface="Verdana"/>
                <a:cs typeface="Verdana"/>
              </a:rPr>
              <a:t>and </a:t>
            </a:r>
            <a:r>
              <a:rPr dirty="0" sz="2450" spc="60">
                <a:solidFill>
                  <a:srgbClr val="FFFFFF"/>
                </a:solidFill>
                <a:latin typeface="Verdana"/>
                <a:cs typeface="Verdana"/>
              </a:rPr>
              <a:t>importance</a:t>
            </a:r>
            <a:r>
              <a:rPr dirty="0" sz="2450" spc="-16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in</a:t>
            </a:r>
            <a:r>
              <a:rPr dirty="0" sz="2450" spc="-16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60">
                <a:solidFill>
                  <a:srgbClr val="FFFFFF"/>
                </a:solidFill>
                <a:latin typeface="Verdana"/>
                <a:cs typeface="Verdana"/>
              </a:rPr>
              <a:t>understanding</a:t>
            </a:r>
            <a:r>
              <a:rPr dirty="0" sz="2450" spc="-16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25">
                <a:solidFill>
                  <a:srgbClr val="FFFFFF"/>
                </a:solidFill>
                <a:latin typeface="Verdana"/>
                <a:cs typeface="Verdana"/>
              </a:rPr>
              <a:t>our</a:t>
            </a:r>
            <a:endParaRPr sz="245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2450" spc="-10">
                <a:solidFill>
                  <a:srgbClr val="FFFFFF"/>
                </a:solidFill>
                <a:latin typeface="Verdana"/>
                <a:cs typeface="Verdana"/>
              </a:rPr>
              <a:t>world.</a:t>
            </a:r>
            <a:endParaRPr sz="2450">
              <a:latin typeface="Verdana"/>
              <a:cs typeface="Verdana"/>
            </a:endParaRPr>
          </a:p>
        </p:txBody>
      </p:sp>
      <p:pic>
        <p:nvPicPr>
          <p:cNvPr id="9" name="object 9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3999" cy="10287762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-1"/>
            <a:ext cx="9144000" cy="10287000"/>
            <a:chOff x="0" y="-1"/>
            <a:chExt cx="9144000" cy="10287000"/>
          </a:xfrm>
        </p:grpSpPr>
        <p:sp>
          <p:nvSpPr>
            <p:cNvPr id="3" name="object 3" descr=""/>
            <p:cNvSpPr/>
            <p:nvPr/>
          </p:nvSpPr>
          <p:spPr>
            <a:xfrm>
              <a:off x="0" y="-1"/>
              <a:ext cx="9144000" cy="10287000"/>
            </a:xfrm>
            <a:custGeom>
              <a:avLst/>
              <a:gdLst/>
              <a:ahLst/>
              <a:cxnLst/>
              <a:rect l="l" t="t" r="r" b="b"/>
              <a:pathLst>
                <a:path w="9144000" h="10287000">
                  <a:moveTo>
                    <a:pt x="9143999" y="0"/>
                  </a:moveTo>
                  <a:lnTo>
                    <a:pt x="0" y="1"/>
                  </a:lnTo>
                  <a:lnTo>
                    <a:pt x="0" y="10286999"/>
                  </a:lnTo>
                  <a:lnTo>
                    <a:pt x="9143999" y="10286999"/>
                  </a:lnTo>
                  <a:lnTo>
                    <a:pt x="914399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4" name="object 4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34998" y="1142997"/>
              <a:ext cx="6467474" cy="8001000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0553192" y="1484668"/>
            <a:ext cx="6310630" cy="6883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350">
                <a:solidFill>
                  <a:srgbClr val="000000"/>
                </a:solidFill>
              </a:rPr>
              <a:t>Graphical</a:t>
            </a:r>
            <a:r>
              <a:rPr dirty="0" sz="4350" spc="375">
                <a:solidFill>
                  <a:srgbClr val="000000"/>
                </a:solidFill>
              </a:rPr>
              <a:t> </a:t>
            </a:r>
            <a:r>
              <a:rPr dirty="0" sz="4350" spc="-20">
                <a:solidFill>
                  <a:srgbClr val="000000"/>
                </a:solidFill>
              </a:rPr>
              <a:t>Interpretation</a:t>
            </a:r>
            <a:endParaRPr sz="4350"/>
          </a:p>
        </p:txBody>
      </p:sp>
      <p:pic>
        <p:nvPicPr>
          <p:cNvPr id="6" name="object 6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3198729" y="3631310"/>
            <a:ext cx="2347595" cy="307263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580319" y="4010698"/>
            <a:ext cx="2313609" cy="249402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3324459" y="4774311"/>
            <a:ext cx="1237996" cy="308800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0597045" y="5155311"/>
            <a:ext cx="1345768" cy="247789"/>
          </a:xfrm>
          <a:prstGeom prst="rect">
            <a:avLst/>
          </a:prstGeom>
        </p:spPr>
      </p:pic>
      <p:sp>
        <p:nvSpPr>
          <p:cNvPr id="10" name="object 10" descr=""/>
          <p:cNvSpPr txBox="1"/>
          <p:nvPr/>
        </p:nvSpPr>
        <p:spPr>
          <a:xfrm>
            <a:off x="10553192" y="2788552"/>
            <a:ext cx="6054090" cy="2688590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12700" marR="362585">
              <a:lnSpc>
                <a:spcPct val="102000"/>
              </a:lnSpc>
              <a:spcBef>
                <a:spcPts val="65"/>
              </a:spcBef>
              <a:tabLst>
                <a:tab pos="5071745" algn="l"/>
              </a:tabLst>
            </a:pPr>
            <a:r>
              <a:rPr dirty="0" sz="2450">
                <a:latin typeface="Verdana"/>
                <a:cs typeface="Verdana"/>
              </a:rPr>
              <a:t>Visualizing</a:t>
            </a:r>
            <a:r>
              <a:rPr dirty="0" sz="2450" spc="-5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solutions</a:t>
            </a:r>
            <a:r>
              <a:rPr dirty="0" sz="2450" spc="-5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to</a:t>
            </a:r>
            <a:r>
              <a:rPr dirty="0" sz="2450" spc="-50">
                <a:latin typeface="Verdana"/>
                <a:cs typeface="Verdana"/>
              </a:rPr>
              <a:t> </a:t>
            </a:r>
            <a:r>
              <a:rPr dirty="0" sz="2450" spc="-70">
                <a:latin typeface="Verdana"/>
                <a:cs typeface="Verdana"/>
              </a:rPr>
              <a:t>ﬁrst-</a:t>
            </a:r>
            <a:r>
              <a:rPr dirty="0" sz="2450" spc="-10">
                <a:latin typeface="Verdana"/>
                <a:cs typeface="Verdana"/>
              </a:rPr>
              <a:t>order </a:t>
            </a:r>
            <a:r>
              <a:rPr dirty="0" sz="2450">
                <a:latin typeface="Verdana"/>
                <a:cs typeface="Verdana"/>
              </a:rPr>
              <a:t>differential</a:t>
            </a:r>
            <a:r>
              <a:rPr dirty="0" sz="2450" spc="-4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equations</a:t>
            </a:r>
            <a:r>
              <a:rPr dirty="0" sz="2450" spc="-35">
                <a:latin typeface="Verdana"/>
                <a:cs typeface="Verdana"/>
              </a:rPr>
              <a:t> </a:t>
            </a:r>
            <a:r>
              <a:rPr dirty="0" sz="2450" spc="65">
                <a:latin typeface="Verdana"/>
                <a:cs typeface="Verdana"/>
              </a:rPr>
              <a:t>can</a:t>
            </a:r>
            <a:r>
              <a:rPr dirty="0" sz="2450" spc="-40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provide </a:t>
            </a:r>
            <a:r>
              <a:rPr dirty="0" sz="2450" spc="55">
                <a:latin typeface="Verdana"/>
                <a:cs typeface="Verdana"/>
              </a:rPr>
              <a:t>deeper</a:t>
            </a:r>
            <a:r>
              <a:rPr dirty="0" sz="2450" spc="-220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insights.</a:t>
            </a:r>
            <a:r>
              <a:rPr dirty="0" sz="2450">
                <a:latin typeface="Verdana"/>
                <a:cs typeface="Verdana"/>
              </a:rPr>
              <a:t>	</a:t>
            </a:r>
            <a:r>
              <a:rPr dirty="0" sz="2450" spc="55">
                <a:latin typeface="Verdana"/>
                <a:cs typeface="Verdana"/>
              </a:rPr>
              <a:t>and</a:t>
            </a:r>
            <a:endParaRPr sz="2450">
              <a:latin typeface="Verdana"/>
              <a:cs typeface="Verdana"/>
            </a:endParaRPr>
          </a:p>
          <a:p>
            <a:pPr marL="12700" marR="5080" indent="2406650">
              <a:lnSpc>
                <a:spcPct val="102000"/>
              </a:lnSpc>
              <a:tabLst>
                <a:tab pos="4075429" algn="l"/>
              </a:tabLst>
            </a:pPr>
            <a:r>
              <a:rPr dirty="0" sz="2450" spc="-20">
                <a:latin typeface="Verdana"/>
                <a:cs typeface="Verdana"/>
              </a:rPr>
              <a:t>illustrate</a:t>
            </a:r>
            <a:r>
              <a:rPr dirty="0" sz="2450" spc="-190">
                <a:latin typeface="Verdana"/>
                <a:cs typeface="Verdana"/>
              </a:rPr>
              <a:t> </a:t>
            </a:r>
            <a:r>
              <a:rPr dirty="0" sz="2450" spc="95">
                <a:latin typeface="Verdana"/>
                <a:cs typeface="Verdana"/>
              </a:rPr>
              <a:t>how</a:t>
            </a:r>
            <a:r>
              <a:rPr dirty="0" sz="2450" spc="-190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solutions </a:t>
            </a:r>
            <a:r>
              <a:rPr dirty="0" sz="2450" spc="-45">
                <a:latin typeface="Verdana"/>
                <a:cs typeface="Verdana"/>
              </a:rPr>
              <a:t>evolve</a:t>
            </a:r>
            <a:r>
              <a:rPr dirty="0" sz="2450" spc="-190">
                <a:latin typeface="Verdana"/>
                <a:cs typeface="Verdana"/>
              </a:rPr>
              <a:t> </a:t>
            </a:r>
            <a:r>
              <a:rPr dirty="0" sz="2450" spc="-50">
                <a:latin typeface="Verdana"/>
                <a:cs typeface="Verdana"/>
              </a:rPr>
              <a:t>over</a:t>
            </a:r>
            <a:r>
              <a:rPr dirty="0" sz="2450" spc="-185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time,</a:t>
            </a:r>
            <a:r>
              <a:rPr dirty="0" sz="2450" spc="-190">
                <a:latin typeface="Verdana"/>
                <a:cs typeface="Verdana"/>
              </a:rPr>
              <a:t> </a:t>
            </a:r>
            <a:r>
              <a:rPr dirty="0" sz="2450" spc="75">
                <a:latin typeface="Verdana"/>
                <a:cs typeface="Verdana"/>
              </a:rPr>
              <a:t>helping</a:t>
            </a:r>
            <a:r>
              <a:rPr dirty="0" sz="2450" spc="-185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us </a:t>
            </a:r>
            <a:r>
              <a:rPr dirty="0" sz="2450" spc="80">
                <a:latin typeface="Verdana"/>
                <a:cs typeface="Verdana"/>
              </a:rPr>
              <a:t>comprehend</a:t>
            </a:r>
            <a:r>
              <a:rPr dirty="0" sz="2450" spc="-170">
                <a:latin typeface="Verdana"/>
                <a:cs typeface="Verdana"/>
              </a:rPr>
              <a:t> </a:t>
            </a:r>
            <a:r>
              <a:rPr dirty="0" sz="2450" spc="30">
                <a:latin typeface="Verdana"/>
                <a:cs typeface="Verdana"/>
              </a:rPr>
              <a:t>the</a:t>
            </a:r>
            <a:r>
              <a:rPr dirty="0" sz="2450">
                <a:latin typeface="Verdana"/>
                <a:cs typeface="Verdana"/>
              </a:rPr>
              <a:t>	</a:t>
            </a:r>
            <a:r>
              <a:rPr dirty="0" sz="2450" spc="55">
                <a:latin typeface="Verdana"/>
                <a:cs typeface="Verdana"/>
              </a:rPr>
              <a:t>and</a:t>
            </a:r>
            <a:endParaRPr sz="2450">
              <a:latin typeface="Verdana"/>
              <a:cs typeface="Verdana"/>
            </a:endParaRPr>
          </a:p>
          <a:p>
            <a:pPr marL="1470660">
              <a:lnSpc>
                <a:spcPct val="100000"/>
              </a:lnSpc>
              <a:spcBef>
                <a:spcPts val="60"/>
              </a:spcBef>
            </a:pPr>
            <a:r>
              <a:rPr dirty="0" sz="2450">
                <a:latin typeface="Verdana"/>
                <a:cs typeface="Verdana"/>
              </a:rPr>
              <a:t>of</a:t>
            </a:r>
            <a:r>
              <a:rPr dirty="0" sz="2450" spc="-195">
                <a:latin typeface="Verdana"/>
                <a:cs typeface="Verdana"/>
              </a:rPr>
              <a:t> </a:t>
            </a:r>
            <a:r>
              <a:rPr dirty="0" sz="2450" spc="45">
                <a:latin typeface="Verdana"/>
                <a:cs typeface="Verdana"/>
              </a:rPr>
              <a:t>dynamical</a:t>
            </a:r>
            <a:r>
              <a:rPr dirty="0" sz="2450" spc="-190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systems.</a:t>
            </a:r>
            <a:endParaRPr sz="245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9144000" y="-1"/>
            <a:ext cx="9144000" cy="10287000"/>
            <a:chOff x="9144000" y="-1"/>
            <a:chExt cx="9144000" cy="10287000"/>
          </a:xfrm>
        </p:grpSpPr>
        <p:sp>
          <p:nvSpPr>
            <p:cNvPr id="3" name="object 3" descr=""/>
            <p:cNvSpPr/>
            <p:nvPr/>
          </p:nvSpPr>
          <p:spPr>
            <a:xfrm>
              <a:off x="9144000" y="-1"/>
              <a:ext cx="9144000" cy="10287000"/>
            </a:xfrm>
            <a:custGeom>
              <a:avLst/>
              <a:gdLst/>
              <a:ahLst/>
              <a:cxnLst/>
              <a:rect l="l" t="t" r="r" b="b"/>
              <a:pathLst>
                <a:path w="9144000" h="10287000">
                  <a:moveTo>
                    <a:pt x="9144000" y="0"/>
                  </a:moveTo>
                  <a:lnTo>
                    <a:pt x="0" y="0"/>
                  </a:lnTo>
                  <a:lnTo>
                    <a:pt x="0" y="10287000"/>
                  </a:lnTo>
                  <a:lnTo>
                    <a:pt x="9144000" y="10287000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4" name="object 4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453192" y="1142997"/>
              <a:ext cx="6496049" cy="7962900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438097" y="1929117"/>
            <a:ext cx="3703320" cy="12827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600"/>
              </a:lnSpc>
              <a:spcBef>
                <a:spcPts val="95"/>
              </a:spcBef>
            </a:pPr>
            <a:r>
              <a:rPr dirty="0" sz="4100">
                <a:solidFill>
                  <a:srgbClr val="000000"/>
                </a:solidFill>
              </a:rPr>
              <a:t>Challenges</a:t>
            </a:r>
            <a:r>
              <a:rPr dirty="0" sz="4100" spc="409">
                <a:solidFill>
                  <a:srgbClr val="000000"/>
                </a:solidFill>
              </a:rPr>
              <a:t> </a:t>
            </a:r>
            <a:r>
              <a:rPr dirty="0" sz="4100" spc="-25">
                <a:solidFill>
                  <a:srgbClr val="000000"/>
                </a:solidFill>
              </a:rPr>
              <a:t>and </a:t>
            </a:r>
            <a:r>
              <a:rPr dirty="0" sz="4100" spc="-10">
                <a:solidFill>
                  <a:srgbClr val="000000"/>
                </a:solidFill>
              </a:rPr>
              <a:t>Complexities</a:t>
            </a:r>
            <a:endParaRPr sz="4100"/>
          </a:p>
        </p:txBody>
      </p:sp>
      <p:pic>
        <p:nvPicPr>
          <p:cNvPr id="6" name="object 6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477162" y="5517312"/>
            <a:ext cx="3811320" cy="308800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477162" y="5955462"/>
            <a:ext cx="3144316" cy="307263"/>
          </a:xfrm>
          <a:prstGeom prst="rect">
            <a:avLst/>
          </a:prstGeom>
        </p:spPr>
      </p:pic>
      <p:sp>
        <p:nvSpPr>
          <p:cNvPr id="8" name="object 8" descr=""/>
          <p:cNvSpPr txBox="1"/>
          <p:nvPr/>
        </p:nvSpPr>
        <p:spPr>
          <a:xfrm>
            <a:off x="1433296" y="3175317"/>
            <a:ext cx="6086475" cy="3101975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12700" marR="5080">
              <a:lnSpc>
                <a:spcPct val="118000"/>
              </a:lnSpc>
              <a:spcBef>
                <a:spcPts val="75"/>
              </a:spcBef>
            </a:pPr>
            <a:r>
              <a:rPr dirty="0" sz="2450" spc="85">
                <a:latin typeface="Verdana"/>
                <a:cs typeface="Verdana"/>
              </a:rPr>
              <a:t>While</a:t>
            </a:r>
            <a:r>
              <a:rPr dirty="0" sz="2450" spc="-145">
                <a:latin typeface="Verdana"/>
                <a:cs typeface="Verdana"/>
              </a:rPr>
              <a:t> </a:t>
            </a:r>
            <a:r>
              <a:rPr dirty="0" sz="2450" spc="-65">
                <a:latin typeface="Verdana"/>
                <a:cs typeface="Verdana"/>
              </a:rPr>
              <a:t>ﬁrst-</a:t>
            </a:r>
            <a:r>
              <a:rPr dirty="0" sz="2450">
                <a:latin typeface="Verdana"/>
                <a:cs typeface="Verdana"/>
              </a:rPr>
              <a:t>order</a:t>
            </a:r>
            <a:r>
              <a:rPr dirty="0" sz="2450" spc="-14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differential</a:t>
            </a:r>
            <a:r>
              <a:rPr dirty="0" sz="2450" spc="-145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equations </a:t>
            </a:r>
            <a:r>
              <a:rPr dirty="0" sz="2450" spc="-35">
                <a:latin typeface="Verdana"/>
                <a:cs typeface="Verdana"/>
              </a:rPr>
              <a:t>are</a:t>
            </a:r>
            <a:r>
              <a:rPr dirty="0" sz="2450" spc="-16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foundational,</a:t>
            </a:r>
            <a:r>
              <a:rPr dirty="0" sz="2450" spc="-15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they</a:t>
            </a:r>
            <a:r>
              <a:rPr dirty="0" sz="2450" spc="-155">
                <a:latin typeface="Verdana"/>
                <a:cs typeface="Verdana"/>
              </a:rPr>
              <a:t> </a:t>
            </a:r>
            <a:r>
              <a:rPr dirty="0" sz="2450" spc="65">
                <a:latin typeface="Verdana"/>
                <a:cs typeface="Verdana"/>
              </a:rPr>
              <a:t>can</a:t>
            </a:r>
            <a:r>
              <a:rPr dirty="0" sz="2450" spc="-160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present </a:t>
            </a:r>
            <a:r>
              <a:rPr dirty="0" sz="2450">
                <a:latin typeface="Verdana"/>
                <a:cs typeface="Verdana"/>
              </a:rPr>
              <a:t>challenges,</a:t>
            </a:r>
            <a:r>
              <a:rPr dirty="0" sz="2450" spc="-114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especially</a:t>
            </a:r>
            <a:r>
              <a:rPr dirty="0" sz="2450" spc="-114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in</a:t>
            </a:r>
            <a:r>
              <a:rPr dirty="0" sz="2450" spc="-11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non-</a:t>
            </a:r>
            <a:r>
              <a:rPr dirty="0" sz="2450" spc="-10">
                <a:latin typeface="Verdana"/>
                <a:cs typeface="Verdana"/>
              </a:rPr>
              <a:t>linear </a:t>
            </a:r>
            <a:r>
              <a:rPr dirty="0" sz="2450" spc="-70">
                <a:latin typeface="Verdana"/>
                <a:cs typeface="Verdana"/>
              </a:rPr>
              <a:t>cases.</a:t>
            </a:r>
            <a:r>
              <a:rPr dirty="0" sz="2450" spc="-195">
                <a:latin typeface="Verdana"/>
                <a:cs typeface="Verdana"/>
              </a:rPr>
              <a:t> </a:t>
            </a:r>
            <a:r>
              <a:rPr dirty="0" sz="2450" spc="65">
                <a:latin typeface="Verdana"/>
                <a:cs typeface="Verdana"/>
              </a:rPr>
              <a:t>Understanding</a:t>
            </a:r>
            <a:r>
              <a:rPr dirty="0" sz="2450" spc="-195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these </a:t>
            </a:r>
            <a:r>
              <a:rPr dirty="0" sz="2450">
                <a:latin typeface="Verdana"/>
                <a:cs typeface="Verdana"/>
              </a:rPr>
              <a:t>complexities</a:t>
            </a:r>
            <a:r>
              <a:rPr dirty="0" sz="2450" spc="-100">
                <a:latin typeface="Verdana"/>
                <a:cs typeface="Verdana"/>
              </a:rPr>
              <a:t> </a:t>
            </a:r>
            <a:r>
              <a:rPr dirty="0" sz="2450" spc="-50">
                <a:latin typeface="Verdana"/>
                <a:cs typeface="Verdana"/>
              </a:rPr>
              <a:t>is</a:t>
            </a:r>
            <a:r>
              <a:rPr dirty="0" sz="2450" spc="-9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crucial</a:t>
            </a:r>
            <a:r>
              <a:rPr dirty="0" sz="2450" spc="-95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for</a:t>
            </a:r>
            <a:r>
              <a:rPr dirty="0" sz="2450" spc="-95">
                <a:latin typeface="Verdana"/>
                <a:cs typeface="Verdana"/>
              </a:rPr>
              <a:t> </a:t>
            </a:r>
            <a:r>
              <a:rPr dirty="0" sz="2450" spc="45">
                <a:latin typeface="Verdana"/>
                <a:cs typeface="Verdana"/>
              </a:rPr>
              <a:t>advancing</a:t>
            </a:r>
            <a:r>
              <a:rPr dirty="0" sz="2450" spc="-95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in</a:t>
            </a:r>
            <a:endParaRPr sz="2450">
              <a:latin typeface="Verdana"/>
              <a:cs typeface="Verdana"/>
            </a:endParaRPr>
          </a:p>
          <a:p>
            <a:pPr marL="3267075" marR="177165" indent="666750">
              <a:lnSpc>
                <a:spcPct val="117300"/>
              </a:lnSpc>
            </a:pPr>
            <a:r>
              <a:rPr dirty="0" sz="2450" spc="80">
                <a:latin typeface="Verdana"/>
                <a:cs typeface="Verdana"/>
              </a:rPr>
              <a:t>and</a:t>
            </a:r>
            <a:r>
              <a:rPr dirty="0" sz="2450" spc="-210">
                <a:latin typeface="Verdana"/>
                <a:cs typeface="Verdana"/>
              </a:rPr>
              <a:t> </a:t>
            </a:r>
            <a:r>
              <a:rPr dirty="0" sz="2450" spc="35">
                <a:latin typeface="Verdana"/>
                <a:cs typeface="Verdana"/>
              </a:rPr>
              <a:t>tackling </a:t>
            </a:r>
            <a:r>
              <a:rPr dirty="0" sz="2450" spc="-10">
                <a:latin typeface="Verdana"/>
                <a:cs typeface="Verdana"/>
              </a:rPr>
              <a:t>effectively.</a:t>
            </a:r>
            <a:endParaRPr sz="245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-1777"/>
            <a:ext cx="18288000" cy="10287000"/>
            <a:chOff x="0" y="-1777"/>
            <a:chExt cx="18288000" cy="10287000"/>
          </a:xfrm>
        </p:grpSpPr>
        <p:sp>
          <p:nvSpPr>
            <p:cNvPr id="3" name="object 3" descr=""/>
            <p:cNvSpPr/>
            <p:nvPr/>
          </p:nvSpPr>
          <p:spPr>
            <a:xfrm>
              <a:off x="0" y="-1765"/>
              <a:ext cx="18288000" cy="10287000"/>
            </a:xfrm>
            <a:custGeom>
              <a:avLst/>
              <a:gdLst/>
              <a:ahLst/>
              <a:cxnLst/>
              <a:rect l="l" t="t" r="r" b="b"/>
              <a:pathLst>
                <a:path w="18288000" h="10287000">
                  <a:moveTo>
                    <a:pt x="18288000" y="0"/>
                  </a:moveTo>
                  <a:lnTo>
                    <a:pt x="17061942" y="0"/>
                  </a:lnTo>
                  <a:lnTo>
                    <a:pt x="17061942" y="1225550"/>
                  </a:lnTo>
                  <a:lnTo>
                    <a:pt x="17061942" y="9061450"/>
                  </a:lnTo>
                  <a:lnTo>
                    <a:pt x="12092534" y="9061450"/>
                  </a:lnTo>
                  <a:lnTo>
                    <a:pt x="12092534" y="9057615"/>
                  </a:lnTo>
                  <a:lnTo>
                    <a:pt x="6195504" y="9057615"/>
                  </a:lnTo>
                  <a:lnTo>
                    <a:pt x="6195504" y="9061450"/>
                  </a:lnTo>
                  <a:lnTo>
                    <a:pt x="1225994" y="9061450"/>
                  </a:lnTo>
                  <a:lnTo>
                    <a:pt x="1225994" y="1225550"/>
                  </a:lnTo>
                  <a:lnTo>
                    <a:pt x="6195504" y="1225550"/>
                  </a:lnTo>
                  <a:lnTo>
                    <a:pt x="6195504" y="1230045"/>
                  </a:lnTo>
                  <a:lnTo>
                    <a:pt x="12092534" y="1230045"/>
                  </a:lnTo>
                  <a:lnTo>
                    <a:pt x="12092534" y="1225550"/>
                  </a:lnTo>
                  <a:lnTo>
                    <a:pt x="17061942" y="1225550"/>
                  </a:lnTo>
                  <a:lnTo>
                    <a:pt x="17061942" y="0"/>
                  </a:lnTo>
                  <a:lnTo>
                    <a:pt x="11815737" y="0"/>
                  </a:lnTo>
                  <a:lnTo>
                    <a:pt x="11815737" y="1828"/>
                  </a:lnTo>
                  <a:lnTo>
                    <a:pt x="6472263" y="1828"/>
                  </a:lnTo>
                  <a:lnTo>
                    <a:pt x="6472263" y="0"/>
                  </a:lnTo>
                  <a:lnTo>
                    <a:pt x="0" y="0"/>
                  </a:lnTo>
                  <a:lnTo>
                    <a:pt x="0" y="1225550"/>
                  </a:lnTo>
                  <a:lnTo>
                    <a:pt x="0" y="9061450"/>
                  </a:lnTo>
                  <a:lnTo>
                    <a:pt x="0" y="10287000"/>
                  </a:lnTo>
                  <a:lnTo>
                    <a:pt x="6472263" y="10287000"/>
                  </a:lnTo>
                  <a:lnTo>
                    <a:pt x="6472263" y="10285832"/>
                  </a:lnTo>
                  <a:lnTo>
                    <a:pt x="11815737" y="10285832"/>
                  </a:lnTo>
                  <a:lnTo>
                    <a:pt x="11815737" y="10287000"/>
                  </a:lnTo>
                  <a:lnTo>
                    <a:pt x="18288000" y="10287000"/>
                  </a:lnTo>
                  <a:lnTo>
                    <a:pt x="18288000" y="9061450"/>
                  </a:lnTo>
                  <a:lnTo>
                    <a:pt x="18288000" y="1225550"/>
                  </a:lnTo>
                  <a:lnTo>
                    <a:pt x="1828800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4" name="object 4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857653" y="5502871"/>
              <a:ext cx="2082533" cy="247802"/>
            </a:xfrm>
            <a:prstGeom prst="rect">
              <a:avLst/>
            </a:prstGeom>
          </p:spPr>
        </p:pic>
        <p:pic>
          <p:nvPicPr>
            <p:cNvPr id="5" name="object 5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789525" y="5883871"/>
              <a:ext cx="1691259" cy="308800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284542" y="5883871"/>
              <a:ext cx="1322489" cy="247802"/>
            </a:xfrm>
            <a:prstGeom prst="rect">
              <a:avLst/>
            </a:prstGeom>
          </p:spPr>
        </p:pic>
      </p:grpSp>
      <p:sp>
        <p:nvSpPr>
          <p:cNvPr id="7" name="object 7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2912745" marR="5080" indent="-2900680">
              <a:lnSpc>
                <a:spcPct val="100400"/>
              </a:lnSpc>
              <a:spcBef>
                <a:spcPts val="105"/>
              </a:spcBef>
            </a:pPr>
            <a:r>
              <a:rPr dirty="0" spc="120"/>
              <a:t>Conclusion:</a:t>
            </a:r>
            <a:r>
              <a:rPr dirty="0" spc="-35"/>
              <a:t> </a:t>
            </a:r>
            <a:r>
              <a:rPr dirty="0"/>
              <a:t>The</a:t>
            </a:r>
            <a:r>
              <a:rPr dirty="0" spc="150"/>
              <a:t> </a:t>
            </a:r>
            <a:r>
              <a:rPr dirty="0" spc="-10"/>
              <a:t>Journey </a:t>
            </a:r>
            <a:r>
              <a:rPr dirty="0" spc="80"/>
              <a:t>Continues</a:t>
            </a:r>
          </a:p>
        </p:txBody>
      </p:sp>
      <p:sp>
        <p:nvSpPr>
          <p:cNvPr id="8" name="object 8" descr=""/>
          <p:cNvSpPr txBox="1"/>
          <p:nvPr/>
        </p:nvSpPr>
        <p:spPr>
          <a:xfrm>
            <a:off x="4266196" y="4660112"/>
            <a:ext cx="9745980" cy="1926589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217170" marR="5080" indent="-205104">
              <a:lnSpc>
                <a:spcPct val="102000"/>
              </a:lnSpc>
              <a:spcBef>
                <a:spcPts val="65"/>
              </a:spcBef>
              <a:tabLst>
                <a:tab pos="6670040" algn="l"/>
              </a:tabLst>
            </a:pPr>
            <a:r>
              <a:rPr dirty="0" sz="2450" spc="-95">
                <a:latin typeface="Verdana"/>
                <a:cs typeface="Verdana"/>
              </a:rPr>
              <a:t>In</a:t>
            </a:r>
            <a:r>
              <a:rPr dirty="0" sz="2450" spc="-114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summary,</a:t>
            </a:r>
            <a:r>
              <a:rPr dirty="0" sz="2450" spc="-114">
                <a:latin typeface="Verdana"/>
                <a:cs typeface="Verdana"/>
              </a:rPr>
              <a:t> </a:t>
            </a:r>
            <a:r>
              <a:rPr dirty="0" sz="2450" spc="-65">
                <a:latin typeface="Verdana"/>
                <a:cs typeface="Verdana"/>
              </a:rPr>
              <a:t>ﬁrst-</a:t>
            </a:r>
            <a:r>
              <a:rPr dirty="0" sz="2450">
                <a:latin typeface="Verdana"/>
                <a:cs typeface="Verdana"/>
              </a:rPr>
              <a:t>order</a:t>
            </a:r>
            <a:r>
              <a:rPr dirty="0" sz="2450" spc="-114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differential</a:t>
            </a:r>
            <a:r>
              <a:rPr dirty="0" sz="2450" spc="-114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equations</a:t>
            </a:r>
            <a:r>
              <a:rPr dirty="0" sz="2450" spc="-114">
                <a:latin typeface="Verdana"/>
                <a:cs typeface="Verdana"/>
              </a:rPr>
              <a:t> </a:t>
            </a:r>
            <a:r>
              <a:rPr dirty="0" sz="2450" spc="-35">
                <a:latin typeface="Verdana"/>
                <a:cs typeface="Verdana"/>
              </a:rPr>
              <a:t>are</a:t>
            </a:r>
            <a:r>
              <a:rPr dirty="0" sz="2450" spc="-114">
                <a:latin typeface="Verdana"/>
                <a:cs typeface="Verdana"/>
              </a:rPr>
              <a:t> </a:t>
            </a:r>
            <a:r>
              <a:rPr dirty="0" sz="2450" spc="-20">
                <a:latin typeface="Verdana"/>
                <a:cs typeface="Verdana"/>
              </a:rPr>
              <a:t>a</a:t>
            </a:r>
            <a:r>
              <a:rPr dirty="0" sz="2450" spc="-114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gateway</a:t>
            </a:r>
            <a:r>
              <a:rPr dirty="0" sz="2450" spc="-114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to </a:t>
            </a:r>
            <a:r>
              <a:rPr dirty="0" sz="2450" spc="60">
                <a:latin typeface="Verdana"/>
                <a:cs typeface="Verdana"/>
              </a:rPr>
              <a:t>understanding</a:t>
            </a:r>
            <a:r>
              <a:rPr dirty="0" sz="2450" spc="-175">
                <a:latin typeface="Verdana"/>
                <a:cs typeface="Verdana"/>
              </a:rPr>
              <a:t> </a:t>
            </a:r>
            <a:r>
              <a:rPr dirty="0" sz="2450" spc="55">
                <a:latin typeface="Verdana"/>
                <a:cs typeface="Verdana"/>
              </a:rPr>
              <a:t>the</a:t>
            </a:r>
            <a:r>
              <a:rPr dirty="0" sz="2450" spc="-175">
                <a:latin typeface="Verdana"/>
                <a:cs typeface="Verdana"/>
              </a:rPr>
              <a:t> </a:t>
            </a:r>
            <a:r>
              <a:rPr dirty="0" sz="2450" spc="45">
                <a:latin typeface="Verdana"/>
                <a:cs typeface="Verdana"/>
              </a:rPr>
              <a:t>dynamics</a:t>
            </a:r>
            <a:r>
              <a:rPr dirty="0" sz="2450" spc="-17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of</a:t>
            </a:r>
            <a:r>
              <a:rPr dirty="0" sz="2450" spc="-175">
                <a:latin typeface="Verdana"/>
                <a:cs typeface="Verdana"/>
              </a:rPr>
              <a:t> </a:t>
            </a:r>
            <a:r>
              <a:rPr dirty="0" sz="2450" spc="55">
                <a:latin typeface="Verdana"/>
                <a:cs typeface="Verdana"/>
              </a:rPr>
              <a:t>the</a:t>
            </a:r>
            <a:r>
              <a:rPr dirty="0" sz="2450" spc="-17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world</a:t>
            </a:r>
            <a:r>
              <a:rPr dirty="0" sz="2450" spc="-175">
                <a:latin typeface="Verdana"/>
                <a:cs typeface="Verdana"/>
              </a:rPr>
              <a:t> </a:t>
            </a:r>
            <a:r>
              <a:rPr dirty="0" sz="2450" spc="50">
                <a:latin typeface="Verdana"/>
                <a:cs typeface="Verdana"/>
              </a:rPr>
              <a:t>around</a:t>
            </a:r>
            <a:r>
              <a:rPr dirty="0" sz="2450" spc="-170">
                <a:latin typeface="Verdana"/>
                <a:cs typeface="Verdana"/>
              </a:rPr>
              <a:t> </a:t>
            </a:r>
            <a:r>
              <a:rPr dirty="0" sz="2450" spc="-120">
                <a:latin typeface="Verdana"/>
                <a:cs typeface="Verdana"/>
              </a:rPr>
              <a:t>us.</a:t>
            </a:r>
            <a:r>
              <a:rPr dirty="0" sz="2450" spc="-175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As</a:t>
            </a:r>
            <a:r>
              <a:rPr dirty="0" sz="2450" spc="-175">
                <a:latin typeface="Verdana"/>
                <a:cs typeface="Verdana"/>
              </a:rPr>
              <a:t> </a:t>
            </a:r>
            <a:r>
              <a:rPr dirty="0" sz="2450" spc="45">
                <a:latin typeface="Verdana"/>
                <a:cs typeface="Verdana"/>
              </a:rPr>
              <a:t>we </a:t>
            </a:r>
            <a:r>
              <a:rPr dirty="0" sz="2450" spc="65">
                <a:latin typeface="Verdana"/>
                <a:cs typeface="Verdana"/>
              </a:rPr>
              <a:t>continue</a:t>
            </a:r>
            <a:r>
              <a:rPr dirty="0" sz="2450" spc="-16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our</a:t>
            </a:r>
            <a:r>
              <a:rPr dirty="0" sz="2450" spc="-16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exploration</a:t>
            </a:r>
            <a:r>
              <a:rPr dirty="0" sz="2450" spc="-160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of</a:t>
            </a:r>
            <a:r>
              <a:rPr dirty="0" sz="2450">
                <a:latin typeface="Verdana"/>
                <a:cs typeface="Verdana"/>
              </a:rPr>
              <a:t>	</a:t>
            </a:r>
            <a:r>
              <a:rPr dirty="0" sz="2450" spc="-365">
                <a:latin typeface="Verdana"/>
                <a:cs typeface="Verdana"/>
              </a:rPr>
              <a:t>,</a:t>
            </a:r>
            <a:r>
              <a:rPr dirty="0" sz="2450" spc="-200">
                <a:latin typeface="Verdana"/>
                <a:cs typeface="Verdana"/>
              </a:rPr>
              <a:t> </a:t>
            </a:r>
            <a:r>
              <a:rPr dirty="0" sz="2450" spc="-50">
                <a:latin typeface="Verdana"/>
                <a:cs typeface="Verdana"/>
              </a:rPr>
              <a:t>let’s</a:t>
            </a:r>
            <a:r>
              <a:rPr dirty="0" sz="2450" spc="-195">
                <a:latin typeface="Verdana"/>
                <a:cs typeface="Verdana"/>
              </a:rPr>
              <a:t> </a:t>
            </a:r>
            <a:r>
              <a:rPr dirty="0" sz="2450" spc="45">
                <a:latin typeface="Verdana"/>
                <a:cs typeface="Verdana"/>
              </a:rPr>
              <a:t>embrace</a:t>
            </a:r>
            <a:r>
              <a:rPr dirty="0" sz="2450" spc="-200">
                <a:latin typeface="Verdana"/>
                <a:cs typeface="Verdana"/>
              </a:rPr>
              <a:t> </a:t>
            </a:r>
            <a:r>
              <a:rPr dirty="0" sz="2450" spc="30">
                <a:latin typeface="Verdana"/>
                <a:cs typeface="Verdana"/>
              </a:rPr>
              <a:t>the</a:t>
            </a:r>
            <a:endParaRPr sz="2450">
              <a:latin typeface="Verdana"/>
              <a:cs typeface="Verdana"/>
            </a:endParaRPr>
          </a:p>
          <a:p>
            <a:pPr marL="4250690" marR="501015" indent="-1957705">
              <a:lnSpc>
                <a:spcPct val="102000"/>
              </a:lnSpc>
              <a:tabLst>
                <a:tab pos="4419600" algn="l"/>
              </a:tabLst>
            </a:pPr>
            <a:r>
              <a:rPr dirty="0" sz="2450" spc="55">
                <a:latin typeface="Verdana"/>
                <a:cs typeface="Verdana"/>
              </a:rPr>
              <a:t>and</a:t>
            </a:r>
            <a:r>
              <a:rPr dirty="0" sz="2450">
                <a:latin typeface="Verdana"/>
                <a:cs typeface="Verdana"/>
              </a:rPr>
              <a:t>		these</a:t>
            </a:r>
            <a:r>
              <a:rPr dirty="0" sz="2450" spc="-2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equations</a:t>
            </a:r>
            <a:r>
              <a:rPr dirty="0" sz="2450" spc="-1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present</a:t>
            </a:r>
            <a:r>
              <a:rPr dirty="0" sz="2450" spc="-1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in</a:t>
            </a:r>
            <a:r>
              <a:rPr dirty="0" sz="2450" spc="-15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our </a:t>
            </a:r>
            <a:r>
              <a:rPr dirty="0" sz="2450" spc="-10">
                <a:latin typeface="Verdana"/>
                <a:cs typeface="Verdana"/>
              </a:rPr>
              <a:t>journey.</a:t>
            </a:r>
            <a:endParaRPr sz="245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Untitled</dc:title>
  <dcterms:created xsi:type="dcterms:W3CDTF">2024-12-18T06:16:20Z</dcterms:created>
  <dcterms:modified xsi:type="dcterms:W3CDTF">2024-12-18T06:16:20Z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2024-12-18T00:00:00Z</vt:filetime>
  </property>
  <property fmtid="{D5CDD505-2E9C-101B-9397-08002B2CF9AE}" pid="3" name="Creator">
    <vt:lpwstr>Chromium</vt:lpwstr>
  </property>
  <property fmtid="{D5CDD505-2E9C-101B-9397-08002B2CF9AE}" pid="4" name="LastSaved">
    <vt:filetime>2024-12-18T00:00:00Z</vt:filetime>
  </property>
  <property fmtid="{D5CDD505-2E9C-101B-9397-08002B2CF9AE}" pid="5" name="Producer">
    <vt:lpwstr>GPL Ghostscript 10.04.0</vt:lpwstr>
  </property>
</Properties>
</file>