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5.png" ContentType="image/png"/>
  <Override PartName="/ppt/media/image4.png" ContentType="image/png"/>
  <Override PartName="/ppt/media/image27.png" ContentType="image/png"/>
  <Override PartName="/ppt/media/image29.png" ContentType="image/png"/>
  <Override PartName="/ppt/media/image6.png" ContentType="image/png"/>
  <Override PartName="/ppt/media/image28.jpeg" ContentType="image/jpeg"/>
  <Override PartName="/ppt/media/image18.png" ContentType="image/png"/>
  <Override PartName="/ppt/media/image7.jpeg" ContentType="image/jpeg"/>
  <Override PartName="/ppt/media/image11.png" ContentType="image/png"/>
  <Override PartName="/ppt/media/image8.png" ContentType="image/png"/>
  <Override PartName="/ppt/media/image13.png" ContentType="image/png"/>
  <Override PartName="/ppt/media/image5.png" ContentType="image/png"/>
  <Override PartName="/ppt/media/image30.png" ContentType="image/png"/>
  <Override PartName="/ppt/media/image12.png" ContentType="image/png"/>
  <Override PartName="/ppt/media/image3.png" ContentType="image/png"/>
  <Override PartName="/ppt/media/image26.png" ContentType="image/png"/>
  <Override PartName="/ppt/media/image20.png" ContentType="image/png"/>
  <Override PartName="/ppt/media/image2.jpeg" ContentType="image/jpeg"/>
  <Override PartName="/ppt/media/image1.jpeg" ContentType="image/jpeg"/>
  <Override PartName="/ppt/media/image22.jpeg" ContentType="image/jpeg"/>
  <Override PartName="/ppt/media/image9.png" ContentType="image/png"/>
  <Override PartName="/ppt/media/image10.jpeg" ContentType="image/jpe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9.png" ContentType="image/png"/>
  <Override PartName="/ppt/media/image21.png" ContentType="image/png"/>
  <Override PartName="/ppt/media/image23.png" ContentType="image/png"/>
  <Override PartName="/ppt/media/image24.jpeg" ContentType="image/jpe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300700" cy="10299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332B4D-39D4-4350-9D66-A960F96CBCA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16470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915120" y="5919480"/>
            <a:ext cx="16470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B6B5D4-36F6-4090-A17C-9D4D14D67D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935460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915120" y="591948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9354600" y="591948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A9DEAB-C2E7-445B-89DD-E90C42573F9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483960" y="236880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2052440" y="236880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915120" y="591948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6483960" y="591948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12052440" y="591948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280684-8AA3-48E2-B6EA-9DBAA6DDD66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6B90165-173C-47A5-BBCB-A272D96A76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915120" y="2368800"/>
            <a:ext cx="16470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5A9C559-D50A-44D4-B2CC-5BF535B69A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16470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494046-C0C9-417E-B967-191A21F7B18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8037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9354600" y="2368800"/>
            <a:ext cx="8037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02979B-1D64-4411-94CF-82C6B52B4F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B6FC89-DE9A-4FDF-81EF-D265379449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1062440" y="2045880"/>
            <a:ext cx="564912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52D39C4-929F-4613-9585-507E250C89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9354600" y="2368800"/>
            <a:ext cx="8037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915120" y="591948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36A2EC-48B7-4B60-B2A2-00D163CE9E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915120" y="2368800"/>
            <a:ext cx="16470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A2772A-5A54-4A2A-8387-8F80316A2B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8037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935460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9354600" y="591948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7303C08-C8D1-4389-8B26-1CC0CBB853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935460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915120" y="5919480"/>
            <a:ext cx="16470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295329-3CF7-4DA7-AEBF-2B8EDAB4A5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16470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915120" y="5919480"/>
            <a:ext cx="16470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B2278A-E5CC-4520-BBF7-F14B0B91FC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935460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915120" y="591948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9354600" y="591948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07EEA61-9A50-4DA0-A5AE-AFB9D5E4E71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483960" y="236880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12052440" y="236880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915120" y="591948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6483960" y="591948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12052440" y="5919480"/>
            <a:ext cx="53031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58A7A88-1ED7-4E45-B846-6D4ADA459F3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16470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1DDDCA-6E0C-4ED0-959B-3292D9713D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8037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9354600" y="2368800"/>
            <a:ext cx="8037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4F0697-BFDF-4D9E-AC97-88E12AAA3E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F494A9-5137-4368-BBF5-4C0ED8F9EC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1062440" y="2045880"/>
            <a:ext cx="564912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42EDC9-0B4F-40FF-878E-F6056D73B5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54600" y="2368800"/>
            <a:ext cx="8037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15120" y="591948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A5896F-BBCD-42D0-BAAA-2051B3D41A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8037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5460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354600" y="591948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1F3390-7D03-4733-B767-DCE101BC30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512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354600" y="2368800"/>
            <a:ext cx="8037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915120" y="5919480"/>
            <a:ext cx="16470360" cy="324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97E19B-C860-4896-B37F-D221D685E6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/>
          <p:cNvSpPr/>
          <p:nvPr/>
        </p:nvSpPr>
        <p:spPr>
          <a:xfrm>
            <a:off x="7800480" y="0"/>
            <a:ext cx="10487880" cy="10286640"/>
          </a:xfrm>
          <a:custGeom>
            <a:avLst/>
            <a:gdLst/>
            <a:ahLst/>
            <a:rect l="l" t="t" r="r" b="b"/>
            <a:pathLst>
              <a:path w="10488294" h="10287000">
                <a:moveTo>
                  <a:pt x="10487914" y="0"/>
                </a:moveTo>
                <a:lnTo>
                  <a:pt x="0" y="0"/>
                </a:lnTo>
                <a:lnTo>
                  <a:pt x="0" y="10287000"/>
                </a:lnTo>
                <a:lnTo>
                  <a:pt x="10487914" y="10287000"/>
                </a:lnTo>
                <a:lnTo>
                  <a:pt x="104879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ftr" idx="1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2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3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8E48AF0-276E-4FB8-A616-5BFBFCE785B1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914760" y="410760"/>
            <a:ext cx="16470000" cy="17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7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4150" spc="-1" strike="noStrike">
                <a:latin typeface="Calibri"/>
              </a:rPr>
              <a:t>Click to edit the title text format</a:t>
            </a:r>
            <a:endParaRPr b="0" lang="en-IN" sz="4150" spc="-1" strike="noStrike"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915120" y="2368800"/>
            <a:ext cx="16470360" cy="679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Fifth Outline Level</a:t>
            </a:r>
            <a:endParaRPr b="0" lang="en-IN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Sixth Outline Level</a:t>
            </a:r>
            <a:endParaRPr b="0" lang="en-IN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Seventh Outline Level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4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 idx="5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8E25C84-DEFB-4D02-922E-03D2D860385C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hyperlink" Target="mailto:youremail@email.com" TargetMode="External"/><Relationship Id="rId3" Type="http://schemas.openxmlformats.org/officeDocument/2006/relationships/hyperlink" Target="http://www.yourwebsite.com/" TargetMode="External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2"/>
          <p:cNvSpPr/>
          <p:nvPr/>
        </p:nvSpPr>
        <p:spPr>
          <a:xfrm>
            <a:off x="8582760" y="1253160"/>
            <a:ext cx="8980920" cy="1220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760" bIns="0" anchor="t">
            <a:spAutoFit/>
          </a:bodyPr>
          <a:p>
            <a:pPr marL="12600" algn="ctr">
              <a:lnSpc>
                <a:spcPct val="100000"/>
              </a:lnSpc>
              <a:spcBef>
                <a:spcPts val="116"/>
              </a:spcBef>
              <a:buNone/>
            </a:pPr>
            <a:r>
              <a:rPr b="1" lang="en-IN" sz="10000" spc="-1" strike="noStrike">
                <a:solidFill>
                  <a:srgbClr val="ffffff"/>
                </a:solidFill>
                <a:latin typeface="Cambria"/>
              </a:rPr>
              <a:t>Unraveling</a:t>
            </a:r>
            <a:r>
              <a:rPr b="1" lang="en-IN" sz="10000" spc="-45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10000" spc="-26" strike="noStrike">
                <a:solidFill>
                  <a:srgbClr val="ffffff"/>
                </a:solidFill>
                <a:latin typeface="Cambria"/>
              </a:rPr>
              <a:t>the </a:t>
            </a:r>
            <a:r>
              <a:rPr b="1" lang="en-IN" sz="10000" spc="-1" strike="noStrike">
                <a:solidFill>
                  <a:srgbClr val="ffffff"/>
                </a:solidFill>
                <a:latin typeface="Cambria"/>
              </a:rPr>
              <a:t>Mysteries:</a:t>
            </a:r>
            <a:r>
              <a:rPr b="1" lang="en-IN" sz="10000" spc="-100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10000" spc="-26" strike="noStrike">
                <a:solidFill>
                  <a:srgbClr val="ffffff"/>
                </a:solidFill>
                <a:latin typeface="Cambria"/>
              </a:rPr>
              <a:t>Key </a:t>
            </a:r>
            <a:r>
              <a:rPr b="1" lang="en-IN" sz="10000" spc="-1" strike="noStrike">
                <a:solidFill>
                  <a:srgbClr val="ffffff"/>
                </a:solidFill>
                <a:latin typeface="Cambria"/>
              </a:rPr>
              <a:t>Properties</a:t>
            </a:r>
            <a:r>
              <a:rPr b="1" lang="en-IN" sz="10000" spc="-466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10000" spc="69" strike="noStrike">
                <a:solidFill>
                  <a:srgbClr val="ffffff"/>
                </a:solidFill>
                <a:latin typeface="Cambria"/>
              </a:rPr>
              <a:t>of </a:t>
            </a:r>
            <a:r>
              <a:rPr b="1" lang="en-IN" sz="10000" spc="-12" strike="noStrike">
                <a:solidFill>
                  <a:srgbClr val="ffffff"/>
                </a:solidFill>
                <a:latin typeface="Cambria"/>
              </a:rPr>
              <a:t>Parallelograms</a:t>
            </a:r>
            <a:endParaRPr b="0" lang="en-IN" sz="10000" spc="-1" strike="noStrike">
              <a:latin typeface="Arial"/>
            </a:endParaRPr>
          </a:p>
        </p:txBody>
      </p:sp>
      <p:pic>
        <p:nvPicPr>
          <p:cNvPr id="85" name="object 3" descr=""/>
          <p:cNvPicPr/>
          <p:nvPr/>
        </p:nvPicPr>
        <p:blipFill>
          <a:blip r:embed="rId1"/>
          <a:stretch/>
        </p:blipFill>
        <p:spPr>
          <a:xfrm>
            <a:off x="1334880" y="1143000"/>
            <a:ext cx="5121720" cy="800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2"/>
          <p:cNvSpPr/>
          <p:nvPr/>
        </p:nvSpPr>
        <p:spPr>
          <a:xfrm>
            <a:off x="3861360" y="7823520"/>
            <a:ext cx="685440" cy="685440"/>
          </a:xfrm>
          <a:custGeom>
            <a:avLst/>
            <a:gdLst/>
            <a:ahLst/>
            <a:rect l="l" t="t" r="r" b="b"/>
            <a:pathLst>
              <a:path w="685800" h="685800">
                <a:moveTo>
                  <a:pt x="520166" y="551942"/>
                </a:moveTo>
                <a:lnTo>
                  <a:pt x="365836" y="331190"/>
                </a:lnTo>
                <a:lnTo>
                  <a:pt x="228625" y="134924"/>
                </a:lnTo>
                <a:lnTo>
                  <a:pt x="165290" y="134924"/>
                </a:lnTo>
                <a:lnTo>
                  <a:pt x="456819" y="551942"/>
                </a:lnTo>
                <a:lnTo>
                  <a:pt x="520166" y="551942"/>
                </a:lnTo>
                <a:close/>
              </a:path>
              <a:path w="685800" h="685800">
                <a:moveTo>
                  <a:pt x="685800" y="74104"/>
                </a:moveTo>
                <a:lnTo>
                  <a:pt x="679970" y="45262"/>
                </a:lnTo>
                <a:lnTo>
                  <a:pt x="664095" y="21704"/>
                </a:lnTo>
                <a:lnTo>
                  <a:pt x="640537" y="5829"/>
                </a:lnTo>
                <a:lnTo>
                  <a:pt x="611695" y="0"/>
                </a:lnTo>
                <a:lnTo>
                  <a:pt x="576605" y="0"/>
                </a:lnTo>
                <a:lnTo>
                  <a:pt x="576605" y="581571"/>
                </a:lnTo>
                <a:lnTo>
                  <a:pt x="437426" y="581571"/>
                </a:lnTo>
                <a:lnTo>
                  <a:pt x="309981" y="396100"/>
                </a:lnTo>
                <a:lnTo>
                  <a:pt x="150431" y="581571"/>
                </a:lnTo>
                <a:lnTo>
                  <a:pt x="109194" y="581571"/>
                </a:lnTo>
                <a:lnTo>
                  <a:pt x="291680" y="369455"/>
                </a:lnTo>
                <a:lnTo>
                  <a:pt x="109194" y="103873"/>
                </a:lnTo>
                <a:lnTo>
                  <a:pt x="248373" y="103873"/>
                </a:lnTo>
                <a:lnTo>
                  <a:pt x="369049" y="279501"/>
                </a:lnTo>
                <a:lnTo>
                  <a:pt x="520141" y="103873"/>
                </a:lnTo>
                <a:lnTo>
                  <a:pt x="561378" y="103873"/>
                </a:lnTo>
                <a:lnTo>
                  <a:pt x="387375" y="306146"/>
                </a:lnTo>
                <a:lnTo>
                  <a:pt x="576605" y="581571"/>
                </a:lnTo>
                <a:lnTo>
                  <a:pt x="576605" y="0"/>
                </a:lnTo>
                <a:lnTo>
                  <a:pt x="74104" y="0"/>
                </a:lnTo>
                <a:lnTo>
                  <a:pt x="45262" y="5829"/>
                </a:lnTo>
                <a:lnTo>
                  <a:pt x="21704" y="21704"/>
                </a:lnTo>
                <a:lnTo>
                  <a:pt x="5816" y="45262"/>
                </a:lnTo>
                <a:lnTo>
                  <a:pt x="0" y="74104"/>
                </a:lnTo>
                <a:lnTo>
                  <a:pt x="0" y="611695"/>
                </a:lnTo>
                <a:lnTo>
                  <a:pt x="5816" y="640549"/>
                </a:lnTo>
                <a:lnTo>
                  <a:pt x="21704" y="664108"/>
                </a:lnTo>
                <a:lnTo>
                  <a:pt x="45262" y="679983"/>
                </a:lnTo>
                <a:lnTo>
                  <a:pt x="74104" y="685800"/>
                </a:lnTo>
                <a:lnTo>
                  <a:pt x="611695" y="685800"/>
                </a:lnTo>
                <a:lnTo>
                  <a:pt x="640537" y="679983"/>
                </a:lnTo>
                <a:lnTo>
                  <a:pt x="664095" y="664108"/>
                </a:lnTo>
                <a:lnTo>
                  <a:pt x="679970" y="640549"/>
                </a:lnTo>
                <a:lnTo>
                  <a:pt x="685800" y="611695"/>
                </a:lnTo>
                <a:lnTo>
                  <a:pt x="685800" y="581571"/>
                </a:lnTo>
                <a:lnTo>
                  <a:pt x="685800" y="103873"/>
                </a:lnTo>
                <a:lnTo>
                  <a:pt x="685800" y="7410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object 3"/>
          <p:cNvSpPr/>
          <p:nvPr/>
        </p:nvSpPr>
        <p:spPr>
          <a:xfrm>
            <a:off x="2691720" y="7818840"/>
            <a:ext cx="685440" cy="685440"/>
          </a:xfrm>
          <a:custGeom>
            <a:avLst/>
            <a:gdLst/>
            <a:ahLst/>
            <a:rect l="l" t="t" r="r" b="b"/>
            <a:pathLst>
              <a:path w="685800" h="685800">
                <a:moveTo>
                  <a:pt x="636333" y="0"/>
                </a:moveTo>
                <a:lnTo>
                  <a:pt x="49453" y="0"/>
                </a:lnTo>
                <a:lnTo>
                  <a:pt x="30201" y="3887"/>
                </a:lnTo>
                <a:lnTo>
                  <a:pt x="14482" y="14489"/>
                </a:lnTo>
                <a:lnTo>
                  <a:pt x="3885" y="30212"/>
                </a:lnTo>
                <a:lnTo>
                  <a:pt x="0" y="49466"/>
                </a:lnTo>
                <a:lnTo>
                  <a:pt x="0" y="636346"/>
                </a:lnTo>
                <a:lnTo>
                  <a:pt x="3885" y="655592"/>
                </a:lnTo>
                <a:lnTo>
                  <a:pt x="14482" y="671312"/>
                </a:lnTo>
                <a:lnTo>
                  <a:pt x="30201" y="681912"/>
                </a:lnTo>
                <a:lnTo>
                  <a:pt x="49453" y="685800"/>
                </a:lnTo>
                <a:lnTo>
                  <a:pt x="366344" y="685800"/>
                </a:lnTo>
                <a:lnTo>
                  <a:pt x="366344" y="420585"/>
                </a:lnTo>
                <a:lnTo>
                  <a:pt x="277266" y="420585"/>
                </a:lnTo>
                <a:lnTo>
                  <a:pt x="277266" y="316788"/>
                </a:lnTo>
                <a:lnTo>
                  <a:pt x="366344" y="316788"/>
                </a:lnTo>
                <a:lnTo>
                  <a:pt x="366344" y="240385"/>
                </a:lnTo>
                <a:lnTo>
                  <a:pt x="372600" y="192136"/>
                </a:lnTo>
                <a:lnTo>
                  <a:pt x="390437" y="153952"/>
                </a:lnTo>
                <a:lnTo>
                  <a:pt x="418456" y="126212"/>
                </a:lnTo>
                <a:lnTo>
                  <a:pt x="455261" y="109292"/>
                </a:lnTo>
                <a:lnTo>
                  <a:pt x="499452" y="103568"/>
                </a:lnTo>
                <a:lnTo>
                  <a:pt x="526564" y="104030"/>
                </a:lnTo>
                <a:lnTo>
                  <a:pt x="550021" y="105141"/>
                </a:lnTo>
                <a:lnTo>
                  <a:pt x="568157" y="106488"/>
                </a:lnTo>
                <a:lnTo>
                  <a:pt x="579310" y="107657"/>
                </a:lnTo>
                <a:lnTo>
                  <a:pt x="579310" y="200253"/>
                </a:lnTo>
                <a:lnTo>
                  <a:pt x="524814" y="200253"/>
                </a:lnTo>
                <a:lnTo>
                  <a:pt x="498659" y="203913"/>
                </a:lnTo>
                <a:lnTo>
                  <a:pt x="483033" y="214214"/>
                </a:lnTo>
                <a:lnTo>
                  <a:pt x="475467" y="230139"/>
                </a:lnTo>
                <a:lnTo>
                  <a:pt x="473494" y="250672"/>
                </a:lnTo>
                <a:lnTo>
                  <a:pt x="473494" y="316788"/>
                </a:lnTo>
                <a:lnTo>
                  <a:pt x="576300" y="316788"/>
                </a:lnTo>
                <a:lnTo>
                  <a:pt x="562902" y="420585"/>
                </a:lnTo>
                <a:lnTo>
                  <a:pt x="473494" y="420585"/>
                </a:lnTo>
                <a:lnTo>
                  <a:pt x="473494" y="685800"/>
                </a:lnTo>
                <a:lnTo>
                  <a:pt x="636333" y="685800"/>
                </a:lnTo>
                <a:lnTo>
                  <a:pt x="655587" y="681912"/>
                </a:lnTo>
                <a:lnTo>
                  <a:pt x="671310" y="671312"/>
                </a:lnTo>
                <a:lnTo>
                  <a:pt x="681912" y="655592"/>
                </a:lnTo>
                <a:lnTo>
                  <a:pt x="685800" y="636346"/>
                </a:lnTo>
                <a:lnTo>
                  <a:pt x="685800" y="49466"/>
                </a:lnTo>
                <a:lnTo>
                  <a:pt x="681912" y="30212"/>
                </a:lnTo>
                <a:lnTo>
                  <a:pt x="671310" y="14489"/>
                </a:lnTo>
                <a:lnTo>
                  <a:pt x="655587" y="3887"/>
                </a:lnTo>
                <a:lnTo>
                  <a:pt x="63633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2" name="object 4"/>
          <p:cNvGrpSpPr/>
          <p:nvPr/>
        </p:nvGrpSpPr>
        <p:grpSpPr>
          <a:xfrm>
            <a:off x="1511640" y="7818840"/>
            <a:ext cx="685440" cy="685440"/>
            <a:chOff x="1511640" y="7818840"/>
            <a:chExt cx="685440" cy="685440"/>
          </a:xfrm>
        </p:grpSpPr>
        <p:sp>
          <p:nvSpPr>
            <p:cNvPr id="153" name="object 5"/>
            <p:cNvSpPr/>
            <p:nvPr/>
          </p:nvSpPr>
          <p:spPr>
            <a:xfrm>
              <a:off x="1693080" y="8000280"/>
              <a:ext cx="322200" cy="322920"/>
            </a:xfrm>
            <a:custGeom>
              <a:avLst/>
              <a:gdLst/>
              <a:ahLst/>
              <a:rect l="l" t="t" r="r" b="b"/>
              <a:pathLst>
                <a:path w="322580" h="323215">
                  <a:moveTo>
                    <a:pt x="192891" y="0"/>
                  </a:moveTo>
                  <a:lnTo>
                    <a:pt x="129481" y="0"/>
                  </a:lnTo>
                  <a:lnTo>
                    <a:pt x="109421" y="174"/>
                  </a:lnTo>
                  <a:lnTo>
                    <a:pt x="95302" y="526"/>
                  </a:lnTo>
                  <a:lnTo>
                    <a:pt x="81327" y="1109"/>
                  </a:lnTo>
                  <a:lnTo>
                    <a:pt x="81477" y="1109"/>
                  </a:lnTo>
                  <a:lnTo>
                    <a:pt x="68766" y="2152"/>
                  </a:lnTo>
                  <a:lnTo>
                    <a:pt x="27451" y="17991"/>
                  </a:lnTo>
                  <a:lnTo>
                    <a:pt x="5633" y="51186"/>
                  </a:lnTo>
                  <a:lnTo>
                    <a:pt x="2100" y="68210"/>
                  </a:lnTo>
                  <a:lnTo>
                    <a:pt x="1974" y="68973"/>
                  </a:lnTo>
                  <a:lnTo>
                    <a:pt x="923" y="81804"/>
                  </a:lnTo>
                  <a:lnTo>
                    <a:pt x="348" y="95603"/>
                  </a:lnTo>
                  <a:lnTo>
                    <a:pt x="0" y="109659"/>
                  </a:lnTo>
                  <a:lnTo>
                    <a:pt x="0" y="213084"/>
                  </a:lnTo>
                  <a:lnTo>
                    <a:pt x="1974" y="253774"/>
                  </a:lnTo>
                  <a:lnTo>
                    <a:pt x="17821" y="295129"/>
                  </a:lnTo>
                  <a:lnTo>
                    <a:pt x="51008" y="316947"/>
                  </a:lnTo>
                  <a:lnTo>
                    <a:pt x="95430" y="322232"/>
                  </a:lnTo>
                  <a:lnTo>
                    <a:pt x="129504" y="322753"/>
                  </a:lnTo>
                  <a:lnTo>
                    <a:pt x="192893" y="322753"/>
                  </a:lnTo>
                  <a:lnTo>
                    <a:pt x="240763" y="321657"/>
                  </a:lnTo>
                  <a:lnTo>
                    <a:pt x="289237" y="308776"/>
                  </a:lnTo>
                  <a:lnTo>
                    <a:pt x="314690" y="277499"/>
                  </a:lnTo>
                  <a:lnTo>
                    <a:pt x="318988" y="262475"/>
                  </a:lnTo>
                  <a:lnTo>
                    <a:pt x="161197" y="262475"/>
                  </a:lnTo>
                  <a:lnTo>
                    <a:pt x="121842" y="254530"/>
                  </a:lnTo>
                  <a:lnTo>
                    <a:pt x="89704" y="232863"/>
                  </a:lnTo>
                  <a:lnTo>
                    <a:pt x="68038" y="200726"/>
                  </a:lnTo>
                  <a:lnTo>
                    <a:pt x="60093" y="161370"/>
                  </a:lnTo>
                  <a:lnTo>
                    <a:pt x="68038" y="122014"/>
                  </a:lnTo>
                  <a:lnTo>
                    <a:pt x="89704" y="89877"/>
                  </a:lnTo>
                  <a:lnTo>
                    <a:pt x="121842" y="68210"/>
                  </a:lnTo>
                  <a:lnTo>
                    <a:pt x="161197" y="60265"/>
                  </a:lnTo>
                  <a:lnTo>
                    <a:pt x="243488" y="60265"/>
                  </a:lnTo>
                  <a:lnTo>
                    <a:pt x="242681" y="56265"/>
                  </a:lnTo>
                  <a:lnTo>
                    <a:pt x="244537" y="47069"/>
                  </a:lnTo>
                  <a:lnTo>
                    <a:pt x="249601" y="39556"/>
                  </a:lnTo>
                  <a:lnTo>
                    <a:pt x="257109" y="34489"/>
                  </a:lnTo>
                  <a:lnTo>
                    <a:pt x="266303" y="32630"/>
                  </a:lnTo>
                  <a:lnTo>
                    <a:pt x="308251" y="32630"/>
                  </a:lnTo>
                  <a:lnTo>
                    <a:pt x="304581" y="27623"/>
                  </a:lnTo>
                  <a:lnTo>
                    <a:pt x="271388" y="5806"/>
                  </a:lnTo>
                  <a:lnTo>
                    <a:pt x="226965" y="526"/>
                  </a:lnTo>
                  <a:lnTo>
                    <a:pt x="212910" y="174"/>
                  </a:lnTo>
                  <a:lnTo>
                    <a:pt x="192891" y="0"/>
                  </a:lnTo>
                  <a:close/>
                </a:path>
                <a:path w="322580" h="323215">
                  <a:moveTo>
                    <a:pt x="243488" y="60265"/>
                  </a:moveTo>
                  <a:lnTo>
                    <a:pt x="161197" y="60265"/>
                  </a:lnTo>
                  <a:lnTo>
                    <a:pt x="200553" y="68210"/>
                  </a:lnTo>
                  <a:lnTo>
                    <a:pt x="232690" y="89877"/>
                  </a:lnTo>
                  <a:lnTo>
                    <a:pt x="254357" y="122014"/>
                  </a:lnTo>
                  <a:lnTo>
                    <a:pt x="262302" y="161370"/>
                  </a:lnTo>
                  <a:lnTo>
                    <a:pt x="254357" y="200726"/>
                  </a:lnTo>
                  <a:lnTo>
                    <a:pt x="232690" y="232863"/>
                  </a:lnTo>
                  <a:lnTo>
                    <a:pt x="200553" y="254530"/>
                  </a:lnTo>
                  <a:lnTo>
                    <a:pt x="161197" y="262475"/>
                  </a:lnTo>
                  <a:lnTo>
                    <a:pt x="318988" y="262475"/>
                  </a:lnTo>
                  <a:lnTo>
                    <a:pt x="320298" y="254530"/>
                  </a:lnTo>
                  <a:lnTo>
                    <a:pt x="320422" y="253774"/>
                  </a:lnTo>
                  <a:lnTo>
                    <a:pt x="321471" y="240935"/>
                  </a:lnTo>
                  <a:lnTo>
                    <a:pt x="322054" y="227137"/>
                  </a:lnTo>
                  <a:lnTo>
                    <a:pt x="322406" y="213084"/>
                  </a:lnTo>
                  <a:lnTo>
                    <a:pt x="322406" y="109659"/>
                  </a:lnTo>
                  <a:lnTo>
                    <a:pt x="322054" y="95603"/>
                  </a:lnTo>
                  <a:lnTo>
                    <a:pt x="321471" y="81804"/>
                  </a:lnTo>
                  <a:lnTo>
                    <a:pt x="321317" y="79899"/>
                  </a:lnTo>
                  <a:lnTo>
                    <a:pt x="266303" y="79899"/>
                  </a:lnTo>
                  <a:lnTo>
                    <a:pt x="257109" y="78041"/>
                  </a:lnTo>
                  <a:lnTo>
                    <a:pt x="249601" y="72973"/>
                  </a:lnTo>
                  <a:lnTo>
                    <a:pt x="244537" y="65460"/>
                  </a:lnTo>
                  <a:lnTo>
                    <a:pt x="243488" y="60265"/>
                  </a:lnTo>
                  <a:close/>
                </a:path>
                <a:path w="322580" h="323215">
                  <a:moveTo>
                    <a:pt x="308251" y="32630"/>
                  </a:moveTo>
                  <a:lnTo>
                    <a:pt x="266303" y="32630"/>
                  </a:lnTo>
                  <a:lnTo>
                    <a:pt x="275503" y="34489"/>
                  </a:lnTo>
                  <a:lnTo>
                    <a:pt x="283016" y="39556"/>
                  </a:lnTo>
                  <a:lnTo>
                    <a:pt x="288080" y="47069"/>
                  </a:lnTo>
                  <a:lnTo>
                    <a:pt x="289937" y="56265"/>
                  </a:lnTo>
                  <a:lnTo>
                    <a:pt x="288075" y="65460"/>
                  </a:lnTo>
                  <a:lnTo>
                    <a:pt x="283011" y="72973"/>
                  </a:lnTo>
                  <a:lnTo>
                    <a:pt x="275502" y="78041"/>
                  </a:lnTo>
                  <a:lnTo>
                    <a:pt x="266303" y="79899"/>
                  </a:lnTo>
                  <a:lnTo>
                    <a:pt x="321317" y="79899"/>
                  </a:lnTo>
                  <a:lnTo>
                    <a:pt x="311979" y="38992"/>
                  </a:lnTo>
                  <a:lnTo>
                    <a:pt x="308597" y="33101"/>
                  </a:lnTo>
                  <a:lnTo>
                    <a:pt x="308251" y="3263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4" name="object 6" descr=""/>
            <p:cNvPicPr/>
            <p:nvPr/>
          </p:nvPicPr>
          <p:blipFill>
            <a:blip r:embed="rId1"/>
            <a:stretch/>
          </p:blipFill>
          <p:spPr>
            <a:xfrm>
              <a:off x="1788840" y="8096040"/>
              <a:ext cx="131040" cy="131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5" name="object 7"/>
            <p:cNvSpPr/>
            <p:nvPr/>
          </p:nvSpPr>
          <p:spPr>
            <a:xfrm>
              <a:off x="1511640" y="7818840"/>
              <a:ext cx="685440" cy="685440"/>
            </a:xfrm>
            <a:custGeom>
              <a:avLst/>
              <a:gdLst/>
              <a:ahLst/>
              <a:rect l="l" t="t" r="r" b="b"/>
              <a:pathLst>
                <a:path w="685800" h="685800">
                  <a:moveTo>
                    <a:pt x="636346" y="0"/>
                  </a:moveTo>
                  <a:lnTo>
                    <a:pt x="49466" y="0"/>
                  </a:lnTo>
                  <a:lnTo>
                    <a:pt x="30212" y="3887"/>
                  </a:lnTo>
                  <a:lnTo>
                    <a:pt x="14489" y="14489"/>
                  </a:lnTo>
                  <a:lnTo>
                    <a:pt x="3887" y="30212"/>
                  </a:lnTo>
                  <a:lnTo>
                    <a:pt x="0" y="49466"/>
                  </a:lnTo>
                  <a:lnTo>
                    <a:pt x="0" y="636346"/>
                  </a:lnTo>
                  <a:lnTo>
                    <a:pt x="3887" y="655592"/>
                  </a:lnTo>
                  <a:lnTo>
                    <a:pt x="14489" y="671312"/>
                  </a:lnTo>
                  <a:lnTo>
                    <a:pt x="30212" y="681912"/>
                  </a:lnTo>
                  <a:lnTo>
                    <a:pt x="49466" y="685800"/>
                  </a:lnTo>
                  <a:lnTo>
                    <a:pt x="636346" y="685800"/>
                  </a:lnTo>
                  <a:lnTo>
                    <a:pt x="655598" y="681912"/>
                  </a:lnTo>
                  <a:lnTo>
                    <a:pt x="671317" y="671312"/>
                  </a:lnTo>
                  <a:lnTo>
                    <a:pt x="681914" y="655592"/>
                  </a:lnTo>
                  <a:lnTo>
                    <a:pt x="685800" y="636346"/>
                  </a:lnTo>
                  <a:lnTo>
                    <a:pt x="685800" y="539750"/>
                  </a:lnTo>
                  <a:lnTo>
                    <a:pt x="310618" y="539750"/>
                  </a:lnTo>
                  <a:lnTo>
                    <a:pt x="290139" y="539565"/>
                  </a:lnTo>
                  <a:lnTo>
                    <a:pt x="247174" y="537460"/>
                  </a:lnTo>
                  <a:lnTo>
                    <a:pt x="204321" y="525237"/>
                  </a:lnTo>
                  <a:lnTo>
                    <a:pt x="171976" y="498995"/>
                  </a:lnTo>
                  <a:lnTo>
                    <a:pt x="153000" y="462076"/>
                  </a:lnTo>
                  <a:lnTo>
                    <a:pt x="147193" y="424078"/>
                  </a:lnTo>
                  <a:lnTo>
                    <a:pt x="146060" y="375193"/>
                  </a:lnTo>
                  <a:lnTo>
                    <a:pt x="146060" y="310613"/>
                  </a:lnTo>
                  <a:lnTo>
                    <a:pt x="146240" y="290137"/>
                  </a:lnTo>
                  <a:lnTo>
                    <a:pt x="148339" y="247174"/>
                  </a:lnTo>
                  <a:lnTo>
                    <a:pt x="160562" y="204319"/>
                  </a:lnTo>
                  <a:lnTo>
                    <a:pt x="186804" y="171974"/>
                  </a:lnTo>
                  <a:lnTo>
                    <a:pt x="223734" y="152990"/>
                  </a:lnTo>
                  <a:lnTo>
                    <a:pt x="261721" y="147193"/>
                  </a:lnTo>
                  <a:lnTo>
                    <a:pt x="685800" y="146050"/>
                  </a:lnTo>
                  <a:lnTo>
                    <a:pt x="685800" y="49466"/>
                  </a:lnTo>
                  <a:lnTo>
                    <a:pt x="681914" y="30212"/>
                  </a:lnTo>
                  <a:lnTo>
                    <a:pt x="671317" y="14489"/>
                  </a:lnTo>
                  <a:lnTo>
                    <a:pt x="655598" y="3887"/>
                  </a:lnTo>
                  <a:lnTo>
                    <a:pt x="636346" y="0"/>
                  </a:lnTo>
                  <a:close/>
                </a:path>
                <a:path w="685800" h="685800">
                  <a:moveTo>
                    <a:pt x="685800" y="146050"/>
                  </a:moveTo>
                  <a:lnTo>
                    <a:pt x="375193" y="146050"/>
                  </a:lnTo>
                  <a:lnTo>
                    <a:pt x="395671" y="146234"/>
                  </a:lnTo>
                  <a:lnTo>
                    <a:pt x="410058" y="146599"/>
                  </a:lnTo>
                  <a:lnTo>
                    <a:pt x="451146" y="150298"/>
                  </a:lnTo>
                  <a:lnTo>
                    <a:pt x="490551" y="165792"/>
                  </a:lnTo>
                  <a:lnTo>
                    <a:pt x="520014" y="195251"/>
                  </a:lnTo>
                  <a:lnTo>
                    <a:pt x="535512" y="234664"/>
                  </a:lnTo>
                  <a:lnTo>
                    <a:pt x="539206" y="275748"/>
                  </a:lnTo>
                  <a:lnTo>
                    <a:pt x="539750" y="310613"/>
                  </a:lnTo>
                  <a:lnTo>
                    <a:pt x="539750" y="375193"/>
                  </a:lnTo>
                  <a:lnTo>
                    <a:pt x="538619" y="424078"/>
                  </a:lnTo>
                  <a:lnTo>
                    <a:pt x="532810" y="462076"/>
                  </a:lnTo>
                  <a:lnTo>
                    <a:pt x="506753" y="506753"/>
                  </a:lnTo>
                  <a:lnTo>
                    <a:pt x="471881" y="529463"/>
                  </a:lnTo>
                  <a:lnTo>
                    <a:pt x="424091" y="538607"/>
                  </a:lnTo>
                  <a:lnTo>
                    <a:pt x="375201" y="539750"/>
                  </a:lnTo>
                  <a:lnTo>
                    <a:pt x="685800" y="539750"/>
                  </a:lnTo>
                  <a:lnTo>
                    <a:pt x="685800" y="1460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505160" y="2578320"/>
            <a:ext cx="7125480" cy="4570560"/>
          </a:xfrm>
          <a:prstGeom prst="rect">
            <a:avLst/>
          </a:prstGeom>
          <a:noFill/>
          <a:ln w="0">
            <a:noFill/>
          </a:ln>
        </p:spPr>
        <p:txBody>
          <a:bodyPr lIns="0" rIns="0" tIns="14040" bIns="0" anchor="t">
            <a:noAutofit/>
          </a:bodyPr>
          <a:p>
            <a:pPr marL="12600">
              <a:lnSpc>
                <a:spcPct val="100000"/>
              </a:lnSpc>
              <a:spcBef>
                <a:spcPts val="111"/>
              </a:spcBef>
              <a:buNone/>
            </a:pPr>
            <a:r>
              <a:rPr b="1" lang="en-IN" sz="14950" spc="-46" strike="noStrike">
                <a:solidFill>
                  <a:srgbClr val="ffffff"/>
                </a:solidFill>
                <a:latin typeface="Cambria"/>
              </a:rPr>
              <a:t>Thanks!</a:t>
            </a:r>
            <a:endParaRPr b="0" lang="en-IN" sz="14950" spc="-1" strike="noStrike">
              <a:latin typeface="Calibri"/>
            </a:endParaRPr>
          </a:p>
        </p:txBody>
      </p:sp>
      <p:sp>
        <p:nvSpPr>
          <p:cNvPr id="157" name="object 9"/>
          <p:cNvSpPr/>
          <p:nvPr/>
        </p:nvSpPr>
        <p:spPr>
          <a:xfrm>
            <a:off x="1505160" y="5084640"/>
            <a:ext cx="4913280" cy="25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60" bIns="0" anchor="t">
            <a:spAutoFit/>
          </a:bodyPr>
          <a:p>
            <a:pPr marL="12600">
              <a:lnSpc>
                <a:spcPct val="102000"/>
              </a:lnSpc>
              <a:spcBef>
                <a:spcPts val="31"/>
              </a:spcBef>
              <a:buNone/>
            </a:pPr>
            <a:r>
              <a:rPr b="0" lang="en-IN" sz="2750" spc="94" strike="noStrike">
                <a:solidFill>
                  <a:srgbClr val="ffffff"/>
                </a:solidFill>
                <a:latin typeface="Verdana"/>
              </a:rPr>
              <a:t>Do</a:t>
            </a:r>
            <a:r>
              <a:rPr b="0" lang="en-IN" sz="2750" spc="-2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21" strike="noStrike">
                <a:solidFill>
                  <a:srgbClr val="ffffff"/>
                </a:solidFill>
                <a:latin typeface="Verdana"/>
              </a:rPr>
              <a:t>you</a:t>
            </a:r>
            <a:r>
              <a:rPr b="0" lang="en-IN" sz="2750" spc="-2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41" strike="noStrike">
                <a:solidFill>
                  <a:srgbClr val="ffffff"/>
                </a:solidFill>
                <a:latin typeface="Verdana"/>
              </a:rPr>
              <a:t>have</a:t>
            </a:r>
            <a:r>
              <a:rPr b="0" lang="en-IN" sz="2750" spc="-22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41" strike="noStrike">
                <a:solidFill>
                  <a:srgbClr val="ffffff"/>
                </a:solidFill>
                <a:latin typeface="Verdana"/>
              </a:rPr>
              <a:t>any</a:t>
            </a:r>
            <a:r>
              <a:rPr b="0" lang="en-IN" sz="2750" spc="-2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12" strike="noStrike">
                <a:solidFill>
                  <a:srgbClr val="ffffff"/>
                </a:solidFill>
                <a:latin typeface="Verdana"/>
              </a:rPr>
              <a:t>questions? </a:t>
            </a:r>
            <a:r>
              <a:rPr b="0" lang="en-IN" sz="2750" spc="-12" strike="noStrike" u="sng">
                <a:solidFill>
                  <a:srgbClr val="ffffff"/>
                </a:solidFill>
                <a:uFillTx/>
                <a:latin typeface="Verdana"/>
                <a:hlinkClick r:id="rId2"/>
              </a:rPr>
              <a:t>youremail@email.com</a:t>
            </a:r>
            <a:endParaRPr b="0" lang="en-IN" sz="275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0" lang="en-IN" sz="2750" spc="-517" strike="noStrike">
                <a:solidFill>
                  <a:srgbClr val="ffffff"/>
                </a:solidFill>
                <a:latin typeface="Verdana"/>
              </a:rPr>
              <a:t>+91</a:t>
            </a:r>
            <a:r>
              <a:rPr b="0" lang="en-IN" sz="2750" spc="-25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75" strike="noStrike">
                <a:solidFill>
                  <a:srgbClr val="ffffff"/>
                </a:solidFill>
                <a:latin typeface="Verdana"/>
              </a:rPr>
              <a:t>620</a:t>
            </a:r>
            <a:r>
              <a:rPr b="0" lang="en-IN" sz="2750" spc="-2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307" strike="noStrike">
                <a:solidFill>
                  <a:srgbClr val="ffffff"/>
                </a:solidFill>
                <a:latin typeface="Verdana"/>
              </a:rPr>
              <a:t>000</a:t>
            </a:r>
            <a:r>
              <a:rPr b="0" lang="en-IN" sz="2750" spc="-2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26" strike="noStrike">
                <a:solidFill>
                  <a:srgbClr val="ffffff"/>
                </a:solidFill>
                <a:latin typeface="Verdana"/>
              </a:rPr>
              <a:t>838</a:t>
            </a:r>
            <a:endParaRPr b="0" lang="en-IN" sz="2750" spc="-1" strike="noStrike">
              <a:latin typeface="Arial"/>
            </a:endParaRPr>
          </a:p>
          <a:p>
            <a:pPr marL="12600">
              <a:lnSpc>
                <a:spcPct val="102000"/>
              </a:lnSpc>
              <a:buNone/>
            </a:pPr>
            <a:r>
              <a:rPr b="0" lang="en-IN" sz="2750" spc="-12" strike="noStrike" u="sng">
                <a:solidFill>
                  <a:srgbClr val="ffffff"/>
                </a:solidFill>
                <a:uFillTx/>
                <a:latin typeface="Verdana"/>
                <a:hlinkClick r:id="rId3"/>
              </a:rPr>
              <a:t>www.yourwebsite.com</a:t>
            </a:r>
            <a:r>
              <a:rPr b="0" lang="en-IN" sz="2750" spc="-12" strike="noStrike">
                <a:solidFill>
                  <a:srgbClr val="ffffff"/>
                </a:solidFill>
                <a:latin typeface="Verdana"/>
              </a:rPr>
              <a:t> @yourusername</a:t>
            </a:r>
            <a:endParaRPr b="0" lang="en-IN" sz="2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object 2"/>
          <p:cNvGrpSpPr/>
          <p:nvPr/>
        </p:nvGrpSpPr>
        <p:grpSpPr>
          <a:xfrm>
            <a:off x="9144000" y="0"/>
            <a:ext cx="9143640" cy="10286640"/>
            <a:chOff x="9144000" y="0"/>
            <a:chExt cx="9143640" cy="10286640"/>
          </a:xfrm>
        </p:grpSpPr>
        <p:sp>
          <p:nvSpPr>
            <p:cNvPr id="87" name="object 3"/>
            <p:cNvSpPr/>
            <p:nvPr/>
          </p:nvSpPr>
          <p:spPr>
            <a:xfrm>
              <a:off x="9144000" y="0"/>
              <a:ext cx="9143640" cy="10286640"/>
            </a:xfrm>
            <a:custGeom>
              <a:avLst/>
              <a:gdLst/>
              <a:ah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8" name="object 4" descr=""/>
            <p:cNvPicPr/>
            <p:nvPr/>
          </p:nvPicPr>
          <p:blipFill>
            <a:blip r:embed="rId1"/>
            <a:stretch/>
          </p:blipFill>
          <p:spPr>
            <a:xfrm>
              <a:off x="10453320" y="1143000"/>
              <a:ext cx="6495840" cy="7962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438200" y="1929240"/>
            <a:ext cx="3713040" cy="25110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IN" sz="4100" spc="-1" strike="noStrike">
                <a:solidFill>
                  <a:srgbClr val="000000"/>
                </a:solidFill>
                <a:latin typeface="Cambria"/>
              </a:rPr>
              <a:t>Introduction</a:t>
            </a:r>
            <a:r>
              <a:rPr b="1" lang="en-IN" sz="4100" spc="180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4100" spc="-26" strike="noStrike">
                <a:solidFill>
                  <a:srgbClr val="000000"/>
                </a:solidFill>
                <a:latin typeface="Cambria"/>
              </a:rPr>
              <a:t>to </a:t>
            </a:r>
            <a:r>
              <a:rPr b="1" lang="en-IN" sz="4100" spc="-12" strike="noStrike">
                <a:solidFill>
                  <a:srgbClr val="000000"/>
                </a:solidFill>
                <a:latin typeface="Cambria"/>
              </a:rPr>
              <a:t>Parallelograms</a:t>
            </a:r>
            <a:endParaRPr b="0" lang="en-IN" sz="4100" spc="-1" strike="noStrike">
              <a:latin typeface="Calibri"/>
            </a:endParaRPr>
          </a:p>
        </p:txBody>
      </p:sp>
      <p:pic>
        <p:nvPicPr>
          <p:cNvPr id="90" name="object 6" descr=""/>
          <p:cNvPicPr/>
          <p:nvPr/>
        </p:nvPicPr>
        <p:blipFill>
          <a:blip r:embed="rId2"/>
          <a:stretch/>
        </p:blipFill>
        <p:spPr>
          <a:xfrm>
            <a:off x="1481760" y="3317040"/>
            <a:ext cx="2309760" cy="308520"/>
          </a:xfrm>
          <a:prstGeom prst="rect">
            <a:avLst/>
          </a:prstGeom>
          <a:ln w="0">
            <a:noFill/>
          </a:ln>
        </p:spPr>
      </p:pic>
      <p:pic>
        <p:nvPicPr>
          <p:cNvPr id="91" name="object 7" descr=""/>
          <p:cNvPicPr/>
          <p:nvPr/>
        </p:nvPicPr>
        <p:blipFill>
          <a:blip r:embed="rId3"/>
          <a:stretch/>
        </p:blipFill>
        <p:spPr>
          <a:xfrm>
            <a:off x="4501800" y="4193280"/>
            <a:ext cx="1088280" cy="307080"/>
          </a:xfrm>
          <a:prstGeom prst="rect">
            <a:avLst/>
          </a:prstGeom>
          <a:ln w="0">
            <a:noFill/>
          </a:ln>
        </p:spPr>
      </p:pic>
      <p:pic>
        <p:nvPicPr>
          <p:cNvPr id="92" name="object 8" descr=""/>
          <p:cNvPicPr/>
          <p:nvPr/>
        </p:nvPicPr>
        <p:blipFill>
          <a:blip r:embed="rId4"/>
          <a:stretch/>
        </p:blipFill>
        <p:spPr>
          <a:xfrm>
            <a:off x="6398640" y="4193280"/>
            <a:ext cx="851400" cy="307080"/>
          </a:xfrm>
          <a:prstGeom prst="rect">
            <a:avLst/>
          </a:prstGeom>
          <a:ln w="0">
            <a:noFill/>
          </a:ln>
        </p:spPr>
      </p:pic>
      <p:pic>
        <p:nvPicPr>
          <p:cNvPr id="93" name="object 9" descr=""/>
          <p:cNvPicPr/>
          <p:nvPr/>
        </p:nvPicPr>
        <p:blipFill>
          <a:blip r:embed="rId5"/>
          <a:stretch/>
        </p:blipFill>
        <p:spPr>
          <a:xfrm>
            <a:off x="1451520" y="5954040"/>
            <a:ext cx="1275840" cy="249120"/>
          </a:xfrm>
          <a:prstGeom prst="rect">
            <a:avLst/>
          </a:prstGeom>
          <a:ln w="0">
            <a:noFill/>
          </a:ln>
        </p:spPr>
      </p:pic>
      <p:sp>
        <p:nvSpPr>
          <p:cNvPr id="94" name="object 10"/>
          <p:cNvSpPr/>
          <p:nvPr/>
        </p:nvSpPr>
        <p:spPr>
          <a:xfrm>
            <a:off x="6041520" y="5517360"/>
            <a:ext cx="524160" cy="308880"/>
          </a:xfrm>
          <a:custGeom>
            <a:avLst/>
            <a:gdLst/>
            <a:ahLst/>
            <a:rect l="l" t="t" r="r" b="b"/>
            <a:pathLst>
              <a:path w="524509" h="309245">
                <a:moveTo>
                  <a:pt x="175272" y="246265"/>
                </a:moveTo>
                <a:lnTo>
                  <a:pt x="111785" y="166179"/>
                </a:lnTo>
                <a:lnTo>
                  <a:pt x="98894" y="149923"/>
                </a:lnTo>
                <a:lnTo>
                  <a:pt x="93218" y="142748"/>
                </a:lnTo>
                <a:lnTo>
                  <a:pt x="171132" y="68224"/>
                </a:lnTo>
                <a:lnTo>
                  <a:pt x="124929" y="68224"/>
                </a:lnTo>
                <a:lnTo>
                  <a:pt x="35293" y="149923"/>
                </a:lnTo>
                <a:lnTo>
                  <a:pt x="35293" y="0"/>
                </a:lnTo>
                <a:lnTo>
                  <a:pt x="0" y="0"/>
                </a:lnTo>
                <a:lnTo>
                  <a:pt x="0" y="246265"/>
                </a:lnTo>
                <a:lnTo>
                  <a:pt x="35293" y="246265"/>
                </a:lnTo>
                <a:lnTo>
                  <a:pt x="35293" y="195529"/>
                </a:lnTo>
                <a:lnTo>
                  <a:pt x="67043" y="166179"/>
                </a:lnTo>
                <a:lnTo>
                  <a:pt x="131305" y="246265"/>
                </a:lnTo>
                <a:lnTo>
                  <a:pt x="175272" y="246265"/>
                </a:lnTo>
                <a:close/>
              </a:path>
              <a:path w="524509" h="309245">
                <a:moveTo>
                  <a:pt x="340474" y="140817"/>
                </a:moveTo>
                <a:lnTo>
                  <a:pt x="338480" y="140817"/>
                </a:lnTo>
                <a:lnTo>
                  <a:pt x="336931" y="132600"/>
                </a:lnTo>
                <a:lnTo>
                  <a:pt x="334721" y="124726"/>
                </a:lnTo>
                <a:lnTo>
                  <a:pt x="331863" y="117221"/>
                </a:lnTo>
                <a:lnTo>
                  <a:pt x="328345" y="110045"/>
                </a:lnTo>
                <a:lnTo>
                  <a:pt x="322211" y="100342"/>
                </a:lnTo>
                <a:lnTo>
                  <a:pt x="320954" y="98844"/>
                </a:lnTo>
                <a:lnTo>
                  <a:pt x="315023" y="91770"/>
                </a:lnTo>
                <a:lnTo>
                  <a:pt x="306781" y="84340"/>
                </a:lnTo>
                <a:lnTo>
                  <a:pt x="303568" y="82169"/>
                </a:lnTo>
                <a:lnTo>
                  <a:pt x="303568" y="140817"/>
                </a:lnTo>
                <a:lnTo>
                  <a:pt x="201625" y="140817"/>
                </a:lnTo>
                <a:lnTo>
                  <a:pt x="225742" y="105829"/>
                </a:lnTo>
                <a:lnTo>
                  <a:pt x="252907" y="98844"/>
                </a:lnTo>
                <a:lnTo>
                  <a:pt x="260413" y="99288"/>
                </a:lnTo>
                <a:lnTo>
                  <a:pt x="294868" y="119392"/>
                </a:lnTo>
                <a:lnTo>
                  <a:pt x="303568" y="140817"/>
                </a:lnTo>
                <a:lnTo>
                  <a:pt x="303568" y="82169"/>
                </a:lnTo>
                <a:lnTo>
                  <a:pt x="297497" y="78054"/>
                </a:lnTo>
                <a:lnTo>
                  <a:pt x="287362" y="73063"/>
                </a:lnTo>
                <a:lnTo>
                  <a:pt x="276771" y="69557"/>
                </a:lnTo>
                <a:lnTo>
                  <a:pt x="276936" y="69557"/>
                </a:lnTo>
                <a:lnTo>
                  <a:pt x="265163" y="67348"/>
                </a:lnTo>
                <a:lnTo>
                  <a:pt x="252907" y="66611"/>
                </a:lnTo>
                <a:lnTo>
                  <a:pt x="240842" y="67348"/>
                </a:lnTo>
                <a:lnTo>
                  <a:pt x="198831" y="84772"/>
                </a:lnTo>
                <a:lnTo>
                  <a:pt x="171958" y="121056"/>
                </a:lnTo>
                <a:lnTo>
                  <a:pt x="165582" y="157086"/>
                </a:lnTo>
                <a:lnTo>
                  <a:pt x="166319" y="169862"/>
                </a:lnTo>
                <a:lnTo>
                  <a:pt x="183984" y="213639"/>
                </a:lnTo>
                <a:lnTo>
                  <a:pt x="221297" y="241236"/>
                </a:lnTo>
                <a:lnTo>
                  <a:pt x="258889" y="247802"/>
                </a:lnTo>
                <a:lnTo>
                  <a:pt x="269227" y="247345"/>
                </a:lnTo>
                <a:lnTo>
                  <a:pt x="306590" y="235902"/>
                </a:lnTo>
                <a:lnTo>
                  <a:pt x="330479" y="214947"/>
                </a:lnTo>
                <a:lnTo>
                  <a:pt x="331177" y="214185"/>
                </a:lnTo>
                <a:lnTo>
                  <a:pt x="310159" y="189852"/>
                </a:lnTo>
                <a:lnTo>
                  <a:pt x="303580" y="196938"/>
                </a:lnTo>
                <a:lnTo>
                  <a:pt x="297205" y="202692"/>
                </a:lnTo>
                <a:lnTo>
                  <a:pt x="259511" y="214947"/>
                </a:lnTo>
                <a:lnTo>
                  <a:pt x="250977" y="214503"/>
                </a:lnTo>
                <a:lnTo>
                  <a:pt x="211797" y="193890"/>
                </a:lnTo>
                <a:lnTo>
                  <a:pt x="201434" y="170522"/>
                </a:lnTo>
                <a:lnTo>
                  <a:pt x="339242" y="170522"/>
                </a:lnTo>
                <a:lnTo>
                  <a:pt x="339293" y="161899"/>
                </a:lnTo>
                <a:lnTo>
                  <a:pt x="339394" y="160769"/>
                </a:lnTo>
                <a:lnTo>
                  <a:pt x="339547" y="159600"/>
                </a:lnTo>
                <a:lnTo>
                  <a:pt x="339623" y="151942"/>
                </a:lnTo>
                <a:lnTo>
                  <a:pt x="339305" y="146964"/>
                </a:lnTo>
                <a:lnTo>
                  <a:pt x="338747" y="142748"/>
                </a:lnTo>
                <a:lnTo>
                  <a:pt x="338670" y="142163"/>
                </a:lnTo>
                <a:lnTo>
                  <a:pt x="340474" y="140817"/>
                </a:lnTo>
                <a:close/>
              </a:path>
              <a:path w="524509" h="309245">
                <a:moveTo>
                  <a:pt x="524497" y="68224"/>
                </a:moveTo>
                <a:lnTo>
                  <a:pt x="488188" y="68224"/>
                </a:lnTo>
                <a:lnTo>
                  <a:pt x="430225" y="198843"/>
                </a:lnTo>
                <a:lnTo>
                  <a:pt x="372160" y="68224"/>
                </a:lnTo>
                <a:lnTo>
                  <a:pt x="334632" y="68224"/>
                </a:lnTo>
                <a:lnTo>
                  <a:pt x="411314" y="239407"/>
                </a:lnTo>
                <a:lnTo>
                  <a:pt x="405396" y="252793"/>
                </a:lnTo>
                <a:lnTo>
                  <a:pt x="401891" y="260223"/>
                </a:lnTo>
                <a:lnTo>
                  <a:pt x="400951" y="262153"/>
                </a:lnTo>
                <a:lnTo>
                  <a:pt x="396697" y="268312"/>
                </a:lnTo>
                <a:lnTo>
                  <a:pt x="392341" y="271589"/>
                </a:lnTo>
                <a:lnTo>
                  <a:pt x="387997" y="274916"/>
                </a:lnTo>
                <a:lnTo>
                  <a:pt x="382905" y="276580"/>
                </a:lnTo>
                <a:lnTo>
                  <a:pt x="371906" y="276580"/>
                </a:lnTo>
                <a:lnTo>
                  <a:pt x="367258" y="275628"/>
                </a:lnTo>
                <a:lnTo>
                  <a:pt x="363105" y="273735"/>
                </a:lnTo>
                <a:lnTo>
                  <a:pt x="358965" y="271894"/>
                </a:lnTo>
                <a:lnTo>
                  <a:pt x="353136" y="267398"/>
                </a:lnTo>
                <a:lnTo>
                  <a:pt x="345605" y="260223"/>
                </a:lnTo>
                <a:lnTo>
                  <a:pt x="328269" y="288086"/>
                </a:lnTo>
                <a:lnTo>
                  <a:pt x="368223" y="308800"/>
                </a:lnTo>
                <a:lnTo>
                  <a:pt x="385572" y="308800"/>
                </a:lnTo>
                <a:lnTo>
                  <a:pt x="393204" y="307403"/>
                </a:lnTo>
                <a:lnTo>
                  <a:pt x="393433" y="307403"/>
                </a:lnTo>
                <a:lnTo>
                  <a:pt x="425716" y="283883"/>
                </a:lnTo>
                <a:lnTo>
                  <a:pt x="430466" y="276580"/>
                </a:lnTo>
                <a:lnTo>
                  <a:pt x="433997" y="270230"/>
                </a:lnTo>
                <a:lnTo>
                  <a:pt x="437769" y="262153"/>
                </a:lnTo>
                <a:lnTo>
                  <a:pt x="466077" y="198843"/>
                </a:lnTo>
                <a:lnTo>
                  <a:pt x="524497" y="6822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object 11"/>
          <p:cNvSpPr/>
          <p:nvPr/>
        </p:nvSpPr>
        <p:spPr>
          <a:xfrm>
            <a:off x="1433160" y="3175200"/>
            <a:ext cx="6296400" cy="39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 anchor="t">
            <a:spAutoFit/>
          </a:bodyPr>
          <a:p>
            <a:pPr marL="12600" indent="2424960">
              <a:lnSpc>
                <a:spcPct val="117000"/>
              </a:lnSpc>
              <a:spcBef>
                <a:spcPts val="74"/>
              </a:spcBef>
              <a:buNone/>
              <a:tabLst>
                <a:tab algn="l" pos="0"/>
              </a:tabLst>
            </a:pP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fascinating </a:t>
            </a:r>
            <a:r>
              <a:rPr b="0" lang="en-IN" sz="2450" spc="-1" strike="noStrike">
                <a:latin typeface="Verdana"/>
              </a:rPr>
              <a:t>quadrilaterals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characterized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by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opposite </a:t>
            </a:r>
            <a:r>
              <a:rPr b="0" lang="en-IN" sz="2450" spc="-1" strike="noStrike">
                <a:latin typeface="Verdana"/>
              </a:rPr>
              <a:t>sides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that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both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52" strike="noStrike">
                <a:latin typeface="Verdana"/>
              </a:rPr>
              <a:t>and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26" strike="noStrike">
                <a:latin typeface="Verdana"/>
              </a:rPr>
              <a:t>in </a:t>
            </a:r>
            <a:r>
              <a:rPr b="0" lang="en-IN" sz="2450" spc="-1" strike="noStrike">
                <a:latin typeface="Verdana"/>
              </a:rPr>
              <a:t>length.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Understanding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their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properties 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essential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geometry.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This </a:t>
            </a:r>
            <a:r>
              <a:rPr b="0" lang="en-IN" sz="2450" spc="-1" strike="noStrike">
                <a:latin typeface="Verdana"/>
              </a:rPr>
              <a:t>presentation</a:t>
            </a:r>
            <a:r>
              <a:rPr b="0" lang="en-IN" sz="2450" spc="-4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will</a:t>
            </a:r>
            <a:r>
              <a:rPr b="0" lang="en-IN" sz="2450" spc="-3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explore</a:t>
            </a:r>
            <a:r>
              <a:rPr b="0" lang="en-IN" sz="2450" spc="-35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</a:t>
            </a:r>
            <a:endParaRPr b="0" lang="en-IN" sz="2450" spc="-1" strike="noStrike">
              <a:latin typeface="Arial"/>
            </a:endParaRPr>
          </a:p>
          <a:p>
            <a:pPr marL="12600" indent="1360080">
              <a:lnSpc>
                <a:spcPct val="117000"/>
              </a:lnSpc>
              <a:spcBef>
                <a:spcPts val="6"/>
              </a:spcBef>
              <a:buNone/>
              <a:tabLst>
                <a:tab algn="l" pos="0"/>
              </a:tabLst>
            </a:pPr>
            <a:r>
              <a:rPr b="0" lang="en-IN" sz="2450" spc="-1" strike="noStrike">
                <a:latin typeface="Verdana"/>
              </a:rPr>
              <a:t>that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deﬁne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parallelograms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 </a:t>
            </a:r>
            <a:r>
              <a:rPr b="0" lang="en-IN" sz="2450" spc="-1" strike="noStrike">
                <a:latin typeface="Verdana"/>
              </a:rPr>
              <a:t>their</a:t>
            </a:r>
            <a:r>
              <a:rPr b="0" lang="en-IN" sz="2450" spc="-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signiﬁcance</a:t>
            </a:r>
            <a:r>
              <a:rPr b="0" lang="en-IN" sz="2450" spc="9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4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various</a:t>
            </a:r>
            <a:endParaRPr b="0" lang="en-IN" sz="2450" spc="-1" strike="noStrike">
              <a:latin typeface="Arial"/>
            </a:endParaRPr>
          </a:p>
          <a:p>
            <a:pPr marL="12600" indent="1360080">
              <a:lnSpc>
                <a:spcPct val="100000"/>
              </a:lnSpc>
              <a:spcBef>
                <a:spcPts val="584"/>
              </a:spcBef>
              <a:buNone/>
              <a:tabLst>
                <a:tab algn="l" pos="0"/>
              </a:tabLst>
            </a:pPr>
            <a:r>
              <a:rPr b="0" lang="en-IN" sz="2450" spc="52" strike="noStrike">
                <a:latin typeface="Verdana"/>
              </a:rPr>
              <a:t>mathematical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contexts.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object 2"/>
          <p:cNvGrpSpPr/>
          <p:nvPr/>
        </p:nvGrpSpPr>
        <p:grpSpPr>
          <a:xfrm>
            <a:off x="0" y="0"/>
            <a:ext cx="9143640" cy="10286640"/>
            <a:chOff x="0" y="0"/>
            <a:chExt cx="9143640" cy="10286640"/>
          </a:xfrm>
        </p:grpSpPr>
        <p:sp>
          <p:nvSpPr>
            <p:cNvPr id="97" name="object 3"/>
            <p:cNvSpPr/>
            <p:nvPr/>
          </p:nvSpPr>
          <p:spPr>
            <a:xfrm>
              <a:off x="0" y="0"/>
              <a:ext cx="9143640" cy="10286640"/>
            </a:xfrm>
            <a:custGeom>
              <a:avLst/>
              <a:gdLst/>
              <a:ahLst/>
              <a:rect l="l" t="t" r="r" b="b"/>
              <a:pathLst>
                <a:path w="9144000" h="10287000">
                  <a:moveTo>
                    <a:pt x="9143999" y="0"/>
                  </a:moveTo>
                  <a:lnTo>
                    <a:pt x="0" y="1"/>
                  </a:lnTo>
                  <a:lnTo>
                    <a:pt x="0" y="10286999"/>
                  </a:lnTo>
                  <a:lnTo>
                    <a:pt x="9143999" y="102869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8" name="object 4" descr=""/>
            <p:cNvPicPr/>
            <p:nvPr/>
          </p:nvPicPr>
          <p:blipFill>
            <a:blip r:embed="rId1"/>
            <a:stretch/>
          </p:blipFill>
          <p:spPr>
            <a:xfrm>
              <a:off x="1334880" y="1143000"/>
              <a:ext cx="6467040" cy="8000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553040" y="1484640"/>
            <a:ext cx="3338640" cy="2437200"/>
          </a:xfrm>
          <a:prstGeom prst="rect">
            <a:avLst/>
          </a:prstGeom>
          <a:noFill/>
          <a:ln w="0">
            <a:noFill/>
          </a:ln>
        </p:spPr>
        <p:txBody>
          <a:bodyPr lIns="0" rIns="0" tIns="7560" bIns="0" anchor="t">
            <a:noAutofit/>
          </a:bodyPr>
          <a:p>
            <a:pPr marL="12600">
              <a:lnSpc>
                <a:spcPct val="101000"/>
              </a:lnSpc>
              <a:spcBef>
                <a:spcPts val="60"/>
              </a:spcBef>
              <a:buNone/>
            </a:pPr>
            <a:r>
              <a:rPr b="1" lang="en-IN" sz="3950" spc="-1" strike="noStrike">
                <a:solidFill>
                  <a:srgbClr val="000000"/>
                </a:solidFill>
                <a:latin typeface="Cambria"/>
              </a:rPr>
              <a:t>Deﬁnition</a:t>
            </a:r>
            <a:r>
              <a:rPr b="1" lang="en-IN" sz="3950" spc="347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3950" spc="-26" strike="noStrike">
                <a:solidFill>
                  <a:srgbClr val="000000"/>
                </a:solidFill>
                <a:latin typeface="Cambria"/>
              </a:rPr>
              <a:t>of </a:t>
            </a:r>
            <a:r>
              <a:rPr b="1" lang="en-IN" sz="3950" spc="-12" strike="noStrike">
                <a:solidFill>
                  <a:srgbClr val="000000"/>
                </a:solidFill>
                <a:latin typeface="Cambria"/>
              </a:rPr>
              <a:t>Parallelogram</a:t>
            </a:r>
            <a:endParaRPr b="0" lang="en-IN" sz="3950" spc="-1" strike="noStrike">
              <a:latin typeface="Calibri"/>
            </a:endParaRPr>
          </a:p>
        </p:txBody>
      </p:sp>
      <p:pic>
        <p:nvPicPr>
          <p:cNvPr id="100" name="object 6" descr=""/>
          <p:cNvPicPr/>
          <p:nvPr/>
        </p:nvPicPr>
        <p:blipFill>
          <a:blip r:embed="rId2"/>
          <a:stretch/>
        </p:blipFill>
        <p:spPr>
          <a:xfrm>
            <a:off x="10904760" y="2869200"/>
            <a:ext cx="2132640" cy="308520"/>
          </a:xfrm>
          <a:prstGeom prst="rect">
            <a:avLst/>
          </a:prstGeom>
          <a:ln w="0">
            <a:noFill/>
          </a:ln>
        </p:spPr>
      </p:pic>
      <p:pic>
        <p:nvPicPr>
          <p:cNvPr id="101" name="object 7" descr=""/>
          <p:cNvPicPr/>
          <p:nvPr/>
        </p:nvPicPr>
        <p:blipFill>
          <a:blip r:embed="rId3"/>
          <a:stretch/>
        </p:blipFill>
        <p:spPr>
          <a:xfrm>
            <a:off x="10596960" y="3631320"/>
            <a:ext cx="1088280" cy="307080"/>
          </a:xfrm>
          <a:prstGeom prst="rect">
            <a:avLst/>
          </a:prstGeom>
          <a:ln w="0">
            <a:noFill/>
          </a:ln>
        </p:spPr>
      </p:pic>
      <p:sp>
        <p:nvSpPr>
          <p:cNvPr id="102" name="object 8"/>
          <p:cNvSpPr/>
          <p:nvPr/>
        </p:nvSpPr>
        <p:spPr>
          <a:xfrm>
            <a:off x="10553040" y="2788560"/>
            <a:ext cx="6028920" cy="34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12600">
              <a:lnSpc>
                <a:spcPct val="102000"/>
              </a:lnSpc>
              <a:spcBef>
                <a:spcPts val="65"/>
              </a:spcBef>
              <a:buNone/>
              <a:tabLst>
                <a:tab algn="l" pos="2583360"/>
              </a:tabLst>
            </a:pPr>
            <a:r>
              <a:rPr b="0" lang="en-IN" sz="2450" spc="29" strike="noStrike">
                <a:latin typeface="Verdana"/>
              </a:rPr>
              <a:t>A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41" strike="noStrike">
                <a:latin typeface="Verdana"/>
              </a:rPr>
              <a:t>four-</a:t>
            </a:r>
            <a:r>
              <a:rPr b="0" lang="en-IN" sz="2450" spc="-1" strike="noStrike">
                <a:latin typeface="Verdana"/>
              </a:rPr>
              <a:t>sided</a:t>
            </a:r>
            <a:r>
              <a:rPr b="0" lang="en-IN" sz="2450" spc="-11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ﬁgure </a:t>
            </a:r>
            <a:r>
              <a:rPr b="0" lang="en-IN" sz="2450" spc="-1" strike="noStrike">
                <a:latin typeface="Verdana"/>
              </a:rPr>
              <a:t>where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each</a:t>
            </a:r>
            <a:r>
              <a:rPr b="0" lang="en-IN" sz="2450" spc="-7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pair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7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opposite</a:t>
            </a:r>
            <a:r>
              <a:rPr b="0" lang="en-IN" sz="2450" spc="-7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sides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is</a:t>
            </a:r>
            <a:endParaRPr b="0" lang="en-IN" sz="2450" spc="-1" strike="noStrike">
              <a:latin typeface="Arial"/>
            </a:endParaRPr>
          </a:p>
          <a:p>
            <a:pPr marL="12600" indent="1137960">
              <a:lnSpc>
                <a:spcPct val="102000"/>
              </a:lnSpc>
              <a:buNone/>
              <a:tabLst>
                <a:tab algn="l" pos="0"/>
              </a:tabLst>
            </a:pPr>
            <a:r>
              <a:rPr b="0" lang="en-IN" sz="2450" spc="-367" strike="noStrike">
                <a:latin typeface="Verdana"/>
              </a:rPr>
              <a:t>.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unique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property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leads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to </a:t>
            </a:r>
            <a:r>
              <a:rPr b="0" lang="en-IN" sz="2450" spc="-66" strike="noStrike">
                <a:latin typeface="Verdana"/>
              </a:rPr>
              <a:t>several</a:t>
            </a:r>
            <a:r>
              <a:rPr b="0" lang="en-IN" sz="2450" spc="-11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other</a:t>
            </a:r>
            <a:r>
              <a:rPr b="0" lang="en-IN" sz="2450" spc="-106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important </a:t>
            </a:r>
            <a:r>
              <a:rPr b="0" lang="en-IN" sz="2450" spc="-32" strike="noStrike">
                <a:latin typeface="Verdana"/>
              </a:rPr>
              <a:t>characteristics,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such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55" strike="noStrike">
                <a:latin typeface="Verdana"/>
              </a:rPr>
              <a:t>as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equal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opposite </a:t>
            </a:r>
            <a:r>
              <a:rPr b="0" lang="en-IN" sz="2450" spc="-1" strike="noStrike">
                <a:latin typeface="Verdana"/>
              </a:rPr>
              <a:t>angles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ability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bisect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each </a:t>
            </a:r>
            <a:r>
              <a:rPr b="0" lang="en-IN" sz="2450" spc="-46" strike="noStrike">
                <a:latin typeface="Verdana"/>
              </a:rPr>
              <a:t>other.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Understanding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this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43" strike="noStrike">
                <a:latin typeface="Verdana"/>
              </a:rPr>
              <a:t>deﬁnition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is </a:t>
            </a:r>
            <a:r>
              <a:rPr b="0" lang="en-IN" sz="2450" spc="-1" strike="noStrike">
                <a:latin typeface="Verdana"/>
              </a:rPr>
              <a:t>foundational</a:t>
            </a:r>
            <a:r>
              <a:rPr b="0" lang="en-IN" sz="2450" spc="24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for</a:t>
            </a:r>
            <a:r>
              <a:rPr b="0" lang="en-IN" sz="2450" spc="24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further</a:t>
            </a:r>
            <a:r>
              <a:rPr b="0" lang="en-IN" sz="2450" spc="18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exploration.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object 2"/>
          <p:cNvGrpSpPr/>
          <p:nvPr/>
        </p:nvGrpSpPr>
        <p:grpSpPr>
          <a:xfrm>
            <a:off x="9144000" y="0"/>
            <a:ext cx="9143640" cy="10286640"/>
            <a:chOff x="9144000" y="0"/>
            <a:chExt cx="9143640" cy="10286640"/>
          </a:xfrm>
        </p:grpSpPr>
        <p:sp>
          <p:nvSpPr>
            <p:cNvPr id="104" name="object 3"/>
            <p:cNvSpPr/>
            <p:nvPr/>
          </p:nvSpPr>
          <p:spPr>
            <a:xfrm>
              <a:off x="9144000" y="0"/>
              <a:ext cx="9143640" cy="10286640"/>
            </a:xfrm>
            <a:custGeom>
              <a:avLst/>
              <a:gdLst/>
              <a:ah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5" name="object 4" descr=""/>
            <p:cNvPicPr/>
            <p:nvPr/>
          </p:nvPicPr>
          <p:blipFill>
            <a:blip r:embed="rId1"/>
            <a:stretch/>
          </p:blipFill>
          <p:spPr>
            <a:xfrm>
              <a:off x="10453320" y="1143000"/>
              <a:ext cx="6495840" cy="7962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438200" y="1929240"/>
            <a:ext cx="5487840" cy="173196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IN" sz="4100" spc="-1" strike="noStrike">
                <a:solidFill>
                  <a:srgbClr val="000000"/>
                </a:solidFill>
                <a:latin typeface="Cambria"/>
              </a:rPr>
              <a:t>Properties</a:t>
            </a:r>
            <a:r>
              <a:rPr b="1" lang="en-IN" sz="4100" spc="12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4100" spc="-1" strike="noStrike">
                <a:solidFill>
                  <a:srgbClr val="000000"/>
                </a:solidFill>
                <a:latin typeface="Cambria"/>
              </a:rPr>
              <a:t>of</a:t>
            </a:r>
            <a:r>
              <a:rPr b="1" lang="en-IN" sz="4100" spc="12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4100" spc="-12" strike="noStrike">
                <a:solidFill>
                  <a:srgbClr val="000000"/>
                </a:solidFill>
                <a:latin typeface="Cambria"/>
              </a:rPr>
              <a:t>Opposite Sides</a:t>
            </a:r>
            <a:endParaRPr b="0" lang="en-IN" sz="4100" spc="-1" strike="noStrike">
              <a:latin typeface="Calibri"/>
            </a:endParaRPr>
          </a:p>
        </p:txBody>
      </p:sp>
      <p:pic>
        <p:nvPicPr>
          <p:cNvPr id="107" name="object 6" descr=""/>
          <p:cNvPicPr/>
          <p:nvPr/>
        </p:nvPicPr>
        <p:blipFill>
          <a:blip r:embed="rId2"/>
          <a:stretch/>
        </p:blipFill>
        <p:spPr>
          <a:xfrm>
            <a:off x="2134800" y="3317040"/>
            <a:ext cx="2132640" cy="308520"/>
          </a:xfrm>
          <a:prstGeom prst="rect">
            <a:avLst/>
          </a:prstGeom>
          <a:ln w="0">
            <a:noFill/>
          </a:ln>
        </p:spPr>
      </p:pic>
      <p:pic>
        <p:nvPicPr>
          <p:cNvPr id="108" name="object 7" descr=""/>
          <p:cNvPicPr/>
          <p:nvPr/>
        </p:nvPicPr>
        <p:blipFill>
          <a:blip r:embed="rId3"/>
          <a:stretch/>
        </p:blipFill>
        <p:spPr>
          <a:xfrm>
            <a:off x="5060160" y="3317040"/>
            <a:ext cx="2234880" cy="307080"/>
          </a:xfrm>
          <a:prstGeom prst="rect">
            <a:avLst/>
          </a:prstGeom>
          <a:ln w="0">
            <a:noFill/>
          </a:ln>
        </p:spPr>
      </p:pic>
      <p:pic>
        <p:nvPicPr>
          <p:cNvPr id="109" name="object 8" descr=""/>
          <p:cNvPicPr/>
          <p:nvPr/>
        </p:nvPicPr>
        <p:blipFill>
          <a:blip r:embed="rId4"/>
          <a:stretch/>
        </p:blipFill>
        <p:spPr>
          <a:xfrm>
            <a:off x="3423240" y="3755160"/>
            <a:ext cx="1088280" cy="307080"/>
          </a:xfrm>
          <a:prstGeom prst="rect">
            <a:avLst/>
          </a:prstGeom>
          <a:ln w="0">
            <a:noFill/>
          </a:ln>
        </p:spPr>
      </p:pic>
      <p:pic>
        <p:nvPicPr>
          <p:cNvPr id="110" name="object 9" descr=""/>
          <p:cNvPicPr/>
          <p:nvPr/>
        </p:nvPicPr>
        <p:blipFill>
          <a:blip r:embed="rId5"/>
          <a:stretch/>
        </p:blipFill>
        <p:spPr>
          <a:xfrm>
            <a:off x="5964120" y="3755160"/>
            <a:ext cx="851400" cy="307080"/>
          </a:xfrm>
          <a:prstGeom prst="rect">
            <a:avLst/>
          </a:prstGeom>
          <a:ln w="0">
            <a:noFill/>
          </a:ln>
        </p:spPr>
      </p:pic>
      <p:sp>
        <p:nvSpPr>
          <p:cNvPr id="111" name="object 10"/>
          <p:cNvSpPr/>
          <p:nvPr/>
        </p:nvSpPr>
        <p:spPr>
          <a:xfrm>
            <a:off x="1433160" y="3175200"/>
            <a:ext cx="1888920" cy="12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6680" bIns="0" anchor="t">
            <a:spAutoFit/>
          </a:bodyPr>
          <a:p>
            <a:pPr marL="12600">
              <a:lnSpc>
                <a:spcPct val="100000"/>
              </a:lnSpc>
              <a:spcBef>
                <a:spcPts val="604"/>
              </a:spcBef>
              <a:buNone/>
            </a:pPr>
            <a:r>
              <a:rPr b="0" lang="en-IN" sz="2450" spc="-97" strike="noStrike">
                <a:latin typeface="Verdana"/>
              </a:rPr>
              <a:t>In</a:t>
            </a:r>
            <a:r>
              <a:rPr b="0" lang="en-IN" sz="2450" spc="-205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a</a:t>
            </a:r>
            <a:endParaRPr b="0" lang="en-IN" sz="24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0"/>
              </a:spcBef>
              <a:buNone/>
            </a:pP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not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only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12" name="object 11"/>
          <p:cNvSpPr/>
          <p:nvPr/>
        </p:nvSpPr>
        <p:spPr>
          <a:xfrm>
            <a:off x="4271400" y="3175200"/>
            <a:ext cx="2954160" cy="16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6680" bIns="0" anchor="t">
            <a:spAutoFit/>
          </a:bodyPr>
          <a:p>
            <a:pPr marL="12600">
              <a:lnSpc>
                <a:spcPct val="100000"/>
              </a:lnSpc>
              <a:spcBef>
                <a:spcPts val="604"/>
              </a:spcBef>
              <a:buNone/>
            </a:pPr>
            <a:r>
              <a:rPr b="0" lang="en-IN" sz="2450" spc="-367" strike="noStrike">
                <a:latin typeface="Verdana"/>
              </a:rPr>
              <a:t>,</a:t>
            </a:r>
            <a:r>
              <a:rPr b="0" lang="en-IN" sz="2450" spc="-216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</a:t>
            </a:r>
            <a:endParaRPr b="0" lang="en-IN" sz="2450" spc="-1" strike="noStrike">
              <a:latin typeface="Arial"/>
            </a:endParaRPr>
          </a:p>
          <a:p>
            <a:pPr marL="340200">
              <a:lnSpc>
                <a:spcPct val="100000"/>
              </a:lnSpc>
              <a:spcBef>
                <a:spcPts val="510"/>
              </a:spcBef>
              <a:buNone/>
              <a:tabLst>
                <a:tab algn="l" pos="2644200"/>
              </a:tabLst>
            </a:pPr>
            <a:r>
              <a:rPr b="0" lang="en-IN" sz="2450" spc="94" strike="noStrike">
                <a:latin typeface="Verdana"/>
              </a:rPr>
              <a:t>but</a:t>
            </a:r>
            <a:r>
              <a:rPr b="0" lang="en-IN" sz="2450" spc="-205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also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26" strike="noStrike">
                <a:latin typeface="Verdana"/>
              </a:rPr>
              <a:t>in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13" name="object 12"/>
          <p:cNvSpPr/>
          <p:nvPr/>
        </p:nvSpPr>
        <p:spPr>
          <a:xfrm>
            <a:off x="1433160" y="4042080"/>
            <a:ext cx="6157800" cy="221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080" bIns="0" anchor="t">
            <a:spAutoFit/>
          </a:bodyPr>
          <a:p>
            <a:pPr marL="12600">
              <a:lnSpc>
                <a:spcPct val="118000"/>
              </a:lnSpc>
              <a:spcBef>
                <a:spcPts val="150"/>
              </a:spcBef>
              <a:buNone/>
            </a:pPr>
            <a:r>
              <a:rPr b="0" lang="en-IN" sz="2450" spc="-1" strike="noStrike">
                <a:latin typeface="Verdana"/>
              </a:rPr>
              <a:t>length.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means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that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if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one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side </a:t>
            </a:r>
            <a:r>
              <a:rPr b="0" lang="en-IN" sz="2450" spc="-1" strike="noStrike">
                <a:latin typeface="Verdana"/>
              </a:rPr>
              <a:t>measures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82" strike="noStrike">
                <a:latin typeface="Verdana"/>
              </a:rPr>
              <a:t>5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41" strike="noStrike">
                <a:latin typeface="Verdana"/>
              </a:rPr>
              <a:t>units,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opposite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side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will also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measure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182" strike="noStrike">
                <a:latin typeface="Verdana"/>
              </a:rPr>
              <a:t>5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41" strike="noStrike">
                <a:latin typeface="Verdana"/>
              </a:rPr>
              <a:t>units.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property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is </a:t>
            </a:r>
            <a:r>
              <a:rPr b="0" lang="en-IN" sz="2450" spc="-1" strike="noStrike">
                <a:latin typeface="Verdana"/>
              </a:rPr>
              <a:t>crucial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for</a:t>
            </a:r>
            <a:r>
              <a:rPr b="0" lang="en-IN" sz="2450" spc="-8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solving</a:t>
            </a:r>
            <a:r>
              <a:rPr b="0" lang="en-IN" sz="2450" spc="-8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many</a:t>
            </a:r>
            <a:r>
              <a:rPr b="0" lang="en-IN" sz="2450" spc="-86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geometric problems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involving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parallelograms.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object 2"/>
          <p:cNvGrpSpPr/>
          <p:nvPr/>
        </p:nvGrpSpPr>
        <p:grpSpPr>
          <a:xfrm>
            <a:off x="0" y="0"/>
            <a:ext cx="9143640" cy="10286640"/>
            <a:chOff x="0" y="0"/>
            <a:chExt cx="9143640" cy="10286640"/>
          </a:xfrm>
        </p:grpSpPr>
        <p:sp>
          <p:nvSpPr>
            <p:cNvPr id="115" name="object 3"/>
            <p:cNvSpPr/>
            <p:nvPr/>
          </p:nvSpPr>
          <p:spPr>
            <a:xfrm>
              <a:off x="0" y="0"/>
              <a:ext cx="9143640" cy="10286640"/>
            </a:xfrm>
            <a:custGeom>
              <a:avLst/>
              <a:gdLst/>
              <a:ahLst/>
              <a:rect l="l" t="t" r="r" b="b"/>
              <a:pathLst>
                <a:path w="9144000" h="10287000">
                  <a:moveTo>
                    <a:pt x="9143999" y="0"/>
                  </a:moveTo>
                  <a:lnTo>
                    <a:pt x="0" y="1"/>
                  </a:lnTo>
                  <a:lnTo>
                    <a:pt x="0" y="10286999"/>
                  </a:lnTo>
                  <a:lnTo>
                    <a:pt x="9143999" y="102869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16" name="object 4" descr=""/>
            <p:cNvPicPr/>
            <p:nvPr/>
          </p:nvPicPr>
          <p:blipFill>
            <a:blip r:embed="rId1"/>
            <a:stretch/>
          </p:blipFill>
          <p:spPr>
            <a:xfrm>
              <a:off x="1334880" y="1143000"/>
              <a:ext cx="6467040" cy="8000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553040" y="1484640"/>
            <a:ext cx="5289120" cy="1727280"/>
          </a:xfrm>
          <a:prstGeom prst="rect">
            <a:avLst/>
          </a:prstGeom>
          <a:noFill/>
          <a:ln w="0">
            <a:noFill/>
          </a:ln>
        </p:spPr>
        <p:txBody>
          <a:bodyPr lIns="0" rIns="0" tIns="7560" bIns="0" anchor="t">
            <a:noAutofit/>
          </a:bodyPr>
          <a:p>
            <a:pPr marL="12600">
              <a:lnSpc>
                <a:spcPct val="101000"/>
              </a:lnSpc>
              <a:spcBef>
                <a:spcPts val="60"/>
              </a:spcBef>
              <a:buNone/>
            </a:pPr>
            <a:r>
              <a:rPr b="1" lang="en-IN" sz="3950" spc="-1" strike="noStrike">
                <a:solidFill>
                  <a:srgbClr val="000000"/>
                </a:solidFill>
                <a:latin typeface="Cambria"/>
              </a:rPr>
              <a:t>Properties of</a:t>
            </a:r>
            <a:r>
              <a:rPr b="1" lang="en-IN" sz="3950" spc="9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3950" spc="-12" strike="noStrike">
                <a:solidFill>
                  <a:srgbClr val="000000"/>
                </a:solidFill>
                <a:latin typeface="Cambria"/>
              </a:rPr>
              <a:t>Opposite Angles</a:t>
            </a:r>
            <a:endParaRPr b="0" lang="en-IN" sz="3950" spc="-1" strike="noStrike">
              <a:latin typeface="Calibri"/>
            </a:endParaRPr>
          </a:p>
        </p:txBody>
      </p:sp>
      <p:pic>
        <p:nvPicPr>
          <p:cNvPr id="118" name="object 6" descr=""/>
          <p:cNvPicPr/>
          <p:nvPr/>
        </p:nvPicPr>
        <p:blipFill>
          <a:blip r:embed="rId2"/>
          <a:stretch/>
        </p:blipFill>
        <p:spPr>
          <a:xfrm>
            <a:off x="14664960" y="3250440"/>
            <a:ext cx="1354320" cy="307080"/>
          </a:xfrm>
          <a:prstGeom prst="rect">
            <a:avLst/>
          </a:prstGeom>
          <a:ln w="0">
            <a:noFill/>
          </a:ln>
        </p:spPr>
      </p:pic>
      <p:pic>
        <p:nvPicPr>
          <p:cNvPr id="119" name="object 7" descr=""/>
          <p:cNvPicPr/>
          <p:nvPr/>
        </p:nvPicPr>
        <p:blipFill>
          <a:blip r:embed="rId3"/>
          <a:stretch/>
        </p:blipFill>
        <p:spPr>
          <a:xfrm>
            <a:off x="10583280" y="3631320"/>
            <a:ext cx="1026720" cy="308520"/>
          </a:xfrm>
          <a:prstGeom prst="rect">
            <a:avLst/>
          </a:prstGeom>
          <a:ln w="0">
            <a:noFill/>
          </a:ln>
        </p:spPr>
      </p:pic>
      <p:pic>
        <p:nvPicPr>
          <p:cNvPr id="120" name="object 8" descr=""/>
          <p:cNvPicPr/>
          <p:nvPr/>
        </p:nvPicPr>
        <p:blipFill>
          <a:blip r:embed="rId4"/>
          <a:stretch/>
        </p:blipFill>
        <p:spPr>
          <a:xfrm>
            <a:off x="12283200" y="3631320"/>
            <a:ext cx="851400" cy="307080"/>
          </a:xfrm>
          <a:prstGeom prst="rect">
            <a:avLst/>
          </a:prstGeom>
          <a:ln w="0">
            <a:noFill/>
          </a:ln>
        </p:spPr>
      </p:pic>
      <p:sp>
        <p:nvSpPr>
          <p:cNvPr id="121" name="object 9"/>
          <p:cNvSpPr/>
          <p:nvPr/>
        </p:nvSpPr>
        <p:spPr>
          <a:xfrm>
            <a:off x="10553040" y="2788560"/>
            <a:ext cx="6015600" cy="30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12600">
              <a:lnSpc>
                <a:spcPct val="102000"/>
              </a:lnSpc>
              <a:spcBef>
                <a:spcPts val="65"/>
              </a:spcBef>
              <a:buNone/>
            </a:pPr>
            <a:r>
              <a:rPr b="0" lang="en-IN" sz="2450" spc="49" strike="noStrike">
                <a:latin typeface="Verdana"/>
              </a:rPr>
              <a:t>Another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important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property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of </a:t>
            </a:r>
            <a:r>
              <a:rPr b="0" lang="en-IN" sz="2450" spc="-1" strike="noStrike">
                <a:latin typeface="Verdana"/>
              </a:rPr>
              <a:t>parallelograms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that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</a:t>
            </a:r>
            <a:endParaRPr b="0" lang="en-IN" sz="2450" spc="-1" strike="noStrike">
              <a:latin typeface="Arial"/>
            </a:endParaRPr>
          </a:p>
          <a:p>
            <a:pPr marL="12600" indent="1123200">
              <a:lnSpc>
                <a:spcPct val="102000"/>
              </a:lnSpc>
              <a:buNone/>
              <a:tabLst>
                <a:tab algn="l" pos="0"/>
              </a:tabLst>
            </a:pPr>
            <a:r>
              <a:rPr b="0" lang="en-IN" sz="2450" spc="-26" strike="noStrike">
                <a:latin typeface="Verdana"/>
              </a:rPr>
              <a:t>are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367" strike="noStrike">
                <a:latin typeface="Verdana"/>
              </a:rPr>
              <a:t>.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For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example,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if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38" strike="noStrike">
                <a:latin typeface="Verdana"/>
              </a:rPr>
              <a:t>one </a:t>
            </a:r>
            <a:r>
              <a:rPr b="0" lang="en-IN" sz="2450" spc="52" strike="noStrike">
                <a:latin typeface="Verdana"/>
              </a:rPr>
              <a:t>angle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measures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60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degrees,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43" strike="noStrike">
                <a:latin typeface="Verdana"/>
              </a:rPr>
              <a:t>angle </a:t>
            </a:r>
            <a:r>
              <a:rPr b="0" lang="en-IN" sz="2450" spc="-1" strike="noStrike">
                <a:latin typeface="Verdana"/>
              </a:rPr>
              <a:t>directly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across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from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it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will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also </a:t>
            </a:r>
            <a:r>
              <a:rPr b="0" lang="en-IN" sz="2450" spc="-1" strike="noStrike">
                <a:latin typeface="Verdana"/>
              </a:rPr>
              <a:t>measure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60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degrees.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symmetry </a:t>
            </a:r>
            <a:r>
              <a:rPr b="0" lang="en-IN" sz="2450" spc="-32" strike="noStrike">
                <a:latin typeface="Verdana"/>
              </a:rPr>
              <a:t>plays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vital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role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various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geometric </a:t>
            </a:r>
            <a:r>
              <a:rPr b="0" lang="en-IN" sz="2450" spc="-12" strike="noStrike">
                <a:latin typeface="Verdana"/>
              </a:rPr>
              <a:t>applications.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1" lang="en-IN" sz="4950" spc="-1" strike="noStrike">
                <a:solidFill>
                  <a:srgbClr val="ffffff"/>
                </a:solidFill>
                <a:latin typeface="Cambria"/>
              </a:rPr>
              <a:t>Consecutive</a:t>
            </a:r>
            <a:r>
              <a:rPr b="1" lang="en-IN" sz="495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4950" spc="-12" strike="noStrike">
                <a:solidFill>
                  <a:srgbClr val="ffffff"/>
                </a:solidFill>
                <a:latin typeface="Cambria"/>
              </a:rPr>
              <a:t>Angles</a:t>
            </a:r>
            <a:endParaRPr b="0" lang="en-IN" sz="4950" spc="-1" strike="noStrike">
              <a:latin typeface="Calibri"/>
            </a:endParaRPr>
          </a:p>
        </p:txBody>
      </p:sp>
      <p:pic>
        <p:nvPicPr>
          <p:cNvPr id="123" name="object 3" descr=""/>
          <p:cNvPicPr/>
          <p:nvPr/>
        </p:nvPicPr>
        <p:blipFill>
          <a:blip r:embed="rId1"/>
          <a:stretch/>
        </p:blipFill>
        <p:spPr>
          <a:xfrm>
            <a:off x="12784320" y="3597120"/>
            <a:ext cx="2424960" cy="308520"/>
          </a:xfrm>
          <a:prstGeom prst="rect">
            <a:avLst/>
          </a:prstGeom>
          <a:ln w="0">
            <a:noFill/>
          </a:ln>
        </p:spPr>
      </p:pic>
      <p:pic>
        <p:nvPicPr>
          <p:cNvPr id="124" name="object 4" descr=""/>
          <p:cNvPicPr/>
          <p:nvPr/>
        </p:nvPicPr>
        <p:blipFill>
          <a:blip r:embed="rId2"/>
          <a:stretch/>
        </p:blipFill>
        <p:spPr>
          <a:xfrm>
            <a:off x="13961880" y="3215880"/>
            <a:ext cx="1867680" cy="247320"/>
          </a:xfrm>
          <a:prstGeom prst="rect">
            <a:avLst/>
          </a:prstGeom>
          <a:ln w="0">
            <a:noFill/>
          </a:ln>
        </p:spPr>
      </p:pic>
      <p:pic>
        <p:nvPicPr>
          <p:cNvPr id="125" name="object 5" descr=""/>
          <p:cNvPicPr/>
          <p:nvPr/>
        </p:nvPicPr>
        <p:blipFill>
          <a:blip r:embed="rId3"/>
          <a:stretch/>
        </p:blipFill>
        <p:spPr>
          <a:xfrm>
            <a:off x="11092320" y="3597120"/>
            <a:ext cx="1026720" cy="308520"/>
          </a:xfrm>
          <a:prstGeom prst="rect">
            <a:avLst/>
          </a:prstGeom>
          <a:ln w="0">
            <a:noFill/>
          </a:ln>
        </p:spPr>
      </p:pic>
      <p:sp>
        <p:nvSpPr>
          <p:cNvPr id="126" name="object 6"/>
          <p:cNvSpPr/>
          <p:nvPr/>
        </p:nvSpPr>
        <p:spPr>
          <a:xfrm>
            <a:off x="11062080" y="3135240"/>
            <a:ext cx="5514120" cy="344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97" strike="noStrike">
                <a:solidFill>
                  <a:srgbClr val="ffffff"/>
                </a:solidFill>
                <a:latin typeface="Verdana"/>
              </a:rPr>
              <a:t>In</a:t>
            </a:r>
            <a:r>
              <a:rPr b="0" lang="en-IN" sz="2450" spc="-20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parallelograms,</a:t>
            </a:r>
            <a:endParaRPr b="0" lang="en-IN" sz="2450" spc="-1" strike="noStrike">
              <a:latin typeface="Arial"/>
            </a:endParaRPr>
          </a:p>
          <a:p>
            <a:pPr marL="1136160">
              <a:lnSpc>
                <a:spcPct val="100000"/>
              </a:lnSpc>
              <a:spcBef>
                <a:spcPts val="60"/>
              </a:spcBef>
              <a:buNone/>
              <a:tabLst>
                <a:tab algn="l" pos="4130640"/>
              </a:tabLst>
            </a:pP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are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	</a:t>
            </a:r>
            <a:r>
              <a:rPr b="0" lang="en-IN" sz="2450" spc="-415" strike="noStrike">
                <a:solidFill>
                  <a:srgbClr val="ffffff"/>
                </a:solidFill>
                <a:latin typeface="Verdana"/>
              </a:rPr>
              <a:t>,</a:t>
            </a:r>
            <a:endParaRPr b="0" lang="en-IN" sz="2450" spc="-1" strike="noStrike">
              <a:latin typeface="Arial"/>
            </a:endParaRPr>
          </a:p>
          <a:p>
            <a:pPr marL="12600">
              <a:lnSpc>
                <a:spcPct val="102000"/>
              </a:lnSpc>
              <a:buNone/>
              <a:tabLst>
                <a:tab algn="l" pos="4130640"/>
              </a:tabLst>
            </a:pPr>
            <a:r>
              <a:rPr b="0" lang="en-IN" sz="2450" spc="77" strike="noStrike">
                <a:solidFill>
                  <a:srgbClr val="ffffff"/>
                </a:solidFill>
                <a:latin typeface="Verdana"/>
              </a:rPr>
              <a:t>meaning</a:t>
            </a:r>
            <a:r>
              <a:rPr b="0" lang="en-IN" sz="2450" spc="-20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they</a:t>
            </a:r>
            <a:r>
              <a:rPr b="0" lang="en-IN" sz="2450" spc="-1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94" strike="noStrike">
                <a:solidFill>
                  <a:srgbClr val="ffffff"/>
                </a:solidFill>
                <a:latin typeface="Verdana"/>
              </a:rPr>
              <a:t>add</a:t>
            </a:r>
            <a:r>
              <a:rPr b="0" lang="en-IN" sz="2450" spc="-20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128" strike="noStrike">
                <a:solidFill>
                  <a:srgbClr val="ffffff"/>
                </a:solidFill>
                <a:latin typeface="Verdana"/>
              </a:rPr>
              <a:t>up</a:t>
            </a:r>
            <a:r>
              <a:rPr b="0" lang="en-IN" sz="2450" spc="-1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to</a:t>
            </a:r>
            <a:r>
              <a:rPr b="0" lang="en-IN" sz="2450" spc="-1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180 degrees.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2" strike="noStrike">
                <a:solidFill>
                  <a:srgbClr val="ffffff"/>
                </a:solidFill>
                <a:latin typeface="Verdana"/>
              </a:rPr>
              <a:t>This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property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can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89" strike="noStrike">
                <a:solidFill>
                  <a:srgbClr val="ffffff"/>
                </a:solidFill>
                <a:latin typeface="Verdana"/>
              </a:rPr>
              <a:t>be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29" strike="noStrike">
                <a:solidFill>
                  <a:srgbClr val="ffffff"/>
                </a:solidFill>
                <a:latin typeface="Verdana"/>
              </a:rPr>
              <a:t>used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to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72" strike="noStrike">
                <a:solidFill>
                  <a:srgbClr val="ffffff"/>
                </a:solidFill>
                <a:latin typeface="Verdana"/>
              </a:rPr>
              <a:t>ﬁnd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83" strike="noStrike">
                <a:solidFill>
                  <a:srgbClr val="ffffff"/>
                </a:solidFill>
                <a:latin typeface="Verdana"/>
              </a:rPr>
              <a:t>unknown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angles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77" strike="noStrike">
                <a:solidFill>
                  <a:srgbClr val="ffffff"/>
                </a:solidFill>
                <a:latin typeface="Verdana"/>
              </a:rPr>
              <a:t>when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given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one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angle's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measure.</a:t>
            </a:r>
            <a:endParaRPr b="0" lang="en-IN" sz="2450" spc="-1" strike="noStrike">
              <a:latin typeface="Arial"/>
            </a:endParaRPr>
          </a:p>
          <a:p>
            <a:pPr marL="12600">
              <a:lnSpc>
                <a:spcPct val="102000"/>
              </a:lnSpc>
              <a:buNone/>
              <a:tabLst>
                <a:tab algn="l" pos="4130640"/>
              </a:tabLst>
            </a:pP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Understanding</a:t>
            </a:r>
            <a:r>
              <a:rPr b="0" lang="en-IN" sz="2450" spc="-18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this</a:t>
            </a:r>
            <a:r>
              <a:rPr b="0" lang="en-IN" sz="2450" spc="-18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relationship </a:t>
            </a:r>
            <a:r>
              <a:rPr b="0" lang="en-IN" sz="2450" spc="43" strike="noStrike">
                <a:solidFill>
                  <a:srgbClr val="ffffff"/>
                </a:solidFill>
                <a:latin typeface="Verdana"/>
              </a:rPr>
              <a:t>enhances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our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grasp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of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3" strike="noStrike">
                <a:solidFill>
                  <a:srgbClr val="ffffff"/>
                </a:solidFill>
                <a:latin typeface="Verdana"/>
              </a:rPr>
              <a:t>angle</a:t>
            </a:r>
            <a:endParaRPr b="0" lang="en-IN" sz="24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36"/>
              </a:spcBef>
              <a:buNone/>
              <a:tabLst>
                <a:tab algn="l" pos="4130640"/>
              </a:tabLst>
            </a:pP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properties</a:t>
            </a:r>
            <a:r>
              <a:rPr b="0" lang="en-IN" sz="2450" spc="-4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in</a:t>
            </a:r>
            <a:r>
              <a:rPr b="0" lang="en-IN" sz="2450" spc="-4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polygons.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27" name="object 7" descr=""/>
          <p:cNvPicPr/>
          <p:nvPr/>
        </p:nvPicPr>
        <p:blipFill>
          <a:blip r:embed="rId4"/>
          <a:stretch/>
        </p:blipFill>
        <p:spPr>
          <a:xfrm>
            <a:off x="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IN" sz="3400" spc="-1" strike="noStrike">
                <a:solidFill>
                  <a:srgbClr val="ffffff"/>
                </a:solidFill>
                <a:latin typeface="Cambria"/>
              </a:rPr>
              <a:t>Diagonals</a:t>
            </a:r>
            <a:r>
              <a:rPr b="1" lang="en-IN" sz="3400" spc="9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3400" spc="-1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1" lang="en-IN" sz="3400" spc="10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3400" spc="-12" strike="noStrike">
                <a:solidFill>
                  <a:srgbClr val="ffffff"/>
                </a:solidFill>
                <a:latin typeface="Cambria"/>
              </a:rPr>
              <a:t>Parallelograms</a:t>
            </a:r>
            <a:endParaRPr b="0" lang="en-IN" sz="3400" spc="-1" strike="noStrike">
              <a:latin typeface="Calibri"/>
            </a:endParaRPr>
          </a:p>
        </p:txBody>
      </p:sp>
      <p:pic>
        <p:nvPicPr>
          <p:cNvPr id="129" name="object 3" descr=""/>
          <p:cNvPicPr/>
          <p:nvPr/>
        </p:nvPicPr>
        <p:blipFill>
          <a:blip r:embed="rId1"/>
          <a:stretch/>
        </p:blipFill>
        <p:spPr>
          <a:xfrm>
            <a:off x="11754360" y="3215880"/>
            <a:ext cx="1519920" cy="308520"/>
          </a:xfrm>
          <a:prstGeom prst="rect">
            <a:avLst/>
          </a:prstGeom>
          <a:ln w="0">
            <a:noFill/>
          </a:ln>
        </p:spPr>
      </p:pic>
      <p:sp>
        <p:nvSpPr>
          <p:cNvPr id="130" name="object 4"/>
          <p:cNvSpPr/>
          <p:nvPr/>
        </p:nvSpPr>
        <p:spPr>
          <a:xfrm>
            <a:off x="11062080" y="3135240"/>
            <a:ext cx="5614920" cy="30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12600">
              <a:lnSpc>
                <a:spcPct val="102000"/>
              </a:lnSpc>
              <a:spcBef>
                <a:spcPts val="65"/>
              </a:spcBef>
              <a:buNone/>
              <a:tabLst>
                <a:tab algn="l" pos="2291040"/>
              </a:tabLst>
            </a:pP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	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of</a:t>
            </a:r>
            <a:r>
              <a:rPr b="0" lang="en-IN" sz="2450" spc="-20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IN" sz="2450" spc="-1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parallelogram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bisect</a:t>
            </a:r>
            <a:r>
              <a:rPr b="0" lang="en-IN" sz="2450" spc="-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each</a:t>
            </a:r>
            <a:r>
              <a:rPr b="0" lang="en-IN" sz="2450" spc="-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46" strike="noStrike">
                <a:solidFill>
                  <a:srgbClr val="ffffff"/>
                </a:solidFill>
                <a:latin typeface="Verdana"/>
              </a:rPr>
              <a:t>other,</a:t>
            </a:r>
            <a:r>
              <a:rPr b="0" lang="en-IN" sz="2450" spc="-9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77" strike="noStrike">
                <a:solidFill>
                  <a:srgbClr val="ffffff"/>
                </a:solidFill>
                <a:latin typeface="Verdana"/>
              </a:rPr>
              <a:t>meaning</a:t>
            </a:r>
            <a:r>
              <a:rPr b="0" lang="en-IN" sz="2450" spc="-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they </a:t>
            </a:r>
            <a:r>
              <a:rPr b="0" lang="en-IN" sz="2450" spc="83" strike="noStrike">
                <a:solidFill>
                  <a:srgbClr val="ffffff"/>
                </a:solidFill>
                <a:latin typeface="Verdana"/>
              </a:rPr>
              <a:t>cut</a:t>
            </a:r>
            <a:r>
              <a:rPr b="0" lang="en-IN" sz="2450" spc="-1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each</a:t>
            </a:r>
            <a:r>
              <a:rPr b="0" lang="en-IN" sz="2450" spc="-12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other</a:t>
            </a:r>
            <a:r>
              <a:rPr b="0" lang="en-IN" sz="2450" spc="-1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into</a:t>
            </a:r>
            <a:r>
              <a:rPr b="0" lang="en-IN" sz="2450" spc="-12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8" strike="noStrike">
                <a:solidFill>
                  <a:srgbClr val="ffffff"/>
                </a:solidFill>
                <a:latin typeface="Verdana"/>
              </a:rPr>
              <a:t>two</a:t>
            </a:r>
            <a:r>
              <a:rPr b="0" lang="en-IN" sz="2450" spc="-1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ffffff"/>
                </a:solidFill>
                <a:latin typeface="Verdana"/>
              </a:rPr>
              <a:t>equal</a:t>
            </a:r>
            <a:r>
              <a:rPr b="0" lang="en-IN" sz="2450" spc="-12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5" strike="noStrike">
                <a:solidFill>
                  <a:srgbClr val="ffffff"/>
                </a:solidFill>
                <a:latin typeface="Verdana"/>
              </a:rPr>
              <a:t>parts. </a:t>
            </a:r>
            <a:r>
              <a:rPr b="0" lang="en-IN" sz="2450" spc="-32" strike="noStrike">
                <a:solidFill>
                  <a:srgbClr val="ffffff"/>
                </a:solidFill>
                <a:latin typeface="Verdana"/>
              </a:rPr>
              <a:t>This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property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52" strike="noStrike">
                <a:solidFill>
                  <a:srgbClr val="ffffff"/>
                </a:solidFill>
                <a:latin typeface="Verdana"/>
              </a:rPr>
              <a:t>is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2" strike="noStrike">
                <a:solidFill>
                  <a:srgbClr val="ffffff"/>
                </a:solidFill>
                <a:latin typeface="Verdana"/>
              </a:rPr>
              <a:t>vital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for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various </a:t>
            </a:r>
            <a:r>
              <a:rPr b="0" lang="en-IN" sz="2450" spc="58" strike="noStrike">
                <a:solidFill>
                  <a:srgbClr val="ffffff"/>
                </a:solidFill>
                <a:latin typeface="Verdana"/>
              </a:rPr>
              <a:t>geometric</a:t>
            </a:r>
            <a:r>
              <a:rPr b="0" lang="en-IN" sz="2450" spc="-17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proofs</a:t>
            </a:r>
            <a:r>
              <a:rPr b="0" lang="en-IN" sz="2450" spc="-17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and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constructions,</a:t>
            </a:r>
            <a:r>
              <a:rPr b="0" lang="en-IN" sz="2450" spc="3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providing</a:t>
            </a:r>
            <a:r>
              <a:rPr b="0" lang="en-IN" sz="2450" spc="3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insights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into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structure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of</a:t>
            </a:r>
            <a:r>
              <a:rPr b="0" lang="en-IN" sz="2450" spc="-11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shape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and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its</a:t>
            </a:r>
            <a:r>
              <a:rPr b="0" lang="en-IN" sz="2450" spc="-1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symmetry.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31" name="object 5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4912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IN" sz="4150" spc="-1" strike="noStrike">
                <a:solidFill>
                  <a:srgbClr val="ffffff"/>
                </a:solidFill>
                <a:latin typeface="Cambria"/>
              </a:rPr>
              <a:t>Area</a:t>
            </a:r>
            <a:r>
              <a:rPr b="1" lang="en-IN" sz="4150" spc="-3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4150" spc="-1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1" lang="en-IN" sz="4150" spc="-12" strike="noStrike">
                <a:solidFill>
                  <a:srgbClr val="ffffff"/>
                </a:solidFill>
                <a:latin typeface="Cambria"/>
              </a:rPr>
              <a:t> Parallelograms</a:t>
            </a:r>
            <a:endParaRPr b="0" lang="en-IN" sz="4150" spc="-1" strike="noStrike">
              <a:latin typeface="Calibri"/>
            </a:endParaRPr>
          </a:p>
        </p:txBody>
      </p:sp>
      <p:pic>
        <p:nvPicPr>
          <p:cNvPr id="133" name="object 3" descr=""/>
          <p:cNvPicPr/>
          <p:nvPr/>
        </p:nvPicPr>
        <p:blipFill>
          <a:blip r:embed="rId1"/>
          <a:stretch/>
        </p:blipFill>
        <p:spPr>
          <a:xfrm>
            <a:off x="11097000" y="3978000"/>
            <a:ext cx="2374200" cy="308520"/>
          </a:xfrm>
          <a:prstGeom prst="rect">
            <a:avLst/>
          </a:prstGeom>
          <a:ln w="0">
            <a:noFill/>
          </a:ln>
        </p:spPr>
      </p:pic>
      <p:pic>
        <p:nvPicPr>
          <p:cNvPr id="134" name="object 4" descr=""/>
          <p:cNvPicPr/>
          <p:nvPr/>
        </p:nvPicPr>
        <p:blipFill>
          <a:blip r:embed="rId2"/>
          <a:stretch/>
        </p:blipFill>
        <p:spPr>
          <a:xfrm>
            <a:off x="11757240" y="3282480"/>
            <a:ext cx="644040" cy="180720"/>
          </a:xfrm>
          <a:prstGeom prst="rect">
            <a:avLst/>
          </a:prstGeom>
          <a:ln w="0">
            <a:noFill/>
          </a:ln>
        </p:spPr>
      </p:pic>
      <p:pic>
        <p:nvPicPr>
          <p:cNvPr id="135" name="object 5" descr=""/>
          <p:cNvPicPr/>
          <p:nvPr/>
        </p:nvPicPr>
        <p:blipFill>
          <a:blip r:embed="rId3"/>
          <a:stretch/>
        </p:blipFill>
        <p:spPr>
          <a:xfrm>
            <a:off x="15743880" y="3610080"/>
            <a:ext cx="704160" cy="234360"/>
          </a:xfrm>
          <a:prstGeom prst="rect">
            <a:avLst/>
          </a:prstGeom>
          <a:ln w="0">
            <a:noFill/>
          </a:ln>
        </p:spPr>
      </p:pic>
      <p:sp>
        <p:nvSpPr>
          <p:cNvPr id="136" name="object 6"/>
          <p:cNvSpPr/>
          <p:nvPr/>
        </p:nvSpPr>
        <p:spPr>
          <a:xfrm>
            <a:off x="11062080" y="3135240"/>
            <a:ext cx="5647320" cy="422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12600">
              <a:lnSpc>
                <a:spcPct val="102000"/>
              </a:lnSpc>
              <a:spcBef>
                <a:spcPts val="65"/>
              </a:spcBef>
              <a:buNone/>
              <a:tabLst>
                <a:tab algn="l" pos="1437480"/>
              </a:tabLst>
            </a:pP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	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of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parallelogram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can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be </a:t>
            </a:r>
            <a:r>
              <a:rPr b="0" lang="en-IN" sz="2450" spc="43" strike="noStrike">
                <a:solidFill>
                  <a:srgbClr val="ffffff"/>
                </a:solidFill>
                <a:latin typeface="Verdana"/>
              </a:rPr>
              <a:t>calculated</a:t>
            </a:r>
            <a:r>
              <a:rPr b="0" lang="en-IN" sz="2450" spc="-20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using</a:t>
            </a:r>
            <a:r>
              <a:rPr b="0" lang="en-IN" sz="2450" spc="-20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20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formula:</a:t>
            </a:r>
            <a:endParaRPr b="0" lang="en-IN" sz="2450" spc="-1" strike="noStrike">
              <a:latin typeface="Arial"/>
            </a:endParaRPr>
          </a:p>
          <a:p>
            <a:pPr marL="12600" indent="2391480">
              <a:lnSpc>
                <a:spcPct val="102000"/>
              </a:lnSpc>
              <a:buNone/>
              <a:tabLst>
                <a:tab algn="l" pos="0"/>
              </a:tabLst>
            </a:pPr>
            <a:r>
              <a:rPr b="0" lang="en-IN" sz="2450" spc="-367" strike="noStrike">
                <a:solidFill>
                  <a:srgbClr val="ffffff"/>
                </a:solidFill>
                <a:latin typeface="Verdana"/>
              </a:rPr>
              <a:t>.</a:t>
            </a:r>
            <a:r>
              <a:rPr b="0" lang="en-IN" sz="2450" spc="-20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2" strike="noStrike">
                <a:solidFill>
                  <a:srgbClr val="ffffff"/>
                </a:solidFill>
                <a:latin typeface="Verdana"/>
              </a:rPr>
              <a:t>This</a:t>
            </a:r>
            <a:r>
              <a:rPr b="0" lang="en-IN" sz="2450" spc="-20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formula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highlights</a:t>
            </a:r>
            <a:r>
              <a:rPr b="0" lang="en-IN" sz="2450" spc="-19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8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8" strike="noStrike">
                <a:solidFill>
                  <a:srgbClr val="ffffff"/>
                </a:solidFill>
                <a:latin typeface="Verdana"/>
              </a:rPr>
              <a:t>importance</a:t>
            </a:r>
            <a:r>
              <a:rPr b="0" lang="en-IN" sz="2450" spc="-18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of</a:t>
            </a:r>
            <a:r>
              <a:rPr b="0" lang="en-IN" sz="2450" spc="-19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both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9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base</a:t>
            </a:r>
            <a:r>
              <a:rPr b="0" lang="en-IN" sz="2450" spc="-19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69" strike="noStrike">
                <a:solidFill>
                  <a:srgbClr val="ffffff"/>
                </a:solidFill>
                <a:latin typeface="Verdana"/>
              </a:rPr>
              <a:t>length</a:t>
            </a:r>
            <a:r>
              <a:rPr b="0" lang="en-IN" sz="2450" spc="-19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77" strike="noStrike">
                <a:solidFill>
                  <a:srgbClr val="ffffff"/>
                </a:solidFill>
                <a:latin typeface="Verdana"/>
              </a:rPr>
              <a:t>and</a:t>
            </a:r>
            <a:r>
              <a:rPr b="0" lang="en-IN" sz="2450" spc="-19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9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height, </a:t>
            </a:r>
            <a:r>
              <a:rPr b="0" lang="en-IN" sz="2450" spc="89" strike="noStrike">
                <a:solidFill>
                  <a:srgbClr val="ffffff"/>
                </a:solidFill>
                <a:latin typeface="Verdana"/>
              </a:rPr>
              <a:t>which</a:t>
            </a:r>
            <a:r>
              <a:rPr b="0" lang="en-IN" sz="2450" spc="-21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52" strike="noStrike">
                <a:solidFill>
                  <a:srgbClr val="ffffff"/>
                </a:solidFill>
                <a:latin typeface="Verdana"/>
              </a:rPr>
              <a:t>is</a:t>
            </a:r>
            <a:r>
              <a:rPr b="0" lang="en-IN" sz="2450" spc="-20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20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ffffff"/>
                </a:solidFill>
                <a:latin typeface="Verdana"/>
              </a:rPr>
              <a:t>perpendicular</a:t>
            </a:r>
            <a:r>
              <a:rPr b="0" lang="en-IN" sz="2450" spc="-20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distance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from</a:t>
            </a:r>
            <a:r>
              <a:rPr b="0" lang="en-IN" sz="2450" spc="-11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0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base</a:t>
            </a:r>
            <a:r>
              <a:rPr b="0" lang="en-IN" sz="2450" spc="-10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to</a:t>
            </a:r>
            <a:r>
              <a:rPr b="0" lang="en-IN" sz="2450" spc="-10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1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opposite</a:t>
            </a:r>
            <a:r>
              <a:rPr b="0" lang="en-IN" sz="2450" spc="-10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side.</a:t>
            </a:r>
            <a:endParaRPr b="0" lang="en-IN" sz="2450" spc="-1" strike="noStrike">
              <a:latin typeface="Arial"/>
            </a:endParaRPr>
          </a:p>
          <a:p>
            <a:pPr marL="12600" indent="2391480">
              <a:lnSpc>
                <a:spcPts val="3081"/>
              </a:lnSpc>
              <a:spcBef>
                <a:spcPts val="20"/>
              </a:spcBef>
              <a:buNone/>
              <a:tabLst>
                <a:tab algn="l" pos="0"/>
              </a:tabLst>
            </a:pPr>
            <a:r>
              <a:rPr b="0" lang="en-IN" sz="2450" spc="77" strike="noStrike">
                <a:solidFill>
                  <a:srgbClr val="ffffff"/>
                </a:solidFill>
                <a:latin typeface="Verdana"/>
              </a:rPr>
              <a:t>Knowing</a:t>
            </a:r>
            <a:r>
              <a:rPr b="0" lang="en-IN" sz="2450" spc="-14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94" strike="noStrike">
                <a:solidFill>
                  <a:srgbClr val="ffffff"/>
                </a:solidFill>
                <a:latin typeface="Verdana"/>
              </a:rPr>
              <a:t>how</a:t>
            </a:r>
            <a:r>
              <a:rPr b="0" lang="en-IN" sz="2450" spc="-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to</a:t>
            </a:r>
            <a:r>
              <a:rPr b="0" lang="en-IN" sz="2450" spc="-14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calculate</a:t>
            </a:r>
            <a:r>
              <a:rPr b="0" lang="en-IN" sz="2450" spc="-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41" strike="noStrike">
                <a:solidFill>
                  <a:srgbClr val="ffffff"/>
                </a:solidFill>
                <a:latin typeface="Verdana"/>
              </a:rPr>
              <a:t>area</a:t>
            </a:r>
            <a:r>
              <a:rPr b="0" lang="en-IN" sz="2450" spc="-14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is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essential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in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geometry.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37" name="object 7" descr=""/>
          <p:cNvPicPr/>
          <p:nvPr/>
        </p:nvPicPr>
        <p:blipFill>
          <a:blip r:embed="rId4"/>
          <a:stretch/>
        </p:blipFill>
        <p:spPr>
          <a:xfrm>
            <a:off x="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2"/>
          <p:cNvSpPr/>
          <p:nvPr/>
        </p:nvSpPr>
        <p:spPr>
          <a:xfrm>
            <a:off x="0" y="-180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17061942" y="0"/>
                </a:lnTo>
                <a:lnTo>
                  <a:pt x="17061942" y="1225550"/>
                </a:lnTo>
                <a:lnTo>
                  <a:pt x="17061942" y="9061450"/>
                </a:lnTo>
                <a:lnTo>
                  <a:pt x="12092534" y="9061450"/>
                </a:lnTo>
                <a:lnTo>
                  <a:pt x="12092534" y="9057615"/>
                </a:lnTo>
                <a:lnTo>
                  <a:pt x="6195504" y="9057615"/>
                </a:lnTo>
                <a:lnTo>
                  <a:pt x="6195504" y="9061450"/>
                </a:lnTo>
                <a:lnTo>
                  <a:pt x="1225994" y="9061450"/>
                </a:lnTo>
                <a:lnTo>
                  <a:pt x="1225994" y="1225550"/>
                </a:lnTo>
                <a:lnTo>
                  <a:pt x="6195504" y="1225550"/>
                </a:lnTo>
                <a:lnTo>
                  <a:pt x="6195504" y="1230045"/>
                </a:lnTo>
                <a:lnTo>
                  <a:pt x="12092534" y="1230045"/>
                </a:lnTo>
                <a:lnTo>
                  <a:pt x="12092534" y="1225550"/>
                </a:lnTo>
                <a:lnTo>
                  <a:pt x="17061942" y="1225550"/>
                </a:lnTo>
                <a:lnTo>
                  <a:pt x="17061942" y="0"/>
                </a:lnTo>
                <a:lnTo>
                  <a:pt x="11815737" y="0"/>
                </a:lnTo>
                <a:lnTo>
                  <a:pt x="11815737" y="1828"/>
                </a:lnTo>
                <a:lnTo>
                  <a:pt x="6472263" y="1828"/>
                </a:lnTo>
                <a:lnTo>
                  <a:pt x="6472263" y="0"/>
                </a:lnTo>
                <a:lnTo>
                  <a:pt x="0" y="0"/>
                </a:lnTo>
                <a:lnTo>
                  <a:pt x="0" y="1225550"/>
                </a:lnTo>
                <a:lnTo>
                  <a:pt x="0" y="9061450"/>
                </a:lnTo>
                <a:lnTo>
                  <a:pt x="0" y="10287000"/>
                </a:lnTo>
                <a:lnTo>
                  <a:pt x="6472263" y="10287000"/>
                </a:lnTo>
                <a:lnTo>
                  <a:pt x="6472263" y="10285832"/>
                </a:lnTo>
                <a:lnTo>
                  <a:pt x="11815737" y="10285832"/>
                </a:lnTo>
                <a:lnTo>
                  <a:pt x="11815737" y="10287000"/>
                </a:lnTo>
                <a:lnTo>
                  <a:pt x="18288000" y="10287000"/>
                </a:lnTo>
                <a:lnTo>
                  <a:pt x="18288000" y="9061450"/>
                </a:lnTo>
                <a:lnTo>
                  <a:pt x="18288000" y="122555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593320" y="2444760"/>
            <a:ext cx="7092000" cy="3065400"/>
          </a:xfrm>
          <a:prstGeom prst="rect">
            <a:avLst/>
          </a:prstGeom>
          <a:noFill/>
          <a:ln w="0">
            <a:noFill/>
          </a:ln>
        </p:spPr>
        <p:txBody>
          <a:bodyPr lIns="0" rIns="0" tIns="17280" bIns="0" anchor="t">
            <a:noAutofit/>
          </a:bodyPr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b="1" lang="en-IN" sz="10000" spc="157" strike="noStrike">
                <a:solidFill>
                  <a:srgbClr val="000000"/>
                </a:solidFill>
                <a:latin typeface="Cambria"/>
              </a:rPr>
              <a:t>Conclusion:</a:t>
            </a:r>
            <a:endParaRPr b="0" lang="en-IN" sz="10000" spc="-1" strike="noStrike">
              <a:latin typeface="Calibri"/>
            </a:endParaRPr>
          </a:p>
        </p:txBody>
      </p:sp>
      <p:sp>
        <p:nvSpPr>
          <p:cNvPr id="140" name="object 4"/>
          <p:cNvSpPr/>
          <p:nvPr/>
        </p:nvSpPr>
        <p:spPr>
          <a:xfrm>
            <a:off x="4748400" y="3978360"/>
            <a:ext cx="8768520" cy="30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 anchor="t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b="1" lang="en-IN" sz="10000" spc="-182" strike="noStrike">
                <a:latin typeface="Cambria"/>
              </a:rPr>
              <a:t>U</a:t>
            </a:r>
            <a:r>
              <a:rPr b="1" lang="en-IN" sz="10000" spc="-12" strike="noStrike">
                <a:latin typeface="Cambria"/>
              </a:rPr>
              <a:t>nd</a:t>
            </a:r>
            <a:r>
              <a:rPr b="1" lang="en-IN" sz="10000" spc="-75" strike="noStrike">
                <a:latin typeface="Cambria"/>
              </a:rPr>
              <a:t>e</a:t>
            </a:r>
            <a:r>
              <a:rPr b="1" lang="en-IN" sz="10000" spc="-12" strike="noStrike">
                <a:latin typeface="Cambria"/>
              </a:rPr>
              <a:t>rs</a:t>
            </a:r>
            <a:r>
              <a:rPr b="1" lang="en-IN" sz="10000" spc="-15" strike="noStrike">
                <a:latin typeface="Cambria"/>
              </a:rPr>
              <a:t>ta</a:t>
            </a:r>
            <a:r>
              <a:rPr b="1" lang="en-IN" sz="10000" spc="-12" strike="noStrike">
                <a:latin typeface="Cambria"/>
              </a:rPr>
              <a:t>ndi</a:t>
            </a:r>
            <a:r>
              <a:rPr b="1" lang="en-IN" sz="10000" spc="-80" strike="noStrike">
                <a:latin typeface="Cambria"/>
              </a:rPr>
              <a:t>n</a:t>
            </a:r>
            <a:r>
              <a:rPr b="1" lang="en-IN" sz="10000" spc="-4780" strike="noStrike">
                <a:latin typeface="Cambria"/>
              </a:rPr>
              <a:t>g</a:t>
            </a:r>
            <a:endParaRPr b="0" lang="en-IN" sz="10000" spc="-1" strike="noStrike">
              <a:latin typeface="Arial"/>
            </a:endParaRPr>
          </a:p>
        </p:txBody>
      </p:sp>
      <p:sp>
        <p:nvSpPr>
          <p:cNvPr id="141" name="object 5"/>
          <p:cNvSpPr/>
          <p:nvPr/>
        </p:nvSpPr>
        <p:spPr>
          <a:xfrm>
            <a:off x="4648320" y="5502240"/>
            <a:ext cx="8980920" cy="30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 anchor="t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b="1" lang="en-IN" sz="10000" spc="-12" strike="noStrike">
                <a:latin typeface="Cambria"/>
              </a:rPr>
              <a:t>Parallelograms</a:t>
            </a:r>
            <a:endParaRPr b="0" lang="en-IN" sz="10000" spc="-1" strike="noStrike">
              <a:latin typeface="Arial"/>
            </a:endParaRPr>
          </a:p>
        </p:txBody>
      </p:sp>
      <p:pic>
        <p:nvPicPr>
          <p:cNvPr id="142" name="object 6" descr=""/>
          <p:cNvPicPr/>
          <p:nvPr/>
        </p:nvPicPr>
        <p:blipFill>
          <a:blip r:embed="rId1"/>
          <a:stretch/>
        </p:blipFill>
        <p:spPr>
          <a:xfrm>
            <a:off x="8628480" y="4740840"/>
            <a:ext cx="2305800" cy="308520"/>
          </a:xfrm>
          <a:prstGeom prst="rect">
            <a:avLst/>
          </a:prstGeom>
          <a:ln w="0">
            <a:noFill/>
          </a:ln>
        </p:spPr>
      </p:pic>
      <p:sp>
        <p:nvSpPr>
          <p:cNvPr id="143" name="object 7"/>
          <p:cNvSpPr/>
          <p:nvPr/>
        </p:nvSpPr>
        <p:spPr>
          <a:xfrm>
            <a:off x="4388040" y="4660200"/>
            <a:ext cx="414000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97" strike="noStrike">
                <a:latin typeface="Verdana"/>
              </a:rPr>
              <a:t>In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conclusion,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study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of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44" name="object 8"/>
          <p:cNvSpPr/>
          <p:nvPr/>
        </p:nvSpPr>
        <p:spPr>
          <a:xfrm>
            <a:off x="11000880" y="4660200"/>
            <a:ext cx="28890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1" strike="noStrike">
                <a:latin typeface="Verdana"/>
              </a:rPr>
              <a:t>re</a:t>
            </a:r>
            <a:r>
              <a:rPr b="0" lang="en-IN" sz="2450" spc="378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eals</a:t>
            </a:r>
            <a:r>
              <a:rPr b="0" lang="en-IN" sz="2450" spc="-22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se</a:t>
            </a:r>
            <a:r>
              <a:rPr b="0" lang="en-IN" sz="2450" spc="398" strike="noStrike">
                <a:latin typeface="Verdana"/>
              </a:rPr>
              <a:t> </a:t>
            </a:r>
            <a:r>
              <a:rPr b="0" lang="en-IN" sz="2450" spc="-55" strike="noStrike">
                <a:latin typeface="Verdana"/>
              </a:rPr>
              <a:t>eral</a:t>
            </a:r>
            <a:r>
              <a:rPr b="0" lang="en-IN" sz="2450" spc="-216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key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45" name="object 9"/>
          <p:cNvSpPr/>
          <p:nvPr/>
        </p:nvSpPr>
        <p:spPr>
          <a:xfrm>
            <a:off x="4566240" y="5041080"/>
            <a:ext cx="914616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21" strike="noStrike">
                <a:latin typeface="Verdana"/>
              </a:rPr>
              <a:t>properties,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72" strike="noStrike">
                <a:latin typeface="Verdana"/>
              </a:rPr>
              <a:t>including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equal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opposite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66" strike="noStrike">
                <a:latin typeface="Verdana"/>
              </a:rPr>
              <a:t>sides,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angles,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46" name="object 10"/>
          <p:cNvSpPr/>
          <p:nvPr/>
        </p:nvSpPr>
        <p:spPr>
          <a:xfrm>
            <a:off x="4315320" y="5421960"/>
            <a:ext cx="964728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1" strike="noStrike">
                <a:latin typeface="Verdana"/>
              </a:rPr>
              <a:t>behavior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diagonals.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These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characteristics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not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only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enhance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47" name="object 11"/>
          <p:cNvSpPr/>
          <p:nvPr/>
        </p:nvSpPr>
        <p:spPr>
          <a:xfrm>
            <a:off x="4828320" y="5803200"/>
            <a:ext cx="862092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1" strike="noStrike">
                <a:latin typeface="Verdana"/>
              </a:rPr>
              <a:t>our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understanding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43" strike="noStrike">
                <a:latin typeface="Verdana"/>
              </a:rPr>
              <a:t>geometry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94" strike="noStrike">
                <a:latin typeface="Verdana"/>
              </a:rPr>
              <a:t>but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also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have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practical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48" name="object 12"/>
          <p:cNvSpPr/>
          <p:nvPr/>
        </p:nvSpPr>
        <p:spPr>
          <a:xfrm>
            <a:off x="4750200" y="6184080"/>
            <a:ext cx="877788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1" strike="noStrike">
                <a:latin typeface="Verdana"/>
              </a:rPr>
              <a:t>applications</a:t>
            </a:r>
            <a:r>
              <a:rPr b="0" lang="en-IN" sz="2450" spc="-4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46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various</a:t>
            </a:r>
            <a:r>
              <a:rPr b="0" lang="en-IN" sz="2450" spc="-46" strike="noStrike">
                <a:latin typeface="Verdana"/>
              </a:rPr>
              <a:t> </a:t>
            </a:r>
            <a:r>
              <a:rPr b="0" lang="en-IN" sz="2450" spc="-60" strike="noStrike">
                <a:latin typeface="Verdana"/>
              </a:rPr>
              <a:t>ﬁelds,</a:t>
            </a:r>
            <a:r>
              <a:rPr b="0" lang="en-IN" sz="2450" spc="-46" strike="noStrike">
                <a:latin typeface="Verdana"/>
              </a:rPr>
              <a:t> </a:t>
            </a:r>
            <a:r>
              <a:rPr b="0" lang="en-IN" sz="2450" spc="72" strike="noStrike">
                <a:latin typeface="Verdana"/>
              </a:rPr>
              <a:t>including</a:t>
            </a:r>
            <a:r>
              <a:rPr b="0" lang="en-IN" sz="2450" spc="-4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architecture</a:t>
            </a:r>
            <a:r>
              <a:rPr b="0" lang="en-IN" sz="2450" spc="-46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49" name="object 13"/>
          <p:cNvSpPr/>
          <p:nvPr/>
        </p:nvSpPr>
        <p:spPr>
          <a:xfrm>
            <a:off x="8128080" y="6564960"/>
            <a:ext cx="202212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12" strike="noStrike">
                <a:latin typeface="Verdana"/>
              </a:rPr>
              <a:t>engineering.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2024-12-18T15:23:40Z</dcterms:created>
  <dc:creator/>
  <dc:description/>
  <dc:language>en-IN</dc:language>
  <cp:lastModifiedBy/>
  <dcterms:modified xsi:type="dcterms:W3CDTF">2024-12-31T11:14:57Z</dcterms:modified>
  <cp:revision>1</cp:revision>
  <dc:subject/>
  <dc:title>Untitled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GPL Ghostscript 10.04.0</vt:lpwstr>
  </property>
</Properties>
</file>