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47803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sp>
      <p:sp>
        <p:nvSpPr>
          <p:cNvPr id="3" name="Shape 1"/>
          <p:cNvSpPr/>
          <p:nvPr/>
        </p:nvSpPr>
        <p:spPr>
          <a:xfrm>
            <a:off x="0" y="0"/>
            <a:ext cx="14630400" cy="8229600"/>
          </a:xfrm>
          <a:prstGeom prst="rect">
            <a:avLst/>
          </a:prstGeom>
          <a:solidFill>
            <a:srgbClr val="FFFF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sp>
      <p:sp>
        <p:nvSpPr>
          <p:cNvPr id="3" name="Shape 1"/>
          <p:cNvSpPr/>
          <p:nvPr/>
        </p:nvSpPr>
        <p:spPr>
          <a:xfrm>
            <a:off x="0" y="0"/>
            <a:ext cx="14630400" cy="8229600"/>
          </a:xfrm>
          <a:prstGeom prst="rect">
            <a:avLst/>
          </a:prstGeom>
          <a:solidFill>
            <a:srgbClr val="FFFF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sp>
      <p:sp>
        <p:nvSpPr>
          <p:cNvPr id="3" name="Shape 1"/>
          <p:cNvSpPr/>
          <p:nvPr/>
        </p:nvSpPr>
        <p:spPr>
          <a:xfrm>
            <a:off x="0" y="0"/>
            <a:ext cx="14630400" cy="8229600"/>
          </a:xfrm>
          <a:prstGeom prst="rect">
            <a:avLst/>
          </a:prstGeom>
          <a:solidFill>
            <a:srgbClr val="FFFF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sp>
      <p:sp>
        <p:nvSpPr>
          <p:cNvPr id="3" name="Shape 1"/>
          <p:cNvSpPr/>
          <p:nvPr/>
        </p:nvSpPr>
        <p:spPr>
          <a:xfrm>
            <a:off x="0" y="0"/>
            <a:ext cx="14630400" cy="8229600"/>
          </a:xfrm>
          <a:prstGeom prst="rect">
            <a:avLst/>
          </a:prstGeom>
          <a:solidFill>
            <a:srgbClr val="FFFF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sp>
      <p:sp>
        <p:nvSpPr>
          <p:cNvPr id="3" name="Shape 1"/>
          <p:cNvSpPr/>
          <p:nvPr/>
        </p:nvSpPr>
        <p:spPr>
          <a:xfrm>
            <a:off x="0" y="0"/>
            <a:ext cx="14630400" cy="8229600"/>
          </a:xfrm>
          <a:prstGeom prst="rect">
            <a:avLst/>
          </a:prstGeom>
          <a:solidFill>
            <a:srgbClr val="FFFF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sp>
      <p:sp>
        <p:nvSpPr>
          <p:cNvPr id="3" name="Shape 1"/>
          <p:cNvSpPr/>
          <p:nvPr/>
        </p:nvSpPr>
        <p:spPr>
          <a:xfrm>
            <a:off x="0" y="0"/>
            <a:ext cx="14630400" cy="8229600"/>
          </a:xfrm>
          <a:prstGeom prst="rect">
            <a:avLst/>
          </a:prstGeom>
          <a:solidFill>
            <a:srgbClr val="FFFF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sp>
      <p:sp>
        <p:nvSpPr>
          <p:cNvPr id="3" name="Shape 1"/>
          <p:cNvSpPr/>
          <p:nvPr/>
        </p:nvSpPr>
        <p:spPr>
          <a:xfrm>
            <a:off x="0" y="0"/>
            <a:ext cx="14630400" cy="8229600"/>
          </a:xfrm>
          <a:prstGeom prst="rect">
            <a:avLst/>
          </a:prstGeom>
          <a:solidFill>
            <a:srgbClr val="FFFF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sp>
      <p:sp>
        <p:nvSpPr>
          <p:cNvPr id="3" name="Shape 1"/>
          <p:cNvSpPr/>
          <p:nvPr/>
        </p:nvSpPr>
        <p:spPr>
          <a:xfrm>
            <a:off x="0" y="0"/>
            <a:ext cx="14630400" cy="8229600"/>
          </a:xfrm>
          <a:prstGeom prst="rect">
            <a:avLst/>
          </a:prstGeom>
          <a:solidFill>
            <a:srgbClr val="FFFFFF"/>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9.xml"/><Relationship Id="rId6" Type="http://schemas.openxmlformats.org/officeDocument/2006/relationships/image" Target="../media/image4.png"/><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93790" y="1859399"/>
            <a:ext cx="7556421" cy="978218"/>
          </a:xfrm>
          <a:prstGeom prst="rect">
            <a:avLst/>
          </a:prstGeom>
          <a:noFill/>
          <a:ln/>
        </p:spPr>
        <p:txBody>
          <a:bodyPr wrap="none" lIns="0" tIns="0" rIns="0" bIns="0" rtlCol="0" anchor="t"/>
          <a:lstStyle/>
          <a:p>
            <a:pPr marL="0" indent="0">
              <a:lnSpc>
                <a:spcPts val="7700"/>
              </a:lnSpc>
              <a:buNone/>
            </a:pPr>
            <a:r>
              <a:rPr lang="en-US" sz="6150" b="1" kern="0" spc="-185" dirty="0">
                <a:solidFill>
                  <a:srgbClr val="000000"/>
                </a:solidFill>
                <a:latin typeface="Inter Bold" pitchFamily="34" charset="0"/>
                <a:ea typeface="Inter Bold" pitchFamily="34" charset="-122"/>
                <a:cs typeface="Inter Bold" pitchFamily="34" charset="-120"/>
              </a:rPr>
              <a:t>Perimeter of Shapes</a:t>
            </a:r>
            <a:endParaRPr lang="en-US" sz="6150" dirty="0"/>
          </a:p>
        </p:txBody>
      </p:sp>
      <p:sp>
        <p:nvSpPr>
          <p:cNvPr id="4" name="Text 1"/>
          <p:cNvSpPr/>
          <p:nvPr/>
        </p:nvSpPr>
        <p:spPr>
          <a:xfrm>
            <a:off x="793790" y="3177778"/>
            <a:ext cx="7556421" cy="2540318"/>
          </a:xfrm>
          <a:prstGeom prst="rect">
            <a:avLst/>
          </a:prstGeom>
          <a:noFill/>
          <a:ln/>
        </p:spPr>
        <p:txBody>
          <a:bodyPr wrap="square" lIns="0" tIns="0" rIns="0" bIns="0" rtlCol="0" anchor="t"/>
          <a:lstStyle/>
          <a:p>
            <a:pPr marL="0" indent="0">
              <a:lnSpc>
                <a:spcPts val="2850"/>
              </a:lnSpc>
              <a:buNone/>
            </a:pPr>
            <a:r>
              <a:rPr lang="en-US" sz="1750" kern="0" spc="-36" dirty="0">
                <a:solidFill>
                  <a:srgbClr val="272525"/>
                </a:solidFill>
                <a:latin typeface="Inter" pitchFamily="34" charset="0"/>
                <a:ea typeface="Inter" pitchFamily="34" charset="-122"/>
                <a:cs typeface="Inter" pitchFamily="34" charset="-120"/>
              </a:rPr>
              <a:t>Understanding the concept of perimeter is a fundamental aspect of geometry. Perimeter refers to the total distance around the boundary of a 2D shape, and it is an essential tool for measuring and calculating the size of various objects and spaces. This presentation will explore the perimeter of different shapes, from simple rectangles and triangles to more complex irregular shapes, and discuss the practical applications of this important geometric principle.</a:t>
            </a:r>
            <a:endParaRPr lang="en-US" sz="1750" dirty="0"/>
          </a:p>
        </p:txBody>
      </p:sp>
      <p:sp>
        <p:nvSpPr>
          <p:cNvPr id="5" name="Shape 2"/>
          <p:cNvSpPr/>
          <p:nvPr/>
        </p:nvSpPr>
        <p:spPr>
          <a:xfrm>
            <a:off x="793790" y="5990153"/>
            <a:ext cx="362903" cy="362903"/>
          </a:xfrm>
          <a:prstGeom prst="roundRect">
            <a:avLst>
              <a:gd name="adj" fmla="val 25194296"/>
            </a:avLst>
          </a:prstGeom>
          <a:noFill/>
          <a:ln w="7620">
            <a:solidFill>
              <a:srgbClr val="FFFFFF"/>
            </a:solidFill>
            <a:prstDash val="solid"/>
          </a:ln>
        </p:spPr>
      </p:sp>
      <p:pic>
        <p:nvPicPr>
          <p:cNvPr id="6" name="Image 1" descr="preencoded.png"/>
          <p:cNvPicPr>
            <a:picLocks noChangeAspect="1"/>
          </p:cNvPicPr>
          <p:nvPr/>
        </p:nvPicPr>
        <p:blipFill>
          <a:blip r:embed="rId4"/>
          <a:stretch>
            <a:fillRect/>
          </a:stretch>
        </p:blipFill>
        <p:spPr>
          <a:xfrm>
            <a:off x="801410" y="5997773"/>
            <a:ext cx="347663" cy="347663"/>
          </a:xfrm>
          <a:prstGeom prst="rect">
            <a:avLst/>
          </a:prstGeom>
        </p:spPr>
      </p:pic>
      <p:sp>
        <p:nvSpPr>
          <p:cNvPr id="7" name="Text 3"/>
          <p:cNvSpPr/>
          <p:nvPr/>
        </p:nvSpPr>
        <p:spPr>
          <a:xfrm>
            <a:off x="1270040" y="5973247"/>
            <a:ext cx="3371493" cy="396835"/>
          </a:xfrm>
          <a:prstGeom prst="rect">
            <a:avLst/>
          </a:prstGeom>
          <a:noFill/>
          <a:ln/>
        </p:spPr>
        <p:txBody>
          <a:bodyPr wrap="none" lIns="0" tIns="0" rIns="0" bIns="0" rtlCol="0" anchor="t"/>
          <a:lstStyle/>
          <a:p>
            <a:pPr marL="0" indent="0" algn="l">
              <a:lnSpc>
                <a:spcPts val="3100"/>
              </a:lnSpc>
              <a:buNone/>
            </a:pPr>
            <a:r>
              <a:rPr lang="en-US" sz="2200" b="1" kern="0" spc="-36" dirty="0">
                <a:solidFill>
                  <a:srgbClr val="272525"/>
                </a:solidFill>
                <a:latin typeface="Inter Bold" pitchFamily="34" charset="0"/>
                <a:ea typeface="Inter Bold" pitchFamily="34" charset="-122"/>
                <a:cs typeface="Inter Bold" pitchFamily="34" charset="-120"/>
              </a:rPr>
              <a:t>by Onwurah Onyedikachi</a:t>
            </a:r>
            <a:endParaRPr lang="en-US" sz="2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50689" y="762953"/>
            <a:ext cx="6143387" cy="670322"/>
          </a:xfrm>
          <a:prstGeom prst="rect">
            <a:avLst/>
          </a:prstGeom>
          <a:noFill/>
          <a:ln/>
        </p:spPr>
        <p:txBody>
          <a:bodyPr wrap="none" lIns="0" tIns="0" rIns="0" bIns="0" rtlCol="0" anchor="t"/>
          <a:lstStyle/>
          <a:p>
            <a:pPr marL="0" indent="0">
              <a:lnSpc>
                <a:spcPts val="5250"/>
              </a:lnSpc>
              <a:buNone/>
            </a:pPr>
            <a:r>
              <a:rPr lang="en-US" sz="4200" b="1" kern="0" spc="-127" dirty="0">
                <a:solidFill>
                  <a:srgbClr val="000000"/>
                </a:solidFill>
                <a:latin typeface="Inter Bold" pitchFamily="34" charset="0"/>
                <a:ea typeface="Inter Bold" pitchFamily="34" charset="-122"/>
                <a:cs typeface="Inter Bold" pitchFamily="34" charset="-120"/>
              </a:rPr>
              <a:t>Introduction to Perimeter</a:t>
            </a:r>
            <a:endParaRPr lang="en-US" sz="4200" dirty="0"/>
          </a:p>
        </p:txBody>
      </p:sp>
      <p:sp>
        <p:nvSpPr>
          <p:cNvPr id="3" name="Shape 1"/>
          <p:cNvSpPr/>
          <p:nvPr/>
        </p:nvSpPr>
        <p:spPr>
          <a:xfrm>
            <a:off x="750689" y="4664393"/>
            <a:ext cx="13129022" cy="30480"/>
          </a:xfrm>
          <a:prstGeom prst="roundRect">
            <a:avLst>
              <a:gd name="adj" fmla="val 295589"/>
            </a:avLst>
          </a:prstGeom>
          <a:solidFill>
            <a:srgbClr val="C0C1D7"/>
          </a:solidFill>
          <a:ln/>
        </p:spPr>
      </p:sp>
      <p:sp>
        <p:nvSpPr>
          <p:cNvPr id="4" name="Shape 2"/>
          <p:cNvSpPr/>
          <p:nvPr/>
        </p:nvSpPr>
        <p:spPr>
          <a:xfrm>
            <a:off x="3963948" y="3913763"/>
            <a:ext cx="30480" cy="750689"/>
          </a:xfrm>
          <a:prstGeom prst="roundRect">
            <a:avLst>
              <a:gd name="adj" fmla="val 295589"/>
            </a:avLst>
          </a:prstGeom>
          <a:solidFill>
            <a:srgbClr val="C0C1D7"/>
          </a:solidFill>
          <a:ln/>
        </p:spPr>
      </p:sp>
      <p:sp>
        <p:nvSpPr>
          <p:cNvPr id="5" name="Shape 3"/>
          <p:cNvSpPr/>
          <p:nvPr/>
        </p:nvSpPr>
        <p:spPr>
          <a:xfrm>
            <a:off x="3737967" y="4423112"/>
            <a:ext cx="482560" cy="482560"/>
          </a:xfrm>
          <a:prstGeom prst="roundRect">
            <a:avLst>
              <a:gd name="adj" fmla="val 18670"/>
            </a:avLst>
          </a:prstGeom>
          <a:solidFill>
            <a:srgbClr val="DADBF1"/>
          </a:solidFill>
          <a:ln w="7620">
            <a:solidFill>
              <a:srgbClr val="C0C1D7"/>
            </a:solidFill>
            <a:prstDash val="solid"/>
          </a:ln>
        </p:spPr>
      </p:sp>
      <p:sp>
        <p:nvSpPr>
          <p:cNvPr id="6" name="Text 4"/>
          <p:cNvSpPr/>
          <p:nvPr/>
        </p:nvSpPr>
        <p:spPr>
          <a:xfrm>
            <a:off x="3914656" y="4503480"/>
            <a:ext cx="129064" cy="321826"/>
          </a:xfrm>
          <a:prstGeom prst="rect">
            <a:avLst/>
          </a:prstGeom>
          <a:noFill/>
          <a:ln/>
        </p:spPr>
        <p:txBody>
          <a:bodyPr wrap="none" lIns="0" tIns="0" rIns="0" bIns="0" rtlCol="0" anchor="t"/>
          <a:lstStyle/>
          <a:p>
            <a:pPr marL="0" indent="0" algn="ctr">
              <a:lnSpc>
                <a:spcPts val="2500"/>
              </a:lnSpc>
              <a:buNone/>
            </a:pPr>
            <a:r>
              <a:rPr lang="en-US" sz="2500" b="1" kern="0" spc="-76" dirty="0">
                <a:solidFill>
                  <a:srgbClr val="272525"/>
                </a:solidFill>
                <a:latin typeface="Inter Bold" pitchFamily="34" charset="0"/>
                <a:ea typeface="Inter Bold" pitchFamily="34" charset="-122"/>
                <a:cs typeface="Inter Bold" pitchFamily="34" charset="-120"/>
              </a:rPr>
              <a:t>1</a:t>
            </a:r>
            <a:endParaRPr lang="en-US" sz="2500" dirty="0"/>
          </a:p>
        </p:txBody>
      </p:sp>
      <p:sp>
        <p:nvSpPr>
          <p:cNvPr id="7" name="Text 5"/>
          <p:cNvSpPr/>
          <p:nvPr/>
        </p:nvSpPr>
        <p:spPr>
          <a:xfrm>
            <a:off x="2638544" y="1862257"/>
            <a:ext cx="2681407" cy="335161"/>
          </a:xfrm>
          <a:prstGeom prst="rect">
            <a:avLst/>
          </a:prstGeom>
          <a:noFill/>
          <a:ln/>
        </p:spPr>
        <p:txBody>
          <a:bodyPr wrap="none" lIns="0" tIns="0" rIns="0" bIns="0" rtlCol="0" anchor="t"/>
          <a:lstStyle/>
          <a:p>
            <a:pPr marL="0" indent="0" algn="ctr">
              <a:lnSpc>
                <a:spcPts val="2600"/>
              </a:lnSpc>
              <a:buNone/>
            </a:pPr>
            <a:r>
              <a:rPr lang="en-US" sz="2100" b="1" kern="0" spc="-63" dirty="0">
                <a:solidFill>
                  <a:srgbClr val="272525"/>
                </a:solidFill>
                <a:latin typeface="Inter Bold" pitchFamily="34" charset="0"/>
                <a:ea typeface="Inter Bold" pitchFamily="34" charset="-122"/>
                <a:cs typeface="Inter Bold" pitchFamily="34" charset="-120"/>
              </a:rPr>
              <a:t>What is Perimeter?</a:t>
            </a:r>
            <a:endParaRPr lang="en-US" sz="2100" dirty="0"/>
          </a:p>
        </p:txBody>
      </p:sp>
      <p:sp>
        <p:nvSpPr>
          <p:cNvPr id="8" name="Text 6"/>
          <p:cNvSpPr/>
          <p:nvPr/>
        </p:nvSpPr>
        <p:spPr>
          <a:xfrm>
            <a:off x="965121" y="2326124"/>
            <a:ext cx="6028373" cy="1373029"/>
          </a:xfrm>
          <a:prstGeom prst="rect">
            <a:avLst/>
          </a:prstGeom>
          <a:noFill/>
          <a:ln/>
        </p:spPr>
        <p:txBody>
          <a:bodyPr wrap="square" lIns="0" tIns="0" rIns="0" bIns="0" rtlCol="0" anchor="t"/>
          <a:lstStyle/>
          <a:p>
            <a:pPr marL="0" indent="0" algn="ctr">
              <a:lnSpc>
                <a:spcPts val="2700"/>
              </a:lnSpc>
              <a:buNone/>
            </a:pPr>
            <a:r>
              <a:rPr lang="en-US" sz="1650" kern="0" spc="-34" dirty="0">
                <a:solidFill>
                  <a:srgbClr val="272525"/>
                </a:solidFill>
                <a:latin typeface="Inter" pitchFamily="34" charset="0"/>
                <a:ea typeface="Inter" pitchFamily="34" charset="-122"/>
                <a:cs typeface="Inter" pitchFamily="34" charset="-120"/>
              </a:rPr>
              <a:t>Perimeter is the total distance around the boundary of a 2D shape. It is a fundamental concept in geometry that is used to measure and calculate the size of various objects and spaces.</a:t>
            </a:r>
            <a:endParaRPr lang="en-US" sz="1650" dirty="0"/>
          </a:p>
        </p:txBody>
      </p:sp>
      <p:sp>
        <p:nvSpPr>
          <p:cNvPr id="9" name="Shape 7"/>
          <p:cNvSpPr/>
          <p:nvPr/>
        </p:nvSpPr>
        <p:spPr>
          <a:xfrm>
            <a:off x="7299722" y="4664333"/>
            <a:ext cx="30480" cy="750689"/>
          </a:xfrm>
          <a:prstGeom prst="roundRect">
            <a:avLst>
              <a:gd name="adj" fmla="val 295589"/>
            </a:avLst>
          </a:prstGeom>
          <a:solidFill>
            <a:srgbClr val="C0C1D7"/>
          </a:solidFill>
          <a:ln/>
        </p:spPr>
      </p:sp>
      <p:sp>
        <p:nvSpPr>
          <p:cNvPr id="10" name="Shape 8"/>
          <p:cNvSpPr/>
          <p:nvPr/>
        </p:nvSpPr>
        <p:spPr>
          <a:xfrm>
            <a:off x="7073741" y="4423112"/>
            <a:ext cx="482560" cy="482560"/>
          </a:xfrm>
          <a:prstGeom prst="roundRect">
            <a:avLst>
              <a:gd name="adj" fmla="val 18670"/>
            </a:avLst>
          </a:prstGeom>
          <a:solidFill>
            <a:srgbClr val="DADBF1"/>
          </a:solidFill>
          <a:ln w="7620">
            <a:solidFill>
              <a:srgbClr val="C0C1D7"/>
            </a:solidFill>
            <a:prstDash val="solid"/>
          </a:ln>
        </p:spPr>
      </p:sp>
      <p:sp>
        <p:nvSpPr>
          <p:cNvPr id="11" name="Text 9"/>
          <p:cNvSpPr/>
          <p:nvPr/>
        </p:nvSpPr>
        <p:spPr>
          <a:xfrm>
            <a:off x="7218521" y="4503480"/>
            <a:ext cx="193000" cy="321826"/>
          </a:xfrm>
          <a:prstGeom prst="rect">
            <a:avLst/>
          </a:prstGeom>
          <a:noFill/>
          <a:ln/>
        </p:spPr>
        <p:txBody>
          <a:bodyPr wrap="none" lIns="0" tIns="0" rIns="0" bIns="0" rtlCol="0" anchor="t"/>
          <a:lstStyle/>
          <a:p>
            <a:pPr marL="0" indent="0" algn="ctr">
              <a:lnSpc>
                <a:spcPts val="2500"/>
              </a:lnSpc>
              <a:buNone/>
            </a:pPr>
            <a:r>
              <a:rPr lang="en-US" sz="2500" b="1" kern="0" spc="-76" dirty="0">
                <a:solidFill>
                  <a:srgbClr val="272525"/>
                </a:solidFill>
                <a:latin typeface="Inter Bold" pitchFamily="34" charset="0"/>
                <a:ea typeface="Inter Bold" pitchFamily="34" charset="-122"/>
                <a:cs typeface="Inter Bold" pitchFamily="34" charset="-120"/>
              </a:rPr>
              <a:t>2</a:t>
            </a:r>
            <a:endParaRPr lang="en-US" sz="2500" dirty="0"/>
          </a:p>
        </p:txBody>
      </p:sp>
      <p:sp>
        <p:nvSpPr>
          <p:cNvPr id="12" name="Text 10"/>
          <p:cNvSpPr/>
          <p:nvPr/>
        </p:nvSpPr>
        <p:spPr>
          <a:xfrm>
            <a:off x="5556290" y="5629632"/>
            <a:ext cx="3517702" cy="335161"/>
          </a:xfrm>
          <a:prstGeom prst="rect">
            <a:avLst/>
          </a:prstGeom>
          <a:noFill/>
          <a:ln/>
        </p:spPr>
        <p:txBody>
          <a:bodyPr wrap="none" lIns="0" tIns="0" rIns="0" bIns="0" rtlCol="0" anchor="t"/>
          <a:lstStyle/>
          <a:p>
            <a:pPr marL="0" indent="0" algn="ctr">
              <a:lnSpc>
                <a:spcPts val="2600"/>
              </a:lnSpc>
              <a:buNone/>
            </a:pPr>
            <a:r>
              <a:rPr lang="en-US" sz="2100" b="1" kern="0" spc="-63" dirty="0">
                <a:solidFill>
                  <a:srgbClr val="272525"/>
                </a:solidFill>
                <a:latin typeface="Inter Bold" pitchFamily="34" charset="0"/>
                <a:ea typeface="Inter Bold" pitchFamily="34" charset="-122"/>
                <a:cs typeface="Inter Bold" pitchFamily="34" charset="-120"/>
              </a:rPr>
              <a:t>Why is Perimeter Important?</a:t>
            </a:r>
            <a:endParaRPr lang="en-US" sz="2100" dirty="0"/>
          </a:p>
        </p:txBody>
      </p:sp>
      <p:sp>
        <p:nvSpPr>
          <p:cNvPr id="13" name="Text 11"/>
          <p:cNvSpPr/>
          <p:nvPr/>
        </p:nvSpPr>
        <p:spPr>
          <a:xfrm>
            <a:off x="4300895" y="6093500"/>
            <a:ext cx="6028492" cy="1373029"/>
          </a:xfrm>
          <a:prstGeom prst="rect">
            <a:avLst/>
          </a:prstGeom>
          <a:noFill/>
          <a:ln/>
        </p:spPr>
        <p:txBody>
          <a:bodyPr wrap="square" lIns="0" tIns="0" rIns="0" bIns="0" rtlCol="0" anchor="t"/>
          <a:lstStyle/>
          <a:p>
            <a:pPr marL="0" indent="0" algn="ctr">
              <a:lnSpc>
                <a:spcPts val="2700"/>
              </a:lnSpc>
              <a:buNone/>
            </a:pPr>
            <a:r>
              <a:rPr lang="en-US" sz="1650" kern="0" spc="-34" dirty="0">
                <a:solidFill>
                  <a:srgbClr val="272525"/>
                </a:solidFill>
                <a:latin typeface="Inter" pitchFamily="34" charset="0"/>
                <a:ea typeface="Inter" pitchFamily="34" charset="-122"/>
                <a:cs typeface="Inter" pitchFamily="34" charset="-120"/>
              </a:rPr>
              <a:t>Perimeter is essential for a variety of practical applications, such as calculating the amount of fencing or edging needed for a garden, determining the length of a floor or wall covering, and even estimating the area of a property.</a:t>
            </a:r>
            <a:endParaRPr lang="en-US" sz="1650" dirty="0"/>
          </a:p>
        </p:txBody>
      </p:sp>
      <p:sp>
        <p:nvSpPr>
          <p:cNvPr id="14" name="Shape 12"/>
          <p:cNvSpPr/>
          <p:nvPr/>
        </p:nvSpPr>
        <p:spPr>
          <a:xfrm>
            <a:off x="10635615" y="3913763"/>
            <a:ext cx="30480" cy="750689"/>
          </a:xfrm>
          <a:prstGeom prst="roundRect">
            <a:avLst>
              <a:gd name="adj" fmla="val 295589"/>
            </a:avLst>
          </a:prstGeom>
          <a:solidFill>
            <a:srgbClr val="C0C1D7"/>
          </a:solidFill>
          <a:ln/>
        </p:spPr>
      </p:sp>
      <p:sp>
        <p:nvSpPr>
          <p:cNvPr id="15" name="Shape 13"/>
          <p:cNvSpPr/>
          <p:nvPr/>
        </p:nvSpPr>
        <p:spPr>
          <a:xfrm>
            <a:off x="10409634" y="4423112"/>
            <a:ext cx="482560" cy="482560"/>
          </a:xfrm>
          <a:prstGeom prst="roundRect">
            <a:avLst>
              <a:gd name="adj" fmla="val 18670"/>
            </a:avLst>
          </a:prstGeom>
          <a:solidFill>
            <a:srgbClr val="DADBF1"/>
          </a:solidFill>
          <a:ln w="7620">
            <a:solidFill>
              <a:srgbClr val="C0C1D7"/>
            </a:solidFill>
            <a:prstDash val="solid"/>
          </a:ln>
        </p:spPr>
      </p:sp>
      <p:sp>
        <p:nvSpPr>
          <p:cNvPr id="16" name="Text 14"/>
          <p:cNvSpPr/>
          <p:nvPr/>
        </p:nvSpPr>
        <p:spPr>
          <a:xfrm>
            <a:off x="10551795" y="4503480"/>
            <a:ext cx="198120" cy="321826"/>
          </a:xfrm>
          <a:prstGeom prst="rect">
            <a:avLst/>
          </a:prstGeom>
          <a:noFill/>
          <a:ln/>
        </p:spPr>
        <p:txBody>
          <a:bodyPr wrap="none" lIns="0" tIns="0" rIns="0" bIns="0" rtlCol="0" anchor="t"/>
          <a:lstStyle/>
          <a:p>
            <a:pPr marL="0" indent="0" algn="ctr">
              <a:lnSpc>
                <a:spcPts val="2500"/>
              </a:lnSpc>
              <a:buNone/>
            </a:pPr>
            <a:r>
              <a:rPr lang="en-US" sz="2500" b="1" kern="0" spc="-76" dirty="0">
                <a:solidFill>
                  <a:srgbClr val="272525"/>
                </a:solidFill>
                <a:latin typeface="Inter Bold" pitchFamily="34" charset="0"/>
                <a:ea typeface="Inter Bold" pitchFamily="34" charset="-122"/>
                <a:cs typeface="Inter Bold" pitchFamily="34" charset="-120"/>
              </a:rPr>
              <a:t>3</a:t>
            </a:r>
            <a:endParaRPr lang="en-US" sz="2500" dirty="0"/>
          </a:p>
        </p:txBody>
      </p:sp>
      <p:sp>
        <p:nvSpPr>
          <p:cNvPr id="17" name="Text 15"/>
          <p:cNvSpPr/>
          <p:nvPr/>
        </p:nvSpPr>
        <p:spPr>
          <a:xfrm>
            <a:off x="8977551" y="1862257"/>
            <a:ext cx="3346966" cy="335161"/>
          </a:xfrm>
          <a:prstGeom prst="rect">
            <a:avLst/>
          </a:prstGeom>
          <a:noFill/>
          <a:ln/>
        </p:spPr>
        <p:txBody>
          <a:bodyPr wrap="none" lIns="0" tIns="0" rIns="0" bIns="0" rtlCol="0" anchor="t"/>
          <a:lstStyle/>
          <a:p>
            <a:pPr marL="0" indent="0" algn="ctr">
              <a:lnSpc>
                <a:spcPts val="2600"/>
              </a:lnSpc>
              <a:buNone/>
            </a:pPr>
            <a:r>
              <a:rPr lang="en-US" sz="2100" b="1" kern="0" spc="-63" dirty="0">
                <a:solidFill>
                  <a:srgbClr val="272525"/>
                </a:solidFill>
                <a:latin typeface="Inter Bold" pitchFamily="34" charset="0"/>
                <a:ea typeface="Inter Bold" pitchFamily="34" charset="-122"/>
                <a:cs typeface="Inter Bold" pitchFamily="34" charset="-120"/>
              </a:rPr>
              <a:t>How to Calculate Perimeter</a:t>
            </a:r>
            <a:endParaRPr lang="en-US" sz="2100" dirty="0"/>
          </a:p>
        </p:txBody>
      </p:sp>
      <p:sp>
        <p:nvSpPr>
          <p:cNvPr id="18" name="Text 16"/>
          <p:cNvSpPr/>
          <p:nvPr/>
        </p:nvSpPr>
        <p:spPr>
          <a:xfrm>
            <a:off x="7636788" y="2326124"/>
            <a:ext cx="6028492" cy="1373029"/>
          </a:xfrm>
          <a:prstGeom prst="rect">
            <a:avLst/>
          </a:prstGeom>
          <a:noFill/>
          <a:ln/>
        </p:spPr>
        <p:txBody>
          <a:bodyPr wrap="square" lIns="0" tIns="0" rIns="0" bIns="0" rtlCol="0" anchor="t"/>
          <a:lstStyle/>
          <a:p>
            <a:pPr marL="0" indent="0" algn="ctr">
              <a:lnSpc>
                <a:spcPts val="2700"/>
              </a:lnSpc>
              <a:buNone/>
            </a:pPr>
            <a:r>
              <a:rPr lang="en-US" sz="1650" kern="0" spc="-34" dirty="0">
                <a:solidFill>
                  <a:srgbClr val="272525"/>
                </a:solidFill>
                <a:latin typeface="Inter" pitchFamily="34" charset="0"/>
                <a:ea typeface="Inter" pitchFamily="34" charset="-122"/>
                <a:cs typeface="Inter" pitchFamily="34" charset="-120"/>
              </a:rPr>
              <a:t>The formula for calculating the perimeter of a shape depends on the type of shape. For basic shapes like rectangles and triangles, the perimeter can be calculated by adding up the lengths of all the sides.</a:t>
            </a:r>
            <a:endParaRPr lang="en-US" sz="1650" dirty="0"/>
          </a:p>
        </p:txBody>
      </p:sp>
      <p:pic>
        <p:nvPicPr>
          <p:cNvPr id="20" name="Picture 19">
            <a:extLst>
              <a:ext uri="{FF2B5EF4-FFF2-40B4-BE49-F238E27FC236}">
                <a16:creationId xmlns:a16="http://schemas.microsoft.com/office/drawing/2014/main" id="{448C34D2-9173-4B7C-8E2E-EAC91AD9AD3C}"/>
              </a:ext>
            </a:extLst>
          </p:cNvPr>
          <p:cNvPicPr>
            <a:picLocks noChangeAspect="1"/>
          </p:cNvPicPr>
          <p:nvPr/>
        </p:nvPicPr>
        <p:blipFill>
          <a:blip r:embed="rId3"/>
          <a:stretch>
            <a:fillRect/>
          </a:stretch>
        </p:blipFill>
        <p:spPr>
          <a:xfrm>
            <a:off x="11723299" y="7531843"/>
            <a:ext cx="2819794" cy="63826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793790" y="2177058"/>
            <a:ext cx="6260544" cy="708779"/>
          </a:xfrm>
          <a:prstGeom prst="rect">
            <a:avLst/>
          </a:prstGeom>
          <a:noFill/>
          <a:ln/>
        </p:spPr>
        <p:txBody>
          <a:bodyPr wrap="none" lIns="0" tIns="0" rIns="0" bIns="0" rtlCol="0" anchor="t"/>
          <a:lstStyle/>
          <a:p>
            <a:pPr marL="0" indent="0">
              <a:lnSpc>
                <a:spcPts val="5550"/>
              </a:lnSpc>
              <a:buNone/>
            </a:pPr>
            <a:r>
              <a:rPr lang="en-US" sz="4450" b="1" kern="0" spc="-134" dirty="0">
                <a:solidFill>
                  <a:srgbClr val="000000"/>
                </a:solidFill>
                <a:latin typeface="Inter Bold" pitchFamily="34" charset="0"/>
                <a:ea typeface="Inter Bold" pitchFamily="34" charset="-122"/>
                <a:cs typeface="Inter Bold" pitchFamily="34" charset="-120"/>
              </a:rPr>
              <a:t>Perimeter of Rectangles</a:t>
            </a:r>
            <a:endParaRPr lang="en-US" sz="4450" dirty="0"/>
          </a:p>
        </p:txBody>
      </p:sp>
      <p:sp>
        <p:nvSpPr>
          <p:cNvPr id="3" name="Text 1"/>
          <p:cNvSpPr/>
          <p:nvPr/>
        </p:nvSpPr>
        <p:spPr>
          <a:xfrm>
            <a:off x="793790" y="3452813"/>
            <a:ext cx="3978116" cy="708660"/>
          </a:xfrm>
          <a:prstGeom prst="rect">
            <a:avLst/>
          </a:prstGeom>
          <a:noFill/>
          <a:ln/>
        </p:spPr>
        <p:txBody>
          <a:bodyPr wrap="square" lIns="0" tIns="0" rIns="0" bIns="0" rtlCol="0" anchor="t"/>
          <a:lstStyle/>
          <a:p>
            <a:pPr marL="0" indent="0">
              <a:lnSpc>
                <a:spcPts val="2750"/>
              </a:lnSpc>
              <a:buNone/>
            </a:pPr>
            <a:r>
              <a:rPr lang="en-US" sz="2200" b="1" kern="0" spc="-67" dirty="0">
                <a:solidFill>
                  <a:srgbClr val="000000"/>
                </a:solidFill>
                <a:latin typeface="Inter Bold" pitchFamily="34" charset="0"/>
                <a:ea typeface="Inter Bold" pitchFamily="34" charset="-122"/>
                <a:cs typeface="Inter Bold" pitchFamily="34" charset="-120"/>
              </a:rPr>
              <a:t>Formula for Rectangle Perimeter</a:t>
            </a:r>
            <a:endParaRPr lang="en-US" sz="2200" dirty="0"/>
          </a:p>
        </p:txBody>
      </p:sp>
      <p:sp>
        <p:nvSpPr>
          <p:cNvPr id="4" name="Text 2"/>
          <p:cNvSpPr/>
          <p:nvPr/>
        </p:nvSpPr>
        <p:spPr>
          <a:xfrm>
            <a:off x="793790" y="4388287"/>
            <a:ext cx="3978116" cy="1451610"/>
          </a:xfrm>
          <a:prstGeom prst="rect">
            <a:avLst/>
          </a:prstGeom>
          <a:noFill/>
          <a:ln/>
        </p:spPr>
        <p:txBody>
          <a:bodyPr wrap="square" lIns="0" tIns="0" rIns="0" bIns="0" rtlCol="0" anchor="t"/>
          <a:lstStyle/>
          <a:p>
            <a:pPr marL="0" indent="0">
              <a:lnSpc>
                <a:spcPts val="2850"/>
              </a:lnSpc>
              <a:buNone/>
            </a:pPr>
            <a:r>
              <a:rPr lang="en-US" sz="1750" kern="0" spc="-36" dirty="0">
                <a:solidFill>
                  <a:srgbClr val="272525"/>
                </a:solidFill>
                <a:latin typeface="Inter" pitchFamily="34" charset="0"/>
                <a:ea typeface="Inter" pitchFamily="34" charset="-122"/>
                <a:cs typeface="Inter" pitchFamily="34" charset="-120"/>
              </a:rPr>
              <a:t>The perimeter of a rectangle is calculated by adding up the lengths of all four sides. The formula is: Perimeter = 2 × (length + width)</a:t>
            </a:r>
            <a:endParaRPr lang="en-US" sz="1750" dirty="0"/>
          </a:p>
        </p:txBody>
      </p:sp>
      <p:sp>
        <p:nvSpPr>
          <p:cNvPr id="5" name="Text 3"/>
          <p:cNvSpPr/>
          <p:nvPr/>
        </p:nvSpPr>
        <p:spPr>
          <a:xfrm>
            <a:off x="5332928" y="3452813"/>
            <a:ext cx="2835235" cy="354330"/>
          </a:xfrm>
          <a:prstGeom prst="rect">
            <a:avLst/>
          </a:prstGeom>
          <a:noFill/>
          <a:ln/>
        </p:spPr>
        <p:txBody>
          <a:bodyPr wrap="none" lIns="0" tIns="0" rIns="0" bIns="0" rtlCol="0" anchor="t"/>
          <a:lstStyle/>
          <a:p>
            <a:pPr marL="0" indent="0">
              <a:lnSpc>
                <a:spcPts val="2750"/>
              </a:lnSpc>
              <a:buNone/>
            </a:pPr>
            <a:r>
              <a:rPr lang="en-US" sz="2200" b="1" kern="0" spc="-67" dirty="0">
                <a:solidFill>
                  <a:srgbClr val="000000"/>
                </a:solidFill>
                <a:latin typeface="Inter Bold" pitchFamily="34" charset="0"/>
                <a:ea typeface="Inter Bold" pitchFamily="34" charset="-122"/>
                <a:cs typeface="Inter Bold" pitchFamily="34" charset="-120"/>
              </a:rPr>
              <a:t>Example Calculation</a:t>
            </a:r>
            <a:endParaRPr lang="en-US" sz="2200" dirty="0"/>
          </a:p>
        </p:txBody>
      </p:sp>
      <p:sp>
        <p:nvSpPr>
          <p:cNvPr id="6" name="Text 4"/>
          <p:cNvSpPr/>
          <p:nvPr/>
        </p:nvSpPr>
        <p:spPr>
          <a:xfrm>
            <a:off x="5332928" y="4033957"/>
            <a:ext cx="3978116" cy="1451610"/>
          </a:xfrm>
          <a:prstGeom prst="rect">
            <a:avLst/>
          </a:prstGeom>
          <a:noFill/>
          <a:ln/>
        </p:spPr>
        <p:txBody>
          <a:bodyPr wrap="square" lIns="0" tIns="0" rIns="0" bIns="0" rtlCol="0" anchor="t"/>
          <a:lstStyle/>
          <a:p>
            <a:pPr marL="0" indent="0">
              <a:lnSpc>
                <a:spcPts val="2850"/>
              </a:lnSpc>
              <a:buNone/>
            </a:pPr>
            <a:r>
              <a:rPr lang="en-US" sz="1750" kern="0" spc="-36" dirty="0">
                <a:solidFill>
                  <a:srgbClr val="272525"/>
                </a:solidFill>
                <a:latin typeface="Inter" pitchFamily="34" charset="0"/>
                <a:ea typeface="Inter" pitchFamily="34" charset="-122"/>
                <a:cs typeface="Inter" pitchFamily="34" charset="-120"/>
              </a:rPr>
              <a:t>Let's say a rectangle has a length of 5 units and a width of 3 units. The perimeter would be: Perimeter = 2 × (5 + 3) = 2 × 8 = 16 units.</a:t>
            </a:r>
            <a:endParaRPr lang="en-US" sz="1750" dirty="0"/>
          </a:p>
        </p:txBody>
      </p:sp>
      <p:sp>
        <p:nvSpPr>
          <p:cNvPr id="7" name="Text 5"/>
          <p:cNvSpPr/>
          <p:nvPr/>
        </p:nvSpPr>
        <p:spPr>
          <a:xfrm>
            <a:off x="9872067" y="3452813"/>
            <a:ext cx="2843689" cy="354330"/>
          </a:xfrm>
          <a:prstGeom prst="rect">
            <a:avLst/>
          </a:prstGeom>
          <a:noFill/>
          <a:ln/>
        </p:spPr>
        <p:txBody>
          <a:bodyPr wrap="none" lIns="0" tIns="0" rIns="0" bIns="0" rtlCol="0" anchor="t"/>
          <a:lstStyle/>
          <a:p>
            <a:pPr marL="0" indent="0">
              <a:lnSpc>
                <a:spcPts val="2750"/>
              </a:lnSpc>
              <a:buNone/>
            </a:pPr>
            <a:r>
              <a:rPr lang="en-US" sz="2200" b="1" kern="0" spc="-67" dirty="0">
                <a:solidFill>
                  <a:srgbClr val="000000"/>
                </a:solidFill>
                <a:latin typeface="Inter Bold" pitchFamily="34" charset="0"/>
                <a:ea typeface="Inter Bold" pitchFamily="34" charset="-122"/>
                <a:cs typeface="Inter Bold" pitchFamily="34" charset="-120"/>
              </a:rPr>
              <a:t>Practical Applications</a:t>
            </a:r>
            <a:endParaRPr lang="en-US" sz="2200" dirty="0"/>
          </a:p>
        </p:txBody>
      </p:sp>
      <p:sp>
        <p:nvSpPr>
          <p:cNvPr id="8" name="Text 6"/>
          <p:cNvSpPr/>
          <p:nvPr/>
        </p:nvSpPr>
        <p:spPr>
          <a:xfrm>
            <a:off x="9872067" y="4033957"/>
            <a:ext cx="3978116" cy="1814513"/>
          </a:xfrm>
          <a:prstGeom prst="rect">
            <a:avLst/>
          </a:prstGeom>
          <a:noFill/>
          <a:ln/>
        </p:spPr>
        <p:txBody>
          <a:bodyPr wrap="square" lIns="0" tIns="0" rIns="0" bIns="0" rtlCol="0" anchor="t"/>
          <a:lstStyle/>
          <a:p>
            <a:pPr marL="0" indent="0">
              <a:lnSpc>
                <a:spcPts val="2850"/>
              </a:lnSpc>
              <a:buNone/>
            </a:pPr>
            <a:r>
              <a:rPr lang="en-US" sz="1750" kern="0" spc="-36" dirty="0">
                <a:solidFill>
                  <a:srgbClr val="272525"/>
                </a:solidFill>
                <a:latin typeface="Inter" pitchFamily="34" charset="0"/>
                <a:ea typeface="Inter" pitchFamily="34" charset="-122"/>
                <a:cs typeface="Inter" pitchFamily="34" charset="-120"/>
              </a:rPr>
              <a:t>Knowing the perimeter of a rectangle is useful for calculating the amount of fencing, trim, or other materials needed to enclose a space, such as a garden, room, or property.</a:t>
            </a:r>
            <a:endParaRPr lang="en-US" sz="1750" dirty="0"/>
          </a:p>
        </p:txBody>
      </p:sp>
      <p:pic>
        <p:nvPicPr>
          <p:cNvPr id="10" name="Picture 9">
            <a:extLst>
              <a:ext uri="{FF2B5EF4-FFF2-40B4-BE49-F238E27FC236}">
                <a16:creationId xmlns:a16="http://schemas.microsoft.com/office/drawing/2014/main" id="{EF5A278D-883F-41EA-BBBE-C6DD24843BF1}"/>
              </a:ext>
            </a:extLst>
          </p:cNvPr>
          <p:cNvPicPr>
            <a:picLocks noChangeAspect="1"/>
          </p:cNvPicPr>
          <p:nvPr/>
        </p:nvPicPr>
        <p:blipFill>
          <a:blip r:embed="rId3"/>
          <a:stretch>
            <a:fillRect/>
          </a:stretch>
        </p:blipFill>
        <p:spPr>
          <a:xfrm>
            <a:off x="11810606" y="7591336"/>
            <a:ext cx="2819794" cy="638264"/>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2771180"/>
          </a:xfrm>
          <a:prstGeom prst="rect">
            <a:avLst/>
          </a:prstGeom>
        </p:spPr>
      </p:pic>
      <p:sp>
        <p:nvSpPr>
          <p:cNvPr id="3" name="Text 0"/>
          <p:cNvSpPr/>
          <p:nvPr/>
        </p:nvSpPr>
        <p:spPr>
          <a:xfrm>
            <a:off x="775930" y="3381970"/>
            <a:ext cx="5632966" cy="692706"/>
          </a:xfrm>
          <a:prstGeom prst="rect">
            <a:avLst/>
          </a:prstGeom>
          <a:noFill/>
          <a:ln/>
        </p:spPr>
        <p:txBody>
          <a:bodyPr wrap="none" lIns="0" tIns="0" rIns="0" bIns="0" rtlCol="0" anchor="t"/>
          <a:lstStyle/>
          <a:p>
            <a:pPr marL="0" indent="0">
              <a:lnSpc>
                <a:spcPts val="5450"/>
              </a:lnSpc>
              <a:buNone/>
            </a:pPr>
            <a:r>
              <a:rPr lang="en-US" sz="4350" b="1" kern="0" spc="-131" dirty="0">
                <a:solidFill>
                  <a:srgbClr val="000000"/>
                </a:solidFill>
                <a:latin typeface="Inter Bold" pitchFamily="34" charset="0"/>
                <a:ea typeface="Inter Bold" pitchFamily="34" charset="-122"/>
                <a:cs typeface="Inter Bold" pitchFamily="34" charset="-120"/>
              </a:rPr>
              <a:t>Perimeter of Triangles</a:t>
            </a:r>
            <a:endParaRPr lang="en-US" sz="4350" dirty="0"/>
          </a:p>
        </p:txBody>
      </p:sp>
      <p:sp>
        <p:nvSpPr>
          <p:cNvPr id="4" name="Shape 1"/>
          <p:cNvSpPr/>
          <p:nvPr/>
        </p:nvSpPr>
        <p:spPr>
          <a:xfrm>
            <a:off x="775930" y="4656534"/>
            <a:ext cx="498753" cy="498753"/>
          </a:xfrm>
          <a:prstGeom prst="roundRect">
            <a:avLst>
              <a:gd name="adj" fmla="val 18669"/>
            </a:avLst>
          </a:prstGeom>
          <a:solidFill>
            <a:srgbClr val="DADBF1"/>
          </a:solidFill>
          <a:ln w="7620">
            <a:solidFill>
              <a:srgbClr val="C0C1D7"/>
            </a:solidFill>
            <a:prstDash val="solid"/>
          </a:ln>
        </p:spPr>
      </p:sp>
      <p:sp>
        <p:nvSpPr>
          <p:cNvPr id="5" name="Text 2"/>
          <p:cNvSpPr/>
          <p:nvPr/>
        </p:nvSpPr>
        <p:spPr>
          <a:xfrm>
            <a:off x="958572" y="4739640"/>
            <a:ext cx="133350" cy="332542"/>
          </a:xfrm>
          <a:prstGeom prst="rect">
            <a:avLst/>
          </a:prstGeom>
          <a:noFill/>
          <a:ln/>
        </p:spPr>
        <p:txBody>
          <a:bodyPr wrap="none" lIns="0" tIns="0" rIns="0" bIns="0" rtlCol="0" anchor="t"/>
          <a:lstStyle/>
          <a:p>
            <a:pPr marL="0" indent="0" algn="ctr">
              <a:lnSpc>
                <a:spcPts val="2600"/>
              </a:lnSpc>
              <a:buNone/>
            </a:pPr>
            <a:r>
              <a:rPr lang="en-US" sz="2600" b="1" kern="0" spc="-79" dirty="0">
                <a:solidFill>
                  <a:srgbClr val="272525"/>
                </a:solidFill>
                <a:latin typeface="Inter Bold" pitchFamily="34" charset="0"/>
                <a:ea typeface="Inter Bold" pitchFamily="34" charset="-122"/>
                <a:cs typeface="Inter Bold" pitchFamily="34" charset="-120"/>
              </a:rPr>
              <a:t>1</a:t>
            </a:r>
            <a:endParaRPr lang="en-US" sz="2600" dirty="0"/>
          </a:p>
        </p:txBody>
      </p:sp>
      <p:sp>
        <p:nvSpPr>
          <p:cNvPr id="6" name="Text 3"/>
          <p:cNvSpPr/>
          <p:nvPr/>
        </p:nvSpPr>
        <p:spPr>
          <a:xfrm>
            <a:off x="1496378" y="4656534"/>
            <a:ext cx="3491270" cy="692944"/>
          </a:xfrm>
          <a:prstGeom prst="rect">
            <a:avLst/>
          </a:prstGeom>
          <a:noFill/>
          <a:ln/>
        </p:spPr>
        <p:txBody>
          <a:bodyPr wrap="square" lIns="0" tIns="0" rIns="0" bIns="0" rtlCol="0" anchor="t"/>
          <a:lstStyle/>
          <a:p>
            <a:pPr marL="0" indent="0">
              <a:lnSpc>
                <a:spcPts val="2700"/>
              </a:lnSpc>
              <a:buNone/>
            </a:pPr>
            <a:r>
              <a:rPr lang="en-US" sz="2150" b="1" kern="0" spc="-65" dirty="0">
                <a:solidFill>
                  <a:srgbClr val="272525"/>
                </a:solidFill>
                <a:latin typeface="Inter Bold" pitchFamily="34" charset="0"/>
                <a:ea typeface="Inter Bold" pitchFamily="34" charset="-122"/>
                <a:cs typeface="Inter Bold" pitchFamily="34" charset="-120"/>
              </a:rPr>
              <a:t>Formula for Triangle Perimeter</a:t>
            </a:r>
            <a:endParaRPr lang="en-US" sz="2150" dirty="0"/>
          </a:p>
        </p:txBody>
      </p:sp>
      <p:sp>
        <p:nvSpPr>
          <p:cNvPr id="7" name="Text 4"/>
          <p:cNvSpPr/>
          <p:nvPr/>
        </p:nvSpPr>
        <p:spPr>
          <a:xfrm>
            <a:off x="1496378" y="5482471"/>
            <a:ext cx="3491270" cy="1773436"/>
          </a:xfrm>
          <a:prstGeom prst="rect">
            <a:avLst/>
          </a:prstGeom>
          <a:noFill/>
          <a:ln/>
        </p:spPr>
        <p:txBody>
          <a:bodyPr wrap="square" lIns="0" tIns="0" rIns="0" bIns="0" rtlCol="0" anchor="t"/>
          <a:lstStyle/>
          <a:p>
            <a:pPr marL="0" indent="0">
              <a:lnSpc>
                <a:spcPts val="2750"/>
              </a:lnSpc>
              <a:buNone/>
            </a:pPr>
            <a:r>
              <a:rPr lang="en-US" sz="1700" kern="0" spc="-35" dirty="0">
                <a:solidFill>
                  <a:srgbClr val="272525"/>
                </a:solidFill>
                <a:latin typeface="Inter" pitchFamily="34" charset="0"/>
                <a:ea typeface="Inter" pitchFamily="34" charset="-122"/>
                <a:cs typeface="Inter" pitchFamily="34" charset="-120"/>
              </a:rPr>
              <a:t>The perimeter of a triangle is calculated by adding up the lengths of all three sides. The formula is: Perimeter = side 1 + side 2 + side 3</a:t>
            </a:r>
            <a:endParaRPr lang="en-US" sz="1700" dirty="0"/>
          </a:p>
        </p:txBody>
      </p:sp>
      <p:sp>
        <p:nvSpPr>
          <p:cNvPr id="8" name="Shape 5"/>
          <p:cNvSpPr/>
          <p:nvPr/>
        </p:nvSpPr>
        <p:spPr>
          <a:xfrm>
            <a:off x="5209342" y="4656534"/>
            <a:ext cx="498753" cy="498753"/>
          </a:xfrm>
          <a:prstGeom prst="roundRect">
            <a:avLst>
              <a:gd name="adj" fmla="val 18669"/>
            </a:avLst>
          </a:prstGeom>
          <a:solidFill>
            <a:srgbClr val="DADBF1"/>
          </a:solidFill>
          <a:ln w="7620">
            <a:solidFill>
              <a:srgbClr val="C0C1D7"/>
            </a:solidFill>
            <a:prstDash val="solid"/>
          </a:ln>
        </p:spPr>
      </p:sp>
      <p:sp>
        <p:nvSpPr>
          <p:cNvPr id="9" name="Text 6"/>
          <p:cNvSpPr/>
          <p:nvPr/>
        </p:nvSpPr>
        <p:spPr>
          <a:xfrm>
            <a:off x="5359003" y="4739640"/>
            <a:ext cx="199430" cy="332542"/>
          </a:xfrm>
          <a:prstGeom prst="rect">
            <a:avLst/>
          </a:prstGeom>
          <a:noFill/>
          <a:ln/>
        </p:spPr>
        <p:txBody>
          <a:bodyPr wrap="none" lIns="0" tIns="0" rIns="0" bIns="0" rtlCol="0" anchor="t"/>
          <a:lstStyle/>
          <a:p>
            <a:pPr marL="0" indent="0" algn="ctr">
              <a:lnSpc>
                <a:spcPts val="2600"/>
              </a:lnSpc>
              <a:buNone/>
            </a:pPr>
            <a:r>
              <a:rPr lang="en-US" sz="2600" b="1" kern="0" spc="-79" dirty="0">
                <a:solidFill>
                  <a:srgbClr val="272525"/>
                </a:solidFill>
                <a:latin typeface="Inter Bold" pitchFamily="34" charset="0"/>
                <a:ea typeface="Inter Bold" pitchFamily="34" charset="-122"/>
                <a:cs typeface="Inter Bold" pitchFamily="34" charset="-120"/>
              </a:rPr>
              <a:t>2</a:t>
            </a:r>
            <a:endParaRPr lang="en-US" sz="2600" dirty="0"/>
          </a:p>
        </p:txBody>
      </p:sp>
      <p:sp>
        <p:nvSpPr>
          <p:cNvPr id="10" name="Text 7"/>
          <p:cNvSpPr/>
          <p:nvPr/>
        </p:nvSpPr>
        <p:spPr>
          <a:xfrm>
            <a:off x="5929789" y="4656534"/>
            <a:ext cx="2771180" cy="346472"/>
          </a:xfrm>
          <a:prstGeom prst="rect">
            <a:avLst/>
          </a:prstGeom>
          <a:noFill/>
          <a:ln/>
        </p:spPr>
        <p:txBody>
          <a:bodyPr wrap="none" lIns="0" tIns="0" rIns="0" bIns="0" rtlCol="0" anchor="t"/>
          <a:lstStyle/>
          <a:p>
            <a:pPr marL="0" indent="0">
              <a:lnSpc>
                <a:spcPts val="2700"/>
              </a:lnSpc>
              <a:buNone/>
            </a:pPr>
            <a:r>
              <a:rPr lang="en-US" sz="2150" b="1" kern="0" spc="-65" dirty="0">
                <a:solidFill>
                  <a:srgbClr val="272525"/>
                </a:solidFill>
                <a:latin typeface="Inter Bold" pitchFamily="34" charset="0"/>
                <a:ea typeface="Inter Bold" pitchFamily="34" charset="-122"/>
                <a:cs typeface="Inter Bold" pitchFamily="34" charset="-120"/>
              </a:rPr>
              <a:t>Types of Triangles</a:t>
            </a:r>
            <a:endParaRPr lang="en-US" sz="2150" dirty="0"/>
          </a:p>
        </p:txBody>
      </p:sp>
      <p:sp>
        <p:nvSpPr>
          <p:cNvPr id="11" name="Text 8"/>
          <p:cNvSpPr/>
          <p:nvPr/>
        </p:nvSpPr>
        <p:spPr>
          <a:xfrm>
            <a:off x="5929789" y="5135999"/>
            <a:ext cx="3491270" cy="1773436"/>
          </a:xfrm>
          <a:prstGeom prst="rect">
            <a:avLst/>
          </a:prstGeom>
          <a:noFill/>
          <a:ln/>
        </p:spPr>
        <p:txBody>
          <a:bodyPr wrap="square" lIns="0" tIns="0" rIns="0" bIns="0" rtlCol="0" anchor="t"/>
          <a:lstStyle/>
          <a:p>
            <a:pPr marL="0" indent="0">
              <a:lnSpc>
                <a:spcPts val="2750"/>
              </a:lnSpc>
              <a:buNone/>
            </a:pPr>
            <a:r>
              <a:rPr lang="en-US" sz="1700" kern="0" spc="-35" dirty="0">
                <a:solidFill>
                  <a:srgbClr val="272525"/>
                </a:solidFill>
                <a:latin typeface="Inter" pitchFamily="34" charset="0"/>
                <a:ea typeface="Inter" pitchFamily="34" charset="-122"/>
                <a:cs typeface="Inter" pitchFamily="34" charset="-120"/>
              </a:rPr>
              <a:t>There are several types of triangles, including equilateral, isosceles, and scalene, each with its own unique properties and perimeter calculations.</a:t>
            </a:r>
            <a:endParaRPr lang="en-US" sz="1700" dirty="0"/>
          </a:p>
        </p:txBody>
      </p:sp>
      <p:sp>
        <p:nvSpPr>
          <p:cNvPr id="12" name="Shape 9"/>
          <p:cNvSpPr/>
          <p:nvPr/>
        </p:nvSpPr>
        <p:spPr>
          <a:xfrm>
            <a:off x="9642753" y="4656534"/>
            <a:ext cx="498753" cy="498753"/>
          </a:xfrm>
          <a:prstGeom prst="roundRect">
            <a:avLst>
              <a:gd name="adj" fmla="val 18669"/>
            </a:avLst>
          </a:prstGeom>
          <a:solidFill>
            <a:srgbClr val="DADBF1"/>
          </a:solidFill>
          <a:ln w="7620">
            <a:solidFill>
              <a:srgbClr val="C0C1D7"/>
            </a:solidFill>
            <a:prstDash val="solid"/>
          </a:ln>
        </p:spPr>
      </p:sp>
      <p:sp>
        <p:nvSpPr>
          <p:cNvPr id="13" name="Text 10"/>
          <p:cNvSpPr/>
          <p:nvPr/>
        </p:nvSpPr>
        <p:spPr>
          <a:xfrm>
            <a:off x="9789795" y="4739640"/>
            <a:ext cx="204668" cy="332542"/>
          </a:xfrm>
          <a:prstGeom prst="rect">
            <a:avLst/>
          </a:prstGeom>
          <a:noFill/>
          <a:ln/>
        </p:spPr>
        <p:txBody>
          <a:bodyPr wrap="none" lIns="0" tIns="0" rIns="0" bIns="0" rtlCol="0" anchor="t"/>
          <a:lstStyle/>
          <a:p>
            <a:pPr marL="0" indent="0" algn="ctr">
              <a:lnSpc>
                <a:spcPts val="2600"/>
              </a:lnSpc>
              <a:buNone/>
            </a:pPr>
            <a:r>
              <a:rPr lang="en-US" sz="2600" b="1" kern="0" spc="-79" dirty="0">
                <a:solidFill>
                  <a:srgbClr val="272525"/>
                </a:solidFill>
                <a:latin typeface="Inter Bold" pitchFamily="34" charset="0"/>
                <a:ea typeface="Inter Bold" pitchFamily="34" charset="-122"/>
                <a:cs typeface="Inter Bold" pitchFamily="34" charset="-120"/>
              </a:rPr>
              <a:t>3</a:t>
            </a:r>
            <a:endParaRPr lang="en-US" sz="2600" dirty="0"/>
          </a:p>
        </p:txBody>
      </p:sp>
      <p:sp>
        <p:nvSpPr>
          <p:cNvPr id="14" name="Text 11"/>
          <p:cNvSpPr/>
          <p:nvPr/>
        </p:nvSpPr>
        <p:spPr>
          <a:xfrm>
            <a:off x="10363200" y="4656534"/>
            <a:ext cx="2780348" cy="346472"/>
          </a:xfrm>
          <a:prstGeom prst="rect">
            <a:avLst/>
          </a:prstGeom>
          <a:noFill/>
          <a:ln/>
        </p:spPr>
        <p:txBody>
          <a:bodyPr wrap="none" lIns="0" tIns="0" rIns="0" bIns="0" rtlCol="0" anchor="t"/>
          <a:lstStyle/>
          <a:p>
            <a:pPr marL="0" indent="0">
              <a:lnSpc>
                <a:spcPts val="2700"/>
              </a:lnSpc>
              <a:buNone/>
            </a:pPr>
            <a:r>
              <a:rPr lang="en-US" sz="2150" b="1" kern="0" spc="-65" dirty="0">
                <a:solidFill>
                  <a:srgbClr val="272525"/>
                </a:solidFill>
                <a:latin typeface="Inter Bold" pitchFamily="34" charset="0"/>
                <a:ea typeface="Inter Bold" pitchFamily="34" charset="-122"/>
                <a:cs typeface="Inter Bold" pitchFamily="34" charset="-120"/>
              </a:rPr>
              <a:t>Practical Applications</a:t>
            </a:r>
            <a:endParaRPr lang="en-US" sz="2150" dirty="0"/>
          </a:p>
        </p:txBody>
      </p:sp>
      <p:sp>
        <p:nvSpPr>
          <p:cNvPr id="15" name="Text 12"/>
          <p:cNvSpPr/>
          <p:nvPr/>
        </p:nvSpPr>
        <p:spPr>
          <a:xfrm>
            <a:off x="10363200" y="5135999"/>
            <a:ext cx="3491270" cy="2482810"/>
          </a:xfrm>
          <a:prstGeom prst="rect">
            <a:avLst/>
          </a:prstGeom>
          <a:noFill/>
          <a:ln/>
        </p:spPr>
        <p:txBody>
          <a:bodyPr wrap="square" lIns="0" tIns="0" rIns="0" bIns="0" rtlCol="0" anchor="t"/>
          <a:lstStyle/>
          <a:p>
            <a:pPr marL="0" indent="0">
              <a:lnSpc>
                <a:spcPts val="2750"/>
              </a:lnSpc>
              <a:buNone/>
            </a:pPr>
            <a:r>
              <a:rPr lang="en-US" sz="1700" kern="0" spc="-35" dirty="0">
                <a:solidFill>
                  <a:srgbClr val="272525"/>
                </a:solidFill>
                <a:latin typeface="Inter" pitchFamily="34" charset="0"/>
                <a:ea typeface="Inter" pitchFamily="34" charset="-122"/>
                <a:cs typeface="Inter" pitchFamily="34" charset="-120"/>
              </a:rPr>
              <a:t>Knowing the perimeter of a triangle is useful for calculating the amount of fencing, edging, or other materials needed to enclose a triangular-shaped space, such as a garden bed or a roof overhang.</a:t>
            </a:r>
            <a:endParaRPr lang="en-US" sz="1700" dirty="0"/>
          </a:p>
        </p:txBody>
      </p:sp>
      <p:pic>
        <p:nvPicPr>
          <p:cNvPr id="17" name="Picture 16">
            <a:extLst>
              <a:ext uri="{FF2B5EF4-FFF2-40B4-BE49-F238E27FC236}">
                <a16:creationId xmlns:a16="http://schemas.microsoft.com/office/drawing/2014/main" id="{5734938F-C45C-470F-AABB-BC342E376843}"/>
              </a:ext>
            </a:extLst>
          </p:cNvPr>
          <p:cNvPicPr>
            <a:picLocks noChangeAspect="1"/>
          </p:cNvPicPr>
          <p:nvPr/>
        </p:nvPicPr>
        <p:blipFill>
          <a:blip r:embed="rId4"/>
          <a:stretch>
            <a:fillRect/>
          </a:stretch>
        </p:blipFill>
        <p:spPr>
          <a:xfrm>
            <a:off x="11733651" y="7591336"/>
            <a:ext cx="2819794" cy="63826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60902" y="785932"/>
            <a:ext cx="5532358" cy="691515"/>
          </a:xfrm>
          <a:prstGeom prst="rect">
            <a:avLst/>
          </a:prstGeom>
          <a:noFill/>
          <a:ln/>
        </p:spPr>
        <p:txBody>
          <a:bodyPr wrap="none" lIns="0" tIns="0" rIns="0" bIns="0" rtlCol="0" anchor="t"/>
          <a:lstStyle/>
          <a:p>
            <a:pPr marL="0" indent="0">
              <a:lnSpc>
                <a:spcPts val="5400"/>
              </a:lnSpc>
              <a:buNone/>
            </a:pPr>
            <a:r>
              <a:rPr lang="en-US" sz="4350" b="1" kern="0" spc="-131" dirty="0">
                <a:solidFill>
                  <a:srgbClr val="000000"/>
                </a:solidFill>
                <a:latin typeface="Inter Bold" pitchFamily="34" charset="0"/>
                <a:ea typeface="Inter Bold" pitchFamily="34" charset="-122"/>
                <a:cs typeface="Inter Bold" pitchFamily="34" charset="-120"/>
              </a:rPr>
              <a:t>Perimeter of Circles</a:t>
            </a:r>
            <a:endParaRPr lang="en-US" sz="4350" dirty="0"/>
          </a:p>
        </p:txBody>
      </p:sp>
      <p:sp>
        <p:nvSpPr>
          <p:cNvPr id="4" name="Shape 1"/>
          <p:cNvSpPr/>
          <p:nvPr/>
        </p:nvSpPr>
        <p:spPr>
          <a:xfrm>
            <a:off x="6260902" y="1809274"/>
            <a:ext cx="3686889" cy="3414713"/>
          </a:xfrm>
          <a:prstGeom prst="roundRect">
            <a:avLst>
              <a:gd name="adj" fmla="val 2722"/>
            </a:avLst>
          </a:prstGeom>
          <a:solidFill>
            <a:srgbClr val="DADBF1"/>
          </a:solidFill>
          <a:ln w="7620">
            <a:solidFill>
              <a:srgbClr val="C0C1D7"/>
            </a:solidFill>
            <a:prstDash val="solid"/>
          </a:ln>
        </p:spPr>
      </p:sp>
      <p:sp>
        <p:nvSpPr>
          <p:cNvPr id="5" name="Text 2"/>
          <p:cNvSpPr/>
          <p:nvPr/>
        </p:nvSpPr>
        <p:spPr>
          <a:xfrm>
            <a:off x="6489740" y="2038112"/>
            <a:ext cx="3229213" cy="691277"/>
          </a:xfrm>
          <a:prstGeom prst="rect">
            <a:avLst/>
          </a:prstGeom>
          <a:noFill/>
          <a:ln/>
        </p:spPr>
        <p:txBody>
          <a:bodyPr wrap="square" lIns="0" tIns="0" rIns="0" bIns="0" rtlCol="0" anchor="t"/>
          <a:lstStyle/>
          <a:p>
            <a:pPr marL="0" indent="0">
              <a:lnSpc>
                <a:spcPts val="2700"/>
              </a:lnSpc>
              <a:buNone/>
            </a:pPr>
            <a:r>
              <a:rPr lang="en-US" sz="2150" b="1" kern="0" spc="-65" dirty="0">
                <a:solidFill>
                  <a:srgbClr val="272525"/>
                </a:solidFill>
                <a:latin typeface="Inter Bold" pitchFamily="34" charset="0"/>
                <a:ea typeface="Inter Bold" pitchFamily="34" charset="-122"/>
                <a:cs typeface="Inter Bold" pitchFamily="34" charset="-120"/>
              </a:rPr>
              <a:t>Formula for Circle Perimeter</a:t>
            </a:r>
            <a:endParaRPr lang="en-US" sz="2150" dirty="0"/>
          </a:p>
        </p:txBody>
      </p:sp>
      <p:sp>
        <p:nvSpPr>
          <p:cNvPr id="6" name="Text 3"/>
          <p:cNvSpPr/>
          <p:nvPr/>
        </p:nvSpPr>
        <p:spPr>
          <a:xfrm>
            <a:off x="6489740" y="2862143"/>
            <a:ext cx="3229213" cy="2124551"/>
          </a:xfrm>
          <a:prstGeom prst="rect">
            <a:avLst/>
          </a:prstGeom>
          <a:noFill/>
          <a:ln/>
        </p:spPr>
        <p:txBody>
          <a:bodyPr wrap="square" lIns="0" tIns="0" rIns="0" bIns="0" rtlCol="0" anchor="t"/>
          <a:lstStyle/>
          <a:p>
            <a:pPr marL="0" indent="0">
              <a:lnSpc>
                <a:spcPts val="2750"/>
              </a:lnSpc>
              <a:buNone/>
            </a:pPr>
            <a:r>
              <a:rPr lang="en-US" sz="1700" kern="0" spc="-35" dirty="0">
                <a:solidFill>
                  <a:srgbClr val="272525"/>
                </a:solidFill>
                <a:latin typeface="Inter" pitchFamily="34" charset="0"/>
                <a:ea typeface="Inter" pitchFamily="34" charset="-122"/>
                <a:cs typeface="Inter" pitchFamily="34" charset="-120"/>
              </a:rPr>
              <a:t>The perimeter of a circle, also known as the circumference, is calculated using the formula: Circumference = π × diameter, where π is the constant approximately equal to 3.14.</a:t>
            </a:r>
            <a:endParaRPr lang="en-US" sz="1700" dirty="0"/>
          </a:p>
        </p:txBody>
      </p:sp>
      <p:sp>
        <p:nvSpPr>
          <p:cNvPr id="7" name="Shape 4"/>
          <p:cNvSpPr/>
          <p:nvPr/>
        </p:nvSpPr>
        <p:spPr>
          <a:xfrm>
            <a:off x="10169009" y="1809274"/>
            <a:ext cx="3686889" cy="3414713"/>
          </a:xfrm>
          <a:prstGeom prst="roundRect">
            <a:avLst>
              <a:gd name="adj" fmla="val 2722"/>
            </a:avLst>
          </a:prstGeom>
          <a:solidFill>
            <a:srgbClr val="DADBF1"/>
          </a:solidFill>
          <a:ln w="7620">
            <a:solidFill>
              <a:srgbClr val="C0C1D7"/>
            </a:solidFill>
            <a:prstDash val="solid"/>
          </a:ln>
        </p:spPr>
      </p:sp>
      <p:sp>
        <p:nvSpPr>
          <p:cNvPr id="8" name="Text 5"/>
          <p:cNvSpPr/>
          <p:nvPr/>
        </p:nvSpPr>
        <p:spPr>
          <a:xfrm>
            <a:off x="10397847" y="2038112"/>
            <a:ext cx="2775585" cy="345638"/>
          </a:xfrm>
          <a:prstGeom prst="rect">
            <a:avLst/>
          </a:prstGeom>
          <a:noFill/>
          <a:ln/>
        </p:spPr>
        <p:txBody>
          <a:bodyPr wrap="none" lIns="0" tIns="0" rIns="0" bIns="0" rtlCol="0" anchor="t"/>
          <a:lstStyle/>
          <a:p>
            <a:pPr marL="0" indent="0">
              <a:lnSpc>
                <a:spcPts val="2700"/>
              </a:lnSpc>
              <a:buNone/>
            </a:pPr>
            <a:r>
              <a:rPr lang="en-US" sz="2150" b="1" kern="0" spc="-65" dirty="0">
                <a:solidFill>
                  <a:srgbClr val="272525"/>
                </a:solidFill>
                <a:latin typeface="Inter Bold" pitchFamily="34" charset="0"/>
                <a:ea typeface="Inter Bold" pitchFamily="34" charset="-122"/>
                <a:cs typeface="Inter Bold" pitchFamily="34" charset="-120"/>
              </a:rPr>
              <a:t>Practical Applications</a:t>
            </a:r>
            <a:endParaRPr lang="en-US" sz="2150" dirty="0"/>
          </a:p>
        </p:txBody>
      </p:sp>
      <p:sp>
        <p:nvSpPr>
          <p:cNvPr id="9" name="Text 6"/>
          <p:cNvSpPr/>
          <p:nvPr/>
        </p:nvSpPr>
        <p:spPr>
          <a:xfrm>
            <a:off x="10397847" y="2516505"/>
            <a:ext cx="3229213" cy="2478643"/>
          </a:xfrm>
          <a:prstGeom prst="rect">
            <a:avLst/>
          </a:prstGeom>
          <a:noFill/>
          <a:ln/>
        </p:spPr>
        <p:txBody>
          <a:bodyPr wrap="square" lIns="0" tIns="0" rIns="0" bIns="0" rtlCol="0" anchor="t"/>
          <a:lstStyle/>
          <a:p>
            <a:pPr marL="0" indent="0">
              <a:lnSpc>
                <a:spcPts val="2750"/>
              </a:lnSpc>
              <a:buNone/>
            </a:pPr>
            <a:r>
              <a:rPr lang="en-US" sz="1700" kern="0" spc="-35" dirty="0">
                <a:solidFill>
                  <a:srgbClr val="272525"/>
                </a:solidFill>
                <a:latin typeface="Inter" pitchFamily="34" charset="0"/>
                <a:ea typeface="Inter" pitchFamily="34" charset="-122"/>
                <a:cs typeface="Inter" pitchFamily="34" charset="-120"/>
              </a:rPr>
              <a:t>Knowing the circumference of a circle is useful for calculating the amount of material needed for things like fencing, edging, or wrapping around a cylindrical object, such as a tree trunk or a column.</a:t>
            </a:r>
            <a:endParaRPr lang="en-US" sz="1700" dirty="0"/>
          </a:p>
        </p:txBody>
      </p:sp>
      <p:sp>
        <p:nvSpPr>
          <p:cNvPr id="10" name="Shape 7"/>
          <p:cNvSpPr/>
          <p:nvPr/>
        </p:nvSpPr>
        <p:spPr>
          <a:xfrm>
            <a:off x="6260902" y="5445204"/>
            <a:ext cx="7594997" cy="1998345"/>
          </a:xfrm>
          <a:prstGeom prst="roundRect">
            <a:avLst>
              <a:gd name="adj" fmla="val 4651"/>
            </a:avLst>
          </a:prstGeom>
          <a:solidFill>
            <a:srgbClr val="DADBF1"/>
          </a:solidFill>
          <a:ln w="7620">
            <a:solidFill>
              <a:srgbClr val="C0C1D7"/>
            </a:solidFill>
            <a:prstDash val="solid"/>
          </a:ln>
        </p:spPr>
      </p:sp>
      <p:sp>
        <p:nvSpPr>
          <p:cNvPr id="11" name="Text 8"/>
          <p:cNvSpPr/>
          <p:nvPr/>
        </p:nvSpPr>
        <p:spPr>
          <a:xfrm>
            <a:off x="6489740" y="5674042"/>
            <a:ext cx="3030022" cy="345638"/>
          </a:xfrm>
          <a:prstGeom prst="rect">
            <a:avLst/>
          </a:prstGeom>
          <a:noFill/>
          <a:ln/>
        </p:spPr>
        <p:txBody>
          <a:bodyPr wrap="none" lIns="0" tIns="0" rIns="0" bIns="0" rtlCol="0" anchor="t"/>
          <a:lstStyle/>
          <a:p>
            <a:pPr marL="0" indent="0">
              <a:lnSpc>
                <a:spcPts val="2700"/>
              </a:lnSpc>
              <a:buNone/>
            </a:pPr>
            <a:r>
              <a:rPr lang="en-US" sz="2150" b="1" kern="0" spc="-65" dirty="0">
                <a:solidFill>
                  <a:srgbClr val="272525"/>
                </a:solidFill>
                <a:latin typeface="Inter Bold" pitchFamily="34" charset="0"/>
                <a:ea typeface="Inter Bold" pitchFamily="34" charset="-122"/>
                <a:cs typeface="Inter Bold" pitchFamily="34" charset="-120"/>
              </a:rPr>
              <a:t>Limitations of Perimeter</a:t>
            </a:r>
            <a:endParaRPr lang="en-US" sz="2150" dirty="0"/>
          </a:p>
        </p:txBody>
      </p:sp>
      <p:sp>
        <p:nvSpPr>
          <p:cNvPr id="12" name="Text 9"/>
          <p:cNvSpPr/>
          <p:nvPr/>
        </p:nvSpPr>
        <p:spPr>
          <a:xfrm>
            <a:off x="6489740" y="6152436"/>
            <a:ext cx="7137321" cy="1062276"/>
          </a:xfrm>
          <a:prstGeom prst="rect">
            <a:avLst/>
          </a:prstGeom>
          <a:noFill/>
          <a:ln/>
        </p:spPr>
        <p:txBody>
          <a:bodyPr wrap="square" lIns="0" tIns="0" rIns="0" bIns="0" rtlCol="0" anchor="t"/>
          <a:lstStyle/>
          <a:p>
            <a:pPr marL="0" indent="0">
              <a:lnSpc>
                <a:spcPts val="2750"/>
              </a:lnSpc>
              <a:buNone/>
            </a:pPr>
            <a:r>
              <a:rPr lang="en-US" sz="1700" kern="0" spc="-35" dirty="0">
                <a:solidFill>
                  <a:srgbClr val="272525"/>
                </a:solidFill>
                <a:latin typeface="Inter" pitchFamily="34" charset="0"/>
                <a:ea typeface="Inter" pitchFamily="34" charset="-122"/>
                <a:cs typeface="Inter" pitchFamily="34" charset="-120"/>
              </a:rPr>
              <a:t>While perimeter is a useful measurement, it doesn't provide information about the area or volume of a shape. For a more complete understanding, it's important to also consider the concept of area.</a:t>
            </a:r>
            <a:endParaRPr lang="en-US" sz="1700" dirty="0"/>
          </a:p>
        </p:txBody>
      </p:sp>
      <p:pic>
        <p:nvPicPr>
          <p:cNvPr id="14" name="Picture 13">
            <a:extLst>
              <a:ext uri="{FF2B5EF4-FFF2-40B4-BE49-F238E27FC236}">
                <a16:creationId xmlns:a16="http://schemas.microsoft.com/office/drawing/2014/main" id="{73A9CAFF-554D-4232-8629-585F26E7DBF8}"/>
              </a:ext>
            </a:extLst>
          </p:cNvPr>
          <p:cNvPicPr>
            <a:picLocks noChangeAspect="1"/>
          </p:cNvPicPr>
          <p:nvPr/>
        </p:nvPicPr>
        <p:blipFill>
          <a:blip r:embed="rId4"/>
          <a:stretch>
            <a:fillRect/>
          </a:stretch>
        </p:blipFill>
        <p:spPr>
          <a:xfrm>
            <a:off x="11763535" y="7512517"/>
            <a:ext cx="2819794" cy="63826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63429" y="599837"/>
            <a:ext cx="7342465" cy="681633"/>
          </a:xfrm>
          <a:prstGeom prst="rect">
            <a:avLst/>
          </a:prstGeom>
          <a:noFill/>
          <a:ln/>
        </p:spPr>
        <p:txBody>
          <a:bodyPr wrap="none" lIns="0" tIns="0" rIns="0" bIns="0" rtlCol="0" anchor="t"/>
          <a:lstStyle/>
          <a:p>
            <a:pPr marL="0" indent="0">
              <a:lnSpc>
                <a:spcPts val="5350"/>
              </a:lnSpc>
              <a:buNone/>
            </a:pPr>
            <a:r>
              <a:rPr lang="en-US" sz="4250" b="1" kern="0" spc="-129" dirty="0">
                <a:solidFill>
                  <a:srgbClr val="000000"/>
                </a:solidFill>
                <a:latin typeface="Inter Bold" pitchFamily="34" charset="0"/>
                <a:ea typeface="Inter Bold" pitchFamily="34" charset="-122"/>
                <a:cs typeface="Inter Bold" pitchFamily="34" charset="-120"/>
              </a:rPr>
              <a:t>Perimeter of Irregular Shapes</a:t>
            </a:r>
            <a:endParaRPr lang="en-US" sz="4250" dirty="0"/>
          </a:p>
        </p:txBody>
      </p:sp>
      <p:pic>
        <p:nvPicPr>
          <p:cNvPr id="3" name="Image 0" descr="preencoded.png"/>
          <p:cNvPicPr>
            <a:picLocks noChangeAspect="1"/>
          </p:cNvPicPr>
          <p:nvPr/>
        </p:nvPicPr>
        <p:blipFill>
          <a:blip r:embed="rId3"/>
          <a:stretch>
            <a:fillRect/>
          </a:stretch>
        </p:blipFill>
        <p:spPr>
          <a:xfrm>
            <a:off x="763429" y="1717715"/>
            <a:ext cx="6388179" cy="3948113"/>
          </a:xfrm>
          <a:prstGeom prst="rect">
            <a:avLst/>
          </a:prstGeom>
        </p:spPr>
      </p:pic>
      <p:sp>
        <p:nvSpPr>
          <p:cNvPr id="4" name="Text 1"/>
          <p:cNvSpPr/>
          <p:nvPr/>
        </p:nvSpPr>
        <p:spPr>
          <a:xfrm>
            <a:off x="763429" y="5938480"/>
            <a:ext cx="2726769" cy="340757"/>
          </a:xfrm>
          <a:prstGeom prst="rect">
            <a:avLst/>
          </a:prstGeom>
          <a:noFill/>
          <a:ln/>
        </p:spPr>
        <p:txBody>
          <a:bodyPr wrap="none" lIns="0" tIns="0" rIns="0" bIns="0" rtlCol="0" anchor="t"/>
          <a:lstStyle/>
          <a:p>
            <a:pPr marL="0" indent="0" algn="l">
              <a:lnSpc>
                <a:spcPts val="2650"/>
              </a:lnSpc>
              <a:buNone/>
            </a:pPr>
            <a:r>
              <a:rPr lang="en-US" sz="2100" b="1" kern="0" spc="-64" dirty="0">
                <a:solidFill>
                  <a:srgbClr val="272525"/>
                </a:solidFill>
                <a:latin typeface="Inter Bold" pitchFamily="34" charset="0"/>
                <a:ea typeface="Inter Bold" pitchFamily="34" charset="-122"/>
                <a:cs typeface="Inter Bold" pitchFamily="34" charset="-120"/>
              </a:rPr>
              <a:t>Calculating Perimeter</a:t>
            </a:r>
            <a:endParaRPr lang="en-US" sz="2100" dirty="0"/>
          </a:p>
        </p:txBody>
      </p:sp>
      <p:sp>
        <p:nvSpPr>
          <p:cNvPr id="5" name="Text 2"/>
          <p:cNvSpPr/>
          <p:nvPr/>
        </p:nvSpPr>
        <p:spPr>
          <a:xfrm>
            <a:off x="763429" y="6410087"/>
            <a:ext cx="6388179" cy="1046917"/>
          </a:xfrm>
          <a:prstGeom prst="rect">
            <a:avLst/>
          </a:prstGeom>
          <a:noFill/>
          <a:ln/>
        </p:spPr>
        <p:txBody>
          <a:bodyPr wrap="square" lIns="0" tIns="0" rIns="0" bIns="0" rtlCol="0" anchor="t"/>
          <a:lstStyle/>
          <a:p>
            <a:pPr marL="0" indent="0" algn="l">
              <a:lnSpc>
                <a:spcPts val="2700"/>
              </a:lnSpc>
              <a:buNone/>
            </a:pPr>
            <a:r>
              <a:rPr lang="en-US" sz="1700" kern="0" spc="-34" dirty="0">
                <a:solidFill>
                  <a:srgbClr val="272525"/>
                </a:solidFill>
                <a:latin typeface="Inter" pitchFamily="34" charset="0"/>
                <a:ea typeface="Inter" pitchFamily="34" charset="-122"/>
                <a:cs typeface="Inter" pitchFamily="34" charset="-120"/>
              </a:rPr>
              <a:t>For irregular shapes, the perimeter is calculated by adding up the lengths of all the sides. This may require measuring each side individually and then summing the measurements.</a:t>
            </a:r>
            <a:endParaRPr lang="en-US" sz="1700" dirty="0"/>
          </a:p>
        </p:txBody>
      </p:sp>
      <p:pic>
        <p:nvPicPr>
          <p:cNvPr id="6" name="Image 1" descr="preencoded.png"/>
          <p:cNvPicPr>
            <a:picLocks noChangeAspect="1"/>
          </p:cNvPicPr>
          <p:nvPr/>
        </p:nvPicPr>
        <p:blipFill>
          <a:blip r:embed="rId4"/>
          <a:stretch>
            <a:fillRect/>
          </a:stretch>
        </p:blipFill>
        <p:spPr>
          <a:xfrm>
            <a:off x="7478792" y="1717715"/>
            <a:ext cx="6388179" cy="3948113"/>
          </a:xfrm>
          <a:prstGeom prst="rect">
            <a:avLst/>
          </a:prstGeom>
        </p:spPr>
      </p:pic>
      <p:sp>
        <p:nvSpPr>
          <p:cNvPr id="7" name="Text 3"/>
          <p:cNvSpPr/>
          <p:nvPr/>
        </p:nvSpPr>
        <p:spPr>
          <a:xfrm>
            <a:off x="7478792" y="5938480"/>
            <a:ext cx="2734866" cy="340757"/>
          </a:xfrm>
          <a:prstGeom prst="rect">
            <a:avLst/>
          </a:prstGeom>
          <a:noFill/>
          <a:ln/>
        </p:spPr>
        <p:txBody>
          <a:bodyPr wrap="none" lIns="0" tIns="0" rIns="0" bIns="0" rtlCol="0" anchor="t"/>
          <a:lstStyle/>
          <a:p>
            <a:pPr marL="0" indent="0" algn="l">
              <a:lnSpc>
                <a:spcPts val="2650"/>
              </a:lnSpc>
              <a:buNone/>
            </a:pPr>
            <a:r>
              <a:rPr lang="en-US" sz="2100" b="1" kern="0" spc="-64" dirty="0">
                <a:solidFill>
                  <a:srgbClr val="272525"/>
                </a:solidFill>
                <a:latin typeface="Inter Bold" pitchFamily="34" charset="0"/>
                <a:ea typeface="Inter Bold" pitchFamily="34" charset="-122"/>
                <a:cs typeface="Inter Bold" pitchFamily="34" charset="-120"/>
              </a:rPr>
              <a:t>Practical Applications</a:t>
            </a:r>
            <a:endParaRPr lang="en-US" sz="2100" dirty="0"/>
          </a:p>
        </p:txBody>
      </p:sp>
      <p:sp>
        <p:nvSpPr>
          <p:cNvPr id="8" name="Text 4"/>
          <p:cNvSpPr/>
          <p:nvPr/>
        </p:nvSpPr>
        <p:spPr>
          <a:xfrm>
            <a:off x="7478792" y="6410087"/>
            <a:ext cx="6388179" cy="1395889"/>
          </a:xfrm>
          <a:prstGeom prst="rect">
            <a:avLst/>
          </a:prstGeom>
          <a:noFill/>
          <a:ln/>
        </p:spPr>
        <p:txBody>
          <a:bodyPr wrap="square" lIns="0" tIns="0" rIns="0" bIns="0" rtlCol="0" anchor="t"/>
          <a:lstStyle/>
          <a:p>
            <a:pPr marL="0" indent="0" algn="l">
              <a:lnSpc>
                <a:spcPts val="2700"/>
              </a:lnSpc>
              <a:buNone/>
            </a:pPr>
            <a:r>
              <a:rPr lang="en-US" sz="1700" kern="0" spc="-34" dirty="0">
                <a:solidFill>
                  <a:srgbClr val="272525"/>
                </a:solidFill>
                <a:latin typeface="Inter" pitchFamily="34" charset="0"/>
                <a:ea typeface="Inter" pitchFamily="34" charset="-122"/>
                <a:cs typeface="Inter" pitchFamily="34" charset="-120"/>
              </a:rPr>
              <a:t>Knowing the perimeter of an irregular shape is useful for calculating the amount of fencing, edging, or other materials needed to enclose an area with an unusual or complex shape, such as a garden plot or a building footprint.</a:t>
            </a:r>
            <a:endParaRPr lang="en-US" sz="1700" dirty="0"/>
          </a:p>
        </p:txBody>
      </p:sp>
      <p:pic>
        <p:nvPicPr>
          <p:cNvPr id="10" name="Picture 9">
            <a:extLst>
              <a:ext uri="{FF2B5EF4-FFF2-40B4-BE49-F238E27FC236}">
                <a16:creationId xmlns:a16="http://schemas.microsoft.com/office/drawing/2014/main" id="{933368F9-0066-45FC-B930-A0B54CDC5D4C}"/>
              </a:ext>
            </a:extLst>
          </p:cNvPr>
          <p:cNvPicPr>
            <a:picLocks noChangeAspect="1"/>
          </p:cNvPicPr>
          <p:nvPr/>
        </p:nvPicPr>
        <p:blipFill>
          <a:blip r:embed="rId5"/>
          <a:stretch>
            <a:fillRect/>
          </a:stretch>
        </p:blipFill>
        <p:spPr>
          <a:xfrm>
            <a:off x="11810606" y="7486844"/>
            <a:ext cx="2819794" cy="63826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30791"/>
          </a:xfrm>
          <a:prstGeom prst="rect">
            <a:avLst/>
          </a:prstGeom>
        </p:spPr>
      </p:pic>
      <p:sp>
        <p:nvSpPr>
          <p:cNvPr id="3" name="Text 0"/>
          <p:cNvSpPr/>
          <p:nvPr/>
        </p:nvSpPr>
        <p:spPr>
          <a:xfrm>
            <a:off x="686395" y="539234"/>
            <a:ext cx="7771209" cy="1225629"/>
          </a:xfrm>
          <a:prstGeom prst="rect">
            <a:avLst/>
          </a:prstGeom>
          <a:noFill/>
          <a:ln/>
        </p:spPr>
        <p:txBody>
          <a:bodyPr wrap="square" lIns="0" tIns="0" rIns="0" bIns="0" rtlCol="0" anchor="t"/>
          <a:lstStyle/>
          <a:p>
            <a:pPr marL="0" indent="0">
              <a:lnSpc>
                <a:spcPts val="4800"/>
              </a:lnSpc>
              <a:buNone/>
            </a:pPr>
            <a:r>
              <a:rPr lang="en-US" sz="3850" b="1" kern="0" spc="-116" dirty="0">
                <a:solidFill>
                  <a:srgbClr val="000000"/>
                </a:solidFill>
                <a:latin typeface="Inter Bold" pitchFamily="34" charset="0"/>
                <a:ea typeface="Inter Bold" pitchFamily="34" charset="-122"/>
                <a:cs typeface="Inter Bold" pitchFamily="34" charset="-120"/>
              </a:rPr>
              <a:t>Practical Applications of Perimeter</a:t>
            </a:r>
            <a:endParaRPr lang="en-US" sz="3850" dirty="0"/>
          </a:p>
        </p:txBody>
      </p:sp>
      <p:pic>
        <p:nvPicPr>
          <p:cNvPr id="4" name="Image 1" descr="preencoded.png"/>
          <p:cNvPicPr>
            <a:picLocks noChangeAspect="1"/>
          </p:cNvPicPr>
          <p:nvPr/>
        </p:nvPicPr>
        <p:blipFill>
          <a:blip r:embed="rId4"/>
          <a:stretch>
            <a:fillRect/>
          </a:stretch>
        </p:blipFill>
        <p:spPr>
          <a:xfrm>
            <a:off x="686395" y="2058948"/>
            <a:ext cx="490299" cy="490299"/>
          </a:xfrm>
          <a:prstGeom prst="rect">
            <a:avLst/>
          </a:prstGeom>
        </p:spPr>
      </p:pic>
      <p:sp>
        <p:nvSpPr>
          <p:cNvPr id="5" name="Text 1"/>
          <p:cNvSpPr/>
          <p:nvPr/>
        </p:nvSpPr>
        <p:spPr>
          <a:xfrm>
            <a:off x="686395" y="2745343"/>
            <a:ext cx="2451497" cy="306348"/>
          </a:xfrm>
          <a:prstGeom prst="rect">
            <a:avLst/>
          </a:prstGeom>
          <a:noFill/>
          <a:ln/>
        </p:spPr>
        <p:txBody>
          <a:bodyPr wrap="none" lIns="0" tIns="0" rIns="0" bIns="0" rtlCol="0" anchor="t"/>
          <a:lstStyle/>
          <a:p>
            <a:pPr marL="0" indent="0" algn="l">
              <a:lnSpc>
                <a:spcPts val="2400"/>
              </a:lnSpc>
              <a:buNone/>
            </a:pPr>
            <a:r>
              <a:rPr lang="en-US" sz="1900" b="1" kern="0" spc="-58" dirty="0">
                <a:solidFill>
                  <a:srgbClr val="272525"/>
                </a:solidFill>
                <a:latin typeface="Inter Bold" pitchFamily="34" charset="0"/>
                <a:ea typeface="Inter Bold" pitchFamily="34" charset="-122"/>
                <a:cs typeface="Inter Bold" pitchFamily="34" charset="-120"/>
              </a:rPr>
              <a:t>Fencing and Edging</a:t>
            </a:r>
            <a:endParaRPr lang="en-US" sz="1900" dirty="0"/>
          </a:p>
        </p:txBody>
      </p:sp>
      <p:sp>
        <p:nvSpPr>
          <p:cNvPr id="6" name="Text 2"/>
          <p:cNvSpPr/>
          <p:nvPr/>
        </p:nvSpPr>
        <p:spPr>
          <a:xfrm>
            <a:off x="686395" y="3169325"/>
            <a:ext cx="3738563" cy="1568648"/>
          </a:xfrm>
          <a:prstGeom prst="rect">
            <a:avLst/>
          </a:prstGeom>
          <a:noFill/>
          <a:ln/>
        </p:spPr>
        <p:txBody>
          <a:bodyPr wrap="square" lIns="0" tIns="0" rIns="0" bIns="0" rtlCol="0" anchor="t"/>
          <a:lstStyle/>
          <a:p>
            <a:pPr marL="0" indent="0" algn="l">
              <a:lnSpc>
                <a:spcPts val="2450"/>
              </a:lnSpc>
              <a:buNone/>
            </a:pPr>
            <a:r>
              <a:rPr lang="en-US" sz="1500" kern="0" spc="-31" dirty="0">
                <a:solidFill>
                  <a:srgbClr val="272525"/>
                </a:solidFill>
                <a:latin typeface="Inter" pitchFamily="34" charset="0"/>
                <a:ea typeface="Inter" pitchFamily="34" charset="-122"/>
                <a:cs typeface="Inter" pitchFamily="34" charset="-120"/>
              </a:rPr>
              <a:t>Calculating the perimeter of a space is essential for determining the amount of fencing, edging, or other materials needed to enclose an area, such as a garden, property, or building.</a:t>
            </a:r>
            <a:endParaRPr lang="en-US" sz="1500" dirty="0"/>
          </a:p>
        </p:txBody>
      </p:sp>
      <p:pic>
        <p:nvPicPr>
          <p:cNvPr id="7" name="Image 2" descr="preencoded.png"/>
          <p:cNvPicPr>
            <a:picLocks noChangeAspect="1"/>
          </p:cNvPicPr>
          <p:nvPr/>
        </p:nvPicPr>
        <p:blipFill>
          <a:blip r:embed="rId5"/>
          <a:stretch>
            <a:fillRect/>
          </a:stretch>
        </p:blipFill>
        <p:spPr>
          <a:xfrm>
            <a:off x="4719042" y="2058948"/>
            <a:ext cx="490299" cy="490299"/>
          </a:xfrm>
          <a:prstGeom prst="rect">
            <a:avLst/>
          </a:prstGeom>
        </p:spPr>
      </p:pic>
      <p:sp>
        <p:nvSpPr>
          <p:cNvPr id="8" name="Text 3"/>
          <p:cNvSpPr/>
          <p:nvPr/>
        </p:nvSpPr>
        <p:spPr>
          <a:xfrm>
            <a:off x="4719042" y="2745343"/>
            <a:ext cx="2577941" cy="306348"/>
          </a:xfrm>
          <a:prstGeom prst="rect">
            <a:avLst/>
          </a:prstGeom>
          <a:noFill/>
          <a:ln/>
        </p:spPr>
        <p:txBody>
          <a:bodyPr wrap="none" lIns="0" tIns="0" rIns="0" bIns="0" rtlCol="0" anchor="t"/>
          <a:lstStyle/>
          <a:p>
            <a:pPr marL="0" indent="0" algn="l">
              <a:lnSpc>
                <a:spcPts val="2400"/>
              </a:lnSpc>
              <a:buNone/>
            </a:pPr>
            <a:r>
              <a:rPr lang="en-US" sz="1900" b="1" kern="0" spc="-58" dirty="0">
                <a:solidFill>
                  <a:srgbClr val="272525"/>
                </a:solidFill>
                <a:latin typeface="Inter Bold" pitchFamily="34" charset="0"/>
                <a:ea typeface="Inter Bold" pitchFamily="34" charset="-122"/>
                <a:cs typeface="Inter Bold" pitchFamily="34" charset="-120"/>
              </a:rPr>
              <a:t>Flooring and Carpeting</a:t>
            </a:r>
            <a:endParaRPr lang="en-US" sz="1900" dirty="0"/>
          </a:p>
        </p:txBody>
      </p:sp>
      <p:sp>
        <p:nvSpPr>
          <p:cNvPr id="9" name="Text 4"/>
          <p:cNvSpPr/>
          <p:nvPr/>
        </p:nvSpPr>
        <p:spPr>
          <a:xfrm>
            <a:off x="4719042" y="3169325"/>
            <a:ext cx="3738563" cy="1568648"/>
          </a:xfrm>
          <a:prstGeom prst="rect">
            <a:avLst/>
          </a:prstGeom>
          <a:noFill/>
          <a:ln/>
        </p:spPr>
        <p:txBody>
          <a:bodyPr wrap="square" lIns="0" tIns="0" rIns="0" bIns="0" rtlCol="0" anchor="t"/>
          <a:lstStyle/>
          <a:p>
            <a:pPr marL="0" indent="0" algn="l">
              <a:lnSpc>
                <a:spcPts val="2450"/>
              </a:lnSpc>
              <a:buNone/>
            </a:pPr>
            <a:r>
              <a:rPr lang="en-US" sz="1500" kern="0" spc="-31" dirty="0">
                <a:solidFill>
                  <a:srgbClr val="272525"/>
                </a:solidFill>
                <a:latin typeface="Inter" pitchFamily="34" charset="0"/>
                <a:ea typeface="Inter" pitchFamily="34" charset="-122"/>
                <a:cs typeface="Inter" pitchFamily="34" charset="-120"/>
              </a:rPr>
              <a:t>Knowing the perimeter of a room or building is necessary for estimating the amount of flooring, carpeting, or other floor coverings required to cover the entire space.</a:t>
            </a:r>
            <a:endParaRPr lang="en-US" sz="1500" dirty="0"/>
          </a:p>
        </p:txBody>
      </p:sp>
      <p:pic>
        <p:nvPicPr>
          <p:cNvPr id="10" name="Image 3" descr="preencoded.png"/>
          <p:cNvPicPr>
            <a:picLocks noChangeAspect="1"/>
          </p:cNvPicPr>
          <p:nvPr/>
        </p:nvPicPr>
        <p:blipFill>
          <a:blip r:embed="rId6"/>
          <a:stretch>
            <a:fillRect/>
          </a:stretch>
        </p:blipFill>
        <p:spPr>
          <a:xfrm>
            <a:off x="686395" y="5326261"/>
            <a:ext cx="490299" cy="490299"/>
          </a:xfrm>
          <a:prstGeom prst="rect">
            <a:avLst/>
          </a:prstGeom>
        </p:spPr>
      </p:pic>
      <p:sp>
        <p:nvSpPr>
          <p:cNvPr id="11" name="Text 5"/>
          <p:cNvSpPr/>
          <p:nvPr/>
        </p:nvSpPr>
        <p:spPr>
          <a:xfrm>
            <a:off x="686395" y="6012656"/>
            <a:ext cx="2451497" cy="306348"/>
          </a:xfrm>
          <a:prstGeom prst="rect">
            <a:avLst/>
          </a:prstGeom>
          <a:noFill/>
          <a:ln/>
        </p:spPr>
        <p:txBody>
          <a:bodyPr wrap="none" lIns="0" tIns="0" rIns="0" bIns="0" rtlCol="0" anchor="t"/>
          <a:lstStyle/>
          <a:p>
            <a:pPr marL="0" indent="0" algn="l">
              <a:lnSpc>
                <a:spcPts val="2400"/>
              </a:lnSpc>
              <a:buNone/>
            </a:pPr>
            <a:r>
              <a:rPr lang="en-US" sz="1900" b="1" kern="0" spc="-58" dirty="0">
                <a:solidFill>
                  <a:srgbClr val="272525"/>
                </a:solidFill>
                <a:latin typeface="Inter Bold" pitchFamily="34" charset="0"/>
                <a:ea typeface="Inter Bold" pitchFamily="34" charset="-122"/>
                <a:cs typeface="Inter Bold" pitchFamily="34" charset="-120"/>
              </a:rPr>
              <a:t>Wall Coverings</a:t>
            </a:r>
            <a:endParaRPr lang="en-US" sz="1900" dirty="0"/>
          </a:p>
        </p:txBody>
      </p:sp>
      <p:sp>
        <p:nvSpPr>
          <p:cNvPr id="12" name="Text 6"/>
          <p:cNvSpPr/>
          <p:nvPr/>
        </p:nvSpPr>
        <p:spPr>
          <a:xfrm>
            <a:off x="686395" y="6436638"/>
            <a:ext cx="3738563" cy="1254919"/>
          </a:xfrm>
          <a:prstGeom prst="rect">
            <a:avLst/>
          </a:prstGeom>
          <a:noFill/>
          <a:ln/>
        </p:spPr>
        <p:txBody>
          <a:bodyPr wrap="square" lIns="0" tIns="0" rIns="0" bIns="0" rtlCol="0" anchor="t"/>
          <a:lstStyle/>
          <a:p>
            <a:pPr marL="0" indent="0" algn="l">
              <a:lnSpc>
                <a:spcPts val="2450"/>
              </a:lnSpc>
              <a:buNone/>
            </a:pPr>
            <a:r>
              <a:rPr lang="en-US" sz="1500" kern="0" spc="-31" dirty="0">
                <a:solidFill>
                  <a:srgbClr val="272525"/>
                </a:solidFill>
                <a:latin typeface="Inter" pitchFamily="34" charset="0"/>
                <a:ea typeface="Inter" pitchFamily="34" charset="-122"/>
                <a:cs typeface="Inter" pitchFamily="34" charset="-120"/>
              </a:rPr>
              <a:t>Perimeter calculations are also important for determining the quantity of wall coverings, such as paint, wallpaper, or trim, needed to finish a room or building.</a:t>
            </a:r>
            <a:endParaRPr lang="en-US" sz="1500" dirty="0"/>
          </a:p>
        </p:txBody>
      </p:sp>
      <p:pic>
        <p:nvPicPr>
          <p:cNvPr id="13" name="Image 4" descr="preencoded.png"/>
          <p:cNvPicPr>
            <a:picLocks noChangeAspect="1"/>
          </p:cNvPicPr>
          <p:nvPr/>
        </p:nvPicPr>
        <p:blipFill>
          <a:blip r:embed="rId7"/>
          <a:stretch>
            <a:fillRect/>
          </a:stretch>
        </p:blipFill>
        <p:spPr>
          <a:xfrm>
            <a:off x="4719042" y="5326261"/>
            <a:ext cx="490299" cy="490299"/>
          </a:xfrm>
          <a:prstGeom prst="rect">
            <a:avLst/>
          </a:prstGeom>
        </p:spPr>
      </p:pic>
      <p:sp>
        <p:nvSpPr>
          <p:cNvPr id="14" name="Text 7"/>
          <p:cNvSpPr/>
          <p:nvPr/>
        </p:nvSpPr>
        <p:spPr>
          <a:xfrm>
            <a:off x="4719042" y="6012656"/>
            <a:ext cx="2621756" cy="306348"/>
          </a:xfrm>
          <a:prstGeom prst="rect">
            <a:avLst/>
          </a:prstGeom>
          <a:noFill/>
          <a:ln/>
        </p:spPr>
        <p:txBody>
          <a:bodyPr wrap="none" lIns="0" tIns="0" rIns="0" bIns="0" rtlCol="0" anchor="t"/>
          <a:lstStyle/>
          <a:p>
            <a:pPr marL="0" indent="0" algn="l">
              <a:lnSpc>
                <a:spcPts val="2400"/>
              </a:lnSpc>
              <a:buNone/>
            </a:pPr>
            <a:r>
              <a:rPr lang="en-US" sz="1900" b="1" kern="0" spc="-58" dirty="0">
                <a:solidFill>
                  <a:srgbClr val="272525"/>
                </a:solidFill>
                <a:latin typeface="Inter Bold" pitchFamily="34" charset="0"/>
                <a:ea typeface="Inter Bold" pitchFamily="34" charset="-122"/>
                <a:cs typeface="Inter Bold" pitchFamily="34" charset="-120"/>
              </a:rPr>
              <a:t>Property Measurement</a:t>
            </a:r>
            <a:endParaRPr lang="en-US" sz="1900" dirty="0"/>
          </a:p>
        </p:txBody>
      </p:sp>
      <p:sp>
        <p:nvSpPr>
          <p:cNvPr id="15" name="Text 8"/>
          <p:cNvSpPr/>
          <p:nvPr/>
        </p:nvSpPr>
        <p:spPr>
          <a:xfrm>
            <a:off x="4719042" y="6436638"/>
            <a:ext cx="3738563" cy="1254919"/>
          </a:xfrm>
          <a:prstGeom prst="rect">
            <a:avLst/>
          </a:prstGeom>
          <a:noFill/>
          <a:ln/>
        </p:spPr>
        <p:txBody>
          <a:bodyPr wrap="square" lIns="0" tIns="0" rIns="0" bIns="0" rtlCol="0" anchor="t"/>
          <a:lstStyle/>
          <a:p>
            <a:pPr marL="0" indent="0" algn="l">
              <a:lnSpc>
                <a:spcPts val="2450"/>
              </a:lnSpc>
              <a:buNone/>
            </a:pPr>
            <a:r>
              <a:rPr lang="en-US" sz="1500" kern="0" spc="-31" dirty="0">
                <a:solidFill>
                  <a:srgbClr val="272525"/>
                </a:solidFill>
                <a:latin typeface="Inter" pitchFamily="34" charset="0"/>
                <a:ea typeface="Inter" pitchFamily="34" charset="-122"/>
                <a:cs typeface="Inter" pitchFamily="34" charset="-120"/>
              </a:rPr>
              <a:t>The perimeter of a property or land parcel is a crucial measurement for real estate transactions, property taxes, and land-use planning.</a:t>
            </a:r>
            <a:endParaRPr lang="en-US" sz="1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793790" y="1153478"/>
            <a:ext cx="8266033" cy="708779"/>
          </a:xfrm>
          <a:prstGeom prst="rect">
            <a:avLst/>
          </a:prstGeom>
          <a:noFill/>
          <a:ln/>
        </p:spPr>
        <p:txBody>
          <a:bodyPr wrap="none" lIns="0" tIns="0" rIns="0" bIns="0" rtlCol="0" anchor="t"/>
          <a:lstStyle/>
          <a:p>
            <a:pPr marL="0" indent="0">
              <a:lnSpc>
                <a:spcPts val="5550"/>
              </a:lnSpc>
              <a:buNone/>
            </a:pPr>
            <a:r>
              <a:rPr lang="en-US" sz="4450" b="1" kern="0" spc="-134" dirty="0">
                <a:solidFill>
                  <a:srgbClr val="000000"/>
                </a:solidFill>
                <a:latin typeface="Inter Bold" pitchFamily="34" charset="0"/>
                <a:ea typeface="Inter Bold" pitchFamily="34" charset="-122"/>
                <a:cs typeface="Inter Bold" pitchFamily="34" charset="-120"/>
              </a:rPr>
              <a:t>Conclusion and Key Takeaways</a:t>
            </a:r>
            <a:endParaRPr lang="en-US" sz="4450" dirty="0"/>
          </a:p>
        </p:txBody>
      </p:sp>
      <p:pic>
        <p:nvPicPr>
          <p:cNvPr id="3" name="Image 0" descr="preencoded.png"/>
          <p:cNvPicPr>
            <a:picLocks noChangeAspect="1"/>
          </p:cNvPicPr>
          <p:nvPr/>
        </p:nvPicPr>
        <p:blipFill>
          <a:blip r:embed="rId3"/>
          <a:stretch>
            <a:fillRect/>
          </a:stretch>
        </p:blipFill>
        <p:spPr>
          <a:xfrm>
            <a:off x="793790" y="2315885"/>
            <a:ext cx="4347567" cy="907256"/>
          </a:xfrm>
          <a:prstGeom prst="rect">
            <a:avLst/>
          </a:prstGeom>
        </p:spPr>
      </p:pic>
      <p:sp>
        <p:nvSpPr>
          <p:cNvPr id="4" name="Text 1"/>
          <p:cNvSpPr/>
          <p:nvPr/>
        </p:nvSpPr>
        <p:spPr>
          <a:xfrm>
            <a:off x="1020604" y="3563303"/>
            <a:ext cx="2883218" cy="354330"/>
          </a:xfrm>
          <a:prstGeom prst="rect">
            <a:avLst/>
          </a:prstGeom>
          <a:noFill/>
          <a:ln/>
        </p:spPr>
        <p:txBody>
          <a:bodyPr wrap="none" lIns="0" tIns="0" rIns="0" bIns="0" rtlCol="0" anchor="t"/>
          <a:lstStyle/>
          <a:p>
            <a:pPr marL="0" indent="0" algn="l">
              <a:lnSpc>
                <a:spcPts val="2750"/>
              </a:lnSpc>
              <a:buNone/>
            </a:pPr>
            <a:r>
              <a:rPr lang="en-US" sz="2200" b="1" kern="0" spc="-67" dirty="0">
                <a:solidFill>
                  <a:srgbClr val="272525"/>
                </a:solidFill>
                <a:latin typeface="Inter Bold" pitchFamily="34" charset="0"/>
                <a:ea typeface="Inter Bold" pitchFamily="34" charset="-122"/>
                <a:cs typeface="Inter Bold" pitchFamily="34" charset="-120"/>
              </a:rPr>
              <a:t>Understand Perimeter</a:t>
            </a:r>
            <a:endParaRPr lang="en-US" sz="2200" dirty="0"/>
          </a:p>
        </p:txBody>
      </p:sp>
      <p:sp>
        <p:nvSpPr>
          <p:cNvPr id="5" name="Text 2"/>
          <p:cNvSpPr/>
          <p:nvPr/>
        </p:nvSpPr>
        <p:spPr>
          <a:xfrm>
            <a:off x="1020604" y="4053721"/>
            <a:ext cx="3893939" cy="1451610"/>
          </a:xfrm>
          <a:prstGeom prst="rect">
            <a:avLst/>
          </a:prstGeom>
          <a:noFill/>
          <a:ln/>
        </p:spPr>
        <p:txBody>
          <a:bodyPr wrap="square" lIns="0" tIns="0" rIns="0" bIns="0" rtlCol="0" anchor="t"/>
          <a:lstStyle/>
          <a:p>
            <a:pPr marL="0" indent="0" algn="l">
              <a:lnSpc>
                <a:spcPts val="2850"/>
              </a:lnSpc>
              <a:buNone/>
            </a:pPr>
            <a:r>
              <a:rPr lang="en-US" sz="1750" kern="0" spc="-36" dirty="0">
                <a:solidFill>
                  <a:srgbClr val="272525"/>
                </a:solidFill>
                <a:latin typeface="Inter" pitchFamily="34" charset="0"/>
                <a:ea typeface="Inter" pitchFamily="34" charset="-122"/>
                <a:cs typeface="Inter" pitchFamily="34" charset="-120"/>
              </a:rPr>
              <a:t>Perimeter is the total distance around the boundary of a 2D shape, and it is an essential concept in geometry with numerous practical applications.</a:t>
            </a:r>
            <a:endParaRPr lang="en-US" sz="1750" dirty="0"/>
          </a:p>
        </p:txBody>
      </p:sp>
      <p:pic>
        <p:nvPicPr>
          <p:cNvPr id="6" name="Image 1" descr="preencoded.png"/>
          <p:cNvPicPr>
            <a:picLocks noChangeAspect="1"/>
          </p:cNvPicPr>
          <p:nvPr/>
        </p:nvPicPr>
        <p:blipFill>
          <a:blip r:embed="rId4"/>
          <a:stretch>
            <a:fillRect/>
          </a:stretch>
        </p:blipFill>
        <p:spPr>
          <a:xfrm>
            <a:off x="5141357" y="2315885"/>
            <a:ext cx="4347567" cy="907256"/>
          </a:xfrm>
          <a:prstGeom prst="rect">
            <a:avLst/>
          </a:prstGeom>
        </p:spPr>
      </p:pic>
      <p:sp>
        <p:nvSpPr>
          <p:cNvPr id="7" name="Text 3"/>
          <p:cNvSpPr/>
          <p:nvPr/>
        </p:nvSpPr>
        <p:spPr>
          <a:xfrm>
            <a:off x="5368171" y="3563303"/>
            <a:ext cx="2835235" cy="354330"/>
          </a:xfrm>
          <a:prstGeom prst="rect">
            <a:avLst/>
          </a:prstGeom>
          <a:noFill/>
          <a:ln/>
        </p:spPr>
        <p:txBody>
          <a:bodyPr wrap="none" lIns="0" tIns="0" rIns="0" bIns="0" rtlCol="0" anchor="t"/>
          <a:lstStyle/>
          <a:p>
            <a:pPr marL="0" indent="0" algn="l">
              <a:lnSpc>
                <a:spcPts val="2750"/>
              </a:lnSpc>
              <a:buNone/>
            </a:pPr>
            <a:r>
              <a:rPr lang="en-US" sz="2200" b="1" kern="0" spc="-67" dirty="0">
                <a:solidFill>
                  <a:srgbClr val="272525"/>
                </a:solidFill>
                <a:latin typeface="Inter Bold" pitchFamily="34" charset="0"/>
                <a:ea typeface="Inter Bold" pitchFamily="34" charset="-122"/>
                <a:cs typeface="Inter Bold" pitchFamily="34" charset="-120"/>
              </a:rPr>
              <a:t>Calculate Perimeter</a:t>
            </a:r>
            <a:endParaRPr lang="en-US" sz="2200" dirty="0"/>
          </a:p>
        </p:txBody>
      </p:sp>
      <p:sp>
        <p:nvSpPr>
          <p:cNvPr id="8" name="Text 4"/>
          <p:cNvSpPr/>
          <p:nvPr/>
        </p:nvSpPr>
        <p:spPr>
          <a:xfrm>
            <a:off x="5368171" y="4053721"/>
            <a:ext cx="3893939" cy="1451610"/>
          </a:xfrm>
          <a:prstGeom prst="rect">
            <a:avLst/>
          </a:prstGeom>
          <a:noFill/>
          <a:ln/>
        </p:spPr>
        <p:txBody>
          <a:bodyPr wrap="square" lIns="0" tIns="0" rIns="0" bIns="0" rtlCol="0" anchor="t"/>
          <a:lstStyle/>
          <a:p>
            <a:pPr marL="0" indent="0" algn="l">
              <a:lnSpc>
                <a:spcPts val="2850"/>
              </a:lnSpc>
              <a:buNone/>
            </a:pPr>
            <a:r>
              <a:rPr lang="en-US" sz="1750" kern="0" spc="-36" dirty="0">
                <a:solidFill>
                  <a:srgbClr val="272525"/>
                </a:solidFill>
                <a:latin typeface="Inter" pitchFamily="34" charset="0"/>
                <a:ea typeface="Inter" pitchFamily="34" charset="-122"/>
                <a:cs typeface="Inter" pitchFamily="34" charset="-120"/>
              </a:rPr>
              <a:t>The formula for calculating perimeter varies depending on the shape, but it typically involves adding up the lengths of the sides.</a:t>
            </a:r>
            <a:endParaRPr lang="en-US" sz="1750" dirty="0"/>
          </a:p>
        </p:txBody>
      </p:sp>
      <p:pic>
        <p:nvPicPr>
          <p:cNvPr id="9" name="Image 2" descr="preencoded.png"/>
          <p:cNvPicPr>
            <a:picLocks noChangeAspect="1"/>
          </p:cNvPicPr>
          <p:nvPr/>
        </p:nvPicPr>
        <p:blipFill>
          <a:blip r:embed="rId5"/>
          <a:stretch>
            <a:fillRect/>
          </a:stretch>
        </p:blipFill>
        <p:spPr>
          <a:xfrm>
            <a:off x="9488924" y="2315885"/>
            <a:ext cx="4347567" cy="907256"/>
          </a:xfrm>
          <a:prstGeom prst="rect">
            <a:avLst/>
          </a:prstGeom>
        </p:spPr>
      </p:pic>
      <p:sp>
        <p:nvSpPr>
          <p:cNvPr id="10" name="Text 5"/>
          <p:cNvSpPr/>
          <p:nvPr/>
        </p:nvSpPr>
        <p:spPr>
          <a:xfrm>
            <a:off x="9715738" y="3563303"/>
            <a:ext cx="3659862" cy="354330"/>
          </a:xfrm>
          <a:prstGeom prst="rect">
            <a:avLst/>
          </a:prstGeom>
          <a:noFill/>
          <a:ln/>
        </p:spPr>
        <p:txBody>
          <a:bodyPr wrap="none" lIns="0" tIns="0" rIns="0" bIns="0" rtlCol="0" anchor="t"/>
          <a:lstStyle/>
          <a:p>
            <a:pPr marL="0" indent="0" algn="l">
              <a:lnSpc>
                <a:spcPts val="2750"/>
              </a:lnSpc>
              <a:buNone/>
            </a:pPr>
            <a:r>
              <a:rPr lang="en-US" sz="2200" b="1" kern="0" spc="-67" dirty="0">
                <a:solidFill>
                  <a:srgbClr val="272525"/>
                </a:solidFill>
                <a:latin typeface="Inter Bold" pitchFamily="34" charset="0"/>
                <a:ea typeface="Inter Bold" pitchFamily="34" charset="-122"/>
                <a:cs typeface="Inter Bold" pitchFamily="34" charset="-120"/>
              </a:rPr>
              <a:t>Apply Perimeter Knowledge</a:t>
            </a:r>
            <a:endParaRPr lang="en-US" sz="2200" dirty="0"/>
          </a:p>
        </p:txBody>
      </p:sp>
      <p:sp>
        <p:nvSpPr>
          <p:cNvPr id="11" name="Text 6"/>
          <p:cNvSpPr/>
          <p:nvPr/>
        </p:nvSpPr>
        <p:spPr>
          <a:xfrm>
            <a:off x="9715738" y="4053721"/>
            <a:ext cx="3893939" cy="1451610"/>
          </a:xfrm>
          <a:prstGeom prst="rect">
            <a:avLst/>
          </a:prstGeom>
          <a:noFill/>
          <a:ln/>
        </p:spPr>
        <p:txBody>
          <a:bodyPr wrap="square" lIns="0" tIns="0" rIns="0" bIns="0" rtlCol="0" anchor="t"/>
          <a:lstStyle/>
          <a:p>
            <a:pPr marL="0" indent="0" algn="l">
              <a:lnSpc>
                <a:spcPts val="2850"/>
              </a:lnSpc>
              <a:buNone/>
            </a:pPr>
            <a:r>
              <a:rPr lang="en-US" sz="1750" kern="0" spc="-36" dirty="0">
                <a:solidFill>
                  <a:srgbClr val="272525"/>
                </a:solidFill>
                <a:latin typeface="Inter" pitchFamily="34" charset="0"/>
                <a:ea typeface="Inter" pitchFamily="34" charset="-122"/>
                <a:cs typeface="Inter" pitchFamily="34" charset="-120"/>
              </a:rPr>
              <a:t>Knowing how to calculate perimeter is useful for a wide range of tasks, from estimating material needs to measuring property boundaries.</a:t>
            </a:r>
            <a:endParaRPr lang="en-US" sz="1750" dirty="0"/>
          </a:p>
        </p:txBody>
      </p:sp>
      <p:sp>
        <p:nvSpPr>
          <p:cNvPr id="12" name="Text 7"/>
          <p:cNvSpPr/>
          <p:nvPr/>
        </p:nvSpPr>
        <p:spPr>
          <a:xfrm>
            <a:off x="793790" y="5987296"/>
            <a:ext cx="13042821" cy="1088708"/>
          </a:xfrm>
          <a:prstGeom prst="rect">
            <a:avLst/>
          </a:prstGeom>
          <a:noFill/>
          <a:ln/>
        </p:spPr>
        <p:txBody>
          <a:bodyPr wrap="square" lIns="0" tIns="0" rIns="0" bIns="0" rtlCol="0" anchor="t"/>
          <a:lstStyle/>
          <a:p>
            <a:pPr marL="0" indent="0">
              <a:lnSpc>
                <a:spcPts val="2850"/>
              </a:lnSpc>
              <a:buNone/>
            </a:pPr>
            <a:r>
              <a:rPr lang="en-US" sz="1750" kern="0" spc="-36" dirty="0">
                <a:solidFill>
                  <a:srgbClr val="272525"/>
                </a:solidFill>
                <a:latin typeface="Inter" pitchFamily="34" charset="0"/>
                <a:ea typeface="Inter" pitchFamily="34" charset="-122"/>
                <a:cs typeface="Inter" pitchFamily="34" charset="-120"/>
              </a:rPr>
              <a:t>In conclusion, understanding the concept of perimeter and how to calculate it is a fundamental skill in geometry with numerous practical applications. By mastering this important geometric principle, you'll be better equipped to measure and calculate the size of various objects and spaces, from gardens and buildings to properties and land parcels.</a:t>
            </a:r>
            <a:endParaRPr lang="en-US" sz="1750" dirty="0"/>
          </a:p>
        </p:txBody>
      </p:sp>
      <p:pic>
        <p:nvPicPr>
          <p:cNvPr id="14" name="Picture 13">
            <a:extLst>
              <a:ext uri="{FF2B5EF4-FFF2-40B4-BE49-F238E27FC236}">
                <a16:creationId xmlns:a16="http://schemas.microsoft.com/office/drawing/2014/main" id="{6B4DAE5A-C5B4-415C-9DC8-D3EA501FF31D}"/>
              </a:ext>
            </a:extLst>
          </p:cNvPr>
          <p:cNvPicPr>
            <a:picLocks noChangeAspect="1"/>
          </p:cNvPicPr>
          <p:nvPr/>
        </p:nvPicPr>
        <p:blipFill>
          <a:blip r:embed="rId6"/>
          <a:stretch>
            <a:fillRect/>
          </a:stretch>
        </p:blipFill>
        <p:spPr>
          <a:xfrm>
            <a:off x="11810606" y="7557969"/>
            <a:ext cx="2819794" cy="638264"/>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926</Words>
  <Application>Microsoft Office PowerPoint</Application>
  <PresentationFormat>Custom</PresentationFormat>
  <Paragraphs>67</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Inter</vt:lpstr>
      <vt:lpstr>Inter Bold</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2024-11-15T15:36:47Z</dcterms:created>
  <dcterms:modified xsi:type="dcterms:W3CDTF">2024-11-15T18:06:55Z</dcterms:modified>
</cp:coreProperties>
</file>