
<file path=[Content_Types].xml><?xml version="1.0" encoding="utf-8"?>
<Types xmlns="http://schemas.openxmlformats.org/package/2006/content-types">
  <Default Extension="fntdata" ContentType="application/x-fontdata"/>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notesMasterIdLst>
    <p:notesMasterId r:id="rId12"/>
  </p:notesMasterIdLst>
  <p:sldSz cx="14630400" cy="8229600"/>
  <p:notesSz cx="8229600" cy="14630400"/>
  <p:embeddedFontLst>
    <p:embeddedFont>
      <p:font typeface="Poppins Light"/>
      <p:regular r:id="rId17"/>
    </p:embeddedFont>
    <p:embeddedFont>
      <p:font typeface="Poppins Light"/>
      <p:regular r:id="rId18"/>
    </p:embeddedFont>
    <p:embeddedFont>
      <p:font typeface="Poppins Light"/>
      <p:regular r:id="rId19"/>
    </p:embeddedFont>
    <p:embeddedFont>
      <p:font typeface="Poppins Light"/>
      <p:regular r:id="rId20"/>
    </p:embeddedFont>
    <p:embeddedFont>
      <p:font typeface="Roboto Light"/>
      <p:regular r:id="rId21"/>
    </p:embeddedFont>
    <p:embeddedFont>
      <p:font typeface="Roboto Light"/>
      <p:regular r:id="rId22"/>
    </p:embeddedFont>
    <p:embeddedFont>
      <p:font typeface="Roboto Light"/>
      <p:regular r:id="rId23"/>
    </p:embeddedFont>
    <p:embeddedFont>
      <p:font typeface="Roboto Light"/>
      <p:regular r:id="rId24"/>
    </p:embeddedFont>
  </p:embeddedFontLst>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7" Type="http://schemas.openxmlformats.org/officeDocument/2006/relationships/font" Target="fonts/font1.fntdata"/><Relationship Id="rId18" Type="http://schemas.openxmlformats.org/officeDocument/2006/relationships/font" Target="fonts/font2.fntdata"/><Relationship Id="rId19" Type="http://schemas.openxmlformats.org/officeDocument/2006/relationships/font" Target="fonts/font3.fntdata"/><Relationship Id="rId20" Type="http://schemas.openxmlformats.org/officeDocument/2006/relationships/font" Target="fonts/font4.fntdata"/><Relationship Id="rId21" Type="http://schemas.openxmlformats.org/officeDocument/2006/relationships/font" Target="fonts/font5.fntdata"/><Relationship Id="rId22" Type="http://schemas.openxmlformats.org/officeDocument/2006/relationships/font" Target="fonts/font6.fntdata"/><Relationship Id="rId23" Type="http://schemas.openxmlformats.org/officeDocument/2006/relationships/font" Target="fonts/font7.fntdata"/><Relationship Id="rId24" Type="http://schemas.openxmlformats.org/officeDocument/2006/relationships/font" Target="fonts/font8.fntdata"/></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10-1.png"/><Relationship Id="rId3"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11-1.png"/><Relationship Id="rId3"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2-1.png"/><Relationship Id="rId3"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3-1.png"/><Relationship Id="rId3"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4-1.png"/><Relationship Id="rId3"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5-1.png"/><Relationship Id="rId3"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6-1.png"/><Relationship Id="rId3"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7-1.png"/><Relationship Id="rId3"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8-1.png"/><Relationship Id="rId3"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9-1.png"/><Relationship Id="rId3"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Slide 9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Slide 10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lide 1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lide 2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lide 3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lide 4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lide 5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lide 6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lide 7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lide 8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2.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slideLayout" Target="../slideLayouts/slideLayout11.xml"/><Relationship Id="rId3"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slideLayout" Target="../slideLayouts/slideLayout4.xml"/><Relationship Id="rId6"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slideLayout" Target="../slideLayouts/slideLayout5.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slideLayout" Target="../slideLayouts/slideLayout6.xml"/><Relationship Id="rId5"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slideLayout" Target="../slideLayouts/slideLayout7.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slideLayout" Target="../slideLayouts/slideLayout8.xml"/><Relationship Id="rId6"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slideLayout" Target="../slideLayouts/slideLayout10.xml"/><Relationship Id="rId5"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5486400" cy="8229600"/>
          </a:xfrm>
          <a:prstGeom prst="rect">
            <a:avLst/>
          </a:prstGeom>
        </p:spPr>
      </p:pic>
      <p:sp>
        <p:nvSpPr>
          <p:cNvPr id="3" name="Text 0"/>
          <p:cNvSpPr/>
          <p:nvPr/>
        </p:nvSpPr>
        <p:spPr>
          <a:xfrm>
            <a:off x="6280190" y="2184083"/>
            <a:ext cx="7556421" cy="1417558"/>
          </a:xfrm>
          <a:prstGeom prst="rect">
            <a:avLst/>
          </a:prstGeom>
          <a:noFill/>
          <a:ln/>
        </p:spPr>
        <p:txBody>
          <a:bodyPr wrap="square" lIns="0" tIns="0" rIns="0" bIns="0" rtlCol="0" anchor="t"/>
          <a:lstStyle/>
          <a:p>
            <a:pPr indent="0" marL="0">
              <a:lnSpc>
                <a:spcPts val="5550"/>
              </a:lnSpc>
              <a:buNone/>
            </a:pPr>
            <a:r>
              <a:rPr lang="en-US" sz="4450" dirty="0">
                <a:solidFill>
                  <a:srgbClr val="F2F2F3"/>
                </a:solidFill>
                <a:latin typeface="Poppins Light" pitchFamily="34" charset="0"/>
                <a:ea typeface="Poppins Light" pitchFamily="34" charset="-122"/>
                <a:cs typeface="Poppins Light" pitchFamily="34" charset="-120"/>
              </a:rPr>
              <a:t>Linear Inequalities: A Comprehensive Guide</a:t>
            </a:r>
            <a:endParaRPr lang="en-US" sz="4450" dirty="0"/>
          </a:p>
        </p:txBody>
      </p:sp>
      <p:sp>
        <p:nvSpPr>
          <p:cNvPr id="4" name="Text 1"/>
          <p:cNvSpPr/>
          <p:nvPr/>
        </p:nvSpPr>
        <p:spPr>
          <a:xfrm>
            <a:off x="6280190" y="3941802"/>
            <a:ext cx="7556421" cy="1451610"/>
          </a:xfrm>
          <a:prstGeom prst="rect">
            <a:avLst/>
          </a:prstGeom>
          <a:noFill/>
          <a:ln/>
        </p:spPr>
        <p:txBody>
          <a:bodyPr wrap="square" lIns="0" tIns="0" rIns="0" bIns="0" rtlCol="0" anchor="t"/>
          <a:lstStyle/>
          <a:p>
            <a:pPr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Welcome! Today, we'll delve into the world of linear inequalities. We'll explore their definitions, how to graph and solve them, and how they apply to real-world scenarios. Join us as we unravel the intricacies of these powerful mathematical tools.</a:t>
            </a:r>
            <a:endParaRPr lang="en-US" sz="1750" dirty="0"/>
          </a:p>
        </p:txBody>
      </p:sp>
      <p:sp>
        <p:nvSpPr>
          <p:cNvPr id="5" name="Shape 2"/>
          <p:cNvSpPr/>
          <p:nvPr/>
        </p:nvSpPr>
        <p:spPr>
          <a:xfrm>
            <a:off x="6280190" y="5665470"/>
            <a:ext cx="362903" cy="362903"/>
          </a:xfrm>
          <a:prstGeom prst="roundRect">
            <a:avLst>
              <a:gd name="adj" fmla="val 25194296"/>
            </a:avLst>
          </a:prstGeom>
          <a:solidFill>
            <a:srgbClr val="D1CBC1"/>
          </a:solidFill>
          <a:ln w="7620">
            <a:solidFill>
              <a:srgbClr val="FFFFFF"/>
            </a:solidFill>
            <a:prstDash val="solid"/>
          </a:ln>
        </p:spPr>
      </p:sp>
      <p:sp>
        <p:nvSpPr>
          <p:cNvPr id="6" name="Text 3"/>
          <p:cNvSpPr/>
          <p:nvPr/>
        </p:nvSpPr>
        <p:spPr>
          <a:xfrm>
            <a:off x="6414135" y="5798106"/>
            <a:ext cx="94893" cy="97512"/>
          </a:xfrm>
          <a:prstGeom prst="rect">
            <a:avLst/>
          </a:prstGeom>
          <a:noFill/>
          <a:ln/>
        </p:spPr>
        <p:txBody>
          <a:bodyPr wrap="none" lIns="0" tIns="0" rIns="0" bIns="0" rtlCol="0" anchor="t"/>
          <a:lstStyle/>
          <a:p>
            <a:pPr algn="ctr" indent="0" marL="0">
              <a:lnSpc>
                <a:spcPts val="750"/>
              </a:lnSpc>
              <a:buNone/>
            </a:pPr>
            <a:r>
              <a:rPr lang="en-US" sz="750" dirty="0">
                <a:solidFill>
                  <a:srgbClr val="3C3838"/>
                </a:solidFill>
                <a:latin typeface="Roboto Medium" pitchFamily="34" charset="0"/>
                <a:ea typeface="Roboto Medium" pitchFamily="34" charset="-122"/>
                <a:cs typeface="Roboto Medium" pitchFamily="34" charset="-120"/>
              </a:rPr>
              <a:t>IO</a:t>
            </a:r>
            <a:endParaRPr lang="en-US" sz="750" dirty="0"/>
          </a:p>
        </p:txBody>
      </p:sp>
      <p:sp>
        <p:nvSpPr>
          <p:cNvPr id="7" name="Text 4"/>
          <p:cNvSpPr/>
          <p:nvPr/>
        </p:nvSpPr>
        <p:spPr>
          <a:xfrm>
            <a:off x="6756440" y="5648563"/>
            <a:ext cx="2106216" cy="396835"/>
          </a:xfrm>
          <a:prstGeom prst="rect">
            <a:avLst/>
          </a:prstGeom>
          <a:noFill/>
          <a:ln/>
        </p:spPr>
        <p:txBody>
          <a:bodyPr wrap="none" lIns="0" tIns="0" rIns="0" bIns="0" rtlCol="0" anchor="t"/>
          <a:lstStyle/>
          <a:p>
            <a:pPr algn="l" indent="0" marL="0">
              <a:lnSpc>
                <a:spcPts val="3100"/>
              </a:lnSpc>
              <a:buNone/>
            </a:pPr>
            <a:r>
              <a:rPr lang="en-US" sz="2200" b="1" dirty="0">
                <a:solidFill>
                  <a:srgbClr val="E5E0DF"/>
                </a:solidFill>
                <a:latin typeface="Roboto Bold" pitchFamily="34" charset="0"/>
                <a:ea typeface="Roboto Bold" pitchFamily="34" charset="-122"/>
                <a:cs typeface="Roboto Bold" pitchFamily="34" charset="-120"/>
              </a:rPr>
              <a:t>by IKENNA ONYI</a:t>
            </a:r>
            <a:endParaRPr lang="en-US" sz="2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9144000" y="0"/>
            <a:ext cx="5486400" cy="8229600"/>
          </a:xfrm>
          <a:prstGeom prst="rect">
            <a:avLst/>
          </a:prstGeom>
        </p:spPr>
      </p:pic>
      <p:sp>
        <p:nvSpPr>
          <p:cNvPr id="3" name="Text 0"/>
          <p:cNvSpPr/>
          <p:nvPr/>
        </p:nvSpPr>
        <p:spPr>
          <a:xfrm>
            <a:off x="793790" y="1965722"/>
            <a:ext cx="7556421" cy="1417558"/>
          </a:xfrm>
          <a:prstGeom prst="rect">
            <a:avLst/>
          </a:prstGeom>
          <a:noFill/>
          <a:ln/>
        </p:spPr>
        <p:txBody>
          <a:bodyPr wrap="square" lIns="0" tIns="0" rIns="0" bIns="0" rtlCol="0" anchor="t"/>
          <a:lstStyle/>
          <a:p>
            <a:pPr indent="0" marL="0">
              <a:lnSpc>
                <a:spcPts val="5550"/>
              </a:lnSpc>
              <a:buNone/>
            </a:pPr>
            <a:r>
              <a:rPr lang="en-US" sz="4450" dirty="0">
                <a:solidFill>
                  <a:srgbClr val="F2F2F3"/>
                </a:solidFill>
                <a:latin typeface="Poppins Light" pitchFamily="34" charset="0"/>
                <a:ea typeface="Poppins Light" pitchFamily="34" charset="-122"/>
                <a:cs typeface="Poppins Light" pitchFamily="34" charset="-120"/>
              </a:rPr>
              <a:t>Key Takeaways and Review</a:t>
            </a:r>
            <a:endParaRPr lang="en-US" sz="4450" dirty="0"/>
          </a:p>
        </p:txBody>
      </p:sp>
      <p:sp>
        <p:nvSpPr>
          <p:cNvPr id="4" name="Text 1"/>
          <p:cNvSpPr/>
          <p:nvPr/>
        </p:nvSpPr>
        <p:spPr>
          <a:xfrm>
            <a:off x="793790" y="3723442"/>
            <a:ext cx="7556421" cy="2540318"/>
          </a:xfrm>
          <a:prstGeom prst="rect">
            <a:avLst/>
          </a:prstGeom>
          <a:noFill/>
          <a:ln/>
        </p:spPr>
        <p:txBody>
          <a:bodyPr wrap="square" lIns="0" tIns="0" rIns="0" bIns="0" rtlCol="0" anchor="t"/>
          <a:lstStyle/>
          <a:p>
            <a:pPr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We've explored the fundamentals of linear inequalities, from defining them to applying them to real-world scenarios. We've learned how to graph, solve, and interpret these mathematical statements, including compound inequalities and absolute value inequalities. We've also seen how systems of linear inequalities can be used to optimize problems with multiple constraints. This knowledge equips us to understand and utilize linear inequalities in a wide range of applications.</a:t>
            </a:r>
            <a:endParaRPr lang="en-US" sz="17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793790" y="2358509"/>
            <a:ext cx="7475101" cy="708779"/>
          </a:xfrm>
          <a:prstGeom prst="rect">
            <a:avLst/>
          </a:prstGeom>
          <a:noFill/>
          <a:ln/>
        </p:spPr>
        <p:txBody>
          <a:bodyPr wrap="none" lIns="0" tIns="0" rIns="0" bIns="0" rtlCol="0" anchor="t"/>
          <a:lstStyle/>
          <a:p>
            <a:pPr indent="0" marL="0">
              <a:lnSpc>
                <a:spcPts val="5550"/>
              </a:lnSpc>
              <a:buNone/>
            </a:pPr>
            <a:r>
              <a:rPr lang="en-US" sz="4450" dirty="0">
                <a:solidFill>
                  <a:srgbClr val="F2F2F3"/>
                </a:solidFill>
                <a:latin typeface="Poppins Light" pitchFamily="34" charset="0"/>
                <a:ea typeface="Poppins Light" pitchFamily="34" charset="-122"/>
                <a:cs typeface="Poppins Light" pitchFamily="34" charset="-120"/>
              </a:rPr>
              <a:t>Defining Linear Inequalities</a:t>
            </a:r>
            <a:endParaRPr lang="en-US" sz="4450" dirty="0"/>
          </a:p>
        </p:txBody>
      </p:sp>
      <p:sp>
        <p:nvSpPr>
          <p:cNvPr id="3" name="Text 1"/>
          <p:cNvSpPr/>
          <p:nvPr/>
        </p:nvSpPr>
        <p:spPr>
          <a:xfrm>
            <a:off x="793790" y="3634264"/>
            <a:ext cx="2835235" cy="354330"/>
          </a:xfrm>
          <a:prstGeom prst="rect">
            <a:avLst/>
          </a:prstGeom>
          <a:noFill/>
          <a:ln/>
        </p:spPr>
        <p:txBody>
          <a:bodyPr wrap="none" lIns="0" tIns="0" rIns="0" bIns="0" rtlCol="0" anchor="t"/>
          <a:lstStyle/>
          <a:p>
            <a:pPr indent="0" marL="0">
              <a:lnSpc>
                <a:spcPts val="2750"/>
              </a:lnSpc>
              <a:buNone/>
            </a:pPr>
            <a:r>
              <a:rPr lang="en-US" sz="2200" dirty="0">
                <a:solidFill>
                  <a:srgbClr val="F2F2F3"/>
                </a:solidFill>
                <a:latin typeface="Poppins Light" pitchFamily="34" charset="0"/>
                <a:ea typeface="Poppins Light" pitchFamily="34" charset="-122"/>
                <a:cs typeface="Poppins Light" pitchFamily="34" charset="-120"/>
              </a:rPr>
              <a:t>Introduction</a:t>
            </a:r>
            <a:endParaRPr lang="en-US" sz="2200" dirty="0"/>
          </a:p>
        </p:txBody>
      </p:sp>
      <p:sp>
        <p:nvSpPr>
          <p:cNvPr id="4" name="Text 2"/>
          <p:cNvSpPr/>
          <p:nvPr/>
        </p:nvSpPr>
        <p:spPr>
          <a:xfrm>
            <a:off x="793790" y="4215408"/>
            <a:ext cx="6244709" cy="1451610"/>
          </a:xfrm>
          <a:prstGeom prst="rect">
            <a:avLst/>
          </a:prstGeom>
          <a:noFill/>
          <a:ln/>
        </p:spPr>
        <p:txBody>
          <a:bodyPr wrap="square" lIns="0" tIns="0" rIns="0" bIns="0" rtlCol="0" anchor="t"/>
          <a:lstStyle/>
          <a:p>
            <a:pPr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Linear inequalities are mathematical statements comparing two expressions, using inequality signs (&gt;, &lt;, ≥, ≤) instead of an equal sign. These expressions involve variables and constants, forming a linear relationship between them.</a:t>
            </a:r>
            <a:endParaRPr lang="en-US" sz="1750" dirty="0"/>
          </a:p>
        </p:txBody>
      </p:sp>
      <p:sp>
        <p:nvSpPr>
          <p:cNvPr id="5" name="Text 3"/>
          <p:cNvSpPr/>
          <p:nvPr/>
        </p:nvSpPr>
        <p:spPr>
          <a:xfrm>
            <a:off x="7599521" y="3634264"/>
            <a:ext cx="2835235" cy="354330"/>
          </a:xfrm>
          <a:prstGeom prst="rect">
            <a:avLst/>
          </a:prstGeom>
          <a:noFill/>
          <a:ln/>
        </p:spPr>
        <p:txBody>
          <a:bodyPr wrap="none" lIns="0" tIns="0" rIns="0" bIns="0" rtlCol="0" anchor="t"/>
          <a:lstStyle/>
          <a:p>
            <a:pPr indent="0" marL="0">
              <a:lnSpc>
                <a:spcPts val="2750"/>
              </a:lnSpc>
              <a:buNone/>
            </a:pPr>
            <a:r>
              <a:rPr lang="en-US" sz="2200" dirty="0">
                <a:solidFill>
                  <a:srgbClr val="F2F2F3"/>
                </a:solidFill>
                <a:latin typeface="Poppins Light" pitchFamily="34" charset="0"/>
                <a:ea typeface="Poppins Light" pitchFamily="34" charset="-122"/>
                <a:cs typeface="Poppins Light" pitchFamily="34" charset="-120"/>
              </a:rPr>
              <a:t>Examples</a:t>
            </a:r>
            <a:endParaRPr lang="en-US" sz="2200" dirty="0"/>
          </a:p>
        </p:txBody>
      </p:sp>
      <p:sp>
        <p:nvSpPr>
          <p:cNvPr id="6" name="Text 4"/>
          <p:cNvSpPr/>
          <p:nvPr/>
        </p:nvSpPr>
        <p:spPr>
          <a:xfrm>
            <a:off x="7599521" y="4215408"/>
            <a:ext cx="6244709" cy="1451610"/>
          </a:xfrm>
          <a:prstGeom prst="rect">
            <a:avLst/>
          </a:prstGeom>
          <a:noFill/>
          <a:ln/>
        </p:spPr>
        <p:txBody>
          <a:bodyPr wrap="square" lIns="0" tIns="0" rIns="0" bIns="0" rtlCol="0" anchor="t"/>
          <a:lstStyle/>
          <a:p>
            <a:pPr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Examples include 2x + 3 &gt; 5, y ≤ x - 2, and 4 - z ≥ 0. They express relationships where one side is not necessarily equal to the other, but rather greater than, less than, greater than or equal to, or less than or equal to.</a:t>
            </a:r>
            <a:endParaRPr lang="en-US" sz="17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9144000" y="0"/>
            <a:ext cx="5486400" cy="8229600"/>
          </a:xfrm>
          <a:prstGeom prst="rect">
            <a:avLst/>
          </a:prstGeom>
        </p:spPr>
      </p:pic>
      <p:sp>
        <p:nvSpPr>
          <p:cNvPr id="3" name="Text 0"/>
          <p:cNvSpPr/>
          <p:nvPr/>
        </p:nvSpPr>
        <p:spPr>
          <a:xfrm>
            <a:off x="735449" y="905351"/>
            <a:ext cx="7247096" cy="656630"/>
          </a:xfrm>
          <a:prstGeom prst="rect">
            <a:avLst/>
          </a:prstGeom>
          <a:noFill/>
          <a:ln/>
        </p:spPr>
        <p:txBody>
          <a:bodyPr wrap="none" lIns="0" tIns="0" rIns="0" bIns="0" rtlCol="0" anchor="t"/>
          <a:lstStyle/>
          <a:p>
            <a:pPr indent="0" marL="0">
              <a:lnSpc>
                <a:spcPts val="5150"/>
              </a:lnSpc>
              <a:buNone/>
            </a:pPr>
            <a:r>
              <a:rPr lang="en-US" sz="4100" dirty="0">
                <a:solidFill>
                  <a:srgbClr val="F2F2F3"/>
                </a:solidFill>
                <a:latin typeface="Poppins Light" pitchFamily="34" charset="0"/>
                <a:ea typeface="Poppins Light" pitchFamily="34" charset="-122"/>
                <a:cs typeface="Poppins Light" pitchFamily="34" charset="-120"/>
              </a:rPr>
              <a:t>Graphing Linear Inequalities</a:t>
            </a:r>
            <a:endParaRPr lang="en-US" sz="4100" dirty="0"/>
          </a:p>
        </p:txBody>
      </p:sp>
      <p:pic>
        <p:nvPicPr>
          <p:cNvPr id="4" name="Image 1" descr="preencoded.png">    </p:cNvPr>
          <p:cNvPicPr>
            <a:picLocks noChangeAspect="1"/>
          </p:cNvPicPr>
          <p:nvPr/>
        </p:nvPicPr>
        <p:blipFill>
          <a:blip r:embed="rId2"/>
          <a:stretch>
            <a:fillRect/>
          </a:stretch>
        </p:blipFill>
        <p:spPr>
          <a:xfrm>
            <a:off x="735449" y="1877139"/>
            <a:ext cx="1050608" cy="1681043"/>
          </a:xfrm>
          <a:prstGeom prst="rect">
            <a:avLst/>
          </a:prstGeom>
        </p:spPr>
      </p:pic>
      <p:sp>
        <p:nvSpPr>
          <p:cNvPr id="5" name="Text 1"/>
          <p:cNvSpPr/>
          <p:nvPr/>
        </p:nvSpPr>
        <p:spPr>
          <a:xfrm>
            <a:off x="2101215" y="2087166"/>
            <a:ext cx="3407926" cy="328255"/>
          </a:xfrm>
          <a:prstGeom prst="rect">
            <a:avLst/>
          </a:prstGeom>
          <a:noFill/>
          <a:ln/>
        </p:spPr>
        <p:txBody>
          <a:bodyPr wrap="none" lIns="0" tIns="0" rIns="0" bIns="0" rtlCol="0" anchor="t"/>
          <a:lstStyle/>
          <a:p>
            <a:pPr algn="l" indent="0" marL="0">
              <a:lnSpc>
                <a:spcPts val="2550"/>
              </a:lnSpc>
              <a:buNone/>
            </a:pPr>
            <a:r>
              <a:rPr lang="en-US" sz="2050" dirty="0">
                <a:solidFill>
                  <a:srgbClr val="E5E0DF"/>
                </a:solidFill>
                <a:latin typeface="Poppins Light" pitchFamily="34" charset="0"/>
                <a:ea typeface="Poppins Light" pitchFamily="34" charset="-122"/>
                <a:cs typeface="Poppins Light" pitchFamily="34" charset="-120"/>
              </a:rPr>
              <a:t>1. Graph the Boundary Line</a:t>
            </a:r>
            <a:endParaRPr lang="en-US" sz="2050" dirty="0"/>
          </a:p>
        </p:txBody>
      </p:sp>
      <p:sp>
        <p:nvSpPr>
          <p:cNvPr id="6" name="Text 2"/>
          <p:cNvSpPr/>
          <p:nvPr/>
        </p:nvSpPr>
        <p:spPr>
          <a:xfrm>
            <a:off x="2101215" y="2541389"/>
            <a:ext cx="6307336" cy="672465"/>
          </a:xfrm>
          <a:prstGeom prst="rect">
            <a:avLst/>
          </a:prstGeom>
          <a:noFill/>
          <a:ln/>
        </p:spPr>
        <p:txBody>
          <a:bodyPr wrap="square" lIns="0" tIns="0" rIns="0" bIns="0" rtlCol="0" anchor="t"/>
          <a:lstStyle/>
          <a:p>
            <a:pPr algn="l" indent="0" marL="0">
              <a:lnSpc>
                <a:spcPts val="2600"/>
              </a:lnSpc>
              <a:buNone/>
            </a:pPr>
            <a:r>
              <a:rPr lang="en-US" sz="1650" dirty="0">
                <a:solidFill>
                  <a:srgbClr val="E5E0DF"/>
                </a:solidFill>
                <a:latin typeface="Roboto Light" pitchFamily="34" charset="0"/>
                <a:ea typeface="Roboto Light" pitchFamily="34" charset="-122"/>
                <a:cs typeface="Roboto Light" pitchFamily="34" charset="-120"/>
              </a:rPr>
              <a:t>Treat the inequality as an equation and graph it as a line. Use a solid line for ≥ or ≤, and a dashed line for &gt; or &lt;.</a:t>
            </a:r>
            <a:endParaRPr lang="en-US" sz="1650" dirty="0"/>
          </a:p>
        </p:txBody>
      </p:sp>
      <p:pic>
        <p:nvPicPr>
          <p:cNvPr id="7" name="Image 2" descr="preencoded.png">    </p:cNvPr>
          <p:cNvPicPr>
            <a:picLocks noChangeAspect="1"/>
          </p:cNvPicPr>
          <p:nvPr/>
        </p:nvPicPr>
        <p:blipFill>
          <a:blip r:embed="rId3"/>
          <a:stretch>
            <a:fillRect/>
          </a:stretch>
        </p:blipFill>
        <p:spPr>
          <a:xfrm>
            <a:off x="735449" y="3558183"/>
            <a:ext cx="1050608" cy="1882973"/>
          </a:xfrm>
          <a:prstGeom prst="rect">
            <a:avLst/>
          </a:prstGeom>
        </p:spPr>
      </p:pic>
      <p:sp>
        <p:nvSpPr>
          <p:cNvPr id="8" name="Text 3"/>
          <p:cNvSpPr/>
          <p:nvPr/>
        </p:nvSpPr>
        <p:spPr>
          <a:xfrm>
            <a:off x="2101215" y="3768209"/>
            <a:ext cx="2626638" cy="328255"/>
          </a:xfrm>
          <a:prstGeom prst="rect">
            <a:avLst/>
          </a:prstGeom>
          <a:noFill/>
          <a:ln/>
        </p:spPr>
        <p:txBody>
          <a:bodyPr wrap="none" lIns="0" tIns="0" rIns="0" bIns="0" rtlCol="0" anchor="t"/>
          <a:lstStyle/>
          <a:p>
            <a:pPr algn="l" indent="0" marL="0">
              <a:lnSpc>
                <a:spcPts val="2550"/>
              </a:lnSpc>
              <a:buNone/>
            </a:pPr>
            <a:r>
              <a:rPr lang="en-US" sz="2050" dirty="0">
                <a:solidFill>
                  <a:srgbClr val="E5E0DF"/>
                </a:solidFill>
                <a:latin typeface="Poppins Light" pitchFamily="34" charset="0"/>
                <a:ea typeface="Poppins Light" pitchFamily="34" charset="-122"/>
                <a:cs typeface="Poppins Light" pitchFamily="34" charset="-120"/>
              </a:rPr>
              <a:t>2. Test a Point</a:t>
            </a:r>
            <a:endParaRPr lang="en-US" sz="2050" dirty="0"/>
          </a:p>
        </p:txBody>
      </p:sp>
      <p:sp>
        <p:nvSpPr>
          <p:cNvPr id="9" name="Text 4"/>
          <p:cNvSpPr/>
          <p:nvPr/>
        </p:nvSpPr>
        <p:spPr>
          <a:xfrm>
            <a:off x="2101215" y="4222433"/>
            <a:ext cx="6307336" cy="1008698"/>
          </a:xfrm>
          <a:prstGeom prst="rect">
            <a:avLst/>
          </a:prstGeom>
          <a:noFill/>
          <a:ln/>
        </p:spPr>
        <p:txBody>
          <a:bodyPr wrap="square" lIns="0" tIns="0" rIns="0" bIns="0" rtlCol="0" anchor="t"/>
          <a:lstStyle/>
          <a:p>
            <a:pPr algn="l" indent="0" marL="0">
              <a:lnSpc>
                <a:spcPts val="2600"/>
              </a:lnSpc>
              <a:buNone/>
            </a:pPr>
            <a:r>
              <a:rPr lang="en-US" sz="1650" dirty="0">
                <a:solidFill>
                  <a:srgbClr val="E5E0DF"/>
                </a:solidFill>
                <a:latin typeface="Roboto Light" pitchFamily="34" charset="0"/>
                <a:ea typeface="Roboto Light" pitchFamily="34" charset="-122"/>
                <a:cs typeface="Roboto Light" pitchFamily="34" charset="-120"/>
              </a:rPr>
              <a:t>Choose a point not on the line and substitute its coordinates into the original inequality. If the inequality holds true, shade the side of the line containing the point; otherwise, shade the other side.</a:t>
            </a:r>
            <a:endParaRPr lang="en-US" sz="1650" dirty="0"/>
          </a:p>
        </p:txBody>
      </p:sp>
      <p:pic>
        <p:nvPicPr>
          <p:cNvPr id="10" name="Image 3" descr="preencoded.png">    </p:cNvPr>
          <p:cNvPicPr>
            <a:picLocks noChangeAspect="1"/>
          </p:cNvPicPr>
          <p:nvPr/>
        </p:nvPicPr>
        <p:blipFill>
          <a:blip r:embed="rId4"/>
          <a:stretch>
            <a:fillRect/>
          </a:stretch>
        </p:blipFill>
        <p:spPr>
          <a:xfrm>
            <a:off x="735449" y="5441156"/>
            <a:ext cx="1050608" cy="1882973"/>
          </a:xfrm>
          <a:prstGeom prst="rect">
            <a:avLst/>
          </a:prstGeom>
        </p:spPr>
      </p:pic>
      <p:sp>
        <p:nvSpPr>
          <p:cNvPr id="11" name="Text 5"/>
          <p:cNvSpPr/>
          <p:nvPr/>
        </p:nvSpPr>
        <p:spPr>
          <a:xfrm>
            <a:off x="2101215" y="5651183"/>
            <a:ext cx="2981920" cy="328255"/>
          </a:xfrm>
          <a:prstGeom prst="rect">
            <a:avLst/>
          </a:prstGeom>
          <a:noFill/>
          <a:ln/>
        </p:spPr>
        <p:txBody>
          <a:bodyPr wrap="none" lIns="0" tIns="0" rIns="0" bIns="0" rtlCol="0" anchor="t"/>
          <a:lstStyle/>
          <a:p>
            <a:pPr algn="l" indent="0" marL="0">
              <a:lnSpc>
                <a:spcPts val="2550"/>
              </a:lnSpc>
              <a:buNone/>
            </a:pPr>
            <a:r>
              <a:rPr lang="en-US" sz="2050" dirty="0">
                <a:solidFill>
                  <a:srgbClr val="E5E0DF"/>
                </a:solidFill>
                <a:latin typeface="Poppins Light" pitchFamily="34" charset="0"/>
                <a:ea typeface="Poppins Light" pitchFamily="34" charset="-122"/>
                <a:cs typeface="Poppins Light" pitchFamily="34" charset="-120"/>
              </a:rPr>
              <a:t>3. Interpret the Solution</a:t>
            </a:r>
            <a:endParaRPr lang="en-US" sz="2050" dirty="0"/>
          </a:p>
        </p:txBody>
      </p:sp>
      <p:sp>
        <p:nvSpPr>
          <p:cNvPr id="12" name="Text 6"/>
          <p:cNvSpPr/>
          <p:nvPr/>
        </p:nvSpPr>
        <p:spPr>
          <a:xfrm>
            <a:off x="2101215" y="6105406"/>
            <a:ext cx="6307336" cy="1008698"/>
          </a:xfrm>
          <a:prstGeom prst="rect">
            <a:avLst/>
          </a:prstGeom>
          <a:noFill/>
          <a:ln/>
        </p:spPr>
        <p:txBody>
          <a:bodyPr wrap="square" lIns="0" tIns="0" rIns="0" bIns="0" rtlCol="0" anchor="t"/>
          <a:lstStyle/>
          <a:p>
            <a:pPr algn="l" indent="0" marL="0">
              <a:lnSpc>
                <a:spcPts val="2600"/>
              </a:lnSpc>
              <a:buNone/>
            </a:pPr>
            <a:r>
              <a:rPr lang="en-US" sz="1650" dirty="0">
                <a:solidFill>
                  <a:srgbClr val="E5E0DF"/>
                </a:solidFill>
                <a:latin typeface="Roboto Light" pitchFamily="34" charset="0"/>
                <a:ea typeface="Roboto Light" pitchFamily="34" charset="-122"/>
                <a:cs typeface="Roboto Light" pitchFamily="34" charset="-120"/>
              </a:rPr>
              <a:t>The shaded region represents all points satisfying the inequality. This visual representation provides a clear understanding of the solution set.</a:t>
            </a:r>
            <a:endParaRPr lang="en-US" sz="1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9144000" y="0"/>
            <a:ext cx="5486400" cy="8229600"/>
          </a:xfrm>
          <a:prstGeom prst="rect">
            <a:avLst/>
          </a:prstGeom>
        </p:spPr>
      </p:pic>
      <p:sp>
        <p:nvSpPr>
          <p:cNvPr id="3" name="Text 0"/>
          <p:cNvSpPr/>
          <p:nvPr/>
        </p:nvSpPr>
        <p:spPr>
          <a:xfrm>
            <a:off x="793790" y="1428869"/>
            <a:ext cx="7177445" cy="708779"/>
          </a:xfrm>
          <a:prstGeom prst="rect">
            <a:avLst/>
          </a:prstGeom>
          <a:noFill/>
          <a:ln/>
        </p:spPr>
        <p:txBody>
          <a:bodyPr wrap="none" lIns="0" tIns="0" rIns="0" bIns="0" rtlCol="0" anchor="t"/>
          <a:lstStyle/>
          <a:p>
            <a:pPr indent="0" marL="0">
              <a:lnSpc>
                <a:spcPts val="5550"/>
              </a:lnSpc>
              <a:buNone/>
            </a:pPr>
            <a:r>
              <a:rPr lang="en-US" sz="4450" dirty="0">
                <a:solidFill>
                  <a:srgbClr val="F2F2F3"/>
                </a:solidFill>
                <a:latin typeface="Poppins Light" pitchFamily="34" charset="0"/>
                <a:ea typeface="Poppins Light" pitchFamily="34" charset="-122"/>
                <a:cs typeface="Poppins Light" pitchFamily="34" charset="-120"/>
              </a:rPr>
              <a:t>Solving Linear Inequalities</a:t>
            </a:r>
            <a:endParaRPr lang="en-US" sz="4450" dirty="0"/>
          </a:p>
        </p:txBody>
      </p:sp>
      <p:sp>
        <p:nvSpPr>
          <p:cNvPr id="4" name="Shape 1"/>
          <p:cNvSpPr/>
          <p:nvPr/>
        </p:nvSpPr>
        <p:spPr>
          <a:xfrm>
            <a:off x="793790" y="2477810"/>
            <a:ext cx="3664863" cy="2410897"/>
          </a:xfrm>
          <a:prstGeom prst="roundRect">
            <a:avLst>
              <a:gd name="adj" fmla="val 3952"/>
            </a:avLst>
          </a:prstGeom>
          <a:solidFill>
            <a:srgbClr val="3D3D42"/>
          </a:solidFill>
          <a:ln w="7620">
            <a:solidFill>
              <a:srgbClr val="56565B"/>
            </a:solidFill>
            <a:prstDash val="solid"/>
          </a:ln>
        </p:spPr>
      </p:sp>
      <p:sp>
        <p:nvSpPr>
          <p:cNvPr id="5" name="Text 2"/>
          <p:cNvSpPr/>
          <p:nvPr/>
        </p:nvSpPr>
        <p:spPr>
          <a:xfrm>
            <a:off x="1028224" y="2712244"/>
            <a:ext cx="2835235" cy="354330"/>
          </a:xfrm>
          <a:prstGeom prst="rect">
            <a:avLst/>
          </a:prstGeom>
          <a:noFill/>
          <a:ln/>
        </p:spPr>
        <p:txBody>
          <a:bodyPr wrap="none" lIns="0" tIns="0" rIns="0" bIns="0" rtlCol="0" anchor="t"/>
          <a:lstStyle/>
          <a:p>
            <a:pPr indent="0" marL="0">
              <a:lnSpc>
                <a:spcPts val="2750"/>
              </a:lnSpc>
              <a:buNone/>
            </a:pPr>
            <a:r>
              <a:rPr lang="en-US" sz="2200" dirty="0">
                <a:solidFill>
                  <a:srgbClr val="E5E0DF"/>
                </a:solidFill>
                <a:latin typeface="Poppins Light" pitchFamily="34" charset="0"/>
                <a:ea typeface="Poppins Light" pitchFamily="34" charset="-122"/>
                <a:cs typeface="Poppins Light" pitchFamily="34" charset="-120"/>
              </a:rPr>
              <a:t>1. Simplify</a:t>
            </a:r>
            <a:endParaRPr lang="en-US" sz="2200" dirty="0"/>
          </a:p>
        </p:txBody>
      </p:sp>
      <p:sp>
        <p:nvSpPr>
          <p:cNvPr id="6" name="Text 3"/>
          <p:cNvSpPr/>
          <p:nvPr/>
        </p:nvSpPr>
        <p:spPr>
          <a:xfrm>
            <a:off x="1028224" y="3202662"/>
            <a:ext cx="3195995" cy="1451610"/>
          </a:xfrm>
          <a:prstGeom prst="rect">
            <a:avLst/>
          </a:prstGeom>
          <a:noFill/>
          <a:ln/>
        </p:spPr>
        <p:txBody>
          <a:bodyPr wrap="square" lIns="0" tIns="0" rIns="0" bIns="0" rtlCol="0" anchor="t"/>
          <a:lstStyle/>
          <a:p>
            <a:pPr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Use algebraic operations to simplify both sides of the inequality, combining like terms and isolating the variable.</a:t>
            </a:r>
            <a:endParaRPr lang="en-US" sz="1750" dirty="0"/>
          </a:p>
        </p:txBody>
      </p:sp>
      <p:sp>
        <p:nvSpPr>
          <p:cNvPr id="7" name="Shape 4"/>
          <p:cNvSpPr/>
          <p:nvPr/>
        </p:nvSpPr>
        <p:spPr>
          <a:xfrm>
            <a:off x="4685467" y="2477810"/>
            <a:ext cx="3664863" cy="2410897"/>
          </a:xfrm>
          <a:prstGeom prst="roundRect">
            <a:avLst>
              <a:gd name="adj" fmla="val 3952"/>
            </a:avLst>
          </a:prstGeom>
          <a:solidFill>
            <a:srgbClr val="3D3D42"/>
          </a:solidFill>
          <a:ln w="7620">
            <a:solidFill>
              <a:srgbClr val="56565B"/>
            </a:solidFill>
            <a:prstDash val="solid"/>
          </a:ln>
        </p:spPr>
      </p:sp>
      <p:sp>
        <p:nvSpPr>
          <p:cNvPr id="8" name="Text 5"/>
          <p:cNvSpPr/>
          <p:nvPr/>
        </p:nvSpPr>
        <p:spPr>
          <a:xfrm>
            <a:off x="4919901" y="2712244"/>
            <a:ext cx="2996922" cy="354330"/>
          </a:xfrm>
          <a:prstGeom prst="rect">
            <a:avLst/>
          </a:prstGeom>
          <a:noFill/>
          <a:ln/>
        </p:spPr>
        <p:txBody>
          <a:bodyPr wrap="none" lIns="0" tIns="0" rIns="0" bIns="0" rtlCol="0" anchor="t"/>
          <a:lstStyle/>
          <a:p>
            <a:pPr indent="0" marL="0">
              <a:lnSpc>
                <a:spcPts val="2750"/>
              </a:lnSpc>
              <a:buNone/>
            </a:pPr>
            <a:r>
              <a:rPr lang="en-US" sz="2200" dirty="0">
                <a:solidFill>
                  <a:srgbClr val="E5E0DF"/>
                </a:solidFill>
                <a:latin typeface="Poppins Light" pitchFamily="34" charset="0"/>
                <a:ea typeface="Poppins Light" pitchFamily="34" charset="-122"/>
                <a:cs typeface="Poppins Light" pitchFamily="34" charset="-120"/>
              </a:rPr>
              <a:t>2. Isolate the Variable</a:t>
            </a:r>
            <a:endParaRPr lang="en-US" sz="2200" dirty="0"/>
          </a:p>
        </p:txBody>
      </p:sp>
      <p:sp>
        <p:nvSpPr>
          <p:cNvPr id="9" name="Text 6"/>
          <p:cNvSpPr/>
          <p:nvPr/>
        </p:nvSpPr>
        <p:spPr>
          <a:xfrm>
            <a:off x="4919901" y="3202662"/>
            <a:ext cx="3195995" cy="1451610"/>
          </a:xfrm>
          <a:prstGeom prst="rect">
            <a:avLst/>
          </a:prstGeom>
          <a:noFill/>
          <a:ln/>
        </p:spPr>
        <p:txBody>
          <a:bodyPr wrap="square" lIns="0" tIns="0" rIns="0" bIns="0" rtlCol="0" anchor="t"/>
          <a:lstStyle/>
          <a:p>
            <a:pPr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Apply inverse operations to isolate the variable on one side of the inequality, ensuring the sign remains consistent.</a:t>
            </a:r>
            <a:endParaRPr lang="en-US" sz="1750" dirty="0"/>
          </a:p>
        </p:txBody>
      </p:sp>
      <p:sp>
        <p:nvSpPr>
          <p:cNvPr id="10" name="Shape 7"/>
          <p:cNvSpPr/>
          <p:nvPr/>
        </p:nvSpPr>
        <p:spPr>
          <a:xfrm>
            <a:off x="793790" y="5115520"/>
            <a:ext cx="7556421" cy="1685092"/>
          </a:xfrm>
          <a:prstGeom prst="roundRect">
            <a:avLst>
              <a:gd name="adj" fmla="val 5654"/>
            </a:avLst>
          </a:prstGeom>
          <a:solidFill>
            <a:srgbClr val="3D3D42"/>
          </a:solidFill>
          <a:ln w="7620">
            <a:solidFill>
              <a:srgbClr val="56565B"/>
            </a:solidFill>
            <a:prstDash val="solid"/>
          </a:ln>
        </p:spPr>
      </p:sp>
      <p:sp>
        <p:nvSpPr>
          <p:cNvPr id="11" name="Text 8"/>
          <p:cNvSpPr/>
          <p:nvPr/>
        </p:nvSpPr>
        <p:spPr>
          <a:xfrm>
            <a:off x="1028224" y="5349954"/>
            <a:ext cx="3054191" cy="354330"/>
          </a:xfrm>
          <a:prstGeom prst="rect">
            <a:avLst/>
          </a:prstGeom>
          <a:noFill/>
          <a:ln/>
        </p:spPr>
        <p:txBody>
          <a:bodyPr wrap="none" lIns="0" tIns="0" rIns="0" bIns="0" rtlCol="0" anchor="t"/>
          <a:lstStyle/>
          <a:p>
            <a:pPr indent="0" marL="0">
              <a:lnSpc>
                <a:spcPts val="2750"/>
              </a:lnSpc>
              <a:buNone/>
            </a:pPr>
            <a:r>
              <a:rPr lang="en-US" sz="2200" dirty="0">
                <a:solidFill>
                  <a:srgbClr val="E5E0DF"/>
                </a:solidFill>
                <a:latin typeface="Poppins Light" pitchFamily="34" charset="0"/>
                <a:ea typeface="Poppins Light" pitchFamily="34" charset="-122"/>
                <a:cs typeface="Poppins Light" pitchFamily="34" charset="-120"/>
              </a:rPr>
              <a:t>3. Express the Solution</a:t>
            </a:r>
            <a:endParaRPr lang="en-US" sz="2200" dirty="0"/>
          </a:p>
        </p:txBody>
      </p:sp>
      <p:sp>
        <p:nvSpPr>
          <p:cNvPr id="12" name="Text 9"/>
          <p:cNvSpPr/>
          <p:nvPr/>
        </p:nvSpPr>
        <p:spPr>
          <a:xfrm>
            <a:off x="1028224" y="5840373"/>
            <a:ext cx="7087553" cy="725805"/>
          </a:xfrm>
          <a:prstGeom prst="rect">
            <a:avLst/>
          </a:prstGeom>
          <a:noFill/>
          <a:ln/>
        </p:spPr>
        <p:txBody>
          <a:bodyPr wrap="square" lIns="0" tIns="0" rIns="0" bIns="0" rtlCol="0" anchor="t"/>
          <a:lstStyle/>
          <a:p>
            <a:pPr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Write the solution in interval notation or set-builder notation, indicating the range of values that satisfy the inequality.</a:t>
            </a:r>
            <a:endParaRPr lang="en-US" sz="17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Text 0"/>
          <p:cNvSpPr/>
          <p:nvPr/>
        </p:nvSpPr>
        <p:spPr>
          <a:xfrm>
            <a:off x="793790" y="972145"/>
            <a:ext cx="6582013" cy="708779"/>
          </a:xfrm>
          <a:prstGeom prst="rect">
            <a:avLst/>
          </a:prstGeom>
          <a:noFill/>
          <a:ln/>
        </p:spPr>
        <p:txBody>
          <a:bodyPr wrap="none" lIns="0" tIns="0" rIns="0" bIns="0" rtlCol="0" anchor="t"/>
          <a:lstStyle/>
          <a:p>
            <a:pPr indent="0" marL="0">
              <a:lnSpc>
                <a:spcPts val="5550"/>
              </a:lnSpc>
              <a:buNone/>
            </a:pPr>
            <a:r>
              <a:rPr lang="en-US" sz="4450" dirty="0">
                <a:solidFill>
                  <a:srgbClr val="F2F2F3"/>
                </a:solidFill>
                <a:latin typeface="Poppins Light" pitchFamily="34" charset="0"/>
                <a:ea typeface="Poppins Light" pitchFamily="34" charset="-122"/>
                <a:cs typeface="Poppins Light" pitchFamily="34" charset="-120"/>
              </a:rPr>
              <a:t>Compound Inequalities</a:t>
            </a:r>
            <a:endParaRPr lang="en-US" sz="4450" dirty="0"/>
          </a:p>
        </p:txBody>
      </p:sp>
      <p:pic>
        <p:nvPicPr>
          <p:cNvPr id="3" name="Image 0" descr="preencoded.png">    </p:cNvPr>
          <p:cNvPicPr>
            <a:picLocks noChangeAspect="1"/>
          </p:cNvPicPr>
          <p:nvPr/>
        </p:nvPicPr>
        <p:blipFill>
          <a:blip r:embed="rId1"/>
          <a:stretch>
            <a:fillRect/>
          </a:stretch>
        </p:blipFill>
        <p:spPr>
          <a:xfrm>
            <a:off x="2978348" y="2134553"/>
            <a:ext cx="2152055" cy="1669852"/>
          </a:xfrm>
          <a:prstGeom prst="rect">
            <a:avLst/>
          </a:prstGeom>
        </p:spPr>
      </p:pic>
      <p:sp>
        <p:nvSpPr>
          <p:cNvPr id="4" name="Text 1"/>
          <p:cNvSpPr/>
          <p:nvPr/>
        </p:nvSpPr>
        <p:spPr>
          <a:xfrm>
            <a:off x="4013002" y="2959179"/>
            <a:ext cx="82748" cy="453509"/>
          </a:xfrm>
          <a:prstGeom prst="rect">
            <a:avLst/>
          </a:prstGeom>
          <a:noFill/>
          <a:ln/>
        </p:spPr>
        <p:txBody>
          <a:bodyPr wrap="none" lIns="0" tIns="0" rIns="0" bIns="0" rtlCol="0" anchor="t"/>
          <a:lstStyle/>
          <a:p>
            <a:pPr algn="ctr" indent="0" marL="0">
              <a:lnSpc>
                <a:spcPts val="3550"/>
              </a:lnSpc>
              <a:buNone/>
            </a:pPr>
            <a:r>
              <a:rPr lang="en-US" sz="2200" dirty="0">
                <a:solidFill>
                  <a:srgbClr val="E5E0DF"/>
                </a:solidFill>
                <a:latin typeface="Poppins Light" pitchFamily="34" charset="0"/>
                <a:ea typeface="Poppins Light" pitchFamily="34" charset="-122"/>
                <a:cs typeface="Poppins Light" pitchFamily="34" charset="-120"/>
              </a:rPr>
              <a:t>1</a:t>
            </a:r>
            <a:endParaRPr lang="en-US" sz="2200" dirty="0"/>
          </a:p>
        </p:txBody>
      </p:sp>
      <p:sp>
        <p:nvSpPr>
          <p:cNvPr id="5" name="Text 2"/>
          <p:cNvSpPr/>
          <p:nvPr/>
        </p:nvSpPr>
        <p:spPr>
          <a:xfrm>
            <a:off x="5357217" y="2361367"/>
            <a:ext cx="2835235" cy="354330"/>
          </a:xfrm>
          <a:prstGeom prst="rect">
            <a:avLst/>
          </a:prstGeom>
          <a:noFill/>
          <a:ln/>
        </p:spPr>
        <p:txBody>
          <a:bodyPr wrap="none" lIns="0" tIns="0" rIns="0" bIns="0" rtlCol="0" anchor="t"/>
          <a:lstStyle/>
          <a:p>
            <a:pPr algn="l" indent="0" marL="0">
              <a:lnSpc>
                <a:spcPts val="2750"/>
              </a:lnSpc>
              <a:buNone/>
            </a:pPr>
            <a:r>
              <a:rPr lang="en-US" sz="2200" dirty="0">
                <a:solidFill>
                  <a:srgbClr val="E5E0DF"/>
                </a:solidFill>
                <a:latin typeface="Poppins Light" pitchFamily="34" charset="0"/>
                <a:ea typeface="Poppins Light" pitchFamily="34" charset="-122"/>
                <a:cs typeface="Poppins Light" pitchFamily="34" charset="-120"/>
              </a:rPr>
              <a:t>Definition</a:t>
            </a:r>
            <a:endParaRPr lang="en-US" sz="2200" dirty="0"/>
          </a:p>
        </p:txBody>
      </p:sp>
      <p:sp>
        <p:nvSpPr>
          <p:cNvPr id="6" name="Text 3"/>
          <p:cNvSpPr/>
          <p:nvPr/>
        </p:nvSpPr>
        <p:spPr>
          <a:xfrm>
            <a:off x="5357217" y="2851785"/>
            <a:ext cx="8252579" cy="725805"/>
          </a:xfrm>
          <a:prstGeom prst="rect">
            <a:avLst/>
          </a:prstGeom>
          <a:noFill/>
          <a:ln/>
        </p:spPr>
        <p:txBody>
          <a:bodyPr wrap="square" lIns="0" tIns="0" rIns="0" bIns="0" rtlCol="0" anchor="t"/>
          <a:lstStyle/>
          <a:p>
            <a:pPr algn="l"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Compound inequalities involve two or more inequalities combined with the words "and" or "or," creating a more complex set of conditions.</a:t>
            </a:r>
            <a:endParaRPr lang="en-US" sz="1750" dirty="0"/>
          </a:p>
        </p:txBody>
      </p:sp>
      <p:sp>
        <p:nvSpPr>
          <p:cNvPr id="7" name="Shape 4"/>
          <p:cNvSpPr/>
          <p:nvPr/>
        </p:nvSpPr>
        <p:spPr>
          <a:xfrm>
            <a:off x="5187077" y="3817501"/>
            <a:ext cx="8592860" cy="15240"/>
          </a:xfrm>
          <a:prstGeom prst="roundRect">
            <a:avLst>
              <a:gd name="adj" fmla="val 625116"/>
            </a:avLst>
          </a:prstGeom>
          <a:solidFill>
            <a:srgbClr val="56565B"/>
          </a:solidFill>
          <a:ln/>
        </p:spPr>
      </p:sp>
      <p:pic>
        <p:nvPicPr>
          <p:cNvPr id="8" name="Image 1" descr="preencoded.png">    </p:cNvPr>
          <p:cNvPicPr>
            <a:picLocks noChangeAspect="1"/>
          </p:cNvPicPr>
          <p:nvPr/>
        </p:nvPicPr>
        <p:blipFill>
          <a:blip r:embed="rId2"/>
          <a:stretch>
            <a:fillRect/>
          </a:stretch>
        </p:blipFill>
        <p:spPr>
          <a:xfrm>
            <a:off x="1902381" y="3861078"/>
            <a:ext cx="4304109" cy="1669852"/>
          </a:xfrm>
          <a:prstGeom prst="rect">
            <a:avLst/>
          </a:prstGeom>
        </p:spPr>
      </p:pic>
      <p:sp>
        <p:nvSpPr>
          <p:cNvPr id="9" name="Text 5"/>
          <p:cNvSpPr/>
          <p:nvPr/>
        </p:nvSpPr>
        <p:spPr>
          <a:xfrm>
            <a:off x="3973235" y="4469249"/>
            <a:ext cx="162163" cy="453509"/>
          </a:xfrm>
          <a:prstGeom prst="rect">
            <a:avLst/>
          </a:prstGeom>
          <a:noFill/>
          <a:ln/>
        </p:spPr>
        <p:txBody>
          <a:bodyPr wrap="none" lIns="0" tIns="0" rIns="0" bIns="0" rtlCol="0" anchor="t"/>
          <a:lstStyle/>
          <a:p>
            <a:pPr algn="ctr" indent="0" marL="0">
              <a:lnSpc>
                <a:spcPts val="3550"/>
              </a:lnSpc>
              <a:buNone/>
            </a:pPr>
            <a:r>
              <a:rPr lang="en-US" sz="2200" dirty="0">
                <a:solidFill>
                  <a:srgbClr val="E5E0DF"/>
                </a:solidFill>
                <a:latin typeface="Poppins Light" pitchFamily="34" charset="0"/>
                <a:ea typeface="Poppins Light" pitchFamily="34" charset="-122"/>
                <a:cs typeface="Poppins Light" pitchFamily="34" charset="-120"/>
              </a:rPr>
              <a:t>2</a:t>
            </a:r>
            <a:endParaRPr lang="en-US" sz="2200" dirty="0"/>
          </a:p>
        </p:txBody>
      </p:sp>
      <p:sp>
        <p:nvSpPr>
          <p:cNvPr id="10" name="Text 6"/>
          <p:cNvSpPr/>
          <p:nvPr/>
        </p:nvSpPr>
        <p:spPr>
          <a:xfrm>
            <a:off x="6433304" y="4087892"/>
            <a:ext cx="2835235" cy="354330"/>
          </a:xfrm>
          <a:prstGeom prst="rect">
            <a:avLst/>
          </a:prstGeom>
          <a:noFill/>
          <a:ln/>
        </p:spPr>
        <p:txBody>
          <a:bodyPr wrap="none" lIns="0" tIns="0" rIns="0" bIns="0" rtlCol="0" anchor="t"/>
          <a:lstStyle/>
          <a:p>
            <a:pPr algn="l" indent="0" marL="0">
              <a:lnSpc>
                <a:spcPts val="2750"/>
              </a:lnSpc>
              <a:buNone/>
            </a:pPr>
            <a:r>
              <a:rPr lang="en-US" sz="2200" dirty="0">
                <a:solidFill>
                  <a:srgbClr val="E5E0DF"/>
                </a:solidFill>
                <a:latin typeface="Poppins Light" pitchFamily="34" charset="0"/>
                <a:ea typeface="Poppins Light" pitchFamily="34" charset="-122"/>
                <a:cs typeface="Poppins Light" pitchFamily="34" charset="-120"/>
              </a:rPr>
              <a:t>And</a:t>
            </a:r>
            <a:endParaRPr lang="en-US" sz="2200" dirty="0"/>
          </a:p>
        </p:txBody>
      </p:sp>
      <p:sp>
        <p:nvSpPr>
          <p:cNvPr id="11" name="Text 7"/>
          <p:cNvSpPr/>
          <p:nvPr/>
        </p:nvSpPr>
        <p:spPr>
          <a:xfrm>
            <a:off x="6433304" y="4578310"/>
            <a:ext cx="7176492" cy="725805"/>
          </a:xfrm>
          <a:prstGeom prst="rect">
            <a:avLst/>
          </a:prstGeom>
          <a:noFill/>
          <a:ln/>
        </p:spPr>
        <p:txBody>
          <a:bodyPr wrap="square" lIns="0" tIns="0" rIns="0" bIns="0" rtlCol="0" anchor="t"/>
          <a:lstStyle/>
          <a:p>
            <a:pPr algn="l"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The solution set includes values that satisfy *both* inequalities simultaneously.</a:t>
            </a:r>
            <a:endParaRPr lang="en-US" sz="1750" dirty="0"/>
          </a:p>
        </p:txBody>
      </p:sp>
      <p:sp>
        <p:nvSpPr>
          <p:cNvPr id="12" name="Shape 8"/>
          <p:cNvSpPr/>
          <p:nvPr/>
        </p:nvSpPr>
        <p:spPr>
          <a:xfrm>
            <a:off x="6263164" y="5544026"/>
            <a:ext cx="7516773" cy="15240"/>
          </a:xfrm>
          <a:prstGeom prst="roundRect">
            <a:avLst>
              <a:gd name="adj" fmla="val 625116"/>
            </a:avLst>
          </a:prstGeom>
          <a:solidFill>
            <a:srgbClr val="56565B"/>
          </a:solidFill>
          <a:ln/>
        </p:spPr>
      </p:sp>
      <p:pic>
        <p:nvPicPr>
          <p:cNvPr id="13" name="Image 2" descr="preencoded.png">    </p:cNvPr>
          <p:cNvPicPr>
            <a:picLocks noChangeAspect="1"/>
          </p:cNvPicPr>
          <p:nvPr/>
        </p:nvPicPr>
        <p:blipFill>
          <a:blip r:embed="rId3"/>
          <a:stretch>
            <a:fillRect/>
          </a:stretch>
        </p:blipFill>
        <p:spPr>
          <a:xfrm>
            <a:off x="826294" y="5587603"/>
            <a:ext cx="6456164" cy="1669852"/>
          </a:xfrm>
          <a:prstGeom prst="rect">
            <a:avLst/>
          </a:prstGeom>
        </p:spPr>
      </p:pic>
      <p:sp>
        <p:nvSpPr>
          <p:cNvPr id="14" name="Text 9"/>
          <p:cNvSpPr/>
          <p:nvPr/>
        </p:nvSpPr>
        <p:spPr>
          <a:xfrm>
            <a:off x="3971330" y="6195774"/>
            <a:ext cx="165854" cy="453509"/>
          </a:xfrm>
          <a:prstGeom prst="rect">
            <a:avLst/>
          </a:prstGeom>
          <a:noFill/>
          <a:ln/>
        </p:spPr>
        <p:txBody>
          <a:bodyPr wrap="none" lIns="0" tIns="0" rIns="0" bIns="0" rtlCol="0" anchor="t"/>
          <a:lstStyle/>
          <a:p>
            <a:pPr algn="ctr" indent="0" marL="0">
              <a:lnSpc>
                <a:spcPts val="3550"/>
              </a:lnSpc>
              <a:buNone/>
            </a:pPr>
            <a:r>
              <a:rPr lang="en-US" sz="2200" dirty="0">
                <a:solidFill>
                  <a:srgbClr val="E5E0DF"/>
                </a:solidFill>
                <a:latin typeface="Poppins Light" pitchFamily="34" charset="0"/>
                <a:ea typeface="Poppins Light" pitchFamily="34" charset="-122"/>
                <a:cs typeface="Poppins Light" pitchFamily="34" charset="-120"/>
              </a:rPr>
              <a:t>3</a:t>
            </a:r>
            <a:endParaRPr lang="en-US" sz="2200" dirty="0"/>
          </a:p>
        </p:txBody>
      </p:sp>
      <p:sp>
        <p:nvSpPr>
          <p:cNvPr id="15" name="Text 10"/>
          <p:cNvSpPr/>
          <p:nvPr/>
        </p:nvSpPr>
        <p:spPr>
          <a:xfrm>
            <a:off x="7509272" y="5814417"/>
            <a:ext cx="2835235" cy="354330"/>
          </a:xfrm>
          <a:prstGeom prst="rect">
            <a:avLst/>
          </a:prstGeom>
          <a:noFill/>
          <a:ln/>
        </p:spPr>
        <p:txBody>
          <a:bodyPr wrap="none" lIns="0" tIns="0" rIns="0" bIns="0" rtlCol="0" anchor="t"/>
          <a:lstStyle/>
          <a:p>
            <a:pPr algn="l" indent="0" marL="0">
              <a:lnSpc>
                <a:spcPts val="2750"/>
              </a:lnSpc>
              <a:buNone/>
            </a:pPr>
            <a:r>
              <a:rPr lang="en-US" sz="2200" dirty="0">
                <a:solidFill>
                  <a:srgbClr val="E5E0DF"/>
                </a:solidFill>
                <a:latin typeface="Poppins Light" pitchFamily="34" charset="0"/>
                <a:ea typeface="Poppins Light" pitchFamily="34" charset="-122"/>
                <a:cs typeface="Poppins Light" pitchFamily="34" charset="-120"/>
              </a:rPr>
              <a:t>Or</a:t>
            </a:r>
            <a:endParaRPr lang="en-US" sz="2200" dirty="0"/>
          </a:p>
        </p:txBody>
      </p:sp>
      <p:sp>
        <p:nvSpPr>
          <p:cNvPr id="16" name="Text 11"/>
          <p:cNvSpPr/>
          <p:nvPr/>
        </p:nvSpPr>
        <p:spPr>
          <a:xfrm>
            <a:off x="7509272" y="6304836"/>
            <a:ext cx="6100524" cy="725805"/>
          </a:xfrm>
          <a:prstGeom prst="rect">
            <a:avLst/>
          </a:prstGeom>
          <a:noFill/>
          <a:ln/>
        </p:spPr>
        <p:txBody>
          <a:bodyPr wrap="square" lIns="0" tIns="0" rIns="0" bIns="0" rtlCol="0" anchor="t"/>
          <a:lstStyle/>
          <a:p>
            <a:pPr algn="l"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The solution set includes values that satisfy *at least one* of the inequalities.</a:t>
            </a:r>
            <a:endParaRPr lang="en-US" sz="17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4630400" cy="2835235"/>
          </a:xfrm>
          <a:prstGeom prst="rect">
            <a:avLst/>
          </a:prstGeom>
        </p:spPr>
      </p:pic>
      <p:sp>
        <p:nvSpPr>
          <p:cNvPr id="3" name="Text 0"/>
          <p:cNvSpPr/>
          <p:nvPr/>
        </p:nvSpPr>
        <p:spPr>
          <a:xfrm>
            <a:off x="793790" y="3464362"/>
            <a:ext cx="7556183" cy="708779"/>
          </a:xfrm>
          <a:prstGeom prst="rect">
            <a:avLst/>
          </a:prstGeom>
          <a:noFill/>
          <a:ln/>
        </p:spPr>
        <p:txBody>
          <a:bodyPr wrap="none" lIns="0" tIns="0" rIns="0" bIns="0" rtlCol="0" anchor="t"/>
          <a:lstStyle/>
          <a:p>
            <a:pPr indent="0" marL="0">
              <a:lnSpc>
                <a:spcPts val="5550"/>
              </a:lnSpc>
              <a:buNone/>
            </a:pPr>
            <a:r>
              <a:rPr lang="en-US" sz="4450" dirty="0">
                <a:solidFill>
                  <a:srgbClr val="F2F2F3"/>
                </a:solidFill>
                <a:latin typeface="Poppins Light" pitchFamily="34" charset="0"/>
                <a:ea typeface="Poppins Light" pitchFamily="34" charset="-122"/>
                <a:cs typeface="Poppins Light" pitchFamily="34" charset="-120"/>
              </a:rPr>
              <a:t>Absolute Value Inequalities</a:t>
            </a:r>
            <a:endParaRPr lang="en-US" sz="4450" dirty="0"/>
          </a:p>
        </p:txBody>
      </p:sp>
      <p:sp>
        <p:nvSpPr>
          <p:cNvPr id="4" name="Text 1"/>
          <p:cNvSpPr/>
          <p:nvPr/>
        </p:nvSpPr>
        <p:spPr>
          <a:xfrm>
            <a:off x="793790" y="4626650"/>
            <a:ext cx="4120753" cy="748427"/>
          </a:xfrm>
          <a:prstGeom prst="rect">
            <a:avLst/>
          </a:prstGeom>
          <a:noFill/>
          <a:ln/>
        </p:spPr>
        <p:txBody>
          <a:bodyPr wrap="none" lIns="0" tIns="0" rIns="0" bIns="0" rtlCol="0" anchor="t"/>
          <a:lstStyle/>
          <a:p>
            <a:pPr algn="ctr" indent="0" marL="0">
              <a:lnSpc>
                <a:spcPts val="5850"/>
              </a:lnSpc>
              <a:buNone/>
            </a:pPr>
            <a:r>
              <a:rPr lang="en-US" sz="5850" dirty="0">
                <a:solidFill>
                  <a:srgbClr val="E5E0DF"/>
                </a:solidFill>
                <a:latin typeface="Poppins Light" pitchFamily="34" charset="0"/>
                <a:ea typeface="Poppins Light" pitchFamily="34" charset="-122"/>
                <a:cs typeface="Poppins Light" pitchFamily="34" charset="-120"/>
              </a:rPr>
              <a:t>1</a:t>
            </a:r>
            <a:endParaRPr lang="en-US" sz="5850" dirty="0"/>
          </a:p>
        </p:txBody>
      </p:sp>
      <p:sp>
        <p:nvSpPr>
          <p:cNvPr id="5" name="Text 2"/>
          <p:cNvSpPr/>
          <p:nvPr/>
        </p:nvSpPr>
        <p:spPr>
          <a:xfrm>
            <a:off x="1436489" y="5658445"/>
            <a:ext cx="2835235" cy="354330"/>
          </a:xfrm>
          <a:prstGeom prst="rect">
            <a:avLst/>
          </a:prstGeom>
          <a:noFill/>
          <a:ln/>
        </p:spPr>
        <p:txBody>
          <a:bodyPr wrap="none" lIns="0" tIns="0" rIns="0" bIns="0" rtlCol="0" anchor="t"/>
          <a:lstStyle/>
          <a:p>
            <a:pPr algn="ctr" indent="0" marL="0">
              <a:lnSpc>
                <a:spcPts val="2750"/>
              </a:lnSpc>
              <a:buNone/>
            </a:pPr>
            <a:r>
              <a:rPr lang="en-US" sz="2200" dirty="0">
                <a:solidFill>
                  <a:srgbClr val="E5E0DF"/>
                </a:solidFill>
                <a:latin typeface="Poppins Light" pitchFamily="34" charset="0"/>
                <a:ea typeface="Poppins Light" pitchFamily="34" charset="-122"/>
                <a:cs typeface="Poppins Light" pitchFamily="34" charset="-120"/>
              </a:rPr>
              <a:t>Definition</a:t>
            </a:r>
            <a:endParaRPr lang="en-US" sz="2200" dirty="0"/>
          </a:p>
        </p:txBody>
      </p:sp>
      <p:sp>
        <p:nvSpPr>
          <p:cNvPr id="6" name="Text 3"/>
          <p:cNvSpPr/>
          <p:nvPr/>
        </p:nvSpPr>
        <p:spPr>
          <a:xfrm>
            <a:off x="793790" y="6148864"/>
            <a:ext cx="4120753" cy="1451610"/>
          </a:xfrm>
          <a:prstGeom prst="rect">
            <a:avLst/>
          </a:prstGeom>
          <a:noFill/>
          <a:ln/>
        </p:spPr>
        <p:txBody>
          <a:bodyPr wrap="square" lIns="0" tIns="0" rIns="0" bIns="0" rtlCol="0" anchor="t"/>
          <a:lstStyle/>
          <a:p>
            <a:pPr algn="ctr"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Absolute value inequalities involve an expression with an absolute value sign, representing the distance of a number from zero.</a:t>
            </a:r>
            <a:endParaRPr lang="en-US" sz="1750" dirty="0"/>
          </a:p>
        </p:txBody>
      </p:sp>
      <p:sp>
        <p:nvSpPr>
          <p:cNvPr id="7" name="Text 4"/>
          <p:cNvSpPr/>
          <p:nvPr/>
        </p:nvSpPr>
        <p:spPr>
          <a:xfrm>
            <a:off x="5254704" y="4626650"/>
            <a:ext cx="4120872" cy="748427"/>
          </a:xfrm>
          <a:prstGeom prst="rect">
            <a:avLst/>
          </a:prstGeom>
          <a:noFill/>
          <a:ln/>
        </p:spPr>
        <p:txBody>
          <a:bodyPr wrap="none" lIns="0" tIns="0" rIns="0" bIns="0" rtlCol="0" anchor="t"/>
          <a:lstStyle/>
          <a:p>
            <a:pPr algn="ctr" indent="0" marL="0">
              <a:lnSpc>
                <a:spcPts val="5850"/>
              </a:lnSpc>
              <a:buNone/>
            </a:pPr>
            <a:r>
              <a:rPr lang="en-US" sz="5850" dirty="0">
                <a:solidFill>
                  <a:srgbClr val="E5E0DF"/>
                </a:solidFill>
                <a:latin typeface="Poppins Light" pitchFamily="34" charset="0"/>
                <a:ea typeface="Poppins Light" pitchFamily="34" charset="-122"/>
                <a:cs typeface="Poppins Light" pitchFamily="34" charset="-120"/>
              </a:rPr>
              <a:t>2</a:t>
            </a:r>
            <a:endParaRPr lang="en-US" sz="5850" dirty="0"/>
          </a:p>
        </p:txBody>
      </p:sp>
      <p:sp>
        <p:nvSpPr>
          <p:cNvPr id="8" name="Text 5"/>
          <p:cNvSpPr/>
          <p:nvPr/>
        </p:nvSpPr>
        <p:spPr>
          <a:xfrm>
            <a:off x="5897523" y="5658445"/>
            <a:ext cx="2835235" cy="354330"/>
          </a:xfrm>
          <a:prstGeom prst="rect">
            <a:avLst/>
          </a:prstGeom>
          <a:noFill/>
          <a:ln/>
        </p:spPr>
        <p:txBody>
          <a:bodyPr wrap="none" lIns="0" tIns="0" rIns="0" bIns="0" rtlCol="0" anchor="t"/>
          <a:lstStyle/>
          <a:p>
            <a:pPr algn="ctr" indent="0" marL="0">
              <a:lnSpc>
                <a:spcPts val="2750"/>
              </a:lnSpc>
              <a:buNone/>
            </a:pPr>
            <a:r>
              <a:rPr lang="en-US" sz="2200" dirty="0">
                <a:solidFill>
                  <a:srgbClr val="E5E0DF"/>
                </a:solidFill>
                <a:latin typeface="Poppins Light" pitchFamily="34" charset="0"/>
                <a:ea typeface="Poppins Light" pitchFamily="34" charset="-122"/>
                <a:cs typeface="Poppins Light" pitchFamily="34" charset="-120"/>
              </a:rPr>
              <a:t>Solving</a:t>
            </a:r>
            <a:endParaRPr lang="en-US" sz="2200" dirty="0"/>
          </a:p>
        </p:txBody>
      </p:sp>
      <p:sp>
        <p:nvSpPr>
          <p:cNvPr id="9" name="Text 6"/>
          <p:cNvSpPr/>
          <p:nvPr/>
        </p:nvSpPr>
        <p:spPr>
          <a:xfrm>
            <a:off x="5254704" y="6148864"/>
            <a:ext cx="4120872" cy="1451610"/>
          </a:xfrm>
          <a:prstGeom prst="rect">
            <a:avLst/>
          </a:prstGeom>
          <a:noFill/>
          <a:ln/>
        </p:spPr>
        <p:txBody>
          <a:bodyPr wrap="square" lIns="0" tIns="0" rIns="0" bIns="0" rtlCol="0" anchor="t"/>
          <a:lstStyle/>
          <a:p>
            <a:pPr algn="ctr"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To solve, consider both positive and negative cases of the expression inside the absolute value sign, solving each separately.</a:t>
            </a:r>
            <a:endParaRPr lang="en-US" sz="1750" dirty="0"/>
          </a:p>
        </p:txBody>
      </p:sp>
      <p:sp>
        <p:nvSpPr>
          <p:cNvPr id="10" name="Text 7"/>
          <p:cNvSpPr/>
          <p:nvPr/>
        </p:nvSpPr>
        <p:spPr>
          <a:xfrm>
            <a:off x="9715738" y="4626650"/>
            <a:ext cx="4120753" cy="748427"/>
          </a:xfrm>
          <a:prstGeom prst="rect">
            <a:avLst/>
          </a:prstGeom>
          <a:noFill/>
          <a:ln/>
        </p:spPr>
        <p:txBody>
          <a:bodyPr wrap="none" lIns="0" tIns="0" rIns="0" bIns="0" rtlCol="0" anchor="t"/>
          <a:lstStyle/>
          <a:p>
            <a:pPr algn="ctr" indent="0" marL="0">
              <a:lnSpc>
                <a:spcPts val="5850"/>
              </a:lnSpc>
              <a:buNone/>
            </a:pPr>
            <a:r>
              <a:rPr lang="en-US" sz="5850" dirty="0">
                <a:solidFill>
                  <a:srgbClr val="E5E0DF"/>
                </a:solidFill>
                <a:latin typeface="Poppins Light" pitchFamily="34" charset="0"/>
                <a:ea typeface="Poppins Light" pitchFamily="34" charset="-122"/>
                <a:cs typeface="Poppins Light" pitchFamily="34" charset="-120"/>
              </a:rPr>
              <a:t>3</a:t>
            </a:r>
            <a:endParaRPr lang="en-US" sz="5850" dirty="0"/>
          </a:p>
        </p:txBody>
      </p:sp>
      <p:sp>
        <p:nvSpPr>
          <p:cNvPr id="11" name="Text 8"/>
          <p:cNvSpPr/>
          <p:nvPr/>
        </p:nvSpPr>
        <p:spPr>
          <a:xfrm>
            <a:off x="10358438" y="5658445"/>
            <a:ext cx="2835235" cy="354330"/>
          </a:xfrm>
          <a:prstGeom prst="rect">
            <a:avLst/>
          </a:prstGeom>
          <a:noFill/>
          <a:ln/>
        </p:spPr>
        <p:txBody>
          <a:bodyPr wrap="none" lIns="0" tIns="0" rIns="0" bIns="0" rtlCol="0" anchor="t"/>
          <a:lstStyle/>
          <a:p>
            <a:pPr algn="ctr" indent="0" marL="0">
              <a:lnSpc>
                <a:spcPts val="2750"/>
              </a:lnSpc>
              <a:buNone/>
            </a:pPr>
            <a:r>
              <a:rPr lang="en-US" sz="2200" dirty="0">
                <a:solidFill>
                  <a:srgbClr val="E5E0DF"/>
                </a:solidFill>
                <a:latin typeface="Poppins Light" pitchFamily="34" charset="0"/>
                <a:ea typeface="Poppins Light" pitchFamily="34" charset="-122"/>
                <a:cs typeface="Poppins Light" pitchFamily="34" charset="-120"/>
              </a:rPr>
              <a:t>Solution</a:t>
            </a:r>
            <a:endParaRPr lang="en-US" sz="2200" dirty="0"/>
          </a:p>
        </p:txBody>
      </p:sp>
      <p:sp>
        <p:nvSpPr>
          <p:cNvPr id="12" name="Text 9"/>
          <p:cNvSpPr/>
          <p:nvPr/>
        </p:nvSpPr>
        <p:spPr>
          <a:xfrm>
            <a:off x="9715738" y="6148864"/>
            <a:ext cx="4120753" cy="1088708"/>
          </a:xfrm>
          <a:prstGeom prst="rect">
            <a:avLst/>
          </a:prstGeom>
          <a:noFill/>
          <a:ln/>
        </p:spPr>
        <p:txBody>
          <a:bodyPr wrap="square" lIns="0" tIns="0" rIns="0" bIns="0" rtlCol="0" anchor="t"/>
          <a:lstStyle/>
          <a:p>
            <a:pPr algn="ctr"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Combine the solutions from both cases to obtain the complete solution set for the absolute value inequality.</a:t>
            </a:r>
            <a:endParaRPr lang="en-US" sz="17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9144000" y="0"/>
            <a:ext cx="5486400" cy="8229600"/>
          </a:xfrm>
          <a:prstGeom prst="rect">
            <a:avLst/>
          </a:prstGeom>
        </p:spPr>
      </p:pic>
      <p:sp>
        <p:nvSpPr>
          <p:cNvPr id="3" name="Text 0"/>
          <p:cNvSpPr/>
          <p:nvPr/>
        </p:nvSpPr>
        <p:spPr>
          <a:xfrm>
            <a:off x="628412" y="918210"/>
            <a:ext cx="7400330" cy="561023"/>
          </a:xfrm>
          <a:prstGeom prst="rect">
            <a:avLst/>
          </a:prstGeom>
          <a:noFill/>
          <a:ln/>
        </p:spPr>
        <p:txBody>
          <a:bodyPr wrap="none" lIns="0" tIns="0" rIns="0" bIns="0" rtlCol="0" anchor="t"/>
          <a:lstStyle/>
          <a:p>
            <a:pPr indent="0" marL="0">
              <a:lnSpc>
                <a:spcPts val="4400"/>
              </a:lnSpc>
              <a:buNone/>
            </a:pPr>
            <a:r>
              <a:rPr lang="en-US" sz="3500" dirty="0">
                <a:solidFill>
                  <a:srgbClr val="F2F2F3"/>
                </a:solidFill>
                <a:latin typeface="Poppins Light" pitchFamily="34" charset="0"/>
                <a:ea typeface="Poppins Light" pitchFamily="34" charset="-122"/>
                <a:cs typeface="Poppins Light" pitchFamily="34" charset="-120"/>
              </a:rPr>
              <a:t>Applications of Linear Inequalities</a:t>
            </a:r>
            <a:endParaRPr lang="en-US" sz="3500" dirty="0"/>
          </a:p>
        </p:txBody>
      </p:sp>
      <p:pic>
        <p:nvPicPr>
          <p:cNvPr id="4" name="Image 1" descr="preencoded.png">    </p:cNvPr>
          <p:cNvPicPr>
            <a:picLocks noChangeAspect="1"/>
          </p:cNvPicPr>
          <p:nvPr/>
        </p:nvPicPr>
        <p:blipFill>
          <a:blip r:embed="rId2"/>
          <a:stretch>
            <a:fillRect/>
          </a:stretch>
        </p:blipFill>
        <p:spPr>
          <a:xfrm>
            <a:off x="628412" y="1748552"/>
            <a:ext cx="448866" cy="448866"/>
          </a:xfrm>
          <a:prstGeom prst="rect">
            <a:avLst/>
          </a:prstGeom>
        </p:spPr>
      </p:pic>
      <p:sp>
        <p:nvSpPr>
          <p:cNvPr id="5" name="Text 1"/>
          <p:cNvSpPr/>
          <p:nvPr/>
        </p:nvSpPr>
        <p:spPr>
          <a:xfrm>
            <a:off x="628412" y="2376964"/>
            <a:ext cx="2244328" cy="280511"/>
          </a:xfrm>
          <a:prstGeom prst="rect">
            <a:avLst/>
          </a:prstGeom>
          <a:noFill/>
          <a:ln/>
        </p:spPr>
        <p:txBody>
          <a:bodyPr wrap="none" lIns="0" tIns="0" rIns="0" bIns="0" rtlCol="0" anchor="t"/>
          <a:lstStyle/>
          <a:p>
            <a:pPr algn="l" indent="0" marL="0">
              <a:lnSpc>
                <a:spcPts val="2200"/>
              </a:lnSpc>
              <a:buNone/>
            </a:pPr>
            <a:r>
              <a:rPr lang="en-US" sz="1750" dirty="0">
                <a:solidFill>
                  <a:srgbClr val="E5E0DF"/>
                </a:solidFill>
                <a:latin typeface="Poppins Light" pitchFamily="34" charset="0"/>
                <a:ea typeface="Poppins Light" pitchFamily="34" charset="-122"/>
                <a:cs typeface="Poppins Light" pitchFamily="34" charset="-120"/>
              </a:rPr>
              <a:t>Budgeting</a:t>
            </a:r>
            <a:endParaRPr lang="en-US" sz="1750" dirty="0"/>
          </a:p>
        </p:txBody>
      </p:sp>
      <p:sp>
        <p:nvSpPr>
          <p:cNvPr id="6" name="Text 2"/>
          <p:cNvSpPr/>
          <p:nvPr/>
        </p:nvSpPr>
        <p:spPr>
          <a:xfrm>
            <a:off x="628412" y="2765108"/>
            <a:ext cx="7887176" cy="287179"/>
          </a:xfrm>
          <a:prstGeom prst="rect">
            <a:avLst/>
          </a:prstGeom>
          <a:noFill/>
          <a:ln/>
        </p:spPr>
        <p:txBody>
          <a:bodyPr wrap="none" lIns="0" tIns="0" rIns="0" bIns="0" rtlCol="0" anchor="t"/>
          <a:lstStyle/>
          <a:p>
            <a:pPr algn="l" indent="0" marL="0">
              <a:lnSpc>
                <a:spcPts val="2250"/>
              </a:lnSpc>
              <a:buNone/>
            </a:pPr>
            <a:r>
              <a:rPr lang="en-US" sz="1400" dirty="0">
                <a:solidFill>
                  <a:srgbClr val="E5E0DF"/>
                </a:solidFill>
                <a:latin typeface="Roboto Light" pitchFamily="34" charset="0"/>
                <a:ea typeface="Roboto Light" pitchFamily="34" charset="-122"/>
                <a:cs typeface="Roboto Light" pitchFamily="34" charset="-120"/>
              </a:rPr>
              <a:t>Linear inequalities can help manage finances, ensuring spending stays within a budget constraint.</a:t>
            </a:r>
            <a:endParaRPr lang="en-US" sz="1400" dirty="0"/>
          </a:p>
        </p:txBody>
      </p:sp>
      <p:pic>
        <p:nvPicPr>
          <p:cNvPr id="7" name="Image 2" descr="preencoded.png">    </p:cNvPr>
          <p:cNvPicPr>
            <a:picLocks noChangeAspect="1"/>
          </p:cNvPicPr>
          <p:nvPr/>
        </p:nvPicPr>
        <p:blipFill>
          <a:blip r:embed="rId3"/>
          <a:stretch>
            <a:fillRect/>
          </a:stretch>
        </p:blipFill>
        <p:spPr>
          <a:xfrm>
            <a:off x="628412" y="3590925"/>
            <a:ext cx="448866" cy="448866"/>
          </a:xfrm>
          <a:prstGeom prst="rect">
            <a:avLst/>
          </a:prstGeom>
        </p:spPr>
      </p:pic>
      <p:sp>
        <p:nvSpPr>
          <p:cNvPr id="8" name="Text 3"/>
          <p:cNvSpPr/>
          <p:nvPr/>
        </p:nvSpPr>
        <p:spPr>
          <a:xfrm>
            <a:off x="628412" y="4219337"/>
            <a:ext cx="2244328" cy="280511"/>
          </a:xfrm>
          <a:prstGeom prst="rect">
            <a:avLst/>
          </a:prstGeom>
          <a:noFill/>
          <a:ln/>
        </p:spPr>
        <p:txBody>
          <a:bodyPr wrap="none" lIns="0" tIns="0" rIns="0" bIns="0" rtlCol="0" anchor="t"/>
          <a:lstStyle/>
          <a:p>
            <a:pPr algn="l" indent="0" marL="0">
              <a:lnSpc>
                <a:spcPts val="2200"/>
              </a:lnSpc>
              <a:buNone/>
            </a:pPr>
            <a:r>
              <a:rPr lang="en-US" sz="1750" dirty="0">
                <a:solidFill>
                  <a:srgbClr val="E5E0DF"/>
                </a:solidFill>
                <a:latin typeface="Poppins Light" pitchFamily="34" charset="0"/>
                <a:ea typeface="Poppins Light" pitchFamily="34" charset="-122"/>
                <a:cs typeface="Poppins Light" pitchFamily="34" charset="-120"/>
              </a:rPr>
              <a:t>Resource Allocation</a:t>
            </a:r>
            <a:endParaRPr lang="en-US" sz="1750" dirty="0"/>
          </a:p>
        </p:txBody>
      </p:sp>
      <p:sp>
        <p:nvSpPr>
          <p:cNvPr id="9" name="Text 4"/>
          <p:cNvSpPr/>
          <p:nvPr/>
        </p:nvSpPr>
        <p:spPr>
          <a:xfrm>
            <a:off x="628412" y="4607481"/>
            <a:ext cx="7887176" cy="574358"/>
          </a:xfrm>
          <a:prstGeom prst="rect">
            <a:avLst/>
          </a:prstGeom>
          <a:noFill/>
          <a:ln/>
        </p:spPr>
        <p:txBody>
          <a:bodyPr wrap="square" lIns="0" tIns="0" rIns="0" bIns="0" rtlCol="0" anchor="t"/>
          <a:lstStyle/>
          <a:p>
            <a:pPr algn="l" indent="0" marL="0">
              <a:lnSpc>
                <a:spcPts val="2250"/>
              </a:lnSpc>
              <a:buNone/>
            </a:pPr>
            <a:r>
              <a:rPr lang="en-US" sz="1400" dirty="0">
                <a:solidFill>
                  <a:srgbClr val="E5E0DF"/>
                </a:solidFill>
                <a:latin typeface="Roboto Light" pitchFamily="34" charset="0"/>
                <a:ea typeface="Roboto Light" pitchFamily="34" charset="-122"/>
                <a:cs typeface="Roboto Light" pitchFamily="34" charset="-120"/>
              </a:rPr>
              <a:t>They assist in allocating limited resources effectively, optimizing efficiency and meeting production goals.</a:t>
            </a:r>
            <a:endParaRPr lang="en-US" sz="1400" dirty="0"/>
          </a:p>
        </p:txBody>
      </p:sp>
      <p:pic>
        <p:nvPicPr>
          <p:cNvPr id="10" name="Image 3" descr="preencoded.png">    </p:cNvPr>
          <p:cNvPicPr>
            <a:picLocks noChangeAspect="1"/>
          </p:cNvPicPr>
          <p:nvPr/>
        </p:nvPicPr>
        <p:blipFill>
          <a:blip r:embed="rId4"/>
          <a:stretch>
            <a:fillRect/>
          </a:stretch>
        </p:blipFill>
        <p:spPr>
          <a:xfrm>
            <a:off x="628412" y="5720477"/>
            <a:ext cx="448866" cy="448866"/>
          </a:xfrm>
          <a:prstGeom prst="rect">
            <a:avLst/>
          </a:prstGeom>
        </p:spPr>
      </p:pic>
      <p:sp>
        <p:nvSpPr>
          <p:cNvPr id="11" name="Text 5"/>
          <p:cNvSpPr/>
          <p:nvPr/>
        </p:nvSpPr>
        <p:spPr>
          <a:xfrm>
            <a:off x="628412" y="6348889"/>
            <a:ext cx="2244328" cy="280511"/>
          </a:xfrm>
          <a:prstGeom prst="rect">
            <a:avLst/>
          </a:prstGeom>
          <a:noFill/>
          <a:ln/>
        </p:spPr>
        <p:txBody>
          <a:bodyPr wrap="none" lIns="0" tIns="0" rIns="0" bIns="0" rtlCol="0" anchor="t"/>
          <a:lstStyle/>
          <a:p>
            <a:pPr algn="l" indent="0" marL="0">
              <a:lnSpc>
                <a:spcPts val="2200"/>
              </a:lnSpc>
              <a:buNone/>
            </a:pPr>
            <a:r>
              <a:rPr lang="en-US" sz="1750" dirty="0">
                <a:solidFill>
                  <a:srgbClr val="E5E0DF"/>
                </a:solidFill>
                <a:latin typeface="Poppins Light" pitchFamily="34" charset="0"/>
                <a:ea typeface="Poppins Light" pitchFamily="34" charset="-122"/>
                <a:cs typeface="Poppins Light" pitchFamily="34" charset="-120"/>
              </a:rPr>
              <a:t>Production Planning</a:t>
            </a:r>
            <a:endParaRPr lang="en-US" sz="1750" dirty="0"/>
          </a:p>
        </p:txBody>
      </p:sp>
      <p:sp>
        <p:nvSpPr>
          <p:cNvPr id="12" name="Text 6"/>
          <p:cNvSpPr/>
          <p:nvPr/>
        </p:nvSpPr>
        <p:spPr>
          <a:xfrm>
            <a:off x="628412" y="6737033"/>
            <a:ext cx="7887176" cy="574358"/>
          </a:xfrm>
          <a:prstGeom prst="rect">
            <a:avLst/>
          </a:prstGeom>
          <a:noFill/>
          <a:ln/>
        </p:spPr>
        <p:txBody>
          <a:bodyPr wrap="square" lIns="0" tIns="0" rIns="0" bIns="0" rtlCol="0" anchor="t"/>
          <a:lstStyle/>
          <a:p>
            <a:pPr algn="l" indent="0" marL="0">
              <a:lnSpc>
                <a:spcPts val="2250"/>
              </a:lnSpc>
              <a:buNone/>
            </a:pPr>
            <a:r>
              <a:rPr lang="en-US" sz="1400" dirty="0">
                <a:solidFill>
                  <a:srgbClr val="E5E0DF"/>
                </a:solidFill>
                <a:latin typeface="Roboto Light" pitchFamily="34" charset="0"/>
                <a:ea typeface="Roboto Light" pitchFamily="34" charset="-122"/>
                <a:cs typeface="Roboto Light" pitchFamily="34" charset="-120"/>
              </a:rPr>
              <a:t>Linear inequalities help plan production schedules and quantities, ensuring optimal output while adhering to resource constraints.</a:t>
            </a:r>
            <a:endParaRPr lang="en-US"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Text 0"/>
          <p:cNvSpPr/>
          <p:nvPr/>
        </p:nvSpPr>
        <p:spPr>
          <a:xfrm>
            <a:off x="793790" y="915472"/>
            <a:ext cx="10381893" cy="708779"/>
          </a:xfrm>
          <a:prstGeom prst="rect">
            <a:avLst/>
          </a:prstGeom>
          <a:noFill/>
          <a:ln/>
        </p:spPr>
        <p:txBody>
          <a:bodyPr wrap="none" lIns="0" tIns="0" rIns="0" bIns="0" rtlCol="0" anchor="t"/>
          <a:lstStyle/>
          <a:p>
            <a:pPr indent="0" marL="0">
              <a:lnSpc>
                <a:spcPts val="5550"/>
              </a:lnSpc>
              <a:buNone/>
            </a:pPr>
            <a:r>
              <a:rPr lang="en-US" sz="4450" dirty="0">
                <a:solidFill>
                  <a:srgbClr val="F2F2F3"/>
                </a:solidFill>
                <a:latin typeface="Poppins Light" pitchFamily="34" charset="0"/>
                <a:ea typeface="Poppins Light" pitchFamily="34" charset="-122"/>
                <a:cs typeface="Poppins Light" pitchFamily="34" charset="-120"/>
              </a:rPr>
              <a:t>Solving Systems of Linear Inequalities</a:t>
            </a:r>
            <a:endParaRPr lang="en-US" sz="4450" dirty="0"/>
          </a:p>
        </p:txBody>
      </p:sp>
      <p:sp>
        <p:nvSpPr>
          <p:cNvPr id="3" name="Shape 1"/>
          <p:cNvSpPr/>
          <p:nvPr/>
        </p:nvSpPr>
        <p:spPr>
          <a:xfrm>
            <a:off x="793790" y="2077879"/>
            <a:ext cx="2173724" cy="1669852"/>
          </a:xfrm>
          <a:prstGeom prst="roundRect">
            <a:avLst>
              <a:gd name="adj" fmla="val 5705"/>
            </a:avLst>
          </a:prstGeom>
          <a:solidFill>
            <a:srgbClr val="3D3D42"/>
          </a:solidFill>
          <a:ln w="7620">
            <a:solidFill>
              <a:srgbClr val="56565B"/>
            </a:solidFill>
            <a:prstDash val="solid"/>
          </a:ln>
        </p:spPr>
      </p:sp>
      <p:sp>
        <p:nvSpPr>
          <p:cNvPr id="4" name="Text 2"/>
          <p:cNvSpPr/>
          <p:nvPr/>
        </p:nvSpPr>
        <p:spPr>
          <a:xfrm>
            <a:off x="1028224" y="2686050"/>
            <a:ext cx="82748" cy="453509"/>
          </a:xfrm>
          <a:prstGeom prst="rect">
            <a:avLst/>
          </a:prstGeom>
          <a:noFill/>
          <a:ln/>
        </p:spPr>
        <p:txBody>
          <a:bodyPr wrap="none" lIns="0" tIns="0" rIns="0" bIns="0" rtlCol="0" anchor="t"/>
          <a:lstStyle/>
          <a:p>
            <a:pPr algn="ctr" indent="0" marL="0">
              <a:lnSpc>
                <a:spcPts val="3550"/>
              </a:lnSpc>
              <a:buNone/>
            </a:pPr>
            <a:r>
              <a:rPr lang="en-US" sz="2200" dirty="0">
                <a:solidFill>
                  <a:srgbClr val="E5E0DF"/>
                </a:solidFill>
                <a:latin typeface="Poppins Light" pitchFamily="34" charset="0"/>
                <a:ea typeface="Poppins Light" pitchFamily="34" charset="-122"/>
                <a:cs typeface="Poppins Light" pitchFamily="34" charset="-120"/>
              </a:rPr>
              <a:t>1</a:t>
            </a:r>
            <a:endParaRPr lang="en-US" sz="2200" dirty="0"/>
          </a:p>
        </p:txBody>
      </p:sp>
      <p:sp>
        <p:nvSpPr>
          <p:cNvPr id="5" name="Text 3"/>
          <p:cNvSpPr/>
          <p:nvPr/>
        </p:nvSpPr>
        <p:spPr>
          <a:xfrm>
            <a:off x="3194328" y="2304693"/>
            <a:ext cx="2835235" cy="354330"/>
          </a:xfrm>
          <a:prstGeom prst="rect">
            <a:avLst/>
          </a:prstGeom>
          <a:noFill/>
          <a:ln/>
        </p:spPr>
        <p:txBody>
          <a:bodyPr wrap="none" lIns="0" tIns="0" rIns="0" bIns="0" rtlCol="0" anchor="t"/>
          <a:lstStyle/>
          <a:p>
            <a:pPr algn="l" indent="0" marL="0">
              <a:lnSpc>
                <a:spcPts val="2750"/>
              </a:lnSpc>
              <a:buNone/>
            </a:pPr>
            <a:r>
              <a:rPr lang="en-US" sz="2200" dirty="0">
                <a:solidFill>
                  <a:srgbClr val="E5E0DF"/>
                </a:solidFill>
                <a:latin typeface="Poppins Light" pitchFamily="34" charset="0"/>
                <a:ea typeface="Poppins Light" pitchFamily="34" charset="-122"/>
                <a:cs typeface="Poppins Light" pitchFamily="34" charset="-120"/>
              </a:rPr>
              <a:t>Definition</a:t>
            </a:r>
            <a:endParaRPr lang="en-US" sz="2200" dirty="0"/>
          </a:p>
        </p:txBody>
      </p:sp>
      <p:sp>
        <p:nvSpPr>
          <p:cNvPr id="6" name="Text 4"/>
          <p:cNvSpPr/>
          <p:nvPr/>
        </p:nvSpPr>
        <p:spPr>
          <a:xfrm>
            <a:off x="3194328" y="2795111"/>
            <a:ext cx="10415468" cy="725805"/>
          </a:xfrm>
          <a:prstGeom prst="rect">
            <a:avLst/>
          </a:prstGeom>
          <a:noFill/>
          <a:ln/>
        </p:spPr>
        <p:txBody>
          <a:bodyPr wrap="square" lIns="0" tIns="0" rIns="0" bIns="0" rtlCol="0" anchor="t"/>
          <a:lstStyle/>
          <a:p>
            <a:pPr algn="l"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Systems of linear inequalities involve multiple inequalities considered simultaneously. The solution set comprises points satisfying all inequalities in the system.</a:t>
            </a:r>
            <a:endParaRPr lang="en-US" sz="1750" dirty="0"/>
          </a:p>
        </p:txBody>
      </p:sp>
      <p:sp>
        <p:nvSpPr>
          <p:cNvPr id="7" name="Shape 5"/>
          <p:cNvSpPr/>
          <p:nvPr/>
        </p:nvSpPr>
        <p:spPr>
          <a:xfrm>
            <a:off x="3080861" y="3732490"/>
            <a:ext cx="10642402" cy="15240"/>
          </a:xfrm>
          <a:prstGeom prst="roundRect">
            <a:avLst>
              <a:gd name="adj" fmla="val 625116"/>
            </a:avLst>
          </a:prstGeom>
          <a:solidFill>
            <a:srgbClr val="56565B"/>
          </a:solidFill>
          <a:ln/>
        </p:spPr>
      </p:sp>
      <p:sp>
        <p:nvSpPr>
          <p:cNvPr id="8" name="Shape 6"/>
          <p:cNvSpPr/>
          <p:nvPr/>
        </p:nvSpPr>
        <p:spPr>
          <a:xfrm>
            <a:off x="793790" y="3861078"/>
            <a:ext cx="4347567" cy="1669852"/>
          </a:xfrm>
          <a:prstGeom prst="roundRect">
            <a:avLst>
              <a:gd name="adj" fmla="val 5705"/>
            </a:avLst>
          </a:prstGeom>
          <a:solidFill>
            <a:srgbClr val="3D3D42"/>
          </a:solidFill>
          <a:ln w="7620">
            <a:solidFill>
              <a:srgbClr val="56565B"/>
            </a:solidFill>
            <a:prstDash val="solid"/>
          </a:ln>
        </p:spPr>
      </p:sp>
      <p:sp>
        <p:nvSpPr>
          <p:cNvPr id="9" name="Text 7"/>
          <p:cNvSpPr/>
          <p:nvPr/>
        </p:nvSpPr>
        <p:spPr>
          <a:xfrm>
            <a:off x="1028224" y="4469249"/>
            <a:ext cx="162163" cy="453509"/>
          </a:xfrm>
          <a:prstGeom prst="rect">
            <a:avLst/>
          </a:prstGeom>
          <a:noFill/>
          <a:ln/>
        </p:spPr>
        <p:txBody>
          <a:bodyPr wrap="none" lIns="0" tIns="0" rIns="0" bIns="0" rtlCol="0" anchor="t"/>
          <a:lstStyle/>
          <a:p>
            <a:pPr algn="ctr" indent="0" marL="0">
              <a:lnSpc>
                <a:spcPts val="3550"/>
              </a:lnSpc>
              <a:buNone/>
            </a:pPr>
            <a:r>
              <a:rPr lang="en-US" sz="2200" dirty="0">
                <a:solidFill>
                  <a:srgbClr val="E5E0DF"/>
                </a:solidFill>
                <a:latin typeface="Poppins Light" pitchFamily="34" charset="0"/>
                <a:ea typeface="Poppins Light" pitchFamily="34" charset="-122"/>
                <a:cs typeface="Poppins Light" pitchFamily="34" charset="-120"/>
              </a:rPr>
              <a:t>2</a:t>
            </a:r>
            <a:endParaRPr lang="en-US" sz="2200" dirty="0"/>
          </a:p>
        </p:txBody>
      </p:sp>
      <p:sp>
        <p:nvSpPr>
          <p:cNvPr id="10" name="Text 8"/>
          <p:cNvSpPr/>
          <p:nvPr/>
        </p:nvSpPr>
        <p:spPr>
          <a:xfrm>
            <a:off x="5368171" y="4087892"/>
            <a:ext cx="2835235" cy="354330"/>
          </a:xfrm>
          <a:prstGeom prst="rect">
            <a:avLst/>
          </a:prstGeom>
          <a:noFill/>
          <a:ln/>
        </p:spPr>
        <p:txBody>
          <a:bodyPr wrap="none" lIns="0" tIns="0" rIns="0" bIns="0" rtlCol="0" anchor="t"/>
          <a:lstStyle/>
          <a:p>
            <a:pPr algn="l" indent="0" marL="0">
              <a:lnSpc>
                <a:spcPts val="2750"/>
              </a:lnSpc>
              <a:buNone/>
            </a:pPr>
            <a:r>
              <a:rPr lang="en-US" sz="2200" dirty="0">
                <a:solidFill>
                  <a:srgbClr val="E5E0DF"/>
                </a:solidFill>
                <a:latin typeface="Poppins Light" pitchFamily="34" charset="0"/>
                <a:ea typeface="Poppins Light" pitchFamily="34" charset="-122"/>
                <a:cs typeface="Poppins Light" pitchFamily="34" charset="-120"/>
              </a:rPr>
              <a:t>Graphing Method</a:t>
            </a:r>
            <a:endParaRPr lang="en-US" sz="2200" dirty="0"/>
          </a:p>
        </p:txBody>
      </p:sp>
      <p:sp>
        <p:nvSpPr>
          <p:cNvPr id="11" name="Text 9"/>
          <p:cNvSpPr/>
          <p:nvPr/>
        </p:nvSpPr>
        <p:spPr>
          <a:xfrm>
            <a:off x="5368171" y="4578310"/>
            <a:ext cx="8241625" cy="725805"/>
          </a:xfrm>
          <a:prstGeom prst="rect">
            <a:avLst/>
          </a:prstGeom>
          <a:noFill/>
          <a:ln/>
        </p:spPr>
        <p:txBody>
          <a:bodyPr wrap="square" lIns="0" tIns="0" rIns="0" bIns="0" rtlCol="0" anchor="t"/>
          <a:lstStyle/>
          <a:p>
            <a:pPr algn="l"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Graph each inequality individually, shading the corresponding solution region. The region where all shaded regions overlap represents the solution for the system.</a:t>
            </a:r>
            <a:endParaRPr lang="en-US" sz="1750" dirty="0"/>
          </a:p>
        </p:txBody>
      </p:sp>
      <p:sp>
        <p:nvSpPr>
          <p:cNvPr id="12" name="Shape 10"/>
          <p:cNvSpPr/>
          <p:nvPr/>
        </p:nvSpPr>
        <p:spPr>
          <a:xfrm>
            <a:off x="5254704" y="5515689"/>
            <a:ext cx="8468558" cy="15240"/>
          </a:xfrm>
          <a:prstGeom prst="roundRect">
            <a:avLst>
              <a:gd name="adj" fmla="val 625116"/>
            </a:avLst>
          </a:prstGeom>
          <a:solidFill>
            <a:srgbClr val="56565B"/>
          </a:solidFill>
          <a:ln/>
        </p:spPr>
      </p:sp>
      <p:sp>
        <p:nvSpPr>
          <p:cNvPr id="13" name="Shape 11"/>
          <p:cNvSpPr/>
          <p:nvPr/>
        </p:nvSpPr>
        <p:spPr>
          <a:xfrm>
            <a:off x="793790" y="5644277"/>
            <a:ext cx="6521410" cy="1669852"/>
          </a:xfrm>
          <a:prstGeom prst="roundRect">
            <a:avLst>
              <a:gd name="adj" fmla="val 5705"/>
            </a:avLst>
          </a:prstGeom>
          <a:solidFill>
            <a:srgbClr val="3D3D42"/>
          </a:solidFill>
          <a:ln w="7620">
            <a:solidFill>
              <a:srgbClr val="56565B"/>
            </a:solidFill>
            <a:prstDash val="solid"/>
          </a:ln>
        </p:spPr>
      </p:sp>
      <p:sp>
        <p:nvSpPr>
          <p:cNvPr id="14" name="Text 12"/>
          <p:cNvSpPr/>
          <p:nvPr/>
        </p:nvSpPr>
        <p:spPr>
          <a:xfrm>
            <a:off x="1028224" y="6252448"/>
            <a:ext cx="165854" cy="453509"/>
          </a:xfrm>
          <a:prstGeom prst="rect">
            <a:avLst/>
          </a:prstGeom>
          <a:noFill/>
          <a:ln/>
        </p:spPr>
        <p:txBody>
          <a:bodyPr wrap="none" lIns="0" tIns="0" rIns="0" bIns="0" rtlCol="0" anchor="t"/>
          <a:lstStyle/>
          <a:p>
            <a:pPr algn="ctr" indent="0" marL="0">
              <a:lnSpc>
                <a:spcPts val="3550"/>
              </a:lnSpc>
              <a:buNone/>
            </a:pPr>
            <a:r>
              <a:rPr lang="en-US" sz="2200" dirty="0">
                <a:solidFill>
                  <a:srgbClr val="E5E0DF"/>
                </a:solidFill>
                <a:latin typeface="Poppins Light" pitchFamily="34" charset="0"/>
                <a:ea typeface="Poppins Light" pitchFamily="34" charset="-122"/>
                <a:cs typeface="Poppins Light" pitchFamily="34" charset="-120"/>
              </a:rPr>
              <a:t>3</a:t>
            </a:r>
            <a:endParaRPr lang="en-US" sz="2200" dirty="0"/>
          </a:p>
        </p:txBody>
      </p:sp>
      <p:sp>
        <p:nvSpPr>
          <p:cNvPr id="15" name="Text 13"/>
          <p:cNvSpPr/>
          <p:nvPr/>
        </p:nvSpPr>
        <p:spPr>
          <a:xfrm>
            <a:off x="7542014" y="5871091"/>
            <a:ext cx="2835235" cy="354330"/>
          </a:xfrm>
          <a:prstGeom prst="rect">
            <a:avLst/>
          </a:prstGeom>
          <a:noFill/>
          <a:ln/>
        </p:spPr>
        <p:txBody>
          <a:bodyPr wrap="none" lIns="0" tIns="0" rIns="0" bIns="0" rtlCol="0" anchor="t"/>
          <a:lstStyle/>
          <a:p>
            <a:pPr algn="l" indent="0" marL="0">
              <a:lnSpc>
                <a:spcPts val="2750"/>
              </a:lnSpc>
              <a:buNone/>
            </a:pPr>
            <a:r>
              <a:rPr lang="en-US" sz="2200" dirty="0">
                <a:solidFill>
                  <a:srgbClr val="E5E0DF"/>
                </a:solidFill>
                <a:latin typeface="Poppins Light" pitchFamily="34" charset="0"/>
                <a:ea typeface="Poppins Light" pitchFamily="34" charset="-122"/>
                <a:cs typeface="Poppins Light" pitchFamily="34" charset="-120"/>
              </a:rPr>
              <a:t>Algebraic Method</a:t>
            </a:r>
            <a:endParaRPr lang="en-US" sz="2200" dirty="0"/>
          </a:p>
        </p:txBody>
      </p:sp>
      <p:sp>
        <p:nvSpPr>
          <p:cNvPr id="16" name="Text 14"/>
          <p:cNvSpPr/>
          <p:nvPr/>
        </p:nvSpPr>
        <p:spPr>
          <a:xfrm>
            <a:off x="7542014" y="6361509"/>
            <a:ext cx="6067782" cy="725805"/>
          </a:xfrm>
          <a:prstGeom prst="rect">
            <a:avLst/>
          </a:prstGeom>
          <a:noFill/>
          <a:ln/>
        </p:spPr>
        <p:txBody>
          <a:bodyPr wrap="square" lIns="0" tIns="0" rIns="0" bIns="0" rtlCol="0" anchor="t"/>
          <a:lstStyle/>
          <a:p>
            <a:pPr algn="l"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Solve each inequality separately and then combine the individual solutions to find the points satisfying all conditions.</a:t>
            </a:r>
            <a:endParaRPr lang="en-US" sz="17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sp>
        <p:nvSpPr>
          <p:cNvPr id="2" name="Text 0"/>
          <p:cNvSpPr/>
          <p:nvPr/>
        </p:nvSpPr>
        <p:spPr>
          <a:xfrm>
            <a:off x="793790" y="1992035"/>
            <a:ext cx="12821603" cy="708779"/>
          </a:xfrm>
          <a:prstGeom prst="rect">
            <a:avLst/>
          </a:prstGeom>
          <a:noFill/>
          <a:ln/>
        </p:spPr>
        <p:txBody>
          <a:bodyPr wrap="none" lIns="0" tIns="0" rIns="0" bIns="0" rtlCol="0" anchor="t"/>
          <a:lstStyle/>
          <a:p>
            <a:pPr indent="0" marL="0">
              <a:lnSpc>
                <a:spcPts val="5550"/>
              </a:lnSpc>
              <a:buNone/>
            </a:pPr>
            <a:r>
              <a:rPr lang="en-US" sz="4450" dirty="0">
                <a:solidFill>
                  <a:srgbClr val="F2F2F3"/>
                </a:solidFill>
                <a:latin typeface="Poppins Light" pitchFamily="34" charset="0"/>
                <a:ea typeface="Poppins Light" pitchFamily="34" charset="-122"/>
                <a:cs typeface="Poppins Light" pitchFamily="34" charset="-120"/>
              </a:rPr>
              <a:t>Optimization Problems with Linear Inequalities</a:t>
            </a:r>
            <a:endParaRPr lang="en-US" sz="4450" dirty="0"/>
          </a:p>
        </p:txBody>
      </p:sp>
      <p:pic>
        <p:nvPicPr>
          <p:cNvPr id="3" name="Image 0" descr="preencoded.png">    </p:cNvPr>
          <p:cNvPicPr>
            <a:picLocks noChangeAspect="1"/>
          </p:cNvPicPr>
          <p:nvPr/>
        </p:nvPicPr>
        <p:blipFill>
          <a:blip r:embed="rId1"/>
          <a:stretch>
            <a:fillRect/>
          </a:stretch>
        </p:blipFill>
        <p:spPr>
          <a:xfrm>
            <a:off x="801410" y="3300412"/>
            <a:ext cx="4221599" cy="2721888"/>
          </a:xfrm>
          <a:prstGeom prst="rect">
            <a:avLst/>
          </a:prstGeom>
        </p:spPr>
      </p:pic>
      <p:pic>
        <p:nvPicPr>
          <p:cNvPr id="4" name="Image 1" descr="preencoded.png">    </p:cNvPr>
          <p:cNvPicPr>
            <a:picLocks noChangeAspect="1"/>
          </p:cNvPicPr>
          <p:nvPr/>
        </p:nvPicPr>
        <p:blipFill>
          <a:blip r:embed="rId2"/>
          <a:stretch>
            <a:fillRect/>
          </a:stretch>
        </p:blipFill>
        <p:spPr>
          <a:xfrm>
            <a:off x="5204460" y="3300412"/>
            <a:ext cx="4221599" cy="2721888"/>
          </a:xfrm>
          <a:prstGeom prst="rect">
            <a:avLst/>
          </a:prstGeom>
        </p:spPr>
      </p:pic>
      <p:pic>
        <p:nvPicPr>
          <p:cNvPr id="5" name="Image 2" descr="preencoded.png">    </p:cNvPr>
          <p:cNvPicPr>
            <a:picLocks noChangeAspect="1"/>
          </p:cNvPicPr>
          <p:nvPr/>
        </p:nvPicPr>
        <p:blipFill>
          <a:blip r:embed="rId3"/>
          <a:stretch>
            <a:fillRect/>
          </a:stretch>
        </p:blipFill>
        <p:spPr>
          <a:xfrm>
            <a:off x="9607510" y="3300412"/>
            <a:ext cx="4221599" cy="2721888"/>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10</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2024-12-18T04:18:41Z</dcterms:created>
  <dcterms:modified xsi:type="dcterms:W3CDTF">2024-12-18T04:18:41Z</dcterms:modified>
</cp:coreProperties>
</file>