
<file path=[Content_Types].xml><?xml version="1.0" encoding="utf-8"?>
<Types xmlns="http://schemas.openxmlformats.org/package/2006/content-types">
  <Default Extension="fntdata" ContentType="application/x-fontdata"/>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14630400" cy="8229600"/>
  <p:notesSz cx="8229600" cy="14630400"/>
  <p:embeddedFontLst>
    <p:embeddedFont>
      <p:font typeface="Poppins Light"/>
      <p:regular r:id="rId17"/>
    </p:embeddedFont>
    <p:embeddedFont>
      <p:font typeface="Poppins Light"/>
      <p:regular r:id="rId18"/>
    </p:embeddedFont>
    <p:embeddedFont>
      <p:font typeface="Poppins Light"/>
      <p:regular r:id="rId19"/>
    </p:embeddedFont>
    <p:embeddedFont>
      <p:font typeface="Poppins Light"/>
      <p:regular r:id="rId20"/>
    </p:embeddedFont>
    <p:embeddedFont>
      <p:font typeface="Roboto Light"/>
      <p:regular r:id="rId21"/>
    </p:embeddedFont>
    <p:embeddedFont>
      <p:font typeface="Roboto Light"/>
      <p:regular r:id="rId22"/>
    </p:embeddedFont>
    <p:embeddedFont>
      <p:font typeface="Roboto Light"/>
      <p:regular r:id="rId23"/>
    </p:embeddedFont>
    <p:embeddedFont>
      <p:font typeface="Roboto Light"/>
      <p:regular r:id="rId24"/>
    </p:embeddedFont>
  </p:embeddedFontLst>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7" Type="http://schemas.openxmlformats.org/officeDocument/2006/relationships/font" Target="fonts/font1.fntdata"/><Relationship Id="rId18" Type="http://schemas.openxmlformats.org/officeDocument/2006/relationships/font" Target="fonts/font2.fntdata"/><Relationship Id="rId19" Type="http://schemas.openxmlformats.org/officeDocument/2006/relationships/font" Target="fonts/font3.fntdata"/><Relationship Id="rId20" Type="http://schemas.openxmlformats.org/officeDocument/2006/relationships/font" Target="fonts/font4.fntdata"/><Relationship Id="rId21" Type="http://schemas.openxmlformats.org/officeDocument/2006/relationships/font" Target="fonts/font5.fntdata"/><Relationship Id="rId22" Type="http://schemas.openxmlformats.org/officeDocument/2006/relationships/font" Target="fonts/font6.fntdata"/><Relationship Id="rId23" Type="http://schemas.openxmlformats.org/officeDocument/2006/relationships/font" Target="fonts/font7.fntdata"/><Relationship Id="rId24" Type="http://schemas.openxmlformats.org/officeDocument/2006/relationships/font" Target="fonts/font8.fntdata"/></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10-1.png"/><Relationship Id="rId3"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11-1.png"/><Relationship Id="rId3"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2-1.png"/><Relationship Id="rId3"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3-1.png"/><Relationship Id="rId3"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4-1.png"/><Relationship Id="rId3"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5-1.png"/><Relationship Id="rId3"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6-1.png"/><Relationship Id="rId3"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7-1.png"/><Relationship Id="rId3"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8-1.png"/><Relationship Id="rId3"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s://gamma.app/?utm_source=made-with-gamma" TargetMode="External"/><Relationship Id="rId1" Type="http://schemas.openxmlformats.org/officeDocument/2006/relationships/image" Target="../media/image-1009-1.png"/><Relationship Id="rId3"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19191A"/>
          </a:solidFill>
          <a:ln/>
        </p:spPr>
      </p:sp>
      <p:sp>
        <p:nvSpPr>
          <p:cNvPr id="3" name="Shape 1"/>
          <p:cNvSpPr/>
          <p:nvPr/>
        </p:nvSpPr>
        <p:spPr>
          <a:xfrm>
            <a:off x="0" y="0"/>
            <a:ext cx="14630400" cy="8229600"/>
          </a:xfrm>
          <a:prstGeom prst="rect">
            <a:avLst/>
          </a:prstGeom>
          <a:solidFill>
            <a:srgbClr val="050505"/>
          </a:solidFill>
          <a:ln/>
        </p:spPr>
      </p:sp>
      <p:pic>
        <p:nvPicPr>
          <p:cNvPr id="4" name="Image 0" descr="preencoded.png">
            <a:hlinkClick r:id="rId2" tooltip=""/>
          </p:cNvPr>
          <p:cNvPicPr>
            <a:picLocks noChangeAspect="1"/>
          </p:cNvPicPr>
          <p:nvPr/>
        </p:nvPicPr>
        <p:blipFill>
          <a:blip r:embed="rId1"/>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2.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4.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5.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7.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8.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9.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0.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793790" y="2901434"/>
            <a:ext cx="5670590"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Rational Functions</a:t>
            </a:r>
            <a:endParaRPr lang="en-US" sz="4450" dirty="0"/>
          </a:p>
        </p:txBody>
      </p:sp>
      <p:sp>
        <p:nvSpPr>
          <p:cNvPr id="4" name="Text 1"/>
          <p:cNvSpPr/>
          <p:nvPr/>
        </p:nvSpPr>
        <p:spPr>
          <a:xfrm>
            <a:off x="793790" y="3950375"/>
            <a:ext cx="7556421" cy="725805"/>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This presentation will delve into the world of rational functions, exploring their properties, graphs, and applications.</a:t>
            </a:r>
            <a:endParaRPr lang="en-US" sz="1750" dirty="0"/>
          </a:p>
        </p:txBody>
      </p:sp>
      <p:sp>
        <p:nvSpPr>
          <p:cNvPr id="5" name="Shape 2"/>
          <p:cNvSpPr/>
          <p:nvPr/>
        </p:nvSpPr>
        <p:spPr>
          <a:xfrm>
            <a:off x="793790" y="4948238"/>
            <a:ext cx="362903" cy="362903"/>
          </a:xfrm>
          <a:prstGeom prst="roundRect">
            <a:avLst>
              <a:gd name="adj" fmla="val 25194296"/>
            </a:avLst>
          </a:prstGeom>
          <a:solidFill>
            <a:srgbClr val="B32162"/>
          </a:solidFill>
          <a:ln w="7620">
            <a:solidFill>
              <a:srgbClr val="FFFFFF"/>
            </a:solidFill>
            <a:prstDash val="solid"/>
          </a:ln>
        </p:spPr>
      </p:sp>
      <p:sp>
        <p:nvSpPr>
          <p:cNvPr id="6" name="Text 3"/>
          <p:cNvSpPr/>
          <p:nvPr/>
        </p:nvSpPr>
        <p:spPr>
          <a:xfrm>
            <a:off x="927735" y="5080873"/>
            <a:ext cx="94893" cy="97512"/>
          </a:xfrm>
          <a:prstGeom prst="rect">
            <a:avLst/>
          </a:prstGeom>
          <a:noFill/>
          <a:ln/>
        </p:spPr>
        <p:txBody>
          <a:bodyPr wrap="none" lIns="0" tIns="0" rIns="0" bIns="0" rtlCol="0" anchor="t"/>
          <a:lstStyle/>
          <a:p>
            <a:pPr algn="ctr" indent="0" marL="0">
              <a:lnSpc>
                <a:spcPts val="750"/>
              </a:lnSpc>
              <a:buNone/>
            </a:pPr>
            <a:r>
              <a:rPr lang="en-US" sz="750" dirty="0">
                <a:solidFill>
                  <a:srgbClr val="FFFFFF"/>
                </a:solidFill>
                <a:latin typeface="Roboto Medium" pitchFamily="34" charset="0"/>
                <a:ea typeface="Roboto Medium" pitchFamily="34" charset="-122"/>
                <a:cs typeface="Roboto Medium" pitchFamily="34" charset="-120"/>
              </a:rPr>
              <a:t>oi</a:t>
            </a:r>
            <a:endParaRPr lang="en-US" sz="750" dirty="0"/>
          </a:p>
        </p:txBody>
      </p:sp>
      <p:sp>
        <p:nvSpPr>
          <p:cNvPr id="7" name="Text 4"/>
          <p:cNvSpPr/>
          <p:nvPr/>
        </p:nvSpPr>
        <p:spPr>
          <a:xfrm>
            <a:off x="1270040" y="4931331"/>
            <a:ext cx="1204198" cy="396835"/>
          </a:xfrm>
          <a:prstGeom prst="rect">
            <a:avLst/>
          </a:prstGeom>
          <a:noFill/>
          <a:ln/>
        </p:spPr>
        <p:txBody>
          <a:bodyPr wrap="none" lIns="0" tIns="0" rIns="0" bIns="0" rtlCol="0" anchor="t"/>
          <a:lstStyle/>
          <a:p>
            <a:pPr algn="l" indent="0" marL="0">
              <a:lnSpc>
                <a:spcPts val="3100"/>
              </a:lnSpc>
              <a:buNone/>
            </a:pPr>
            <a:r>
              <a:rPr lang="en-US" sz="2200" b="1" dirty="0">
                <a:solidFill>
                  <a:srgbClr val="E5E0DF"/>
                </a:solidFill>
                <a:latin typeface="Roboto Bold" pitchFamily="34" charset="0"/>
                <a:ea typeface="Roboto Bold" pitchFamily="34" charset="-122"/>
                <a:cs typeface="Roboto Bold" pitchFamily="34" charset="-120"/>
              </a:rPr>
              <a:t>by onyi ik</a:t>
            </a:r>
            <a:endParaRPr lang="en-US" sz="2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793790" y="1096923"/>
            <a:ext cx="11061740"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Common Mistakes and Misconceptions</a:t>
            </a:r>
            <a:endParaRPr lang="en-US" sz="4450" dirty="0"/>
          </a:p>
        </p:txBody>
      </p:sp>
      <p:sp>
        <p:nvSpPr>
          <p:cNvPr id="3" name="Shape 1"/>
          <p:cNvSpPr/>
          <p:nvPr/>
        </p:nvSpPr>
        <p:spPr>
          <a:xfrm>
            <a:off x="793790" y="2259330"/>
            <a:ext cx="2173724" cy="1306949"/>
          </a:xfrm>
          <a:prstGeom prst="roundRect">
            <a:avLst>
              <a:gd name="adj" fmla="val 7289"/>
            </a:avLst>
          </a:prstGeom>
          <a:solidFill>
            <a:srgbClr val="3D3D42"/>
          </a:solidFill>
          <a:ln w="7620">
            <a:solidFill>
              <a:srgbClr val="56565B"/>
            </a:solidFill>
            <a:prstDash val="solid"/>
          </a:ln>
        </p:spPr>
      </p:sp>
      <p:sp>
        <p:nvSpPr>
          <p:cNvPr id="4" name="Text 2"/>
          <p:cNvSpPr/>
          <p:nvPr/>
        </p:nvSpPr>
        <p:spPr>
          <a:xfrm>
            <a:off x="1028224" y="2686050"/>
            <a:ext cx="82748"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1</a:t>
            </a:r>
            <a:endParaRPr lang="en-US" sz="2200" dirty="0"/>
          </a:p>
        </p:txBody>
      </p:sp>
      <p:sp>
        <p:nvSpPr>
          <p:cNvPr id="5" name="Text 3"/>
          <p:cNvSpPr/>
          <p:nvPr/>
        </p:nvSpPr>
        <p:spPr>
          <a:xfrm>
            <a:off x="3194328" y="2486144"/>
            <a:ext cx="342197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Not Defining the Domain</a:t>
            </a:r>
            <a:endParaRPr lang="en-US" sz="2200" dirty="0"/>
          </a:p>
        </p:txBody>
      </p:sp>
      <p:sp>
        <p:nvSpPr>
          <p:cNvPr id="6" name="Text 4"/>
          <p:cNvSpPr/>
          <p:nvPr/>
        </p:nvSpPr>
        <p:spPr>
          <a:xfrm>
            <a:off x="3194328" y="2976563"/>
            <a:ext cx="8480346" cy="362903"/>
          </a:xfrm>
          <a:prstGeom prst="rect">
            <a:avLst/>
          </a:prstGeom>
          <a:noFill/>
          <a:ln/>
        </p:spPr>
        <p:txBody>
          <a:bodyPr wrap="non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Failing to exclude values that make the denominator zero can lead to incorrect results.</a:t>
            </a:r>
            <a:endParaRPr lang="en-US" sz="1750" dirty="0"/>
          </a:p>
        </p:txBody>
      </p:sp>
      <p:sp>
        <p:nvSpPr>
          <p:cNvPr id="7" name="Shape 5"/>
          <p:cNvSpPr/>
          <p:nvPr/>
        </p:nvSpPr>
        <p:spPr>
          <a:xfrm>
            <a:off x="3080861" y="3551039"/>
            <a:ext cx="10642402" cy="15240"/>
          </a:xfrm>
          <a:prstGeom prst="roundRect">
            <a:avLst>
              <a:gd name="adj" fmla="val 625116"/>
            </a:avLst>
          </a:prstGeom>
          <a:solidFill>
            <a:srgbClr val="56565B"/>
          </a:solidFill>
          <a:ln/>
        </p:spPr>
      </p:sp>
      <p:sp>
        <p:nvSpPr>
          <p:cNvPr id="8" name="Shape 6"/>
          <p:cNvSpPr/>
          <p:nvPr/>
        </p:nvSpPr>
        <p:spPr>
          <a:xfrm>
            <a:off x="793790" y="3679627"/>
            <a:ext cx="4347567" cy="1669852"/>
          </a:xfrm>
          <a:prstGeom prst="roundRect">
            <a:avLst>
              <a:gd name="adj" fmla="val 5705"/>
            </a:avLst>
          </a:prstGeom>
          <a:solidFill>
            <a:srgbClr val="3D3D42"/>
          </a:solidFill>
          <a:ln w="7620">
            <a:solidFill>
              <a:srgbClr val="56565B"/>
            </a:solidFill>
            <a:prstDash val="solid"/>
          </a:ln>
        </p:spPr>
      </p:sp>
      <p:sp>
        <p:nvSpPr>
          <p:cNvPr id="9" name="Text 7"/>
          <p:cNvSpPr/>
          <p:nvPr/>
        </p:nvSpPr>
        <p:spPr>
          <a:xfrm>
            <a:off x="1028224" y="4287798"/>
            <a:ext cx="162163"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2</a:t>
            </a:r>
            <a:endParaRPr lang="en-US" sz="2200" dirty="0"/>
          </a:p>
        </p:txBody>
      </p:sp>
      <p:sp>
        <p:nvSpPr>
          <p:cNvPr id="10" name="Text 8"/>
          <p:cNvSpPr/>
          <p:nvPr/>
        </p:nvSpPr>
        <p:spPr>
          <a:xfrm>
            <a:off x="5368171" y="3906441"/>
            <a:ext cx="3930372"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Incorrectly Canceling Terms</a:t>
            </a:r>
            <a:endParaRPr lang="en-US" sz="2200" dirty="0"/>
          </a:p>
        </p:txBody>
      </p:sp>
      <p:sp>
        <p:nvSpPr>
          <p:cNvPr id="11" name="Text 9"/>
          <p:cNvSpPr/>
          <p:nvPr/>
        </p:nvSpPr>
        <p:spPr>
          <a:xfrm>
            <a:off x="5368171" y="4396859"/>
            <a:ext cx="8241625"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Only factors that are common to both the numerator and the denominator can be canceled.</a:t>
            </a:r>
            <a:endParaRPr lang="en-US" sz="1750" dirty="0"/>
          </a:p>
        </p:txBody>
      </p:sp>
      <p:sp>
        <p:nvSpPr>
          <p:cNvPr id="12" name="Shape 10"/>
          <p:cNvSpPr/>
          <p:nvPr/>
        </p:nvSpPr>
        <p:spPr>
          <a:xfrm>
            <a:off x="5254704" y="5334238"/>
            <a:ext cx="8468558" cy="15240"/>
          </a:xfrm>
          <a:prstGeom prst="roundRect">
            <a:avLst>
              <a:gd name="adj" fmla="val 625116"/>
            </a:avLst>
          </a:prstGeom>
          <a:solidFill>
            <a:srgbClr val="56565B"/>
          </a:solidFill>
          <a:ln/>
        </p:spPr>
      </p:sp>
      <p:sp>
        <p:nvSpPr>
          <p:cNvPr id="13" name="Shape 11"/>
          <p:cNvSpPr/>
          <p:nvPr/>
        </p:nvSpPr>
        <p:spPr>
          <a:xfrm>
            <a:off x="793790" y="5462826"/>
            <a:ext cx="6521410" cy="1669852"/>
          </a:xfrm>
          <a:prstGeom prst="roundRect">
            <a:avLst>
              <a:gd name="adj" fmla="val 5705"/>
            </a:avLst>
          </a:prstGeom>
          <a:solidFill>
            <a:srgbClr val="3D3D42"/>
          </a:solidFill>
          <a:ln w="7620">
            <a:solidFill>
              <a:srgbClr val="56565B"/>
            </a:solidFill>
            <a:prstDash val="solid"/>
          </a:ln>
        </p:spPr>
      </p:sp>
      <p:sp>
        <p:nvSpPr>
          <p:cNvPr id="14" name="Text 12"/>
          <p:cNvSpPr/>
          <p:nvPr/>
        </p:nvSpPr>
        <p:spPr>
          <a:xfrm>
            <a:off x="1028224" y="6070997"/>
            <a:ext cx="165854"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3</a:t>
            </a:r>
            <a:endParaRPr lang="en-US" sz="2200" dirty="0"/>
          </a:p>
        </p:txBody>
      </p:sp>
      <p:sp>
        <p:nvSpPr>
          <p:cNvPr id="15" name="Text 13"/>
          <p:cNvSpPr/>
          <p:nvPr/>
        </p:nvSpPr>
        <p:spPr>
          <a:xfrm>
            <a:off x="7542014" y="5689640"/>
            <a:ext cx="4266486"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Misunderstanding Asymptotes</a:t>
            </a:r>
            <a:endParaRPr lang="en-US" sz="2200" dirty="0"/>
          </a:p>
        </p:txBody>
      </p:sp>
      <p:sp>
        <p:nvSpPr>
          <p:cNvPr id="16" name="Text 14"/>
          <p:cNvSpPr/>
          <p:nvPr/>
        </p:nvSpPr>
        <p:spPr>
          <a:xfrm>
            <a:off x="7542014" y="6180058"/>
            <a:ext cx="6067782"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Knowing the difference between vertical and horizontal asymptotes and their role in the graph is essential.</a:t>
            </a:r>
            <a:endParaRPr lang="en-US" sz="1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2479000"/>
            <a:ext cx="9406771"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Introduction to Rational Functions</a:t>
            </a:r>
            <a:endParaRPr lang="en-US" sz="4450" dirty="0"/>
          </a:p>
        </p:txBody>
      </p:sp>
      <p:sp>
        <p:nvSpPr>
          <p:cNvPr id="3" name="Text 1"/>
          <p:cNvSpPr/>
          <p:nvPr/>
        </p:nvSpPr>
        <p:spPr>
          <a:xfrm>
            <a:off x="793790" y="3732014"/>
            <a:ext cx="6244709" cy="1814513"/>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Rational functions are defined as functions that can be expressed as the ratio of two polynomials. The denominator of a rational function cannot be zero, as division by zero is undefined. This is a key concept to remember when dealing with rational functions.</a:t>
            </a:r>
            <a:endParaRPr lang="en-US" sz="1750" dirty="0"/>
          </a:p>
        </p:txBody>
      </p:sp>
      <p:sp>
        <p:nvSpPr>
          <p:cNvPr id="4" name="Text 2"/>
          <p:cNvSpPr/>
          <p:nvPr/>
        </p:nvSpPr>
        <p:spPr>
          <a:xfrm>
            <a:off x="7599521" y="3732014"/>
            <a:ext cx="6244709" cy="145161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For example, the function f(x) = (x + 2) / (x - 3) is a rational function. The numerator is the polynomial x + 2, and the denominator is the polynomial x - 3. This function is undefined for x = 3 because the denominator becomes zero at that point.</a:t>
            </a:r>
            <a:endParaRPr lang="en-US" sz="1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793790" y="760333"/>
            <a:ext cx="7556421" cy="1417558"/>
          </a:xfrm>
          <a:prstGeom prst="rect">
            <a:avLst/>
          </a:prstGeom>
          <a:noFill/>
          <a:ln/>
        </p:spPr>
        <p:txBody>
          <a:bodyPr wrap="squar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Domain and Range of Rational Functions</a:t>
            </a:r>
            <a:endParaRPr lang="en-US" sz="4450" dirty="0"/>
          </a:p>
        </p:txBody>
      </p:sp>
      <p:sp>
        <p:nvSpPr>
          <p:cNvPr id="4" name="Shape 1"/>
          <p:cNvSpPr/>
          <p:nvPr/>
        </p:nvSpPr>
        <p:spPr>
          <a:xfrm>
            <a:off x="793790" y="2518053"/>
            <a:ext cx="3664863" cy="4951214"/>
          </a:xfrm>
          <a:prstGeom prst="roundRect">
            <a:avLst>
              <a:gd name="adj" fmla="val 2599"/>
            </a:avLst>
          </a:prstGeom>
          <a:solidFill>
            <a:srgbClr val="3D3D42"/>
          </a:solidFill>
          <a:ln w="7620">
            <a:solidFill>
              <a:srgbClr val="56565B"/>
            </a:solidFill>
            <a:prstDash val="solid"/>
          </a:ln>
        </p:spPr>
      </p:sp>
      <p:sp>
        <p:nvSpPr>
          <p:cNvPr id="5" name="Text 2"/>
          <p:cNvSpPr/>
          <p:nvPr/>
        </p:nvSpPr>
        <p:spPr>
          <a:xfrm>
            <a:off x="1028224" y="2752487"/>
            <a:ext cx="2835235" cy="354330"/>
          </a:xfrm>
          <a:prstGeom prst="rect">
            <a:avLst/>
          </a:prstGeom>
          <a:noFill/>
          <a:ln/>
        </p:spPr>
        <p:txBody>
          <a:bodyPr wrap="none" lIns="0" tIns="0" rIns="0" bIns="0" rtlCol="0" anchor="t"/>
          <a:lstStyle/>
          <a:p>
            <a:pP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Domain</a:t>
            </a:r>
            <a:endParaRPr lang="en-US" sz="2200" dirty="0"/>
          </a:p>
        </p:txBody>
      </p:sp>
      <p:sp>
        <p:nvSpPr>
          <p:cNvPr id="6" name="Text 3"/>
          <p:cNvSpPr/>
          <p:nvPr/>
        </p:nvSpPr>
        <p:spPr>
          <a:xfrm>
            <a:off x="1028224" y="3242905"/>
            <a:ext cx="3195995" cy="3991928"/>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The domain of a rational function is the set of all real numbers where the function is defined. This means we need to exclude values that make the denominator zero. Finding the domain involves setting the denominator equal to zero and solving for x. These excluded values are called vertical asymptotes.</a:t>
            </a:r>
            <a:endParaRPr lang="en-US" sz="1750" dirty="0"/>
          </a:p>
        </p:txBody>
      </p:sp>
      <p:sp>
        <p:nvSpPr>
          <p:cNvPr id="7" name="Shape 4"/>
          <p:cNvSpPr/>
          <p:nvPr/>
        </p:nvSpPr>
        <p:spPr>
          <a:xfrm>
            <a:off x="4685467" y="2518053"/>
            <a:ext cx="3664863" cy="4951214"/>
          </a:xfrm>
          <a:prstGeom prst="roundRect">
            <a:avLst>
              <a:gd name="adj" fmla="val 2599"/>
            </a:avLst>
          </a:prstGeom>
          <a:solidFill>
            <a:srgbClr val="3D3D42"/>
          </a:solidFill>
          <a:ln w="7620">
            <a:solidFill>
              <a:srgbClr val="56565B"/>
            </a:solidFill>
            <a:prstDash val="solid"/>
          </a:ln>
        </p:spPr>
      </p:sp>
      <p:sp>
        <p:nvSpPr>
          <p:cNvPr id="8" name="Text 5"/>
          <p:cNvSpPr/>
          <p:nvPr/>
        </p:nvSpPr>
        <p:spPr>
          <a:xfrm>
            <a:off x="4919901" y="2752487"/>
            <a:ext cx="2835235" cy="354330"/>
          </a:xfrm>
          <a:prstGeom prst="rect">
            <a:avLst/>
          </a:prstGeom>
          <a:noFill/>
          <a:ln/>
        </p:spPr>
        <p:txBody>
          <a:bodyPr wrap="none" lIns="0" tIns="0" rIns="0" bIns="0" rtlCol="0" anchor="t"/>
          <a:lstStyle/>
          <a:p>
            <a:pPr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Range</a:t>
            </a:r>
            <a:endParaRPr lang="en-US" sz="2200" dirty="0"/>
          </a:p>
        </p:txBody>
      </p:sp>
      <p:sp>
        <p:nvSpPr>
          <p:cNvPr id="9" name="Text 6"/>
          <p:cNvSpPr/>
          <p:nvPr/>
        </p:nvSpPr>
        <p:spPr>
          <a:xfrm>
            <a:off x="4919901" y="3242905"/>
            <a:ext cx="3195995" cy="2903220"/>
          </a:xfrm>
          <a:prstGeom prst="rect">
            <a:avLst/>
          </a:prstGeom>
          <a:noFill/>
          <a:ln/>
        </p:spPr>
        <p:txBody>
          <a:bodyPr wrap="square" lIns="0" tIns="0" rIns="0" bIns="0" rtlCol="0" anchor="t"/>
          <a:lstStyle/>
          <a:p>
            <a:pPr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The range of a rational function is the set of all possible output values. To find the range, we need to consider the behavior of the function as x approaches positive and negative infinity. This involves analyzing horizontal asymptotes.</a:t>
            </a:r>
            <a:endParaRPr lang="en-US" sz="1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793790" y="1505069"/>
            <a:ext cx="7556421" cy="1417558"/>
          </a:xfrm>
          <a:prstGeom prst="rect">
            <a:avLst/>
          </a:prstGeom>
          <a:noFill/>
          <a:ln/>
        </p:spPr>
        <p:txBody>
          <a:bodyPr wrap="squar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Asymptotes of Rational Functions</a:t>
            </a:r>
            <a:endParaRPr lang="en-US" sz="4450" dirty="0"/>
          </a:p>
        </p:txBody>
      </p:sp>
      <p:pic>
        <p:nvPicPr>
          <p:cNvPr id="4" name="Image 1" descr="preencoded.png">    </p:cNvPr>
          <p:cNvPicPr>
            <a:picLocks noChangeAspect="1"/>
          </p:cNvPicPr>
          <p:nvPr/>
        </p:nvPicPr>
        <p:blipFill>
          <a:blip r:embed="rId2"/>
          <a:stretch>
            <a:fillRect/>
          </a:stretch>
        </p:blipFill>
        <p:spPr>
          <a:xfrm>
            <a:off x="793790" y="3262789"/>
            <a:ext cx="566976" cy="566976"/>
          </a:xfrm>
          <a:prstGeom prst="rect">
            <a:avLst/>
          </a:prstGeom>
        </p:spPr>
      </p:pic>
      <p:sp>
        <p:nvSpPr>
          <p:cNvPr id="5" name="Text 1"/>
          <p:cNvSpPr/>
          <p:nvPr/>
        </p:nvSpPr>
        <p:spPr>
          <a:xfrm>
            <a:off x="793790" y="4056578"/>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Vertical Asymptotes</a:t>
            </a:r>
            <a:endParaRPr lang="en-US" sz="2200" dirty="0"/>
          </a:p>
        </p:txBody>
      </p:sp>
      <p:sp>
        <p:nvSpPr>
          <p:cNvPr id="6" name="Text 2"/>
          <p:cNvSpPr/>
          <p:nvPr/>
        </p:nvSpPr>
        <p:spPr>
          <a:xfrm>
            <a:off x="793790" y="4546997"/>
            <a:ext cx="3608070" cy="1814513"/>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Vertical asymptotes occur at values of x that make the denominator zero. They represent a vertical line where the function approaches infinity.</a:t>
            </a:r>
            <a:endParaRPr lang="en-US" sz="1750" dirty="0"/>
          </a:p>
        </p:txBody>
      </p:sp>
      <p:pic>
        <p:nvPicPr>
          <p:cNvPr id="7" name="Image 2" descr="preencoded.png">    </p:cNvPr>
          <p:cNvPicPr>
            <a:picLocks noChangeAspect="1"/>
          </p:cNvPicPr>
          <p:nvPr/>
        </p:nvPicPr>
        <p:blipFill>
          <a:blip r:embed="rId3"/>
          <a:stretch>
            <a:fillRect/>
          </a:stretch>
        </p:blipFill>
        <p:spPr>
          <a:xfrm>
            <a:off x="4742021" y="3262789"/>
            <a:ext cx="566976" cy="566976"/>
          </a:xfrm>
          <a:prstGeom prst="rect">
            <a:avLst/>
          </a:prstGeom>
        </p:spPr>
      </p:pic>
      <p:sp>
        <p:nvSpPr>
          <p:cNvPr id="8" name="Text 3"/>
          <p:cNvSpPr/>
          <p:nvPr/>
        </p:nvSpPr>
        <p:spPr>
          <a:xfrm>
            <a:off x="4742021" y="4056578"/>
            <a:ext cx="3131820"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Horizontal Asymptotes</a:t>
            </a:r>
            <a:endParaRPr lang="en-US" sz="2200" dirty="0"/>
          </a:p>
        </p:txBody>
      </p:sp>
      <p:sp>
        <p:nvSpPr>
          <p:cNvPr id="9" name="Text 4"/>
          <p:cNvSpPr/>
          <p:nvPr/>
        </p:nvSpPr>
        <p:spPr>
          <a:xfrm>
            <a:off x="4742021" y="4546997"/>
            <a:ext cx="3608189" cy="217741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Horizontal asymptotes occur when the function approaches a specific value as x approaches infinity or negative infinity. They indicate the behavior of the function at the extremes.</a:t>
            </a:r>
            <a:endParaRPr lang="en-US" sz="1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75930" y="609600"/>
            <a:ext cx="7746683" cy="692706"/>
          </a:xfrm>
          <a:prstGeom prst="rect">
            <a:avLst/>
          </a:prstGeom>
          <a:noFill/>
          <a:ln/>
        </p:spPr>
        <p:txBody>
          <a:bodyPr wrap="none" lIns="0" tIns="0" rIns="0" bIns="0" rtlCol="0" anchor="t"/>
          <a:lstStyle/>
          <a:p>
            <a:pPr indent="0" marL="0">
              <a:lnSpc>
                <a:spcPts val="5450"/>
              </a:lnSpc>
              <a:buNone/>
            </a:pPr>
            <a:r>
              <a:rPr lang="en-US" sz="4350" dirty="0">
                <a:solidFill>
                  <a:srgbClr val="F2F2F3"/>
                </a:solidFill>
                <a:latin typeface="Poppins Light" pitchFamily="34" charset="0"/>
                <a:ea typeface="Poppins Light" pitchFamily="34" charset="-122"/>
                <a:cs typeface="Poppins Light" pitchFamily="34" charset="-120"/>
              </a:rPr>
              <a:t>Graphing Rational Functions</a:t>
            </a:r>
            <a:endParaRPr lang="en-US" sz="4350" dirty="0"/>
          </a:p>
        </p:txBody>
      </p:sp>
      <p:sp>
        <p:nvSpPr>
          <p:cNvPr id="3" name="Shape 1"/>
          <p:cNvSpPr/>
          <p:nvPr/>
        </p:nvSpPr>
        <p:spPr>
          <a:xfrm>
            <a:off x="7299960" y="1745694"/>
            <a:ext cx="30480" cy="5874901"/>
          </a:xfrm>
          <a:prstGeom prst="roundRect">
            <a:avLst>
              <a:gd name="adj" fmla="val 305487"/>
            </a:avLst>
          </a:prstGeom>
          <a:solidFill>
            <a:srgbClr val="56565B"/>
          </a:solidFill>
          <a:ln/>
        </p:spPr>
      </p:sp>
      <p:sp>
        <p:nvSpPr>
          <p:cNvPr id="4" name="Shape 2"/>
          <p:cNvSpPr/>
          <p:nvPr/>
        </p:nvSpPr>
        <p:spPr>
          <a:xfrm>
            <a:off x="6320373" y="2229088"/>
            <a:ext cx="775930" cy="30480"/>
          </a:xfrm>
          <a:prstGeom prst="roundRect">
            <a:avLst>
              <a:gd name="adj" fmla="val 305487"/>
            </a:avLst>
          </a:prstGeom>
          <a:solidFill>
            <a:srgbClr val="56565B"/>
          </a:solidFill>
          <a:ln/>
        </p:spPr>
      </p:sp>
      <p:sp>
        <p:nvSpPr>
          <p:cNvPr id="5" name="Shape 3"/>
          <p:cNvSpPr/>
          <p:nvPr/>
        </p:nvSpPr>
        <p:spPr>
          <a:xfrm>
            <a:off x="7065824" y="1995011"/>
            <a:ext cx="498753" cy="498753"/>
          </a:xfrm>
          <a:prstGeom prst="roundRect">
            <a:avLst>
              <a:gd name="adj" fmla="val 18669"/>
            </a:avLst>
          </a:prstGeom>
          <a:solidFill>
            <a:srgbClr val="3D3D42"/>
          </a:solidFill>
          <a:ln w="7620">
            <a:solidFill>
              <a:srgbClr val="56565B"/>
            </a:solidFill>
            <a:prstDash val="solid"/>
          </a:ln>
        </p:spPr>
      </p:sp>
      <p:sp>
        <p:nvSpPr>
          <p:cNvPr id="6" name="Text 4"/>
          <p:cNvSpPr/>
          <p:nvPr/>
        </p:nvSpPr>
        <p:spPr>
          <a:xfrm>
            <a:off x="7266563" y="2078117"/>
            <a:ext cx="97155" cy="332542"/>
          </a:xfrm>
          <a:prstGeom prst="rect">
            <a:avLst/>
          </a:prstGeom>
          <a:noFill/>
          <a:ln/>
        </p:spPr>
        <p:txBody>
          <a:bodyPr wrap="none" lIns="0" tIns="0" rIns="0" bIns="0" rtlCol="0" anchor="t"/>
          <a:lstStyle/>
          <a:p>
            <a:pPr algn="ctr" indent="0" marL="0">
              <a:lnSpc>
                <a:spcPts val="2600"/>
              </a:lnSpc>
              <a:buNone/>
            </a:pPr>
            <a:r>
              <a:rPr lang="en-US" sz="2600" dirty="0">
                <a:solidFill>
                  <a:srgbClr val="E5E0DF"/>
                </a:solidFill>
                <a:latin typeface="Poppins Light" pitchFamily="34" charset="0"/>
                <a:ea typeface="Poppins Light" pitchFamily="34" charset="-122"/>
                <a:cs typeface="Poppins Light" pitchFamily="34" charset="-120"/>
              </a:rPr>
              <a:t>1</a:t>
            </a:r>
            <a:endParaRPr lang="en-US" sz="2600" dirty="0"/>
          </a:p>
        </p:txBody>
      </p:sp>
      <p:sp>
        <p:nvSpPr>
          <p:cNvPr id="7" name="Text 5"/>
          <p:cNvSpPr/>
          <p:nvPr/>
        </p:nvSpPr>
        <p:spPr>
          <a:xfrm>
            <a:off x="775930" y="1967389"/>
            <a:ext cx="5319951" cy="709374"/>
          </a:xfrm>
          <a:prstGeom prst="rect">
            <a:avLst/>
          </a:prstGeom>
          <a:noFill/>
          <a:ln/>
        </p:spPr>
        <p:txBody>
          <a:bodyPr wrap="square" lIns="0" tIns="0" rIns="0" bIns="0" rtlCol="0" anchor="t"/>
          <a:lstStyle/>
          <a:p>
            <a:pPr algn="r" indent="0" marL="0">
              <a:lnSpc>
                <a:spcPts val="2750"/>
              </a:lnSpc>
              <a:buNone/>
            </a:pPr>
            <a:r>
              <a:rPr lang="en-US" sz="1700" dirty="0">
                <a:solidFill>
                  <a:srgbClr val="E5E0DF"/>
                </a:solidFill>
                <a:latin typeface="Roboto Light" pitchFamily="34" charset="0"/>
                <a:ea typeface="Roboto Light" pitchFamily="34" charset="-122"/>
                <a:cs typeface="Roboto Light" pitchFamily="34" charset="-120"/>
              </a:rPr>
              <a:t>Identify the vertical asymptotes by setting the denominator equal to zero and solving for x.</a:t>
            </a:r>
            <a:endParaRPr lang="en-US" sz="1700" dirty="0"/>
          </a:p>
        </p:txBody>
      </p:sp>
      <p:sp>
        <p:nvSpPr>
          <p:cNvPr id="8" name="Shape 6"/>
          <p:cNvSpPr/>
          <p:nvPr/>
        </p:nvSpPr>
        <p:spPr>
          <a:xfrm>
            <a:off x="7534096" y="3337560"/>
            <a:ext cx="775930" cy="30480"/>
          </a:xfrm>
          <a:prstGeom prst="roundRect">
            <a:avLst>
              <a:gd name="adj" fmla="val 305487"/>
            </a:avLst>
          </a:prstGeom>
          <a:solidFill>
            <a:srgbClr val="56565B"/>
          </a:solidFill>
          <a:ln/>
        </p:spPr>
      </p:sp>
      <p:sp>
        <p:nvSpPr>
          <p:cNvPr id="9" name="Shape 7"/>
          <p:cNvSpPr/>
          <p:nvPr/>
        </p:nvSpPr>
        <p:spPr>
          <a:xfrm>
            <a:off x="7065824" y="3103483"/>
            <a:ext cx="498753" cy="498753"/>
          </a:xfrm>
          <a:prstGeom prst="roundRect">
            <a:avLst>
              <a:gd name="adj" fmla="val 18669"/>
            </a:avLst>
          </a:prstGeom>
          <a:solidFill>
            <a:srgbClr val="3D3D42"/>
          </a:solidFill>
          <a:ln w="7620">
            <a:solidFill>
              <a:srgbClr val="56565B"/>
            </a:solidFill>
            <a:prstDash val="solid"/>
          </a:ln>
        </p:spPr>
      </p:sp>
      <p:sp>
        <p:nvSpPr>
          <p:cNvPr id="10" name="Text 8"/>
          <p:cNvSpPr/>
          <p:nvPr/>
        </p:nvSpPr>
        <p:spPr>
          <a:xfrm>
            <a:off x="7220010" y="3186589"/>
            <a:ext cx="190262" cy="332542"/>
          </a:xfrm>
          <a:prstGeom prst="rect">
            <a:avLst/>
          </a:prstGeom>
          <a:noFill/>
          <a:ln/>
        </p:spPr>
        <p:txBody>
          <a:bodyPr wrap="none" lIns="0" tIns="0" rIns="0" bIns="0" rtlCol="0" anchor="t"/>
          <a:lstStyle/>
          <a:p>
            <a:pPr algn="ctr" indent="0" marL="0">
              <a:lnSpc>
                <a:spcPts val="2600"/>
              </a:lnSpc>
              <a:buNone/>
            </a:pPr>
            <a:r>
              <a:rPr lang="en-US" sz="2600" dirty="0">
                <a:solidFill>
                  <a:srgbClr val="E5E0DF"/>
                </a:solidFill>
                <a:latin typeface="Poppins Light" pitchFamily="34" charset="0"/>
                <a:ea typeface="Poppins Light" pitchFamily="34" charset="-122"/>
                <a:cs typeface="Poppins Light" pitchFamily="34" charset="-120"/>
              </a:rPr>
              <a:t>2</a:t>
            </a:r>
            <a:endParaRPr lang="en-US" sz="2600" dirty="0"/>
          </a:p>
        </p:txBody>
      </p:sp>
      <p:sp>
        <p:nvSpPr>
          <p:cNvPr id="11" name="Text 9"/>
          <p:cNvSpPr/>
          <p:nvPr/>
        </p:nvSpPr>
        <p:spPr>
          <a:xfrm>
            <a:off x="8534519" y="3075861"/>
            <a:ext cx="5319951" cy="709374"/>
          </a:xfrm>
          <a:prstGeom prst="rect">
            <a:avLst/>
          </a:prstGeom>
          <a:noFill/>
          <a:ln/>
        </p:spPr>
        <p:txBody>
          <a:bodyPr wrap="square" lIns="0" tIns="0" rIns="0" bIns="0" rtlCol="0" anchor="t"/>
          <a:lstStyle/>
          <a:p>
            <a:pPr algn="l" indent="0" marL="0">
              <a:lnSpc>
                <a:spcPts val="2750"/>
              </a:lnSpc>
              <a:buNone/>
            </a:pPr>
            <a:r>
              <a:rPr lang="en-US" sz="1700" dirty="0">
                <a:solidFill>
                  <a:srgbClr val="E5E0DF"/>
                </a:solidFill>
                <a:latin typeface="Roboto Light" pitchFamily="34" charset="0"/>
                <a:ea typeface="Roboto Light" pitchFamily="34" charset="-122"/>
                <a:cs typeface="Roboto Light" pitchFamily="34" charset="-120"/>
              </a:rPr>
              <a:t>Determine the horizontal asymptote by comparing the degrees of the numerator and denominator.</a:t>
            </a:r>
            <a:endParaRPr lang="en-US" sz="1700" dirty="0"/>
          </a:p>
        </p:txBody>
      </p:sp>
      <p:sp>
        <p:nvSpPr>
          <p:cNvPr id="12" name="Shape 10"/>
          <p:cNvSpPr/>
          <p:nvPr/>
        </p:nvSpPr>
        <p:spPr>
          <a:xfrm>
            <a:off x="6320373" y="4335185"/>
            <a:ext cx="775930" cy="30480"/>
          </a:xfrm>
          <a:prstGeom prst="roundRect">
            <a:avLst>
              <a:gd name="adj" fmla="val 305487"/>
            </a:avLst>
          </a:prstGeom>
          <a:solidFill>
            <a:srgbClr val="56565B"/>
          </a:solidFill>
          <a:ln/>
        </p:spPr>
      </p:sp>
      <p:sp>
        <p:nvSpPr>
          <p:cNvPr id="13" name="Shape 11"/>
          <p:cNvSpPr/>
          <p:nvPr/>
        </p:nvSpPr>
        <p:spPr>
          <a:xfrm>
            <a:off x="7065824" y="4101108"/>
            <a:ext cx="498753" cy="498753"/>
          </a:xfrm>
          <a:prstGeom prst="roundRect">
            <a:avLst>
              <a:gd name="adj" fmla="val 18669"/>
            </a:avLst>
          </a:prstGeom>
          <a:solidFill>
            <a:srgbClr val="3D3D42"/>
          </a:solidFill>
          <a:ln w="7620">
            <a:solidFill>
              <a:srgbClr val="56565B"/>
            </a:solidFill>
            <a:prstDash val="solid"/>
          </a:ln>
        </p:spPr>
      </p:sp>
      <p:sp>
        <p:nvSpPr>
          <p:cNvPr id="14" name="Text 12"/>
          <p:cNvSpPr/>
          <p:nvPr/>
        </p:nvSpPr>
        <p:spPr>
          <a:xfrm>
            <a:off x="7217866" y="4184213"/>
            <a:ext cx="194548" cy="332542"/>
          </a:xfrm>
          <a:prstGeom prst="rect">
            <a:avLst/>
          </a:prstGeom>
          <a:noFill/>
          <a:ln/>
        </p:spPr>
        <p:txBody>
          <a:bodyPr wrap="none" lIns="0" tIns="0" rIns="0" bIns="0" rtlCol="0" anchor="t"/>
          <a:lstStyle/>
          <a:p>
            <a:pPr algn="ctr" indent="0" marL="0">
              <a:lnSpc>
                <a:spcPts val="2600"/>
              </a:lnSpc>
              <a:buNone/>
            </a:pPr>
            <a:r>
              <a:rPr lang="en-US" sz="2600" dirty="0">
                <a:solidFill>
                  <a:srgbClr val="E5E0DF"/>
                </a:solidFill>
                <a:latin typeface="Poppins Light" pitchFamily="34" charset="0"/>
                <a:ea typeface="Poppins Light" pitchFamily="34" charset="-122"/>
                <a:cs typeface="Poppins Light" pitchFamily="34" charset="-120"/>
              </a:rPr>
              <a:t>3</a:t>
            </a:r>
            <a:endParaRPr lang="en-US" sz="2600" dirty="0"/>
          </a:p>
        </p:txBody>
      </p:sp>
      <p:sp>
        <p:nvSpPr>
          <p:cNvPr id="15" name="Text 13"/>
          <p:cNvSpPr/>
          <p:nvPr/>
        </p:nvSpPr>
        <p:spPr>
          <a:xfrm>
            <a:off x="775930" y="4073485"/>
            <a:ext cx="5319951" cy="709374"/>
          </a:xfrm>
          <a:prstGeom prst="rect">
            <a:avLst/>
          </a:prstGeom>
          <a:noFill/>
          <a:ln/>
        </p:spPr>
        <p:txBody>
          <a:bodyPr wrap="square" lIns="0" tIns="0" rIns="0" bIns="0" rtlCol="0" anchor="t"/>
          <a:lstStyle/>
          <a:p>
            <a:pPr algn="r" indent="0" marL="0">
              <a:lnSpc>
                <a:spcPts val="2750"/>
              </a:lnSpc>
              <a:buNone/>
            </a:pPr>
            <a:r>
              <a:rPr lang="en-US" sz="1700" dirty="0">
                <a:solidFill>
                  <a:srgbClr val="E5E0DF"/>
                </a:solidFill>
                <a:latin typeface="Roboto Light" pitchFamily="34" charset="0"/>
                <a:ea typeface="Roboto Light" pitchFamily="34" charset="-122"/>
                <a:cs typeface="Roboto Light" pitchFamily="34" charset="-120"/>
              </a:rPr>
              <a:t>Find the x-intercepts by setting the numerator equal to zero and solving for x.</a:t>
            </a:r>
            <a:endParaRPr lang="en-US" sz="1700" dirty="0"/>
          </a:p>
        </p:txBody>
      </p:sp>
      <p:sp>
        <p:nvSpPr>
          <p:cNvPr id="16" name="Shape 14"/>
          <p:cNvSpPr/>
          <p:nvPr/>
        </p:nvSpPr>
        <p:spPr>
          <a:xfrm>
            <a:off x="7534096" y="5332809"/>
            <a:ext cx="775930" cy="30480"/>
          </a:xfrm>
          <a:prstGeom prst="roundRect">
            <a:avLst>
              <a:gd name="adj" fmla="val 305487"/>
            </a:avLst>
          </a:prstGeom>
          <a:solidFill>
            <a:srgbClr val="56565B"/>
          </a:solidFill>
          <a:ln/>
        </p:spPr>
      </p:sp>
      <p:sp>
        <p:nvSpPr>
          <p:cNvPr id="17" name="Shape 15"/>
          <p:cNvSpPr/>
          <p:nvPr/>
        </p:nvSpPr>
        <p:spPr>
          <a:xfrm>
            <a:off x="7065824" y="5098733"/>
            <a:ext cx="498753" cy="498753"/>
          </a:xfrm>
          <a:prstGeom prst="roundRect">
            <a:avLst>
              <a:gd name="adj" fmla="val 18669"/>
            </a:avLst>
          </a:prstGeom>
          <a:solidFill>
            <a:srgbClr val="3D3D42"/>
          </a:solidFill>
          <a:ln w="7620">
            <a:solidFill>
              <a:srgbClr val="56565B"/>
            </a:solidFill>
            <a:prstDash val="solid"/>
          </a:ln>
        </p:spPr>
      </p:sp>
      <p:sp>
        <p:nvSpPr>
          <p:cNvPr id="18" name="Text 16"/>
          <p:cNvSpPr/>
          <p:nvPr/>
        </p:nvSpPr>
        <p:spPr>
          <a:xfrm>
            <a:off x="7213223" y="5181838"/>
            <a:ext cx="203835" cy="332542"/>
          </a:xfrm>
          <a:prstGeom prst="rect">
            <a:avLst/>
          </a:prstGeom>
          <a:noFill/>
          <a:ln/>
        </p:spPr>
        <p:txBody>
          <a:bodyPr wrap="none" lIns="0" tIns="0" rIns="0" bIns="0" rtlCol="0" anchor="t"/>
          <a:lstStyle/>
          <a:p>
            <a:pPr algn="ctr" indent="0" marL="0">
              <a:lnSpc>
                <a:spcPts val="2600"/>
              </a:lnSpc>
              <a:buNone/>
            </a:pPr>
            <a:r>
              <a:rPr lang="en-US" sz="2600" dirty="0">
                <a:solidFill>
                  <a:srgbClr val="E5E0DF"/>
                </a:solidFill>
                <a:latin typeface="Poppins Light" pitchFamily="34" charset="0"/>
                <a:ea typeface="Poppins Light" pitchFamily="34" charset="-122"/>
                <a:cs typeface="Poppins Light" pitchFamily="34" charset="-120"/>
              </a:rPr>
              <a:t>4</a:t>
            </a:r>
            <a:endParaRPr lang="en-US" sz="2600" dirty="0"/>
          </a:p>
        </p:txBody>
      </p:sp>
      <p:sp>
        <p:nvSpPr>
          <p:cNvPr id="19" name="Text 17"/>
          <p:cNvSpPr/>
          <p:nvPr/>
        </p:nvSpPr>
        <p:spPr>
          <a:xfrm>
            <a:off x="8534519" y="5071110"/>
            <a:ext cx="5319951" cy="709374"/>
          </a:xfrm>
          <a:prstGeom prst="rect">
            <a:avLst/>
          </a:prstGeom>
          <a:noFill/>
          <a:ln/>
        </p:spPr>
        <p:txBody>
          <a:bodyPr wrap="square" lIns="0" tIns="0" rIns="0" bIns="0" rtlCol="0" anchor="t"/>
          <a:lstStyle/>
          <a:p>
            <a:pPr algn="l" indent="0" marL="0">
              <a:lnSpc>
                <a:spcPts val="2750"/>
              </a:lnSpc>
              <a:buNone/>
            </a:pPr>
            <a:r>
              <a:rPr lang="en-US" sz="1700" dirty="0">
                <a:solidFill>
                  <a:srgbClr val="E5E0DF"/>
                </a:solidFill>
                <a:latin typeface="Roboto Light" pitchFamily="34" charset="0"/>
                <a:ea typeface="Roboto Light" pitchFamily="34" charset="-122"/>
                <a:cs typeface="Roboto Light" pitchFamily="34" charset="-120"/>
              </a:rPr>
              <a:t>Find the y-intercept by setting x equal to zero and solving for y.</a:t>
            </a:r>
            <a:endParaRPr lang="en-US" sz="1700" dirty="0"/>
          </a:p>
        </p:txBody>
      </p:sp>
      <p:sp>
        <p:nvSpPr>
          <p:cNvPr id="20" name="Shape 18"/>
          <p:cNvSpPr/>
          <p:nvPr/>
        </p:nvSpPr>
        <p:spPr>
          <a:xfrm>
            <a:off x="6320373" y="6330434"/>
            <a:ext cx="775930" cy="30480"/>
          </a:xfrm>
          <a:prstGeom prst="roundRect">
            <a:avLst>
              <a:gd name="adj" fmla="val 305487"/>
            </a:avLst>
          </a:prstGeom>
          <a:solidFill>
            <a:srgbClr val="56565B"/>
          </a:solidFill>
          <a:ln/>
        </p:spPr>
      </p:sp>
      <p:sp>
        <p:nvSpPr>
          <p:cNvPr id="21" name="Shape 19"/>
          <p:cNvSpPr/>
          <p:nvPr/>
        </p:nvSpPr>
        <p:spPr>
          <a:xfrm>
            <a:off x="7065824" y="6096357"/>
            <a:ext cx="498753" cy="498753"/>
          </a:xfrm>
          <a:prstGeom prst="roundRect">
            <a:avLst>
              <a:gd name="adj" fmla="val 18669"/>
            </a:avLst>
          </a:prstGeom>
          <a:solidFill>
            <a:srgbClr val="3D3D42"/>
          </a:solidFill>
          <a:ln w="7620">
            <a:solidFill>
              <a:srgbClr val="56565B"/>
            </a:solidFill>
            <a:prstDash val="solid"/>
          </a:ln>
        </p:spPr>
      </p:sp>
      <p:sp>
        <p:nvSpPr>
          <p:cNvPr id="22" name="Text 20"/>
          <p:cNvSpPr/>
          <p:nvPr/>
        </p:nvSpPr>
        <p:spPr>
          <a:xfrm>
            <a:off x="7212628" y="6179463"/>
            <a:ext cx="205145" cy="332542"/>
          </a:xfrm>
          <a:prstGeom prst="rect">
            <a:avLst/>
          </a:prstGeom>
          <a:noFill/>
          <a:ln/>
        </p:spPr>
        <p:txBody>
          <a:bodyPr wrap="none" lIns="0" tIns="0" rIns="0" bIns="0" rtlCol="0" anchor="t"/>
          <a:lstStyle/>
          <a:p>
            <a:pPr algn="ctr" indent="0" marL="0">
              <a:lnSpc>
                <a:spcPts val="2600"/>
              </a:lnSpc>
              <a:buNone/>
            </a:pPr>
            <a:r>
              <a:rPr lang="en-US" sz="2600" dirty="0">
                <a:solidFill>
                  <a:srgbClr val="E5E0DF"/>
                </a:solidFill>
                <a:latin typeface="Poppins Light" pitchFamily="34" charset="0"/>
                <a:ea typeface="Poppins Light" pitchFamily="34" charset="-122"/>
                <a:cs typeface="Poppins Light" pitchFamily="34" charset="-120"/>
              </a:rPr>
              <a:t>5</a:t>
            </a:r>
            <a:endParaRPr lang="en-US" sz="2600" dirty="0"/>
          </a:p>
        </p:txBody>
      </p:sp>
      <p:sp>
        <p:nvSpPr>
          <p:cNvPr id="23" name="Text 21"/>
          <p:cNvSpPr/>
          <p:nvPr/>
        </p:nvSpPr>
        <p:spPr>
          <a:xfrm>
            <a:off x="775930" y="6068735"/>
            <a:ext cx="5319951" cy="709374"/>
          </a:xfrm>
          <a:prstGeom prst="rect">
            <a:avLst/>
          </a:prstGeom>
          <a:noFill/>
          <a:ln/>
        </p:spPr>
        <p:txBody>
          <a:bodyPr wrap="square" lIns="0" tIns="0" rIns="0" bIns="0" rtlCol="0" anchor="t"/>
          <a:lstStyle/>
          <a:p>
            <a:pPr algn="r" indent="0" marL="0">
              <a:lnSpc>
                <a:spcPts val="2750"/>
              </a:lnSpc>
              <a:buNone/>
            </a:pPr>
            <a:r>
              <a:rPr lang="en-US" sz="1700" dirty="0">
                <a:solidFill>
                  <a:srgbClr val="E5E0DF"/>
                </a:solidFill>
                <a:latin typeface="Roboto Light" pitchFamily="34" charset="0"/>
                <a:ea typeface="Roboto Light" pitchFamily="34" charset="-122"/>
                <a:cs typeface="Roboto Light" pitchFamily="34" charset="-120"/>
              </a:rPr>
              <a:t>Plot the intercepts, asymptotes, and a few additional points to get a clear picture of the function's graph.</a:t>
            </a:r>
            <a:endParaRPr lang="en-US" sz="17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4630400" cy="2719507"/>
          </a:xfrm>
          <a:prstGeom prst="rect">
            <a:avLst/>
          </a:prstGeom>
        </p:spPr>
      </p:pic>
      <p:sp>
        <p:nvSpPr>
          <p:cNvPr id="3" name="Text 0"/>
          <p:cNvSpPr/>
          <p:nvPr/>
        </p:nvSpPr>
        <p:spPr>
          <a:xfrm>
            <a:off x="761405" y="3317796"/>
            <a:ext cx="9306520" cy="679847"/>
          </a:xfrm>
          <a:prstGeom prst="rect">
            <a:avLst/>
          </a:prstGeom>
          <a:noFill/>
          <a:ln/>
        </p:spPr>
        <p:txBody>
          <a:bodyPr wrap="none" lIns="0" tIns="0" rIns="0" bIns="0" rtlCol="0" anchor="t"/>
          <a:lstStyle/>
          <a:p>
            <a:pPr indent="0" marL="0">
              <a:lnSpc>
                <a:spcPts val="5350"/>
              </a:lnSpc>
              <a:buNone/>
            </a:pPr>
            <a:r>
              <a:rPr lang="en-US" sz="4250" dirty="0">
                <a:solidFill>
                  <a:srgbClr val="F2F2F3"/>
                </a:solidFill>
                <a:latin typeface="Poppins Light" pitchFamily="34" charset="0"/>
                <a:ea typeface="Poppins Light" pitchFamily="34" charset="-122"/>
                <a:cs typeface="Poppins Light" pitchFamily="34" charset="-120"/>
              </a:rPr>
              <a:t>Operations with Rational Functions</a:t>
            </a:r>
            <a:endParaRPr lang="en-US" sz="4250" dirty="0"/>
          </a:p>
        </p:txBody>
      </p:sp>
      <p:sp>
        <p:nvSpPr>
          <p:cNvPr id="4" name="Text 1"/>
          <p:cNvSpPr/>
          <p:nvPr/>
        </p:nvSpPr>
        <p:spPr>
          <a:xfrm>
            <a:off x="761405" y="4432578"/>
            <a:ext cx="4151709" cy="717947"/>
          </a:xfrm>
          <a:prstGeom prst="rect">
            <a:avLst/>
          </a:prstGeom>
          <a:noFill/>
          <a:ln/>
        </p:spPr>
        <p:txBody>
          <a:bodyPr wrap="none" lIns="0" tIns="0" rIns="0" bIns="0" rtlCol="0" anchor="t"/>
          <a:lstStyle/>
          <a:p>
            <a:pPr algn="ctr" indent="0" marL="0">
              <a:lnSpc>
                <a:spcPts val="5650"/>
              </a:lnSpc>
              <a:buNone/>
            </a:pPr>
            <a:r>
              <a:rPr lang="en-US" sz="5650" dirty="0">
                <a:solidFill>
                  <a:srgbClr val="E5E0DF"/>
                </a:solidFill>
                <a:latin typeface="Poppins Light" pitchFamily="34" charset="0"/>
                <a:ea typeface="Poppins Light" pitchFamily="34" charset="-122"/>
                <a:cs typeface="Poppins Light" pitchFamily="34" charset="-120"/>
              </a:rPr>
              <a:t>1</a:t>
            </a:r>
            <a:endParaRPr lang="en-US" sz="5650" dirty="0"/>
          </a:p>
        </p:txBody>
      </p:sp>
      <p:sp>
        <p:nvSpPr>
          <p:cNvPr id="5" name="Text 2"/>
          <p:cNvSpPr/>
          <p:nvPr/>
        </p:nvSpPr>
        <p:spPr>
          <a:xfrm>
            <a:off x="1328023" y="5422344"/>
            <a:ext cx="3018353" cy="339923"/>
          </a:xfrm>
          <a:prstGeom prst="rect">
            <a:avLst/>
          </a:prstGeom>
          <a:noFill/>
          <a:ln/>
        </p:spPr>
        <p:txBody>
          <a:bodyPr wrap="none" lIns="0" tIns="0" rIns="0" bIns="0" rtlCol="0" anchor="t"/>
          <a:lstStyle/>
          <a:p>
            <a:pPr algn="ctr" indent="0" marL="0">
              <a:lnSpc>
                <a:spcPts val="2650"/>
              </a:lnSpc>
              <a:buNone/>
            </a:pPr>
            <a:r>
              <a:rPr lang="en-US" sz="2100" dirty="0">
                <a:solidFill>
                  <a:srgbClr val="E5E0DF"/>
                </a:solidFill>
                <a:latin typeface="Poppins Light" pitchFamily="34" charset="0"/>
                <a:ea typeface="Poppins Light" pitchFamily="34" charset="-122"/>
                <a:cs typeface="Poppins Light" pitchFamily="34" charset="-120"/>
              </a:rPr>
              <a:t>Addition &amp; Subtraction</a:t>
            </a:r>
            <a:endParaRPr lang="en-US" sz="2100" dirty="0"/>
          </a:p>
        </p:txBody>
      </p:sp>
      <p:sp>
        <p:nvSpPr>
          <p:cNvPr id="6" name="Text 3"/>
          <p:cNvSpPr/>
          <p:nvPr/>
        </p:nvSpPr>
        <p:spPr>
          <a:xfrm>
            <a:off x="761405" y="5892760"/>
            <a:ext cx="4151709" cy="1740098"/>
          </a:xfrm>
          <a:prstGeom prst="rect">
            <a:avLst/>
          </a:prstGeom>
          <a:noFill/>
          <a:ln/>
        </p:spPr>
        <p:txBody>
          <a:bodyPr wrap="square" lIns="0" tIns="0" rIns="0" bIns="0" rtlCol="0" anchor="t"/>
          <a:lstStyle/>
          <a:p>
            <a:pPr algn="ctr" indent="0" marL="0">
              <a:lnSpc>
                <a:spcPts val="2700"/>
              </a:lnSpc>
              <a:buNone/>
            </a:pPr>
            <a:r>
              <a:rPr lang="en-US" sz="1700" dirty="0">
                <a:solidFill>
                  <a:srgbClr val="E5E0DF"/>
                </a:solidFill>
                <a:latin typeface="Roboto Light" pitchFamily="34" charset="0"/>
                <a:ea typeface="Roboto Light" pitchFamily="34" charset="-122"/>
                <a:cs typeface="Roboto Light" pitchFamily="34" charset="-120"/>
              </a:rPr>
              <a:t>To add or subtract rational functions, they must have a common denominator. If not, we need to find the least common multiple (LCM) and rewrite the functions to have the same denominator.</a:t>
            </a:r>
            <a:endParaRPr lang="en-US" sz="1700" dirty="0"/>
          </a:p>
        </p:txBody>
      </p:sp>
      <p:sp>
        <p:nvSpPr>
          <p:cNvPr id="7" name="Text 4"/>
          <p:cNvSpPr/>
          <p:nvPr/>
        </p:nvSpPr>
        <p:spPr>
          <a:xfrm>
            <a:off x="5239345" y="4432578"/>
            <a:ext cx="4151709" cy="717947"/>
          </a:xfrm>
          <a:prstGeom prst="rect">
            <a:avLst/>
          </a:prstGeom>
          <a:noFill/>
          <a:ln/>
        </p:spPr>
        <p:txBody>
          <a:bodyPr wrap="none" lIns="0" tIns="0" rIns="0" bIns="0" rtlCol="0" anchor="t"/>
          <a:lstStyle/>
          <a:p>
            <a:pPr algn="ctr" indent="0" marL="0">
              <a:lnSpc>
                <a:spcPts val="5650"/>
              </a:lnSpc>
              <a:buNone/>
            </a:pPr>
            <a:r>
              <a:rPr lang="en-US" sz="5650" dirty="0">
                <a:solidFill>
                  <a:srgbClr val="E5E0DF"/>
                </a:solidFill>
                <a:latin typeface="Poppins Light" pitchFamily="34" charset="0"/>
                <a:ea typeface="Poppins Light" pitchFamily="34" charset="-122"/>
                <a:cs typeface="Poppins Light" pitchFamily="34" charset="-120"/>
              </a:rPr>
              <a:t>2</a:t>
            </a:r>
            <a:endParaRPr lang="en-US" sz="5650" dirty="0"/>
          </a:p>
        </p:txBody>
      </p:sp>
      <p:sp>
        <p:nvSpPr>
          <p:cNvPr id="8" name="Text 5"/>
          <p:cNvSpPr/>
          <p:nvPr/>
        </p:nvSpPr>
        <p:spPr>
          <a:xfrm>
            <a:off x="5955387" y="5422344"/>
            <a:ext cx="2719507" cy="339923"/>
          </a:xfrm>
          <a:prstGeom prst="rect">
            <a:avLst/>
          </a:prstGeom>
          <a:noFill/>
          <a:ln/>
        </p:spPr>
        <p:txBody>
          <a:bodyPr wrap="none" lIns="0" tIns="0" rIns="0" bIns="0" rtlCol="0" anchor="t"/>
          <a:lstStyle/>
          <a:p>
            <a:pPr algn="ctr" indent="0" marL="0">
              <a:lnSpc>
                <a:spcPts val="2650"/>
              </a:lnSpc>
              <a:buNone/>
            </a:pPr>
            <a:r>
              <a:rPr lang="en-US" sz="2100" dirty="0">
                <a:solidFill>
                  <a:srgbClr val="E5E0DF"/>
                </a:solidFill>
                <a:latin typeface="Poppins Light" pitchFamily="34" charset="0"/>
                <a:ea typeface="Poppins Light" pitchFamily="34" charset="-122"/>
                <a:cs typeface="Poppins Light" pitchFamily="34" charset="-120"/>
              </a:rPr>
              <a:t>Multiplication</a:t>
            </a:r>
            <a:endParaRPr lang="en-US" sz="2100" dirty="0"/>
          </a:p>
        </p:txBody>
      </p:sp>
      <p:sp>
        <p:nvSpPr>
          <p:cNvPr id="9" name="Text 6"/>
          <p:cNvSpPr/>
          <p:nvPr/>
        </p:nvSpPr>
        <p:spPr>
          <a:xfrm>
            <a:off x="5239345" y="5892760"/>
            <a:ext cx="4151709" cy="1044059"/>
          </a:xfrm>
          <a:prstGeom prst="rect">
            <a:avLst/>
          </a:prstGeom>
          <a:noFill/>
          <a:ln/>
        </p:spPr>
        <p:txBody>
          <a:bodyPr wrap="square" lIns="0" tIns="0" rIns="0" bIns="0" rtlCol="0" anchor="t"/>
          <a:lstStyle/>
          <a:p>
            <a:pPr algn="ctr" indent="0" marL="0">
              <a:lnSpc>
                <a:spcPts val="2700"/>
              </a:lnSpc>
              <a:buNone/>
            </a:pPr>
            <a:r>
              <a:rPr lang="en-US" sz="1700" dirty="0">
                <a:solidFill>
                  <a:srgbClr val="E5E0DF"/>
                </a:solidFill>
                <a:latin typeface="Roboto Light" pitchFamily="34" charset="0"/>
                <a:ea typeface="Roboto Light" pitchFamily="34" charset="-122"/>
                <a:cs typeface="Roboto Light" pitchFamily="34" charset="-120"/>
              </a:rPr>
              <a:t>Multiplying rational functions is straightforward. We multiply the numerators and the denominators.</a:t>
            </a:r>
            <a:endParaRPr lang="en-US" sz="1700" dirty="0"/>
          </a:p>
        </p:txBody>
      </p:sp>
      <p:sp>
        <p:nvSpPr>
          <p:cNvPr id="10" name="Text 7"/>
          <p:cNvSpPr/>
          <p:nvPr/>
        </p:nvSpPr>
        <p:spPr>
          <a:xfrm>
            <a:off x="9717286" y="4432578"/>
            <a:ext cx="4151709" cy="717947"/>
          </a:xfrm>
          <a:prstGeom prst="rect">
            <a:avLst/>
          </a:prstGeom>
          <a:noFill/>
          <a:ln/>
        </p:spPr>
        <p:txBody>
          <a:bodyPr wrap="none" lIns="0" tIns="0" rIns="0" bIns="0" rtlCol="0" anchor="t"/>
          <a:lstStyle/>
          <a:p>
            <a:pPr algn="ctr" indent="0" marL="0">
              <a:lnSpc>
                <a:spcPts val="5650"/>
              </a:lnSpc>
              <a:buNone/>
            </a:pPr>
            <a:r>
              <a:rPr lang="en-US" sz="5650" dirty="0">
                <a:solidFill>
                  <a:srgbClr val="E5E0DF"/>
                </a:solidFill>
                <a:latin typeface="Poppins Light" pitchFamily="34" charset="0"/>
                <a:ea typeface="Poppins Light" pitchFamily="34" charset="-122"/>
                <a:cs typeface="Poppins Light" pitchFamily="34" charset="-120"/>
              </a:rPr>
              <a:t>3</a:t>
            </a:r>
            <a:endParaRPr lang="en-US" sz="5650" dirty="0"/>
          </a:p>
        </p:txBody>
      </p:sp>
      <p:sp>
        <p:nvSpPr>
          <p:cNvPr id="11" name="Text 8"/>
          <p:cNvSpPr/>
          <p:nvPr/>
        </p:nvSpPr>
        <p:spPr>
          <a:xfrm>
            <a:off x="10433328" y="5422344"/>
            <a:ext cx="2719507" cy="339923"/>
          </a:xfrm>
          <a:prstGeom prst="rect">
            <a:avLst/>
          </a:prstGeom>
          <a:noFill/>
          <a:ln/>
        </p:spPr>
        <p:txBody>
          <a:bodyPr wrap="none" lIns="0" tIns="0" rIns="0" bIns="0" rtlCol="0" anchor="t"/>
          <a:lstStyle/>
          <a:p>
            <a:pPr algn="ctr" indent="0" marL="0">
              <a:lnSpc>
                <a:spcPts val="2650"/>
              </a:lnSpc>
              <a:buNone/>
            </a:pPr>
            <a:r>
              <a:rPr lang="en-US" sz="2100" dirty="0">
                <a:solidFill>
                  <a:srgbClr val="E5E0DF"/>
                </a:solidFill>
                <a:latin typeface="Poppins Light" pitchFamily="34" charset="0"/>
                <a:ea typeface="Poppins Light" pitchFamily="34" charset="-122"/>
                <a:cs typeface="Poppins Light" pitchFamily="34" charset="-120"/>
              </a:rPr>
              <a:t>Division</a:t>
            </a:r>
            <a:endParaRPr lang="en-US" sz="2100" dirty="0"/>
          </a:p>
        </p:txBody>
      </p:sp>
      <p:sp>
        <p:nvSpPr>
          <p:cNvPr id="12" name="Text 9"/>
          <p:cNvSpPr/>
          <p:nvPr/>
        </p:nvSpPr>
        <p:spPr>
          <a:xfrm>
            <a:off x="9717286" y="5892760"/>
            <a:ext cx="4151709" cy="1044059"/>
          </a:xfrm>
          <a:prstGeom prst="rect">
            <a:avLst/>
          </a:prstGeom>
          <a:noFill/>
          <a:ln/>
        </p:spPr>
        <p:txBody>
          <a:bodyPr wrap="square" lIns="0" tIns="0" rIns="0" bIns="0" rtlCol="0" anchor="t"/>
          <a:lstStyle/>
          <a:p>
            <a:pPr algn="ctr" indent="0" marL="0">
              <a:lnSpc>
                <a:spcPts val="2700"/>
              </a:lnSpc>
              <a:buNone/>
            </a:pPr>
            <a:r>
              <a:rPr lang="en-US" sz="1700" dirty="0">
                <a:solidFill>
                  <a:srgbClr val="E5E0DF"/>
                </a:solidFill>
                <a:latin typeface="Roboto Light" pitchFamily="34" charset="0"/>
                <a:ea typeface="Roboto Light" pitchFamily="34" charset="-122"/>
                <a:cs typeface="Roboto Light" pitchFamily="34" charset="-120"/>
              </a:rPr>
              <a:t>Dividing rational functions involves flipping the second function (the divisor) and then multiplying.</a:t>
            </a:r>
            <a:endParaRPr lang="en-US" sz="1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93790" y="1472446"/>
            <a:ext cx="8840867"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Simplifying Rational Expressions</a:t>
            </a:r>
            <a:endParaRPr lang="en-US" sz="4450" dirty="0"/>
          </a:p>
        </p:txBody>
      </p:sp>
      <p:pic>
        <p:nvPicPr>
          <p:cNvPr id="3" name="Image 0" descr="preencoded.png">    </p:cNvPr>
          <p:cNvPicPr>
            <a:picLocks noChangeAspect="1"/>
          </p:cNvPicPr>
          <p:nvPr/>
        </p:nvPicPr>
        <p:blipFill>
          <a:blip r:embed="rId1"/>
          <a:stretch>
            <a:fillRect/>
          </a:stretch>
        </p:blipFill>
        <p:spPr>
          <a:xfrm>
            <a:off x="2440424" y="2634853"/>
            <a:ext cx="3228022" cy="2032754"/>
          </a:xfrm>
          <a:prstGeom prst="rect">
            <a:avLst/>
          </a:prstGeom>
        </p:spPr>
      </p:pic>
      <p:sp>
        <p:nvSpPr>
          <p:cNvPr id="4" name="Text 1"/>
          <p:cNvSpPr/>
          <p:nvPr/>
        </p:nvSpPr>
        <p:spPr>
          <a:xfrm>
            <a:off x="4013002" y="3695343"/>
            <a:ext cx="82748"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1</a:t>
            </a:r>
            <a:endParaRPr lang="en-US" sz="2200" dirty="0"/>
          </a:p>
        </p:txBody>
      </p:sp>
      <p:sp>
        <p:nvSpPr>
          <p:cNvPr id="5" name="Text 2"/>
          <p:cNvSpPr/>
          <p:nvPr/>
        </p:nvSpPr>
        <p:spPr>
          <a:xfrm>
            <a:off x="5895261" y="3043118"/>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Factoring</a:t>
            </a:r>
            <a:endParaRPr lang="en-US" sz="2200" dirty="0"/>
          </a:p>
        </p:txBody>
      </p:sp>
      <p:sp>
        <p:nvSpPr>
          <p:cNvPr id="6" name="Text 3"/>
          <p:cNvSpPr/>
          <p:nvPr/>
        </p:nvSpPr>
        <p:spPr>
          <a:xfrm>
            <a:off x="5895261" y="3533537"/>
            <a:ext cx="7714536"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Factor the numerator and the denominator completely. This will help identify common factors that can be canceled.</a:t>
            </a:r>
            <a:endParaRPr lang="en-US" sz="1750" dirty="0"/>
          </a:p>
        </p:txBody>
      </p:sp>
      <p:sp>
        <p:nvSpPr>
          <p:cNvPr id="7" name="Shape 4"/>
          <p:cNvSpPr/>
          <p:nvPr/>
        </p:nvSpPr>
        <p:spPr>
          <a:xfrm>
            <a:off x="5725120" y="4680704"/>
            <a:ext cx="8054816" cy="15240"/>
          </a:xfrm>
          <a:prstGeom prst="roundRect">
            <a:avLst>
              <a:gd name="adj" fmla="val 625116"/>
            </a:avLst>
          </a:prstGeom>
          <a:solidFill>
            <a:srgbClr val="56565B"/>
          </a:solidFill>
          <a:ln/>
        </p:spPr>
      </p:sp>
      <p:pic>
        <p:nvPicPr>
          <p:cNvPr id="8" name="Image 1" descr="preencoded.png">    </p:cNvPr>
          <p:cNvPicPr>
            <a:picLocks noChangeAspect="1"/>
          </p:cNvPicPr>
          <p:nvPr/>
        </p:nvPicPr>
        <p:blipFill>
          <a:blip r:embed="rId2"/>
          <a:stretch>
            <a:fillRect/>
          </a:stretch>
        </p:blipFill>
        <p:spPr>
          <a:xfrm>
            <a:off x="826294" y="4724281"/>
            <a:ext cx="6456164" cy="2032754"/>
          </a:xfrm>
          <a:prstGeom prst="rect">
            <a:avLst/>
          </a:prstGeom>
        </p:spPr>
      </p:pic>
      <p:sp>
        <p:nvSpPr>
          <p:cNvPr id="9" name="Text 5"/>
          <p:cNvSpPr/>
          <p:nvPr/>
        </p:nvSpPr>
        <p:spPr>
          <a:xfrm>
            <a:off x="3973235" y="5513903"/>
            <a:ext cx="162163" cy="453509"/>
          </a:xfrm>
          <a:prstGeom prst="rect">
            <a:avLst/>
          </a:prstGeom>
          <a:noFill/>
          <a:ln/>
        </p:spPr>
        <p:txBody>
          <a:bodyPr wrap="none" lIns="0" tIns="0" rIns="0" bIns="0" rtlCol="0" anchor="t"/>
          <a:lstStyle/>
          <a:p>
            <a:pPr algn="ctr" indent="0" marL="0">
              <a:lnSpc>
                <a:spcPts val="3550"/>
              </a:lnSpc>
              <a:buNone/>
            </a:pPr>
            <a:r>
              <a:rPr lang="en-US" sz="2200" dirty="0">
                <a:solidFill>
                  <a:srgbClr val="E5E0DF"/>
                </a:solidFill>
                <a:latin typeface="Poppins Light" pitchFamily="34" charset="0"/>
                <a:ea typeface="Poppins Light" pitchFamily="34" charset="-122"/>
                <a:cs typeface="Poppins Light" pitchFamily="34" charset="-120"/>
              </a:rPr>
              <a:t>2</a:t>
            </a:r>
            <a:endParaRPr lang="en-US" sz="2200" dirty="0"/>
          </a:p>
        </p:txBody>
      </p:sp>
      <p:sp>
        <p:nvSpPr>
          <p:cNvPr id="10" name="Text 6"/>
          <p:cNvSpPr/>
          <p:nvPr/>
        </p:nvSpPr>
        <p:spPr>
          <a:xfrm>
            <a:off x="7509272" y="4951095"/>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Cancellation</a:t>
            </a:r>
            <a:endParaRPr lang="en-US" sz="2200" dirty="0"/>
          </a:p>
        </p:txBody>
      </p:sp>
      <p:sp>
        <p:nvSpPr>
          <p:cNvPr id="11" name="Text 7"/>
          <p:cNvSpPr/>
          <p:nvPr/>
        </p:nvSpPr>
        <p:spPr>
          <a:xfrm>
            <a:off x="7509272" y="5441513"/>
            <a:ext cx="6100524" cy="1088708"/>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Cancel any common factors between the numerator and the denominator. Make sure the cancelled factors are not zero, as that would make the expression undefined.</a:t>
            </a:r>
            <a:endParaRPr lang="en-US" sz="17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144000" y="0"/>
            <a:ext cx="5486400" cy="8229600"/>
          </a:xfrm>
          <a:prstGeom prst="rect">
            <a:avLst/>
          </a:prstGeom>
        </p:spPr>
      </p:pic>
      <p:sp>
        <p:nvSpPr>
          <p:cNvPr id="3" name="Text 0"/>
          <p:cNvSpPr/>
          <p:nvPr/>
        </p:nvSpPr>
        <p:spPr>
          <a:xfrm>
            <a:off x="793790" y="759381"/>
            <a:ext cx="7346394"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Solving Rational Equations</a:t>
            </a:r>
            <a:endParaRPr lang="en-US" sz="4450" dirty="0"/>
          </a:p>
        </p:txBody>
      </p:sp>
      <p:pic>
        <p:nvPicPr>
          <p:cNvPr id="4" name="Image 1" descr="preencoded.png">    </p:cNvPr>
          <p:cNvPicPr>
            <a:picLocks noChangeAspect="1"/>
          </p:cNvPicPr>
          <p:nvPr/>
        </p:nvPicPr>
        <p:blipFill>
          <a:blip r:embed="rId2"/>
          <a:stretch>
            <a:fillRect/>
          </a:stretch>
        </p:blipFill>
        <p:spPr>
          <a:xfrm>
            <a:off x="793790" y="1808321"/>
            <a:ext cx="1134070" cy="1814513"/>
          </a:xfrm>
          <a:prstGeom prst="rect">
            <a:avLst/>
          </a:prstGeom>
        </p:spPr>
      </p:pic>
      <p:sp>
        <p:nvSpPr>
          <p:cNvPr id="5" name="Text 1"/>
          <p:cNvSpPr/>
          <p:nvPr/>
        </p:nvSpPr>
        <p:spPr>
          <a:xfrm>
            <a:off x="2268022" y="2035135"/>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Finding the LCD</a:t>
            </a:r>
            <a:endParaRPr lang="en-US" sz="2200" dirty="0"/>
          </a:p>
        </p:txBody>
      </p:sp>
      <p:sp>
        <p:nvSpPr>
          <p:cNvPr id="6" name="Text 2"/>
          <p:cNvSpPr/>
          <p:nvPr/>
        </p:nvSpPr>
        <p:spPr>
          <a:xfrm>
            <a:off x="2268022" y="2525554"/>
            <a:ext cx="6082189"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Find the least common denominator (LCD) of all the rational expressions in the equation.</a:t>
            </a:r>
            <a:endParaRPr lang="en-US" sz="1750" dirty="0"/>
          </a:p>
        </p:txBody>
      </p:sp>
      <p:pic>
        <p:nvPicPr>
          <p:cNvPr id="7" name="Image 2" descr="preencoded.png">    </p:cNvPr>
          <p:cNvPicPr>
            <a:picLocks noChangeAspect="1"/>
          </p:cNvPicPr>
          <p:nvPr/>
        </p:nvPicPr>
        <p:blipFill>
          <a:blip r:embed="rId3"/>
          <a:stretch>
            <a:fillRect/>
          </a:stretch>
        </p:blipFill>
        <p:spPr>
          <a:xfrm>
            <a:off x="793790" y="3622834"/>
            <a:ext cx="1134070" cy="1814513"/>
          </a:xfrm>
          <a:prstGeom prst="rect">
            <a:avLst/>
          </a:prstGeom>
        </p:spPr>
      </p:pic>
      <p:sp>
        <p:nvSpPr>
          <p:cNvPr id="8" name="Text 3"/>
          <p:cNvSpPr/>
          <p:nvPr/>
        </p:nvSpPr>
        <p:spPr>
          <a:xfrm>
            <a:off x="2268022" y="3849648"/>
            <a:ext cx="2890480"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Eliminating Fractions</a:t>
            </a:r>
            <a:endParaRPr lang="en-US" sz="2200" dirty="0"/>
          </a:p>
        </p:txBody>
      </p:sp>
      <p:sp>
        <p:nvSpPr>
          <p:cNvPr id="9" name="Text 4"/>
          <p:cNvSpPr/>
          <p:nvPr/>
        </p:nvSpPr>
        <p:spPr>
          <a:xfrm>
            <a:off x="2268022" y="4340066"/>
            <a:ext cx="6082189" cy="725805"/>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Multiply both sides of the equation by the LCD. This will eliminate the fractions.</a:t>
            </a:r>
            <a:endParaRPr lang="en-US" sz="1750" dirty="0"/>
          </a:p>
        </p:txBody>
      </p:sp>
      <p:pic>
        <p:nvPicPr>
          <p:cNvPr id="10" name="Image 3" descr="preencoded.png">    </p:cNvPr>
          <p:cNvPicPr>
            <a:picLocks noChangeAspect="1"/>
          </p:cNvPicPr>
          <p:nvPr/>
        </p:nvPicPr>
        <p:blipFill>
          <a:blip r:embed="rId4"/>
          <a:stretch>
            <a:fillRect/>
          </a:stretch>
        </p:blipFill>
        <p:spPr>
          <a:xfrm>
            <a:off x="793790" y="5437346"/>
            <a:ext cx="1134070" cy="2032754"/>
          </a:xfrm>
          <a:prstGeom prst="rect">
            <a:avLst/>
          </a:prstGeom>
        </p:spPr>
      </p:pic>
      <p:sp>
        <p:nvSpPr>
          <p:cNvPr id="11" name="Text 5"/>
          <p:cNvSpPr/>
          <p:nvPr/>
        </p:nvSpPr>
        <p:spPr>
          <a:xfrm>
            <a:off x="2268022" y="5664160"/>
            <a:ext cx="284285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Solving the Equation</a:t>
            </a:r>
            <a:endParaRPr lang="en-US" sz="2200" dirty="0"/>
          </a:p>
        </p:txBody>
      </p:sp>
      <p:sp>
        <p:nvSpPr>
          <p:cNvPr id="12" name="Text 6"/>
          <p:cNvSpPr/>
          <p:nvPr/>
        </p:nvSpPr>
        <p:spPr>
          <a:xfrm>
            <a:off x="2268022" y="6154579"/>
            <a:ext cx="6082189" cy="1088708"/>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Solve the resulting equation for the variable. Be sure to check your solutions to ensure they do not make any denominators zero.</a:t>
            </a:r>
            <a:endParaRPr lang="en-US" sz="17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793790" y="639604"/>
            <a:ext cx="9454396" cy="708779"/>
          </a:xfrm>
          <a:prstGeom prst="rect">
            <a:avLst/>
          </a:prstGeom>
          <a:noFill/>
          <a:ln/>
        </p:spPr>
        <p:txBody>
          <a:bodyPr wrap="none" lIns="0" tIns="0" rIns="0" bIns="0" rtlCol="0" anchor="t"/>
          <a:lstStyle/>
          <a:p>
            <a:pPr indent="0" marL="0">
              <a:lnSpc>
                <a:spcPts val="5550"/>
              </a:lnSpc>
              <a:buNone/>
            </a:pPr>
            <a:r>
              <a:rPr lang="en-US" sz="4450" dirty="0">
                <a:solidFill>
                  <a:srgbClr val="F2F2F3"/>
                </a:solidFill>
                <a:latin typeface="Poppins Light" pitchFamily="34" charset="0"/>
                <a:ea typeface="Poppins Light" pitchFamily="34" charset="-122"/>
                <a:cs typeface="Poppins Light" pitchFamily="34" charset="-120"/>
              </a:rPr>
              <a:t>Applications of Rational Functions</a:t>
            </a:r>
            <a:endParaRPr lang="en-US" sz="4450" dirty="0"/>
          </a:p>
        </p:txBody>
      </p:sp>
      <p:pic>
        <p:nvPicPr>
          <p:cNvPr id="3" name="Image 0" descr="preencoded.png">    </p:cNvPr>
          <p:cNvPicPr>
            <a:picLocks noChangeAspect="1"/>
          </p:cNvPicPr>
          <p:nvPr/>
        </p:nvPicPr>
        <p:blipFill>
          <a:blip r:embed="rId1"/>
          <a:stretch>
            <a:fillRect/>
          </a:stretch>
        </p:blipFill>
        <p:spPr>
          <a:xfrm>
            <a:off x="793790" y="1802011"/>
            <a:ext cx="6351270" cy="3925372"/>
          </a:xfrm>
          <a:prstGeom prst="rect">
            <a:avLst/>
          </a:prstGeom>
        </p:spPr>
      </p:pic>
      <p:sp>
        <p:nvSpPr>
          <p:cNvPr id="4" name="Text 1"/>
          <p:cNvSpPr/>
          <p:nvPr/>
        </p:nvSpPr>
        <p:spPr>
          <a:xfrm>
            <a:off x="793790" y="6010870"/>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Population Growth</a:t>
            </a:r>
            <a:endParaRPr lang="en-US" sz="2200" dirty="0"/>
          </a:p>
        </p:txBody>
      </p:sp>
      <p:sp>
        <p:nvSpPr>
          <p:cNvPr id="5" name="Text 2"/>
          <p:cNvSpPr/>
          <p:nvPr/>
        </p:nvSpPr>
        <p:spPr>
          <a:xfrm>
            <a:off x="793790" y="6501289"/>
            <a:ext cx="6351270" cy="1088708"/>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Rational functions can be used to model population growth. They can account for factors like limited resources and carrying capacity.</a:t>
            </a:r>
            <a:endParaRPr lang="en-US" sz="1750" dirty="0"/>
          </a:p>
        </p:txBody>
      </p:sp>
      <p:pic>
        <p:nvPicPr>
          <p:cNvPr id="6" name="Image 1" descr="preencoded.png">    </p:cNvPr>
          <p:cNvPicPr>
            <a:picLocks noChangeAspect="1"/>
          </p:cNvPicPr>
          <p:nvPr/>
        </p:nvPicPr>
        <p:blipFill>
          <a:blip r:embed="rId2"/>
          <a:stretch>
            <a:fillRect/>
          </a:stretch>
        </p:blipFill>
        <p:spPr>
          <a:xfrm>
            <a:off x="7485221" y="1802011"/>
            <a:ext cx="6351389" cy="3925372"/>
          </a:xfrm>
          <a:prstGeom prst="rect">
            <a:avLst/>
          </a:prstGeom>
        </p:spPr>
      </p:pic>
      <p:sp>
        <p:nvSpPr>
          <p:cNvPr id="7" name="Text 3"/>
          <p:cNvSpPr/>
          <p:nvPr/>
        </p:nvSpPr>
        <p:spPr>
          <a:xfrm>
            <a:off x="7485221" y="6010870"/>
            <a:ext cx="2835235" cy="354330"/>
          </a:xfrm>
          <a:prstGeom prst="rect">
            <a:avLst/>
          </a:prstGeom>
          <a:noFill/>
          <a:ln/>
        </p:spPr>
        <p:txBody>
          <a:bodyPr wrap="none" lIns="0" tIns="0" rIns="0" bIns="0" rtlCol="0" anchor="t"/>
          <a:lstStyle/>
          <a:p>
            <a:pPr algn="l" indent="0" marL="0">
              <a:lnSpc>
                <a:spcPts val="2750"/>
              </a:lnSpc>
              <a:buNone/>
            </a:pPr>
            <a:r>
              <a:rPr lang="en-US" sz="2200" dirty="0">
                <a:solidFill>
                  <a:srgbClr val="E5E0DF"/>
                </a:solidFill>
                <a:latin typeface="Poppins Light" pitchFamily="34" charset="0"/>
                <a:ea typeface="Poppins Light" pitchFamily="34" charset="-122"/>
                <a:cs typeface="Poppins Light" pitchFamily="34" charset="-120"/>
              </a:rPr>
              <a:t>Economics</a:t>
            </a:r>
            <a:endParaRPr lang="en-US" sz="2200" dirty="0"/>
          </a:p>
        </p:txBody>
      </p:sp>
      <p:sp>
        <p:nvSpPr>
          <p:cNvPr id="8" name="Text 4"/>
          <p:cNvSpPr/>
          <p:nvPr/>
        </p:nvSpPr>
        <p:spPr>
          <a:xfrm>
            <a:off x="7485221" y="6501289"/>
            <a:ext cx="6351389" cy="1088708"/>
          </a:xfrm>
          <a:prstGeom prst="rect">
            <a:avLst/>
          </a:prstGeom>
          <a:noFill/>
          <a:ln/>
        </p:spPr>
        <p:txBody>
          <a:bodyPr wrap="square" lIns="0" tIns="0" rIns="0" bIns="0" rtlCol="0" anchor="t"/>
          <a:lstStyle/>
          <a:p>
            <a:pPr algn="l" indent="0" marL="0">
              <a:lnSpc>
                <a:spcPts val="2850"/>
              </a:lnSpc>
              <a:buNone/>
            </a:pPr>
            <a:r>
              <a:rPr lang="en-US" sz="1750" dirty="0">
                <a:solidFill>
                  <a:srgbClr val="E5E0DF"/>
                </a:solidFill>
                <a:latin typeface="Roboto Light" pitchFamily="34" charset="0"/>
                <a:ea typeface="Roboto Light" pitchFamily="34" charset="-122"/>
                <a:cs typeface="Roboto Light" pitchFamily="34" charset="-120"/>
              </a:rPr>
              <a:t>Rational functions can be applied in economics to analyze supply and demand, as well as to model financial growth and investment strategies.</a:t>
            </a:r>
            <a:endParaRPr lang="en-US" sz="1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2024-12-18T04:41:13Z</dcterms:created>
  <dcterms:modified xsi:type="dcterms:W3CDTF">2024-12-18T04:41:13Z</dcterms:modified>
</cp:coreProperties>
</file>