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07616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B1B1E"/>
          </a:solidFill>
          <a:ln/>
        </p:spPr>
      </p:sp>
      <p:sp>
        <p:nvSpPr>
          <p:cNvPr id="3" name="Shape 1"/>
          <p:cNvSpPr/>
          <p:nvPr/>
        </p:nvSpPr>
        <p:spPr>
          <a:xfrm>
            <a:off x="0" y="0"/>
            <a:ext cx="14630400" cy="8229600"/>
          </a:xfrm>
          <a:prstGeom prst="rect">
            <a:avLst/>
          </a:prstGeom>
          <a:solidFill>
            <a:srgbClr val="27272B"/>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3.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0.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50437" y="965954"/>
            <a:ext cx="7415927" cy="2057400"/>
          </a:xfrm>
          <a:prstGeom prst="rect">
            <a:avLst/>
          </a:prstGeom>
          <a:noFill/>
          <a:ln/>
        </p:spPr>
        <p:txBody>
          <a:bodyPr wrap="squar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Differential Calculus: Unlocking the Secrets of Change</a:t>
            </a:r>
            <a:endParaRPr lang="en-US" sz="4300" dirty="0"/>
          </a:p>
        </p:txBody>
      </p:sp>
      <p:sp>
        <p:nvSpPr>
          <p:cNvPr id="4" name="Text 1"/>
          <p:cNvSpPr/>
          <p:nvPr/>
        </p:nvSpPr>
        <p:spPr>
          <a:xfrm>
            <a:off x="6350437" y="3393638"/>
            <a:ext cx="7415927" cy="3160395"/>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Welcome to a journey into the fascinating world of differential calculus, a branch of mathematics that unlocks the power to analyze and understand rates of change. We'll explore fundamental concepts like derivatives, delve into powerful rules that govern their calculation, and discover their wide-ranging applications in various fields. This journey will equip you with the tools to analyze real-world phenomena, from optimizing business strategies to predicting the motion of objects.</a:t>
            </a:r>
            <a:endParaRPr lang="en-US" sz="1900" dirty="0"/>
          </a:p>
        </p:txBody>
      </p:sp>
      <p:sp>
        <p:nvSpPr>
          <p:cNvPr id="5" name="Shape 2"/>
          <p:cNvSpPr/>
          <p:nvPr/>
        </p:nvSpPr>
        <p:spPr>
          <a:xfrm>
            <a:off x="6350437" y="6850142"/>
            <a:ext cx="394930" cy="394930"/>
          </a:xfrm>
          <a:prstGeom prst="roundRect">
            <a:avLst>
              <a:gd name="adj" fmla="val 23151155"/>
            </a:avLst>
          </a:prstGeom>
          <a:noFill/>
          <a:ln w="7620">
            <a:solidFill>
              <a:srgbClr val="FFFFFF"/>
            </a:solidFill>
            <a:prstDash val="solid"/>
          </a:ln>
        </p:spPr>
      </p:sp>
      <p:sp>
        <p:nvSpPr>
          <p:cNvPr id="7" name="Text 3"/>
          <p:cNvSpPr/>
          <p:nvPr/>
        </p:nvSpPr>
        <p:spPr>
          <a:xfrm>
            <a:off x="6868716" y="6831687"/>
            <a:ext cx="4737497" cy="431959"/>
          </a:xfrm>
          <a:prstGeom prst="rect">
            <a:avLst/>
          </a:prstGeom>
          <a:noFill/>
          <a:ln/>
        </p:spPr>
        <p:txBody>
          <a:bodyPr wrap="none" lIns="0" tIns="0" rIns="0" bIns="0" rtlCol="0" anchor="t"/>
          <a:lstStyle/>
          <a:p>
            <a:pPr marL="0" indent="0" algn="l">
              <a:lnSpc>
                <a:spcPts val="3400"/>
              </a:lnSpc>
              <a:buNone/>
            </a:pPr>
            <a:r>
              <a:rPr lang="en-US" sz="2400" b="1" dirty="0">
                <a:solidFill>
                  <a:srgbClr val="D7D4CC"/>
                </a:solidFill>
                <a:latin typeface="Raleway Bold" pitchFamily="34" charset="0"/>
                <a:ea typeface="Raleway Bold" pitchFamily="34" charset="-122"/>
                <a:cs typeface="Raleway Bold" pitchFamily="34" charset="-120"/>
              </a:rPr>
              <a:t>by Onyedikachi Ikenna Onwurah</a:t>
            </a:r>
            <a:endParaRPr lang="en-US" sz="2400" dirty="0"/>
          </a:p>
        </p:txBody>
      </p:sp>
      <p:pic>
        <p:nvPicPr>
          <p:cNvPr id="9" name="Picture 8">
            <a:extLst>
              <a:ext uri="{FF2B5EF4-FFF2-40B4-BE49-F238E27FC236}">
                <a16:creationId xmlns:a16="http://schemas.microsoft.com/office/drawing/2014/main" id="{C933D58A-CC8C-4022-82CF-F0F0DEECCEC9}"/>
              </a:ext>
            </a:extLst>
          </p:cNvPr>
          <p:cNvPicPr>
            <a:picLocks noChangeAspect="1"/>
          </p:cNvPicPr>
          <p:nvPr/>
        </p:nvPicPr>
        <p:blipFill>
          <a:blip r:embed="rId4"/>
          <a:stretch>
            <a:fillRect/>
          </a:stretch>
        </p:blipFill>
        <p:spPr>
          <a:xfrm>
            <a:off x="12115449" y="7667547"/>
            <a:ext cx="2514951" cy="56205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864037" y="2069782"/>
            <a:ext cx="7684294" cy="685800"/>
          </a:xfrm>
          <a:prstGeom prst="rect">
            <a:avLst/>
          </a:prstGeom>
          <a:noFill/>
          <a:ln/>
        </p:spPr>
        <p:txBody>
          <a:bodyPr wrap="non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Introduction to Derivatives</a:t>
            </a:r>
            <a:endParaRPr lang="en-US" sz="4300" dirty="0"/>
          </a:p>
        </p:txBody>
      </p:sp>
      <p:sp>
        <p:nvSpPr>
          <p:cNvPr id="3" name="Text 1"/>
          <p:cNvSpPr/>
          <p:nvPr/>
        </p:nvSpPr>
        <p:spPr>
          <a:xfrm>
            <a:off x="864037" y="3372683"/>
            <a:ext cx="3376970" cy="342900"/>
          </a:xfrm>
          <a:prstGeom prst="rect">
            <a:avLst/>
          </a:prstGeom>
          <a:noFill/>
          <a:ln/>
        </p:spPr>
        <p:txBody>
          <a:bodyPr wrap="none" lIns="0" tIns="0" rIns="0" bIns="0" rtlCol="0" anchor="t"/>
          <a:lstStyle/>
          <a:p>
            <a:pPr marL="0" indent="0">
              <a:lnSpc>
                <a:spcPts val="2700"/>
              </a:lnSpc>
              <a:buNone/>
            </a:pPr>
            <a:r>
              <a:rPr lang="en-US" sz="2150" b="1" dirty="0">
                <a:solidFill>
                  <a:srgbClr val="FFE14D"/>
                </a:solidFill>
                <a:latin typeface="Comfortaa Bold" pitchFamily="34" charset="0"/>
                <a:ea typeface="Comfortaa Bold" pitchFamily="34" charset="-122"/>
                <a:cs typeface="Comfortaa Bold" pitchFamily="34" charset="-120"/>
              </a:rPr>
              <a:t>The Essence of Change</a:t>
            </a:r>
            <a:endParaRPr lang="en-US" sz="2150" dirty="0"/>
          </a:p>
        </p:txBody>
      </p:sp>
      <p:sp>
        <p:nvSpPr>
          <p:cNvPr id="4" name="Text 2"/>
          <p:cNvSpPr/>
          <p:nvPr/>
        </p:nvSpPr>
        <p:spPr>
          <a:xfrm>
            <a:off x="864037" y="3962400"/>
            <a:ext cx="6150054" cy="1975247"/>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At its core, differential calculus is about understanding how things change. Derivatives are the mathematical tools that quantify these changes, providing us with the instantaneous rate of change at any given point.</a:t>
            </a:r>
            <a:endParaRPr lang="en-US" sz="1900" dirty="0"/>
          </a:p>
        </p:txBody>
      </p:sp>
      <p:sp>
        <p:nvSpPr>
          <p:cNvPr id="5" name="Text 3"/>
          <p:cNvSpPr/>
          <p:nvPr/>
        </p:nvSpPr>
        <p:spPr>
          <a:xfrm>
            <a:off x="7623929" y="3372683"/>
            <a:ext cx="2752606" cy="342900"/>
          </a:xfrm>
          <a:prstGeom prst="rect">
            <a:avLst/>
          </a:prstGeom>
          <a:noFill/>
          <a:ln/>
        </p:spPr>
        <p:txBody>
          <a:bodyPr wrap="none" lIns="0" tIns="0" rIns="0" bIns="0" rtlCol="0" anchor="t"/>
          <a:lstStyle/>
          <a:p>
            <a:pPr marL="0" indent="0">
              <a:lnSpc>
                <a:spcPts val="2700"/>
              </a:lnSpc>
              <a:buNone/>
            </a:pPr>
            <a:r>
              <a:rPr lang="en-US" sz="2150" b="1" dirty="0">
                <a:solidFill>
                  <a:srgbClr val="FFE14D"/>
                </a:solidFill>
                <a:latin typeface="Comfortaa Bold" pitchFamily="34" charset="0"/>
                <a:ea typeface="Comfortaa Bold" pitchFamily="34" charset="-122"/>
                <a:cs typeface="Comfortaa Bold" pitchFamily="34" charset="-120"/>
              </a:rPr>
              <a:t>Measuring Change</a:t>
            </a:r>
            <a:endParaRPr lang="en-US" sz="2150" dirty="0"/>
          </a:p>
        </p:txBody>
      </p:sp>
      <p:sp>
        <p:nvSpPr>
          <p:cNvPr id="6" name="Text 4"/>
          <p:cNvSpPr/>
          <p:nvPr/>
        </p:nvSpPr>
        <p:spPr>
          <a:xfrm>
            <a:off x="7623929" y="3962400"/>
            <a:ext cx="6150054" cy="1975247"/>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Imagine a car speeding down a highway. Its speedometer tells us its speed, but what if we want to know how quickly its speed is changing at a specific moment? Derivatives allow us to answer this question, revealing the acceleration of the car.</a:t>
            </a:r>
            <a:endParaRPr lang="en-US" sz="1900" dirty="0"/>
          </a:p>
        </p:txBody>
      </p:sp>
      <p:pic>
        <p:nvPicPr>
          <p:cNvPr id="8" name="Picture 7">
            <a:extLst>
              <a:ext uri="{FF2B5EF4-FFF2-40B4-BE49-F238E27FC236}">
                <a16:creationId xmlns:a16="http://schemas.microsoft.com/office/drawing/2014/main" id="{15773BC8-1A04-4542-8C41-08D0C51BD75F}"/>
              </a:ext>
            </a:extLst>
          </p:cNvPr>
          <p:cNvPicPr>
            <a:picLocks noChangeAspect="1"/>
          </p:cNvPicPr>
          <p:nvPr/>
        </p:nvPicPr>
        <p:blipFill>
          <a:blip r:embed="rId3"/>
          <a:stretch>
            <a:fillRect/>
          </a:stretch>
        </p:blipFill>
        <p:spPr>
          <a:xfrm>
            <a:off x="12006348" y="7612281"/>
            <a:ext cx="2514951" cy="56205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50437" y="1055727"/>
            <a:ext cx="7260788" cy="685800"/>
          </a:xfrm>
          <a:prstGeom prst="rect">
            <a:avLst/>
          </a:prstGeom>
          <a:noFill/>
          <a:ln/>
        </p:spPr>
        <p:txBody>
          <a:bodyPr wrap="non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The Derivative as a Slope</a:t>
            </a:r>
            <a:endParaRPr lang="en-US" sz="4300" dirty="0"/>
          </a:p>
        </p:txBody>
      </p:sp>
      <p:sp>
        <p:nvSpPr>
          <p:cNvPr id="4" name="Shape 1"/>
          <p:cNvSpPr/>
          <p:nvPr/>
        </p:nvSpPr>
        <p:spPr>
          <a:xfrm>
            <a:off x="6350437" y="2389465"/>
            <a:ext cx="555427" cy="555427"/>
          </a:xfrm>
          <a:prstGeom prst="roundRect">
            <a:avLst>
              <a:gd name="adj" fmla="val 66675"/>
            </a:avLst>
          </a:prstGeom>
          <a:solidFill>
            <a:srgbClr val="46464A"/>
          </a:solidFill>
          <a:ln/>
        </p:spPr>
      </p:sp>
      <p:sp>
        <p:nvSpPr>
          <p:cNvPr id="5" name="Text 2"/>
          <p:cNvSpPr/>
          <p:nvPr/>
        </p:nvSpPr>
        <p:spPr>
          <a:xfrm>
            <a:off x="6563439" y="2502575"/>
            <a:ext cx="129421" cy="329208"/>
          </a:xfrm>
          <a:prstGeom prst="rect">
            <a:avLst/>
          </a:prstGeom>
          <a:noFill/>
          <a:ln/>
        </p:spPr>
        <p:txBody>
          <a:bodyPr wrap="none" lIns="0" tIns="0" rIns="0" bIns="0" rtlCol="0" anchor="t"/>
          <a:lstStyle/>
          <a:p>
            <a:pPr marL="0" indent="0" algn="ctr">
              <a:lnSpc>
                <a:spcPts val="2550"/>
              </a:lnSpc>
              <a:buNone/>
            </a:pPr>
            <a:r>
              <a:rPr lang="en-US" sz="2550" b="1" dirty="0">
                <a:solidFill>
                  <a:srgbClr val="D7D4CC"/>
                </a:solidFill>
                <a:latin typeface="Comfortaa Bold" pitchFamily="34" charset="0"/>
                <a:ea typeface="Comfortaa Bold" pitchFamily="34" charset="-122"/>
                <a:cs typeface="Comfortaa Bold" pitchFamily="34" charset="-120"/>
              </a:rPr>
              <a:t>1</a:t>
            </a:r>
            <a:endParaRPr lang="en-US" sz="2550" dirty="0"/>
          </a:p>
        </p:txBody>
      </p:sp>
      <p:sp>
        <p:nvSpPr>
          <p:cNvPr id="6" name="Text 3"/>
          <p:cNvSpPr/>
          <p:nvPr/>
        </p:nvSpPr>
        <p:spPr>
          <a:xfrm>
            <a:off x="7152680" y="2389465"/>
            <a:ext cx="2782372" cy="685800"/>
          </a:xfrm>
          <a:prstGeom prst="rect">
            <a:avLst/>
          </a:prstGeom>
          <a:noFill/>
          <a:ln/>
        </p:spPr>
        <p:txBody>
          <a:bodyPr wrap="square" lIns="0" tIns="0" rIns="0" bIns="0" rtlCol="0" anchor="t"/>
          <a:lstStyle/>
          <a:p>
            <a:pPr marL="0" indent="0">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Visualizing the Rate</a:t>
            </a:r>
            <a:endParaRPr lang="en-US" sz="2150" dirty="0"/>
          </a:p>
        </p:txBody>
      </p:sp>
      <p:sp>
        <p:nvSpPr>
          <p:cNvPr id="7" name="Text 4"/>
          <p:cNvSpPr/>
          <p:nvPr/>
        </p:nvSpPr>
        <p:spPr>
          <a:xfrm>
            <a:off x="7152680" y="3223379"/>
            <a:ext cx="2782372" cy="3555444"/>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A derivative is essentially the slope of the line tangent to a curve at a particular point. This slope represents the instantaneous rate of change of the function at that specific point.</a:t>
            </a:r>
            <a:endParaRPr lang="en-US" sz="1900" dirty="0"/>
          </a:p>
        </p:txBody>
      </p:sp>
      <p:sp>
        <p:nvSpPr>
          <p:cNvPr id="8" name="Shape 5"/>
          <p:cNvSpPr/>
          <p:nvPr/>
        </p:nvSpPr>
        <p:spPr>
          <a:xfrm>
            <a:off x="10181868" y="2389465"/>
            <a:ext cx="555427" cy="555427"/>
          </a:xfrm>
          <a:prstGeom prst="roundRect">
            <a:avLst>
              <a:gd name="adj" fmla="val 66675"/>
            </a:avLst>
          </a:prstGeom>
          <a:solidFill>
            <a:srgbClr val="46464A"/>
          </a:solidFill>
          <a:ln/>
        </p:spPr>
      </p:sp>
      <p:sp>
        <p:nvSpPr>
          <p:cNvPr id="9" name="Text 6"/>
          <p:cNvSpPr/>
          <p:nvPr/>
        </p:nvSpPr>
        <p:spPr>
          <a:xfrm>
            <a:off x="10362724" y="2502575"/>
            <a:ext cx="193596" cy="329208"/>
          </a:xfrm>
          <a:prstGeom prst="rect">
            <a:avLst/>
          </a:prstGeom>
          <a:noFill/>
          <a:ln/>
        </p:spPr>
        <p:txBody>
          <a:bodyPr wrap="none" lIns="0" tIns="0" rIns="0" bIns="0" rtlCol="0" anchor="t"/>
          <a:lstStyle/>
          <a:p>
            <a:pPr marL="0" indent="0" algn="ctr">
              <a:lnSpc>
                <a:spcPts val="2550"/>
              </a:lnSpc>
              <a:buNone/>
            </a:pPr>
            <a:r>
              <a:rPr lang="en-US" sz="2550" b="1" dirty="0">
                <a:solidFill>
                  <a:srgbClr val="D7D4CC"/>
                </a:solidFill>
                <a:latin typeface="Comfortaa Bold" pitchFamily="34" charset="0"/>
                <a:ea typeface="Comfortaa Bold" pitchFamily="34" charset="-122"/>
                <a:cs typeface="Comfortaa Bold" pitchFamily="34" charset="-120"/>
              </a:rPr>
              <a:t>2</a:t>
            </a:r>
            <a:endParaRPr lang="en-US" sz="2550" dirty="0"/>
          </a:p>
        </p:txBody>
      </p:sp>
      <p:sp>
        <p:nvSpPr>
          <p:cNvPr id="10" name="Text 7"/>
          <p:cNvSpPr/>
          <p:nvPr/>
        </p:nvSpPr>
        <p:spPr>
          <a:xfrm>
            <a:off x="10984111" y="2389465"/>
            <a:ext cx="2782372" cy="685800"/>
          </a:xfrm>
          <a:prstGeom prst="rect">
            <a:avLst/>
          </a:prstGeom>
          <a:noFill/>
          <a:ln/>
        </p:spPr>
        <p:txBody>
          <a:bodyPr wrap="square" lIns="0" tIns="0" rIns="0" bIns="0" rtlCol="0" anchor="t"/>
          <a:lstStyle/>
          <a:p>
            <a:pPr marL="0" indent="0">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Tangent Line's Significance</a:t>
            </a:r>
            <a:endParaRPr lang="en-US" sz="2150" dirty="0"/>
          </a:p>
        </p:txBody>
      </p:sp>
      <p:sp>
        <p:nvSpPr>
          <p:cNvPr id="11" name="Text 8"/>
          <p:cNvSpPr/>
          <p:nvPr/>
        </p:nvSpPr>
        <p:spPr>
          <a:xfrm>
            <a:off x="10984111" y="3223379"/>
            <a:ext cx="2782372" cy="3950494"/>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tangent line's slope provides us with an accurate approximation of the function's behavior in the immediate vicinity of that point, making it a crucial tool for understanding local change.</a:t>
            </a:r>
            <a:endParaRPr lang="en-US" sz="1900" dirty="0"/>
          </a:p>
        </p:txBody>
      </p:sp>
      <p:pic>
        <p:nvPicPr>
          <p:cNvPr id="13" name="Picture 12">
            <a:extLst>
              <a:ext uri="{FF2B5EF4-FFF2-40B4-BE49-F238E27FC236}">
                <a16:creationId xmlns:a16="http://schemas.microsoft.com/office/drawing/2014/main" id="{0FE7EA88-46E4-41D9-ABAC-3ED01B138BDB}"/>
              </a:ext>
            </a:extLst>
          </p:cNvPr>
          <p:cNvPicPr>
            <a:picLocks noChangeAspect="1"/>
          </p:cNvPicPr>
          <p:nvPr/>
        </p:nvPicPr>
        <p:blipFill>
          <a:blip r:embed="rId4"/>
          <a:stretch>
            <a:fillRect/>
          </a:stretch>
        </p:blipFill>
        <p:spPr>
          <a:xfrm>
            <a:off x="12115449" y="7571760"/>
            <a:ext cx="2514951" cy="56205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45808" y="743426"/>
            <a:ext cx="4735473" cy="591860"/>
          </a:xfrm>
          <a:prstGeom prst="rect">
            <a:avLst/>
          </a:prstGeom>
          <a:noFill/>
          <a:ln/>
        </p:spPr>
        <p:txBody>
          <a:bodyPr wrap="none" lIns="0" tIns="0" rIns="0" bIns="0" rtlCol="0" anchor="t"/>
          <a:lstStyle/>
          <a:p>
            <a:pPr marL="0" indent="0">
              <a:lnSpc>
                <a:spcPts val="4650"/>
              </a:lnSpc>
              <a:buNone/>
            </a:pPr>
            <a:r>
              <a:rPr lang="en-US" sz="3700" b="1" dirty="0">
                <a:solidFill>
                  <a:srgbClr val="FFE14D"/>
                </a:solidFill>
                <a:latin typeface="Comfortaa Bold" pitchFamily="34" charset="0"/>
                <a:ea typeface="Comfortaa Bold" pitchFamily="34" charset="-122"/>
                <a:cs typeface="Comfortaa Bold" pitchFamily="34" charset="-120"/>
              </a:rPr>
              <a:t>The Power Rule</a:t>
            </a:r>
            <a:endParaRPr lang="en-US" sz="3700" dirty="0"/>
          </a:p>
        </p:txBody>
      </p:sp>
      <p:pic>
        <p:nvPicPr>
          <p:cNvPr id="3" name="Image 0" descr="preencoded.png"/>
          <p:cNvPicPr>
            <a:picLocks noChangeAspect="1"/>
          </p:cNvPicPr>
          <p:nvPr/>
        </p:nvPicPr>
        <p:blipFill>
          <a:blip r:embed="rId3"/>
          <a:stretch>
            <a:fillRect/>
          </a:stretch>
        </p:blipFill>
        <p:spPr>
          <a:xfrm>
            <a:off x="2946440" y="1761411"/>
            <a:ext cx="2167890" cy="1872734"/>
          </a:xfrm>
          <a:prstGeom prst="rect">
            <a:avLst/>
          </a:prstGeom>
        </p:spPr>
      </p:pic>
      <p:sp>
        <p:nvSpPr>
          <p:cNvPr id="4" name="Text 1"/>
          <p:cNvSpPr/>
          <p:nvPr/>
        </p:nvSpPr>
        <p:spPr>
          <a:xfrm>
            <a:off x="3977997" y="2733675"/>
            <a:ext cx="104656" cy="426125"/>
          </a:xfrm>
          <a:prstGeom prst="rect">
            <a:avLst/>
          </a:prstGeom>
          <a:noFill/>
          <a:ln/>
        </p:spPr>
        <p:txBody>
          <a:bodyPr wrap="none" lIns="0" tIns="0" rIns="0" bIns="0" rtlCol="0" anchor="t"/>
          <a:lstStyle/>
          <a:p>
            <a:pPr marL="0" indent="0" algn="ctr">
              <a:lnSpc>
                <a:spcPts val="3350"/>
              </a:lnSpc>
              <a:buNone/>
            </a:pPr>
            <a:r>
              <a:rPr lang="en-US" sz="2050" b="1" dirty="0">
                <a:solidFill>
                  <a:srgbClr val="D7D4CC"/>
                </a:solidFill>
                <a:latin typeface="Comfortaa Bold" pitchFamily="34" charset="0"/>
                <a:ea typeface="Comfortaa Bold" pitchFamily="34" charset="-122"/>
                <a:cs typeface="Comfortaa Bold" pitchFamily="34" charset="-120"/>
              </a:rPr>
              <a:t>1</a:t>
            </a:r>
            <a:endParaRPr lang="en-US" sz="2050" dirty="0"/>
          </a:p>
        </p:txBody>
      </p:sp>
      <p:sp>
        <p:nvSpPr>
          <p:cNvPr id="5" name="Text 2"/>
          <p:cNvSpPr/>
          <p:nvPr/>
        </p:nvSpPr>
        <p:spPr>
          <a:xfrm>
            <a:off x="5327332" y="2549723"/>
            <a:ext cx="3242310" cy="295989"/>
          </a:xfrm>
          <a:prstGeom prst="rect">
            <a:avLst/>
          </a:prstGeom>
          <a:noFill/>
          <a:ln/>
        </p:spPr>
        <p:txBody>
          <a:bodyPr wrap="none" lIns="0" tIns="0" rIns="0" bIns="0" rtlCol="0" anchor="t"/>
          <a:lstStyle/>
          <a:p>
            <a:pPr marL="0" indent="0" algn="l">
              <a:lnSpc>
                <a:spcPts val="2300"/>
              </a:lnSpc>
              <a:buNone/>
            </a:pPr>
            <a:r>
              <a:rPr lang="en-US" sz="1850" b="1" dirty="0">
                <a:solidFill>
                  <a:srgbClr val="D7D4CC"/>
                </a:solidFill>
                <a:latin typeface="Comfortaa Bold" pitchFamily="34" charset="0"/>
                <a:ea typeface="Comfortaa Bold" pitchFamily="34" charset="-122"/>
                <a:cs typeface="Comfortaa Bold" pitchFamily="34" charset="-120"/>
              </a:rPr>
              <a:t>Simplifying Differentiation</a:t>
            </a:r>
            <a:endParaRPr lang="en-US" sz="1850" dirty="0"/>
          </a:p>
        </p:txBody>
      </p:sp>
      <p:sp>
        <p:nvSpPr>
          <p:cNvPr id="6" name="Shape 3"/>
          <p:cNvSpPr/>
          <p:nvPr/>
        </p:nvSpPr>
        <p:spPr>
          <a:xfrm>
            <a:off x="5167551" y="3651171"/>
            <a:ext cx="8663821" cy="11430"/>
          </a:xfrm>
          <a:prstGeom prst="roundRect">
            <a:avLst>
              <a:gd name="adj" fmla="val 2796560"/>
            </a:avLst>
          </a:prstGeom>
          <a:solidFill>
            <a:srgbClr val="5F5F63"/>
          </a:solidFill>
          <a:ln/>
        </p:spPr>
      </p:sp>
      <p:pic>
        <p:nvPicPr>
          <p:cNvPr id="7" name="Image 1" descr="preencoded.png"/>
          <p:cNvPicPr>
            <a:picLocks noChangeAspect="1"/>
          </p:cNvPicPr>
          <p:nvPr/>
        </p:nvPicPr>
        <p:blipFill>
          <a:blip r:embed="rId4"/>
          <a:stretch>
            <a:fillRect/>
          </a:stretch>
        </p:blipFill>
        <p:spPr>
          <a:xfrm>
            <a:off x="1862495" y="3687366"/>
            <a:ext cx="4335780" cy="1872734"/>
          </a:xfrm>
          <a:prstGeom prst="rect">
            <a:avLst/>
          </a:prstGeom>
        </p:spPr>
      </p:pic>
      <p:sp>
        <p:nvSpPr>
          <p:cNvPr id="8" name="Text 4"/>
          <p:cNvSpPr/>
          <p:nvPr/>
        </p:nvSpPr>
        <p:spPr>
          <a:xfrm>
            <a:off x="3952042" y="4410670"/>
            <a:ext cx="156567" cy="426125"/>
          </a:xfrm>
          <a:prstGeom prst="rect">
            <a:avLst/>
          </a:prstGeom>
          <a:noFill/>
          <a:ln/>
        </p:spPr>
        <p:txBody>
          <a:bodyPr wrap="none" lIns="0" tIns="0" rIns="0" bIns="0" rtlCol="0" anchor="t"/>
          <a:lstStyle/>
          <a:p>
            <a:pPr marL="0" indent="0" algn="ctr">
              <a:lnSpc>
                <a:spcPts val="3350"/>
              </a:lnSpc>
              <a:buNone/>
            </a:pPr>
            <a:r>
              <a:rPr lang="en-US" sz="2050" b="1" dirty="0">
                <a:solidFill>
                  <a:srgbClr val="D7D4CC"/>
                </a:solidFill>
                <a:latin typeface="Comfortaa Bold" pitchFamily="34" charset="0"/>
                <a:ea typeface="Comfortaa Bold" pitchFamily="34" charset="-122"/>
                <a:cs typeface="Comfortaa Bold" pitchFamily="34" charset="-120"/>
              </a:rPr>
              <a:t>2</a:t>
            </a:r>
            <a:endParaRPr lang="en-US" sz="2050" dirty="0"/>
          </a:p>
        </p:txBody>
      </p:sp>
      <p:sp>
        <p:nvSpPr>
          <p:cNvPr id="9" name="Text 5"/>
          <p:cNvSpPr/>
          <p:nvPr/>
        </p:nvSpPr>
        <p:spPr>
          <a:xfrm>
            <a:off x="6411278" y="3900368"/>
            <a:ext cx="2367677" cy="295989"/>
          </a:xfrm>
          <a:prstGeom prst="rect">
            <a:avLst/>
          </a:prstGeom>
          <a:noFill/>
          <a:ln/>
        </p:spPr>
        <p:txBody>
          <a:bodyPr wrap="none" lIns="0" tIns="0" rIns="0" bIns="0" rtlCol="0" anchor="t"/>
          <a:lstStyle/>
          <a:p>
            <a:pPr marL="0" indent="0" algn="l">
              <a:lnSpc>
                <a:spcPts val="2300"/>
              </a:lnSpc>
              <a:buNone/>
            </a:pPr>
            <a:r>
              <a:rPr lang="en-US" sz="1850" b="1" dirty="0">
                <a:solidFill>
                  <a:srgbClr val="D7D4CC"/>
                </a:solidFill>
                <a:latin typeface="Comfortaa Bold" pitchFamily="34" charset="0"/>
                <a:ea typeface="Comfortaa Bold" pitchFamily="34" charset="-122"/>
                <a:cs typeface="Comfortaa Bold" pitchFamily="34" charset="-120"/>
              </a:rPr>
              <a:t>Power Rule Basics</a:t>
            </a:r>
            <a:endParaRPr lang="en-US" sz="1850" dirty="0"/>
          </a:p>
        </p:txBody>
      </p:sp>
      <p:sp>
        <p:nvSpPr>
          <p:cNvPr id="10" name="Text 6"/>
          <p:cNvSpPr/>
          <p:nvPr/>
        </p:nvSpPr>
        <p:spPr>
          <a:xfrm>
            <a:off x="6411278" y="4324112"/>
            <a:ext cx="7260312" cy="1022985"/>
          </a:xfrm>
          <a:prstGeom prst="rect">
            <a:avLst/>
          </a:prstGeom>
          <a:noFill/>
          <a:ln/>
        </p:spPr>
        <p:txBody>
          <a:bodyPr wrap="square" lIns="0" tIns="0" rIns="0" bIns="0" rtlCol="0" anchor="t"/>
          <a:lstStyle/>
          <a:p>
            <a:pPr marL="0" indent="0" algn="l">
              <a:lnSpc>
                <a:spcPts val="2650"/>
              </a:lnSpc>
              <a:buNone/>
            </a:pPr>
            <a:r>
              <a:rPr lang="en-US" sz="1650" dirty="0">
                <a:solidFill>
                  <a:srgbClr val="D7D4CC"/>
                </a:solidFill>
                <a:latin typeface="Raleway Medium" pitchFamily="34" charset="0"/>
                <a:ea typeface="Raleway Medium" pitchFamily="34" charset="-122"/>
                <a:cs typeface="Raleway Medium" pitchFamily="34" charset="-120"/>
              </a:rPr>
              <a:t>The power rule is a simple yet powerful formula that allows us to find the derivatives of functions involving powers. It states that the derivative of xn is nxn-1.</a:t>
            </a:r>
            <a:endParaRPr lang="en-US" sz="1650" dirty="0"/>
          </a:p>
        </p:txBody>
      </p:sp>
      <p:sp>
        <p:nvSpPr>
          <p:cNvPr id="11" name="Shape 7"/>
          <p:cNvSpPr/>
          <p:nvPr/>
        </p:nvSpPr>
        <p:spPr>
          <a:xfrm>
            <a:off x="6251496" y="5577126"/>
            <a:ext cx="7579876" cy="11430"/>
          </a:xfrm>
          <a:prstGeom prst="roundRect">
            <a:avLst>
              <a:gd name="adj" fmla="val 2796560"/>
            </a:avLst>
          </a:prstGeom>
          <a:solidFill>
            <a:srgbClr val="5F5F63"/>
          </a:solidFill>
          <a:ln/>
        </p:spPr>
      </p:sp>
      <p:pic>
        <p:nvPicPr>
          <p:cNvPr id="12" name="Image 2" descr="preencoded.png"/>
          <p:cNvPicPr>
            <a:picLocks noChangeAspect="1"/>
          </p:cNvPicPr>
          <p:nvPr/>
        </p:nvPicPr>
        <p:blipFill>
          <a:blip r:embed="rId5"/>
          <a:stretch>
            <a:fillRect/>
          </a:stretch>
        </p:blipFill>
        <p:spPr>
          <a:xfrm>
            <a:off x="778550" y="5613321"/>
            <a:ext cx="6503670" cy="1872734"/>
          </a:xfrm>
          <a:prstGeom prst="rect">
            <a:avLst/>
          </a:prstGeom>
        </p:spPr>
      </p:pic>
      <p:sp>
        <p:nvSpPr>
          <p:cNvPr id="13" name="Text 8"/>
          <p:cNvSpPr/>
          <p:nvPr/>
        </p:nvSpPr>
        <p:spPr>
          <a:xfrm>
            <a:off x="3950494" y="6336625"/>
            <a:ext cx="159544" cy="426125"/>
          </a:xfrm>
          <a:prstGeom prst="rect">
            <a:avLst/>
          </a:prstGeom>
          <a:noFill/>
          <a:ln/>
        </p:spPr>
        <p:txBody>
          <a:bodyPr wrap="none" lIns="0" tIns="0" rIns="0" bIns="0" rtlCol="0" anchor="t"/>
          <a:lstStyle/>
          <a:p>
            <a:pPr marL="0" indent="0" algn="ctr">
              <a:lnSpc>
                <a:spcPts val="3350"/>
              </a:lnSpc>
              <a:buNone/>
            </a:pPr>
            <a:r>
              <a:rPr lang="en-US" sz="2050" b="1" dirty="0">
                <a:solidFill>
                  <a:srgbClr val="D7D4CC"/>
                </a:solidFill>
                <a:latin typeface="Comfortaa Bold" pitchFamily="34" charset="0"/>
                <a:ea typeface="Comfortaa Bold" pitchFamily="34" charset="-122"/>
                <a:cs typeface="Comfortaa Bold" pitchFamily="34" charset="-120"/>
              </a:rPr>
              <a:t>3</a:t>
            </a:r>
            <a:endParaRPr lang="en-US" sz="2050" dirty="0"/>
          </a:p>
        </p:txBody>
      </p:sp>
      <p:sp>
        <p:nvSpPr>
          <p:cNvPr id="14" name="Text 9"/>
          <p:cNvSpPr/>
          <p:nvPr/>
        </p:nvSpPr>
        <p:spPr>
          <a:xfrm>
            <a:off x="7495223" y="5826323"/>
            <a:ext cx="3352443" cy="295989"/>
          </a:xfrm>
          <a:prstGeom prst="rect">
            <a:avLst/>
          </a:prstGeom>
          <a:noFill/>
          <a:ln/>
        </p:spPr>
        <p:txBody>
          <a:bodyPr wrap="none" lIns="0" tIns="0" rIns="0" bIns="0" rtlCol="0" anchor="t"/>
          <a:lstStyle/>
          <a:p>
            <a:pPr marL="0" indent="0" algn="l">
              <a:lnSpc>
                <a:spcPts val="2300"/>
              </a:lnSpc>
              <a:buNone/>
            </a:pPr>
            <a:r>
              <a:rPr lang="en-US" sz="1850" b="1" dirty="0">
                <a:solidFill>
                  <a:srgbClr val="D7D4CC"/>
                </a:solidFill>
                <a:latin typeface="Comfortaa Bold" pitchFamily="34" charset="0"/>
                <a:ea typeface="Comfortaa Bold" pitchFamily="34" charset="-122"/>
                <a:cs typeface="Comfortaa Bold" pitchFamily="34" charset="-120"/>
              </a:rPr>
              <a:t>Examples and Applications</a:t>
            </a:r>
            <a:endParaRPr lang="en-US" sz="1850" dirty="0"/>
          </a:p>
        </p:txBody>
      </p:sp>
      <p:sp>
        <p:nvSpPr>
          <p:cNvPr id="15" name="Text 10"/>
          <p:cNvSpPr/>
          <p:nvPr/>
        </p:nvSpPr>
        <p:spPr>
          <a:xfrm>
            <a:off x="7495223" y="6250067"/>
            <a:ext cx="6176367" cy="1022985"/>
          </a:xfrm>
          <a:prstGeom prst="rect">
            <a:avLst/>
          </a:prstGeom>
          <a:noFill/>
          <a:ln/>
        </p:spPr>
        <p:txBody>
          <a:bodyPr wrap="square" lIns="0" tIns="0" rIns="0" bIns="0" rtlCol="0" anchor="t"/>
          <a:lstStyle/>
          <a:p>
            <a:pPr marL="0" indent="0" algn="l">
              <a:lnSpc>
                <a:spcPts val="2650"/>
              </a:lnSpc>
              <a:buNone/>
            </a:pPr>
            <a:r>
              <a:rPr lang="en-US" sz="1650" dirty="0">
                <a:solidFill>
                  <a:srgbClr val="D7D4CC"/>
                </a:solidFill>
                <a:latin typeface="Raleway Medium" pitchFamily="34" charset="0"/>
                <a:ea typeface="Raleway Medium" pitchFamily="34" charset="-122"/>
                <a:cs typeface="Raleway Medium" pitchFamily="34" charset="-120"/>
              </a:rPr>
              <a:t>For example, the derivative of x^2 is 2x. The power rule makes finding derivatives of polynomial functions much easier, significantly speeding up our calculations.</a:t>
            </a:r>
            <a:endParaRPr lang="en-US" sz="1650" dirty="0"/>
          </a:p>
        </p:txBody>
      </p:sp>
      <p:pic>
        <p:nvPicPr>
          <p:cNvPr id="17" name="Picture 16">
            <a:extLst>
              <a:ext uri="{FF2B5EF4-FFF2-40B4-BE49-F238E27FC236}">
                <a16:creationId xmlns:a16="http://schemas.microsoft.com/office/drawing/2014/main" id="{83FEB698-8B42-49D3-9C08-D06ABA804F3E}"/>
              </a:ext>
            </a:extLst>
          </p:cNvPr>
          <p:cNvPicPr>
            <a:picLocks noChangeAspect="1"/>
          </p:cNvPicPr>
          <p:nvPr/>
        </p:nvPicPr>
        <p:blipFill>
          <a:blip r:embed="rId6"/>
          <a:stretch>
            <a:fillRect/>
          </a:stretch>
        </p:blipFill>
        <p:spPr>
          <a:xfrm>
            <a:off x="12115449" y="7653536"/>
            <a:ext cx="2514951" cy="56205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864037" y="1095970"/>
            <a:ext cx="10268426" cy="685800"/>
          </a:xfrm>
          <a:prstGeom prst="rect">
            <a:avLst/>
          </a:prstGeom>
          <a:noFill/>
          <a:ln/>
        </p:spPr>
        <p:txBody>
          <a:bodyPr wrap="non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The Product Rule and Quotient Rule</a:t>
            </a:r>
            <a:endParaRPr lang="en-US" sz="4300" dirty="0"/>
          </a:p>
        </p:txBody>
      </p:sp>
      <p:sp>
        <p:nvSpPr>
          <p:cNvPr id="3" name="Shape 1"/>
          <p:cNvSpPr/>
          <p:nvPr/>
        </p:nvSpPr>
        <p:spPr>
          <a:xfrm>
            <a:off x="864037" y="2275523"/>
            <a:ext cx="3225522" cy="2169795"/>
          </a:xfrm>
          <a:prstGeom prst="roundRect">
            <a:avLst>
              <a:gd name="adj" fmla="val 17068"/>
            </a:avLst>
          </a:prstGeom>
          <a:solidFill>
            <a:srgbClr val="46464A"/>
          </a:solidFill>
          <a:ln/>
        </p:spPr>
      </p:sp>
      <p:sp>
        <p:nvSpPr>
          <p:cNvPr id="4" name="Text 2"/>
          <p:cNvSpPr/>
          <p:nvPr/>
        </p:nvSpPr>
        <p:spPr>
          <a:xfrm>
            <a:off x="1110853" y="3113484"/>
            <a:ext cx="121325" cy="493752"/>
          </a:xfrm>
          <a:prstGeom prst="rect">
            <a:avLst/>
          </a:prstGeom>
          <a:noFill/>
          <a:ln/>
        </p:spPr>
        <p:txBody>
          <a:bodyPr wrap="none" lIns="0" tIns="0" rIns="0" bIns="0" rtlCol="0" anchor="t"/>
          <a:lstStyle/>
          <a:p>
            <a:pPr marL="0" indent="0" algn="ctr">
              <a:lnSpc>
                <a:spcPts val="3850"/>
              </a:lnSpc>
              <a:buNone/>
            </a:pPr>
            <a:r>
              <a:rPr lang="en-US" sz="2400" b="1" dirty="0">
                <a:solidFill>
                  <a:srgbClr val="D7D4CC"/>
                </a:solidFill>
                <a:latin typeface="Comfortaa Bold" pitchFamily="34" charset="0"/>
                <a:ea typeface="Comfortaa Bold" pitchFamily="34" charset="-122"/>
                <a:cs typeface="Comfortaa Bold" pitchFamily="34" charset="-120"/>
              </a:rPr>
              <a:t>1</a:t>
            </a:r>
            <a:endParaRPr lang="en-US" sz="2400" dirty="0"/>
          </a:p>
        </p:txBody>
      </p:sp>
      <p:sp>
        <p:nvSpPr>
          <p:cNvPr id="5" name="Text 3"/>
          <p:cNvSpPr/>
          <p:nvPr/>
        </p:nvSpPr>
        <p:spPr>
          <a:xfrm>
            <a:off x="4336375" y="2522339"/>
            <a:ext cx="3317081" cy="342900"/>
          </a:xfrm>
          <a:prstGeom prst="rect">
            <a:avLst/>
          </a:prstGeom>
          <a:noFill/>
          <a:ln/>
        </p:spPr>
        <p:txBody>
          <a:bodyPr wrap="non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Derivatives of Products</a:t>
            </a:r>
            <a:endParaRPr lang="en-US" sz="2150" dirty="0"/>
          </a:p>
        </p:txBody>
      </p:sp>
      <p:sp>
        <p:nvSpPr>
          <p:cNvPr id="6" name="Text 4"/>
          <p:cNvSpPr/>
          <p:nvPr/>
        </p:nvSpPr>
        <p:spPr>
          <a:xfrm>
            <a:off x="4336375" y="3013353"/>
            <a:ext cx="9183172" cy="1185148"/>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product rule allows us to find the derivative of a function that is the product of two other functions. The rule states that the derivative of f(x)g(x) is f'(x)g(x) + f(x)g'(x).</a:t>
            </a:r>
            <a:endParaRPr lang="en-US" sz="1900" dirty="0"/>
          </a:p>
        </p:txBody>
      </p:sp>
      <p:sp>
        <p:nvSpPr>
          <p:cNvPr id="7" name="Shape 5"/>
          <p:cNvSpPr/>
          <p:nvPr/>
        </p:nvSpPr>
        <p:spPr>
          <a:xfrm>
            <a:off x="4212908" y="4430078"/>
            <a:ext cx="9430107" cy="15240"/>
          </a:xfrm>
          <a:prstGeom prst="roundRect">
            <a:avLst>
              <a:gd name="adj" fmla="val 2430000"/>
            </a:avLst>
          </a:prstGeom>
          <a:solidFill>
            <a:srgbClr val="5F5F63"/>
          </a:solidFill>
          <a:ln/>
        </p:spPr>
      </p:sp>
      <p:sp>
        <p:nvSpPr>
          <p:cNvPr id="8" name="Shape 6"/>
          <p:cNvSpPr/>
          <p:nvPr/>
        </p:nvSpPr>
        <p:spPr>
          <a:xfrm>
            <a:off x="864037" y="4568666"/>
            <a:ext cx="6451163" cy="2564844"/>
          </a:xfrm>
          <a:prstGeom prst="roundRect">
            <a:avLst>
              <a:gd name="adj" fmla="val 14439"/>
            </a:avLst>
          </a:prstGeom>
          <a:solidFill>
            <a:srgbClr val="46464A"/>
          </a:solidFill>
          <a:ln/>
        </p:spPr>
      </p:sp>
      <p:sp>
        <p:nvSpPr>
          <p:cNvPr id="9" name="Text 7"/>
          <p:cNvSpPr/>
          <p:nvPr/>
        </p:nvSpPr>
        <p:spPr>
          <a:xfrm>
            <a:off x="1110853" y="5604153"/>
            <a:ext cx="181570" cy="493752"/>
          </a:xfrm>
          <a:prstGeom prst="rect">
            <a:avLst/>
          </a:prstGeom>
          <a:noFill/>
          <a:ln/>
        </p:spPr>
        <p:txBody>
          <a:bodyPr wrap="none" lIns="0" tIns="0" rIns="0" bIns="0" rtlCol="0" anchor="t"/>
          <a:lstStyle/>
          <a:p>
            <a:pPr marL="0" indent="0" algn="ctr">
              <a:lnSpc>
                <a:spcPts val="3850"/>
              </a:lnSpc>
              <a:buNone/>
            </a:pPr>
            <a:r>
              <a:rPr lang="en-US" sz="2400" b="1" dirty="0">
                <a:solidFill>
                  <a:srgbClr val="D7D4CC"/>
                </a:solidFill>
                <a:latin typeface="Comfortaa Bold" pitchFamily="34" charset="0"/>
                <a:ea typeface="Comfortaa Bold" pitchFamily="34" charset="-122"/>
                <a:cs typeface="Comfortaa Bold" pitchFamily="34" charset="-120"/>
              </a:rPr>
              <a:t>2</a:t>
            </a:r>
            <a:endParaRPr lang="en-US" sz="2400" dirty="0"/>
          </a:p>
        </p:txBody>
      </p:sp>
      <p:sp>
        <p:nvSpPr>
          <p:cNvPr id="10" name="Text 8"/>
          <p:cNvSpPr/>
          <p:nvPr/>
        </p:nvSpPr>
        <p:spPr>
          <a:xfrm>
            <a:off x="7562017" y="4815483"/>
            <a:ext cx="3469124" cy="342900"/>
          </a:xfrm>
          <a:prstGeom prst="rect">
            <a:avLst/>
          </a:prstGeom>
          <a:noFill/>
          <a:ln/>
        </p:spPr>
        <p:txBody>
          <a:bodyPr wrap="non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Derivatives of Quotients</a:t>
            </a:r>
            <a:endParaRPr lang="en-US" sz="2150" dirty="0"/>
          </a:p>
        </p:txBody>
      </p:sp>
      <p:sp>
        <p:nvSpPr>
          <p:cNvPr id="11" name="Text 9"/>
          <p:cNvSpPr/>
          <p:nvPr/>
        </p:nvSpPr>
        <p:spPr>
          <a:xfrm>
            <a:off x="7562017" y="5306497"/>
            <a:ext cx="5957530" cy="1580198"/>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quotient rule helps us find the derivative of a function that is the quotient of two other functions. The rule states that the derivative of f(x)/g(x) is [g(x)f'(x) - f(x)g'(x)] / [g(x)]^2.</a:t>
            </a:r>
            <a:endParaRPr lang="en-US" sz="1900" dirty="0"/>
          </a:p>
        </p:txBody>
      </p:sp>
      <p:pic>
        <p:nvPicPr>
          <p:cNvPr id="13" name="Picture 12">
            <a:extLst>
              <a:ext uri="{FF2B5EF4-FFF2-40B4-BE49-F238E27FC236}">
                <a16:creationId xmlns:a16="http://schemas.microsoft.com/office/drawing/2014/main" id="{A37D17C5-110A-4E50-B63C-638CFB694787}"/>
              </a:ext>
            </a:extLst>
          </p:cNvPr>
          <p:cNvPicPr>
            <a:picLocks noChangeAspect="1"/>
          </p:cNvPicPr>
          <p:nvPr/>
        </p:nvPicPr>
        <p:blipFill>
          <a:blip r:embed="rId3"/>
          <a:stretch>
            <a:fillRect/>
          </a:stretch>
        </p:blipFill>
        <p:spPr>
          <a:xfrm>
            <a:off x="12016396" y="7551663"/>
            <a:ext cx="2514951" cy="56205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864037" y="1552575"/>
            <a:ext cx="5486400" cy="685800"/>
          </a:xfrm>
          <a:prstGeom prst="rect">
            <a:avLst/>
          </a:prstGeom>
          <a:noFill/>
          <a:ln/>
        </p:spPr>
        <p:txBody>
          <a:bodyPr wrap="non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The Chain Rule</a:t>
            </a:r>
            <a:endParaRPr lang="en-US" sz="4300" dirty="0"/>
          </a:p>
        </p:txBody>
      </p:sp>
      <p:pic>
        <p:nvPicPr>
          <p:cNvPr id="4" name="Image 1" descr="preencoded.png"/>
          <p:cNvPicPr>
            <a:picLocks noChangeAspect="1"/>
          </p:cNvPicPr>
          <p:nvPr/>
        </p:nvPicPr>
        <p:blipFill>
          <a:blip r:embed="rId4"/>
          <a:stretch>
            <a:fillRect/>
          </a:stretch>
        </p:blipFill>
        <p:spPr>
          <a:xfrm>
            <a:off x="864037" y="2608659"/>
            <a:ext cx="617220" cy="617220"/>
          </a:xfrm>
          <a:prstGeom prst="rect">
            <a:avLst/>
          </a:prstGeom>
        </p:spPr>
      </p:pic>
      <p:sp>
        <p:nvSpPr>
          <p:cNvPr id="5" name="Text 1"/>
          <p:cNvSpPr/>
          <p:nvPr/>
        </p:nvSpPr>
        <p:spPr>
          <a:xfrm>
            <a:off x="864037" y="3472696"/>
            <a:ext cx="3522821" cy="685800"/>
          </a:xfrm>
          <a:prstGeom prst="rect">
            <a:avLst/>
          </a:prstGeom>
          <a:noFill/>
          <a:ln/>
        </p:spPr>
        <p:txBody>
          <a:bodyPr wrap="squar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Composition of Functions</a:t>
            </a:r>
            <a:endParaRPr lang="en-US" sz="2150" dirty="0"/>
          </a:p>
        </p:txBody>
      </p:sp>
      <p:sp>
        <p:nvSpPr>
          <p:cNvPr id="6" name="Text 2"/>
          <p:cNvSpPr/>
          <p:nvPr/>
        </p:nvSpPr>
        <p:spPr>
          <a:xfrm>
            <a:off x="864037" y="4306610"/>
            <a:ext cx="3522821" cy="2370296"/>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chain rule is used when dealing with composite functions, where one function is nested inside another. It helps us find the derivative of such functions.</a:t>
            </a:r>
            <a:endParaRPr lang="en-US" sz="1900" dirty="0"/>
          </a:p>
        </p:txBody>
      </p:sp>
      <p:pic>
        <p:nvPicPr>
          <p:cNvPr id="7" name="Image 2" descr="preencoded.png"/>
          <p:cNvPicPr>
            <a:picLocks noChangeAspect="1"/>
          </p:cNvPicPr>
          <p:nvPr/>
        </p:nvPicPr>
        <p:blipFill>
          <a:blip r:embed="rId5"/>
          <a:stretch>
            <a:fillRect/>
          </a:stretch>
        </p:blipFill>
        <p:spPr>
          <a:xfrm>
            <a:off x="4757142" y="2608659"/>
            <a:ext cx="617220" cy="617220"/>
          </a:xfrm>
          <a:prstGeom prst="rect">
            <a:avLst/>
          </a:prstGeom>
        </p:spPr>
      </p:pic>
      <p:sp>
        <p:nvSpPr>
          <p:cNvPr id="8" name="Text 3"/>
          <p:cNvSpPr/>
          <p:nvPr/>
        </p:nvSpPr>
        <p:spPr>
          <a:xfrm>
            <a:off x="4757142" y="3472696"/>
            <a:ext cx="2814876" cy="342900"/>
          </a:xfrm>
          <a:prstGeom prst="rect">
            <a:avLst/>
          </a:prstGeom>
          <a:noFill/>
          <a:ln/>
        </p:spPr>
        <p:txBody>
          <a:bodyPr wrap="none" lIns="0" tIns="0" rIns="0" bIns="0" rtlCol="0" anchor="t"/>
          <a:lstStyle/>
          <a:p>
            <a:pPr marL="0" indent="0" algn="l">
              <a:lnSpc>
                <a:spcPts val="2700"/>
              </a:lnSpc>
              <a:buNone/>
            </a:pPr>
            <a:r>
              <a:rPr lang="en-US" sz="2150" b="1" dirty="0">
                <a:solidFill>
                  <a:srgbClr val="D7D4CC"/>
                </a:solidFill>
                <a:latin typeface="Comfortaa Bold" pitchFamily="34" charset="0"/>
                <a:ea typeface="Comfortaa Bold" pitchFamily="34" charset="-122"/>
                <a:cs typeface="Comfortaa Bold" pitchFamily="34" charset="-120"/>
              </a:rPr>
              <a:t>Chain Rule Formula</a:t>
            </a:r>
            <a:endParaRPr lang="en-US" sz="2150" dirty="0"/>
          </a:p>
        </p:txBody>
      </p:sp>
      <p:sp>
        <p:nvSpPr>
          <p:cNvPr id="9" name="Text 4"/>
          <p:cNvSpPr/>
          <p:nvPr/>
        </p:nvSpPr>
        <p:spPr>
          <a:xfrm>
            <a:off x="4757142" y="3963710"/>
            <a:ext cx="3522821" cy="2370296"/>
          </a:xfrm>
          <a:prstGeom prst="rect">
            <a:avLst/>
          </a:prstGeom>
          <a:noFill/>
          <a:ln/>
        </p:spPr>
        <p:txBody>
          <a:bodyPr wrap="square" lIns="0" tIns="0" rIns="0" bIns="0" rtlCol="0" anchor="t"/>
          <a:lstStyle/>
          <a:p>
            <a:pPr marL="0" indent="0" algn="l">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The chain rule states that the derivative of f(g(x)) is f'(g(x)) * g'(x). This rule is crucial for differentiating complex functions involving multiple layers.</a:t>
            </a:r>
            <a:endParaRPr lang="en-US" sz="1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085165" y="608648"/>
            <a:ext cx="5323761" cy="475178"/>
          </a:xfrm>
          <a:prstGeom prst="rect">
            <a:avLst/>
          </a:prstGeom>
          <a:noFill/>
          <a:ln/>
        </p:spPr>
        <p:txBody>
          <a:bodyPr wrap="none" lIns="0" tIns="0" rIns="0" bIns="0" rtlCol="0" anchor="t"/>
          <a:lstStyle/>
          <a:p>
            <a:pPr marL="0" indent="0">
              <a:lnSpc>
                <a:spcPts val="3700"/>
              </a:lnSpc>
              <a:buNone/>
            </a:pPr>
            <a:r>
              <a:rPr lang="en-US" sz="2950" b="1" dirty="0">
                <a:solidFill>
                  <a:srgbClr val="FFE14D"/>
                </a:solidFill>
                <a:latin typeface="Comfortaa Bold" pitchFamily="34" charset="0"/>
                <a:ea typeface="Comfortaa Bold" pitchFamily="34" charset="-122"/>
                <a:cs typeface="Comfortaa Bold" pitchFamily="34" charset="-120"/>
              </a:rPr>
              <a:t>Applications of Derivatives</a:t>
            </a:r>
            <a:endParaRPr lang="en-US" sz="2950" dirty="0"/>
          </a:p>
        </p:txBody>
      </p:sp>
      <p:sp>
        <p:nvSpPr>
          <p:cNvPr id="4" name="Text 1"/>
          <p:cNvSpPr/>
          <p:nvPr/>
        </p:nvSpPr>
        <p:spPr>
          <a:xfrm>
            <a:off x="6085165" y="1425893"/>
            <a:ext cx="7946469" cy="564475"/>
          </a:xfrm>
          <a:prstGeom prst="rect">
            <a:avLst/>
          </a:prstGeom>
          <a:noFill/>
          <a:ln/>
        </p:spPr>
        <p:txBody>
          <a:bodyPr wrap="none" lIns="0" tIns="0" rIns="0" bIns="0" rtlCol="0" anchor="t"/>
          <a:lstStyle/>
          <a:p>
            <a:pPr marL="0" indent="0" algn="ctr">
              <a:lnSpc>
                <a:spcPts val="4400"/>
              </a:lnSpc>
              <a:buNone/>
            </a:pPr>
            <a:r>
              <a:rPr lang="en-US" sz="4400" b="1" dirty="0">
                <a:solidFill>
                  <a:srgbClr val="D7D4CC"/>
                </a:solidFill>
                <a:latin typeface="Comfortaa Bold" pitchFamily="34" charset="0"/>
                <a:ea typeface="Comfortaa Bold" pitchFamily="34" charset="-122"/>
                <a:cs typeface="Comfortaa Bold" pitchFamily="34" charset="-120"/>
              </a:rPr>
              <a:t>1</a:t>
            </a:r>
            <a:endParaRPr lang="en-US" sz="4400" dirty="0"/>
          </a:p>
        </p:txBody>
      </p:sp>
      <p:sp>
        <p:nvSpPr>
          <p:cNvPr id="5" name="Text 2"/>
          <p:cNvSpPr/>
          <p:nvPr/>
        </p:nvSpPr>
        <p:spPr>
          <a:xfrm>
            <a:off x="9107924" y="2204085"/>
            <a:ext cx="1900833" cy="237649"/>
          </a:xfrm>
          <a:prstGeom prst="rect">
            <a:avLst/>
          </a:prstGeom>
          <a:noFill/>
          <a:ln/>
        </p:spPr>
        <p:txBody>
          <a:bodyPr wrap="none" lIns="0" tIns="0" rIns="0" bIns="0" rtlCol="0" anchor="t"/>
          <a:lstStyle/>
          <a:p>
            <a:pPr marL="0" indent="0" algn="ctr">
              <a:lnSpc>
                <a:spcPts val="1850"/>
              </a:lnSpc>
              <a:buNone/>
            </a:pPr>
            <a:r>
              <a:rPr lang="en-US" sz="1450" b="1" dirty="0">
                <a:solidFill>
                  <a:srgbClr val="D7D4CC"/>
                </a:solidFill>
                <a:latin typeface="Comfortaa Bold" pitchFamily="34" charset="0"/>
                <a:ea typeface="Comfortaa Bold" pitchFamily="34" charset="-122"/>
                <a:cs typeface="Comfortaa Bold" pitchFamily="34" charset="-120"/>
              </a:rPr>
              <a:t>Optimization</a:t>
            </a:r>
            <a:endParaRPr lang="en-US" sz="1450" dirty="0"/>
          </a:p>
        </p:txBody>
      </p:sp>
      <p:sp>
        <p:nvSpPr>
          <p:cNvPr id="6" name="Text 3"/>
          <p:cNvSpPr/>
          <p:nvPr/>
        </p:nvSpPr>
        <p:spPr>
          <a:xfrm>
            <a:off x="6085165" y="2544366"/>
            <a:ext cx="7946469" cy="547449"/>
          </a:xfrm>
          <a:prstGeom prst="rect">
            <a:avLst/>
          </a:prstGeom>
          <a:noFill/>
          <a:ln/>
        </p:spPr>
        <p:txBody>
          <a:bodyPr wrap="square" lIns="0" tIns="0" rIns="0" bIns="0" rtlCol="0" anchor="t"/>
          <a:lstStyle/>
          <a:p>
            <a:pPr marL="0" indent="0" algn="ctr">
              <a:lnSpc>
                <a:spcPts val="2150"/>
              </a:lnSpc>
              <a:buNone/>
            </a:pPr>
            <a:r>
              <a:rPr lang="en-US" sz="1300" dirty="0">
                <a:solidFill>
                  <a:srgbClr val="D7D4CC"/>
                </a:solidFill>
                <a:latin typeface="Raleway Medium" pitchFamily="34" charset="0"/>
                <a:ea typeface="Raleway Medium" pitchFamily="34" charset="-122"/>
                <a:cs typeface="Raleway Medium" pitchFamily="34" charset="-120"/>
              </a:rPr>
              <a:t>Derivatives are essential for finding maximum and minimum values of functions, which is crucial in optimizing various real-world processes, such as maximizing profits or minimizing costs.</a:t>
            </a:r>
            <a:endParaRPr lang="en-US" sz="1300" dirty="0"/>
          </a:p>
        </p:txBody>
      </p:sp>
      <p:sp>
        <p:nvSpPr>
          <p:cNvPr id="7" name="Text 4"/>
          <p:cNvSpPr/>
          <p:nvPr/>
        </p:nvSpPr>
        <p:spPr>
          <a:xfrm>
            <a:off x="6085165" y="3690461"/>
            <a:ext cx="7946469" cy="564475"/>
          </a:xfrm>
          <a:prstGeom prst="rect">
            <a:avLst/>
          </a:prstGeom>
          <a:noFill/>
          <a:ln/>
        </p:spPr>
        <p:txBody>
          <a:bodyPr wrap="none" lIns="0" tIns="0" rIns="0" bIns="0" rtlCol="0" anchor="t"/>
          <a:lstStyle/>
          <a:p>
            <a:pPr marL="0" indent="0" algn="ctr">
              <a:lnSpc>
                <a:spcPts val="4400"/>
              </a:lnSpc>
              <a:buNone/>
            </a:pPr>
            <a:r>
              <a:rPr lang="en-US" sz="4400" b="1" dirty="0">
                <a:solidFill>
                  <a:srgbClr val="D7D4CC"/>
                </a:solidFill>
                <a:latin typeface="Comfortaa Bold" pitchFamily="34" charset="0"/>
                <a:ea typeface="Comfortaa Bold" pitchFamily="34" charset="-122"/>
                <a:cs typeface="Comfortaa Bold" pitchFamily="34" charset="-120"/>
              </a:rPr>
              <a:t>2</a:t>
            </a:r>
            <a:endParaRPr lang="en-US" sz="4400" dirty="0"/>
          </a:p>
        </p:txBody>
      </p:sp>
      <p:sp>
        <p:nvSpPr>
          <p:cNvPr id="8" name="Text 5"/>
          <p:cNvSpPr/>
          <p:nvPr/>
        </p:nvSpPr>
        <p:spPr>
          <a:xfrm>
            <a:off x="9107924" y="4468654"/>
            <a:ext cx="1900833" cy="237649"/>
          </a:xfrm>
          <a:prstGeom prst="rect">
            <a:avLst/>
          </a:prstGeom>
          <a:noFill/>
          <a:ln/>
        </p:spPr>
        <p:txBody>
          <a:bodyPr wrap="none" lIns="0" tIns="0" rIns="0" bIns="0" rtlCol="0" anchor="t"/>
          <a:lstStyle/>
          <a:p>
            <a:pPr marL="0" indent="0" algn="ctr">
              <a:lnSpc>
                <a:spcPts val="1850"/>
              </a:lnSpc>
              <a:buNone/>
            </a:pPr>
            <a:r>
              <a:rPr lang="en-US" sz="1450" b="1" dirty="0">
                <a:solidFill>
                  <a:srgbClr val="D7D4CC"/>
                </a:solidFill>
                <a:latin typeface="Comfortaa Bold" pitchFamily="34" charset="0"/>
                <a:ea typeface="Comfortaa Bold" pitchFamily="34" charset="-122"/>
                <a:cs typeface="Comfortaa Bold" pitchFamily="34" charset="-120"/>
              </a:rPr>
              <a:t>Physics</a:t>
            </a:r>
            <a:endParaRPr lang="en-US" sz="1450" dirty="0"/>
          </a:p>
        </p:txBody>
      </p:sp>
      <p:sp>
        <p:nvSpPr>
          <p:cNvPr id="9" name="Text 6"/>
          <p:cNvSpPr/>
          <p:nvPr/>
        </p:nvSpPr>
        <p:spPr>
          <a:xfrm>
            <a:off x="6085165" y="4808934"/>
            <a:ext cx="7946469" cy="547449"/>
          </a:xfrm>
          <a:prstGeom prst="rect">
            <a:avLst/>
          </a:prstGeom>
          <a:noFill/>
          <a:ln/>
        </p:spPr>
        <p:txBody>
          <a:bodyPr wrap="square" lIns="0" tIns="0" rIns="0" bIns="0" rtlCol="0" anchor="t"/>
          <a:lstStyle/>
          <a:p>
            <a:pPr marL="0" indent="0" algn="ctr">
              <a:lnSpc>
                <a:spcPts val="2150"/>
              </a:lnSpc>
              <a:buNone/>
            </a:pPr>
            <a:r>
              <a:rPr lang="en-US" sz="1300" dirty="0">
                <a:solidFill>
                  <a:srgbClr val="D7D4CC"/>
                </a:solidFill>
                <a:latin typeface="Raleway Medium" pitchFamily="34" charset="0"/>
                <a:ea typeface="Raleway Medium" pitchFamily="34" charset="-122"/>
                <a:cs typeface="Raleway Medium" pitchFamily="34" charset="-120"/>
              </a:rPr>
              <a:t>Differential calculus plays a fundamental role in understanding motion and forces. Derivatives are used to calculate velocity, acceleration, and other key quantities in physics.</a:t>
            </a:r>
            <a:endParaRPr lang="en-US" sz="1300" dirty="0"/>
          </a:p>
        </p:txBody>
      </p:sp>
      <p:sp>
        <p:nvSpPr>
          <p:cNvPr id="10" name="Text 7"/>
          <p:cNvSpPr/>
          <p:nvPr/>
        </p:nvSpPr>
        <p:spPr>
          <a:xfrm>
            <a:off x="6085165" y="5955030"/>
            <a:ext cx="7946469" cy="564475"/>
          </a:xfrm>
          <a:prstGeom prst="rect">
            <a:avLst/>
          </a:prstGeom>
          <a:noFill/>
          <a:ln/>
        </p:spPr>
        <p:txBody>
          <a:bodyPr wrap="none" lIns="0" tIns="0" rIns="0" bIns="0" rtlCol="0" anchor="t"/>
          <a:lstStyle/>
          <a:p>
            <a:pPr marL="0" indent="0" algn="ctr">
              <a:lnSpc>
                <a:spcPts val="4400"/>
              </a:lnSpc>
              <a:buNone/>
            </a:pPr>
            <a:r>
              <a:rPr lang="en-US" sz="4400" b="1" dirty="0">
                <a:solidFill>
                  <a:srgbClr val="D7D4CC"/>
                </a:solidFill>
                <a:latin typeface="Comfortaa Bold" pitchFamily="34" charset="0"/>
                <a:ea typeface="Comfortaa Bold" pitchFamily="34" charset="-122"/>
                <a:cs typeface="Comfortaa Bold" pitchFamily="34" charset="-120"/>
              </a:rPr>
              <a:t>3</a:t>
            </a:r>
            <a:endParaRPr lang="en-US" sz="4400" dirty="0"/>
          </a:p>
        </p:txBody>
      </p:sp>
      <p:sp>
        <p:nvSpPr>
          <p:cNvPr id="11" name="Text 8"/>
          <p:cNvSpPr/>
          <p:nvPr/>
        </p:nvSpPr>
        <p:spPr>
          <a:xfrm>
            <a:off x="9107924" y="6733223"/>
            <a:ext cx="1900833" cy="237649"/>
          </a:xfrm>
          <a:prstGeom prst="rect">
            <a:avLst/>
          </a:prstGeom>
          <a:noFill/>
          <a:ln/>
        </p:spPr>
        <p:txBody>
          <a:bodyPr wrap="none" lIns="0" tIns="0" rIns="0" bIns="0" rtlCol="0" anchor="t"/>
          <a:lstStyle/>
          <a:p>
            <a:pPr marL="0" indent="0" algn="ctr">
              <a:lnSpc>
                <a:spcPts val="1850"/>
              </a:lnSpc>
              <a:buNone/>
            </a:pPr>
            <a:r>
              <a:rPr lang="en-US" sz="1450" b="1" dirty="0">
                <a:solidFill>
                  <a:srgbClr val="D7D4CC"/>
                </a:solidFill>
                <a:latin typeface="Comfortaa Bold" pitchFamily="34" charset="0"/>
                <a:ea typeface="Comfortaa Bold" pitchFamily="34" charset="-122"/>
                <a:cs typeface="Comfortaa Bold" pitchFamily="34" charset="-120"/>
              </a:rPr>
              <a:t>Economics</a:t>
            </a:r>
            <a:endParaRPr lang="en-US" sz="1450" dirty="0"/>
          </a:p>
        </p:txBody>
      </p:sp>
      <p:sp>
        <p:nvSpPr>
          <p:cNvPr id="12" name="Text 9"/>
          <p:cNvSpPr/>
          <p:nvPr/>
        </p:nvSpPr>
        <p:spPr>
          <a:xfrm>
            <a:off x="6085165" y="7073503"/>
            <a:ext cx="7946469" cy="547449"/>
          </a:xfrm>
          <a:prstGeom prst="rect">
            <a:avLst/>
          </a:prstGeom>
          <a:noFill/>
          <a:ln/>
        </p:spPr>
        <p:txBody>
          <a:bodyPr wrap="square" lIns="0" tIns="0" rIns="0" bIns="0" rtlCol="0" anchor="t"/>
          <a:lstStyle/>
          <a:p>
            <a:pPr marL="0" indent="0" algn="ctr">
              <a:lnSpc>
                <a:spcPts val="2150"/>
              </a:lnSpc>
              <a:buNone/>
            </a:pPr>
            <a:r>
              <a:rPr lang="en-US" sz="1300" dirty="0">
                <a:solidFill>
                  <a:srgbClr val="D7D4CC"/>
                </a:solidFill>
                <a:latin typeface="Raleway Medium" pitchFamily="34" charset="0"/>
                <a:ea typeface="Raleway Medium" pitchFamily="34" charset="-122"/>
                <a:cs typeface="Raleway Medium" pitchFamily="34" charset="-120"/>
              </a:rPr>
              <a:t>Derivatives are used in analyzing marginal cost, marginal revenue, and other economic concepts, providing insights into market dynamics and consumer behavior.</a:t>
            </a:r>
            <a:endParaRPr lang="en-US" sz="1300" dirty="0"/>
          </a:p>
        </p:txBody>
      </p:sp>
      <p:pic>
        <p:nvPicPr>
          <p:cNvPr id="14" name="Picture 13">
            <a:extLst>
              <a:ext uri="{FF2B5EF4-FFF2-40B4-BE49-F238E27FC236}">
                <a16:creationId xmlns:a16="http://schemas.microsoft.com/office/drawing/2014/main" id="{DAC719F4-7F53-4227-A241-D2BA6E8E5B29}"/>
              </a:ext>
            </a:extLst>
          </p:cNvPr>
          <p:cNvPicPr>
            <a:picLocks noChangeAspect="1"/>
          </p:cNvPicPr>
          <p:nvPr/>
        </p:nvPicPr>
        <p:blipFill>
          <a:blip r:embed="rId4"/>
          <a:stretch>
            <a:fillRect/>
          </a:stretch>
        </p:blipFill>
        <p:spPr>
          <a:xfrm>
            <a:off x="12115449" y="7667547"/>
            <a:ext cx="2514951" cy="56205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18277" y="911543"/>
            <a:ext cx="5544383" cy="580787"/>
          </a:xfrm>
          <a:prstGeom prst="rect">
            <a:avLst/>
          </a:prstGeom>
          <a:noFill/>
          <a:ln/>
        </p:spPr>
        <p:txBody>
          <a:bodyPr wrap="none" lIns="0" tIns="0" rIns="0" bIns="0" rtlCol="0" anchor="t"/>
          <a:lstStyle/>
          <a:p>
            <a:pPr marL="0" indent="0">
              <a:lnSpc>
                <a:spcPts val="4550"/>
              </a:lnSpc>
              <a:buNone/>
            </a:pPr>
            <a:r>
              <a:rPr lang="en-US" sz="3650" b="1" dirty="0">
                <a:solidFill>
                  <a:srgbClr val="FFE14D"/>
                </a:solidFill>
                <a:latin typeface="Comfortaa Bold" pitchFamily="34" charset="0"/>
                <a:ea typeface="Comfortaa Bold" pitchFamily="34" charset="-122"/>
                <a:cs typeface="Comfortaa Bold" pitchFamily="34" charset="-120"/>
              </a:rPr>
              <a:t>Optimization Problems</a:t>
            </a:r>
            <a:endParaRPr lang="en-US" sz="3650" dirty="0"/>
          </a:p>
        </p:txBody>
      </p:sp>
      <p:pic>
        <p:nvPicPr>
          <p:cNvPr id="4" name="Image 1" descr="preencoded.png"/>
          <p:cNvPicPr>
            <a:picLocks noChangeAspect="1"/>
          </p:cNvPicPr>
          <p:nvPr/>
        </p:nvPicPr>
        <p:blipFill>
          <a:blip r:embed="rId4"/>
          <a:stretch>
            <a:fillRect/>
          </a:stretch>
        </p:blipFill>
        <p:spPr>
          <a:xfrm>
            <a:off x="6218277" y="1805940"/>
            <a:ext cx="1045607" cy="1837373"/>
          </a:xfrm>
          <a:prstGeom prst="rect">
            <a:avLst/>
          </a:prstGeom>
        </p:spPr>
      </p:pic>
      <p:sp>
        <p:nvSpPr>
          <p:cNvPr id="5" name="Text 1"/>
          <p:cNvSpPr/>
          <p:nvPr/>
        </p:nvSpPr>
        <p:spPr>
          <a:xfrm>
            <a:off x="7577495" y="2015014"/>
            <a:ext cx="3311843" cy="290513"/>
          </a:xfrm>
          <a:prstGeom prst="rect">
            <a:avLst/>
          </a:prstGeom>
          <a:noFill/>
          <a:ln/>
        </p:spPr>
        <p:txBody>
          <a:bodyPr wrap="none" lIns="0" tIns="0" rIns="0" bIns="0" rtlCol="0" anchor="t"/>
          <a:lstStyle/>
          <a:p>
            <a:pPr marL="0" indent="0" algn="l">
              <a:lnSpc>
                <a:spcPts val="2250"/>
              </a:lnSpc>
              <a:buNone/>
            </a:pPr>
            <a:r>
              <a:rPr lang="en-US" sz="1800" b="1" dirty="0">
                <a:solidFill>
                  <a:srgbClr val="D7D4CC"/>
                </a:solidFill>
                <a:latin typeface="Comfortaa Bold" pitchFamily="34" charset="0"/>
                <a:ea typeface="Comfortaa Bold" pitchFamily="34" charset="-122"/>
                <a:cs typeface="Comfortaa Bold" pitchFamily="34" charset="-120"/>
              </a:rPr>
              <a:t>Finding the Extreme Values</a:t>
            </a:r>
            <a:endParaRPr lang="en-US" sz="1800" dirty="0"/>
          </a:p>
        </p:txBody>
      </p:sp>
      <p:sp>
        <p:nvSpPr>
          <p:cNvPr id="6" name="Text 2"/>
          <p:cNvSpPr/>
          <p:nvPr/>
        </p:nvSpPr>
        <p:spPr>
          <a:xfrm>
            <a:off x="7577495" y="2430899"/>
            <a:ext cx="6321028" cy="1003340"/>
          </a:xfrm>
          <a:prstGeom prst="rect">
            <a:avLst/>
          </a:prstGeom>
          <a:noFill/>
          <a:ln/>
        </p:spPr>
        <p:txBody>
          <a:bodyPr wrap="square" lIns="0" tIns="0" rIns="0" bIns="0" rtlCol="0" anchor="t"/>
          <a:lstStyle/>
          <a:p>
            <a:pPr marL="0" indent="0" algn="l">
              <a:lnSpc>
                <a:spcPts val="2600"/>
              </a:lnSpc>
              <a:buNone/>
            </a:pPr>
            <a:r>
              <a:rPr lang="en-US" sz="1600" dirty="0">
                <a:solidFill>
                  <a:srgbClr val="D7D4CC"/>
                </a:solidFill>
                <a:latin typeface="Raleway Medium" pitchFamily="34" charset="0"/>
                <a:ea typeface="Raleway Medium" pitchFamily="34" charset="-122"/>
                <a:cs typeface="Raleway Medium" pitchFamily="34" charset="-120"/>
              </a:rPr>
              <a:t>Optimization problems involve finding the maximum or minimum values of a function within a given interval or subject to certain constraints.</a:t>
            </a:r>
            <a:endParaRPr lang="en-US" sz="1600" dirty="0"/>
          </a:p>
        </p:txBody>
      </p:sp>
      <p:pic>
        <p:nvPicPr>
          <p:cNvPr id="7" name="Image 2" descr="preencoded.png"/>
          <p:cNvPicPr>
            <a:picLocks noChangeAspect="1"/>
          </p:cNvPicPr>
          <p:nvPr/>
        </p:nvPicPr>
        <p:blipFill>
          <a:blip r:embed="rId5"/>
          <a:stretch>
            <a:fillRect/>
          </a:stretch>
        </p:blipFill>
        <p:spPr>
          <a:xfrm>
            <a:off x="6218277" y="3643313"/>
            <a:ext cx="1045607" cy="1837373"/>
          </a:xfrm>
          <a:prstGeom prst="rect">
            <a:avLst/>
          </a:prstGeom>
        </p:spPr>
      </p:pic>
      <p:sp>
        <p:nvSpPr>
          <p:cNvPr id="8" name="Text 3"/>
          <p:cNvSpPr/>
          <p:nvPr/>
        </p:nvSpPr>
        <p:spPr>
          <a:xfrm>
            <a:off x="7577495" y="3852386"/>
            <a:ext cx="2323624" cy="290513"/>
          </a:xfrm>
          <a:prstGeom prst="rect">
            <a:avLst/>
          </a:prstGeom>
          <a:noFill/>
          <a:ln/>
        </p:spPr>
        <p:txBody>
          <a:bodyPr wrap="none" lIns="0" tIns="0" rIns="0" bIns="0" rtlCol="0" anchor="t"/>
          <a:lstStyle/>
          <a:p>
            <a:pPr marL="0" indent="0" algn="l">
              <a:lnSpc>
                <a:spcPts val="2250"/>
              </a:lnSpc>
              <a:buNone/>
            </a:pPr>
            <a:r>
              <a:rPr lang="en-US" sz="1800" b="1" dirty="0">
                <a:solidFill>
                  <a:srgbClr val="D7D4CC"/>
                </a:solidFill>
                <a:latin typeface="Comfortaa Bold" pitchFamily="34" charset="0"/>
                <a:ea typeface="Comfortaa Bold" pitchFamily="34" charset="-122"/>
                <a:cs typeface="Comfortaa Bold" pitchFamily="34" charset="-120"/>
              </a:rPr>
              <a:t>Using Derivatives</a:t>
            </a:r>
            <a:endParaRPr lang="en-US" sz="1800" dirty="0"/>
          </a:p>
        </p:txBody>
      </p:sp>
      <p:sp>
        <p:nvSpPr>
          <p:cNvPr id="9" name="Text 4"/>
          <p:cNvSpPr/>
          <p:nvPr/>
        </p:nvSpPr>
        <p:spPr>
          <a:xfrm>
            <a:off x="7577495" y="4268272"/>
            <a:ext cx="6321028" cy="1003340"/>
          </a:xfrm>
          <a:prstGeom prst="rect">
            <a:avLst/>
          </a:prstGeom>
          <a:noFill/>
          <a:ln/>
        </p:spPr>
        <p:txBody>
          <a:bodyPr wrap="square" lIns="0" tIns="0" rIns="0" bIns="0" rtlCol="0" anchor="t"/>
          <a:lstStyle/>
          <a:p>
            <a:pPr marL="0" indent="0" algn="l">
              <a:lnSpc>
                <a:spcPts val="2600"/>
              </a:lnSpc>
              <a:buNone/>
            </a:pPr>
            <a:r>
              <a:rPr lang="en-US" sz="1600" dirty="0">
                <a:solidFill>
                  <a:srgbClr val="D7D4CC"/>
                </a:solidFill>
                <a:latin typeface="Raleway Medium" pitchFamily="34" charset="0"/>
                <a:ea typeface="Raleway Medium" pitchFamily="34" charset="-122"/>
                <a:cs typeface="Raleway Medium" pitchFamily="34" charset="-120"/>
              </a:rPr>
              <a:t>Derivatives are powerful tools for solving these problems. By setting the derivative of the function equal to zero, we can find critical points where the function may attain extreme values.</a:t>
            </a:r>
            <a:endParaRPr lang="en-US" sz="1600" dirty="0"/>
          </a:p>
        </p:txBody>
      </p:sp>
      <p:pic>
        <p:nvPicPr>
          <p:cNvPr id="10" name="Image 3" descr="preencoded.png"/>
          <p:cNvPicPr>
            <a:picLocks noChangeAspect="1"/>
          </p:cNvPicPr>
          <p:nvPr/>
        </p:nvPicPr>
        <p:blipFill>
          <a:blip r:embed="rId6"/>
          <a:stretch>
            <a:fillRect/>
          </a:stretch>
        </p:blipFill>
        <p:spPr>
          <a:xfrm>
            <a:off x="6218277" y="5480685"/>
            <a:ext cx="1045607" cy="1837373"/>
          </a:xfrm>
          <a:prstGeom prst="rect">
            <a:avLst/>
          </a:prstGeom>
        </p:spPr>
      </p:pic>
      <p:sp>
        <p:nvSpPr>
          <p:cNvPr id="11" name="Text 5"/>
          <p:cNvSpPr/>
          <p:nvPr/>
        </p:nvSpPr>
        <p:spPr>
          <a:xfrm>
            <a:off x="7577495" y="5689759"/>
            <a:ext cx="2869763" cy="290513"/>
          </a:xfrm>
          <a:prstGeom prst="rect">
            <a:avLst/>
          </a:prstGeom>
          <a:noFill/>
          <a:ln/>
        </p:spPr>
        <p:txBody>
          <a:bodyPr wrap="none" lIns="0" tIns="0" rIns="0" bIns="0" rtlCol="0" anchor="t"/>
          <a:lstStyle/>
          <a:p>
            <a:pPr marL="0" indent="0" algn="l">
              <a:lnSpc>
                <a:spcPts val="2250"/>
              </a:lnSpc>
              <a:buNone/>
            </a:pPr>
            <a:r>
              <a:rPr lang="en-US" sz="1800" b="1" dirty="0">
                <a:solidFill>
                  <a:srgbClr val="D7D4CC"/>
                </a:solidFill>
                <a:latin typeface="Comfortaa Bold" pitchFamily="34" charset="0"/>
                <a:ea typeface="Comfortaa Bold" pitchFamily="34" charset="-122"/>
                <a:cs typeface="Comfortaa Bold" pitchFamily="34" charset="-120"/>
              </a:rPr>
              <a:t>Real-World Applications</a:t>
            </a:r>
            <a:endParaRPr lang="en-US" sz="1800" dirty="0"/>
          </a:p>
        </p:txBody>
      </p:sp>
      <p:sp>
        <p:nvSpPr>
          <p:cNvPr id="12" name="Text 6"/>
          <p:cNvSpPr/>
          <p:nvPr/>
        </p:nvSpPr>
        <p:spPr>
          <a:xfrm>
            <a:off x="7577495" y="6105644"/>
            <a:ext cx="6321028" cy="1003340"/>
          </a:xfrm>
          <a:prstGeom prst="rect">
            <a:avLst/>
          </a:prstGeom>
          <a:noFill/>
          <a:ln/>
        </p:spPr>
        <p:txBody>
          <a:bodyPr wrap="square" lIns="0" tIns="0" rIns="0" bIns="0" rtlCol="0" anchor="t"/>
          <a:lstStyle/>
          <a:p>
            <a:pPr marL="0" indent="0" algn="l">
              <a:lnSpc>
                <a:spcPts val="2600"/>
              </a:lnSpc>
              <a:buNone/>
            </a:pPr>
            <a:r>
              <a:rPr lang="en-US" sz="1600" dirty="0">
                <a:solidFill>
                  <a:srgbClr val="D7D4CC"/>
                </a:solidFill>
                <a:latin typeface="Raleway Medium" pitchFamily="34" charset="0"/>
                <a:ea typeface="Raleway Medium" pitchFamily="34" charset="-122"/>
                <a:cs typeface="Raleway Medium" pitchFamily="34" charset="-120"/>
              </a:rPr>
              <a:t>Optimization problems arise in various fields, including engineering, finance, and manufacturing, allowing us to optimize designs, allocate resources, and maximize efficiency.</a:t>
            </a:r>
            <a:endParaRPr lang="en-US" sz="1600" dirty="0"/>
          </a:p>
        </p:txBody>
      </p:sp>
      <p:pic>
        <p:nvPicPr>
          <p:cNvPr id="14" name="Picture 13">
            <a:extLst>
              <a:ext uri="{FF2B5EF4-FFF2-40B4-BE49-F238E27FC236}">
                <a16:creationId xmlns:a16="http://schemas.microsoft.com/office/drawing/2014/main" id="{75C41CA0-11AC-4747-B006-63A25819F6E8}"/>
              </a:ext>
            </a:extLst>
          </p:cNvPr>
          <p:cNvPicPr>
            <a:picLocks noChangeAspect="1"/>
          </p:cNvPicPr>
          <p:nvPr/>
        </p:nvPicPr>
        <p:blipFill>
          <a:blip r:embed="rId7"/>
          <a:stretch>
            <a:fillRect/>
          </a:stretch>
        </p:blipFill>
        <p:spPr>
          <a:xfrm>
            <a:off x="12115449" y="7645173"/>
            <a:ext cx="2514951" cy="56205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350437" y="1663660"/>
            <a:ext cx="7415927" cy="1371600"/>
          </a:xfrm>
          <a:prstGeom prst="rect">
            <a:avLst/>
          </a:prstGeom>
          <a:noFill/>
          <a:ln/>
        </p:spPr>
        <p:txBody>
          <a:bodyPr wrap="square" lIns="0" tIns="0" rIns="0" bIns="0" rtlCol="0" anchor="t"/>
          <a:lstStyle/>
          <a:p>
            <a:pPr marL="0" indent="0">
              <a:lnSpc>
                <a:spcPts val="5400"/>
              </a:lnSpc>
              <a:buNone/>
            </a:pPr>
            <a:r>
              <a:rPr lang="en-US" sz="4300" b="1" dirty="0">
                <a:solidFill>
                  <a:srgbClr val="FFE14D"/>
                </a:solidFill>
                <a:latin typeface="Comfortaa Bold" pitchFamily="34" charset="0"/>
                <a:ea typeface="Comfortaa Bold" pitchFamily="34" charset="-122"/>
                <a:cs typeface="Comfortaa Bold" pitchFamily="34" charset="-120"/>
              </a:rPr>
              <a:t>Conclusion and Key Takeaways</a:t>
            </a:r>
            <a:endParaRPr lang="en-US" sz="4300" dirty="0"/>
          </a:p>
        </p:txBody>
      </p:sp>
      <p:sp>
        <p:nvSpPr>
          <p:cNvPr id="4" name="Text 1"/>
          <p:cNvSpPr/>
          <p:nvPr/>
        </p:nvSpPr>
        <p:spPr>
          <a:xfrm>
            <a:off x="6350437" y="3405545"/>
            <a:ext cx="7415927" cy="3160395"/>
          </a:xfrm>
          <a:prstGeom prst="rect">
            <a:avLst/>
          </a:prstGeom>
          <a:noFill/>
          <a:ln/>
        </p:spPr>
        <p:txBody>
          <a:bodyPr wrap="square" lIns="0" tIns="0" rIns="0" bIns="0" rtlCol="0" anchor="t"/>
          <a:lstStyle/>
          <a:p>
            <a:pPr marL="0" indent="0">
              <a:lnSpc>
                <a:spcPts val="3100"/>
              </a:lnSpc>
              <a:buNone/>
            </a:pPr>
            <a:r>
              <a:rPr lang="en-US" sz="1900" dirty="0">
                <a:solidFill>
                  <a:srgbClr val="D7D4CC"/>
                </a:solidFill>
                <a:latin typeface="Raleway Medium" pitchFamily="34" charset="0"/>
                <a:ea typeface="Raleway Medium" pitchFamily="34" charset="-122"/>
                <a:cs typeface="Raleway Medium" pitchFamily="34" charset="-120"/>
              </a:rPr>
              <a:t>Differential calculus is a powerful tool that provides a framework for understanding change and analyzing rates of change. From its basic concept of derivatives to its diverse applications in various fields, differential calculus offers a profound understanding of the world around us. This journey has equipped you with the foundational knowledge to confidently analyze real-world phenomena, solve complex optimization problems, and unlock the secrets of change.</a:t>
            </a:r>
            <a:endParaRPr lang="en-US" sz="1900" dirty="0"/>
          </a:p>
        </p:txBody>
      </p:sp>
      <p:pic>
        <p:nvPicPr>
          <p:cNvPr id="6" name="Picture 5">
            <a:extLst>
              <a:ext uri="{FF2B5EF4-FFF2-40B4-BE49-F238E27FC236}">
                <a16:creationId xmlns:a16="http://schemas.microsoft.com/office/drawing/2014/main" id="{443F6F4C-63EF-4F4D-9467-F4D3BE0BC45C}"/>
              </a:ext>
            </a:extLst>
          </p:cNvPr>
          <p:cNvPicPr>
            <a:picLocks noChangeAspect="1"/>
          </p:cNvPicPr>
          <p:nvPr/>
        </p:nvPicPr>
        <p:blipFill>
          <a:blip r:embed="rId4"/>
          <a:stretch>
            <a:fillRect/>
          </a:stretch>
        </p:blipFill>
        <p:spPr>
          <a:xfrm>
            <a:off x="12115449" y="7667547"/>
            <a:ext cx="2514951" cy="56205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811</Words>
  <Application>Microsoft Office PowerPoint</Application>
  <PresentationFormat>Custom</PresentationFormat>
  <Paragraphs>64</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Comfortaa</vt:lpstr>
      <vt:lpstr>Raleway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2024-11-15T15:05:09Z</dcterms:created>
  <dcterms:modified xsi:type="dcterms:W3CDTF">2024-11-15T17:33:39Z</dcterms:modified>
</cp:coreProperties>
</file>