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22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3.jpeg" ContentType="image/jpeg"/>
  <Override PartName="/ppt/media/image15.png" ContentType="image/png"/>
  <Override PartName="/ppt/media/image2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8376FB-B3FD-4371-95F9-9F92178BBD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100944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102920" y="5562000"/>
            <a:ext cx="100944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41A4A6-4681-44BB-91BE-99081BB08F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102920" y="556200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9275400" y="556200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9341C9-4677-4177-B766-9315035632B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7515720" y="386532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928880" y="386532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102920" y="556200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7515720" y="556200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10928880" y="556200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59824D-B6C5-4001-B2C1-E207DB8A638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5442C21-2820-44A0-9D16-C52C05535C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102920" y="3865320"/>
            <a:ext cx="100944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25C0A7-8DEB-4AD4-8CCC-65B3A0B74E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100944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07195E-3F84-49B8-ACBF-C80023C137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6B8487-A06D-4C90-BD58-DFC91C01B9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75E3B5-BDCD-4085-ABEF-D60BAECE7B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467400" y="997200"/>
            <a:ext cx="10940760" cy="652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64A67C-6914-43A5-8E98-DCA3CCBDDB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102920" y="556200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39DAB3-900B-4A24-9FB2-27E7C5F574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102920" y="3865320"/>
            <a:ext cx="100944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AD3EF9-893D-41E8-B04D-A808D12E58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9275400" y="556200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B7F866-03A1-41B4-999E-A01A3A56F6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102920" y="5562000"/>
            <a:ext cx="100944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AC4EEA-4D3C-4A3A-AF7A-B32B4ADF42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100944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102920" y="5562000"/>
            <a:ext cx="100944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0571A4-3083-4BAA-B306-B8A3B2CEA2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102920" y="556200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9275400" y="556200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A70A7C-9CE1-4938-895E-5433CA172DB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7515720" y="386532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10928880" y="386532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102920" y="556200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7515720" y="556200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10928880" y="5562000"/>
            <a:ext cx="3250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704294-6B15-40E0-8724-DB62EB5A497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100944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1C15F2-1D14-4C1D-A85B-9F11801780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A62AC9-1049-4AC1-9CC9-9A4F922892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36BFA4-B429-409B-89AF-A8DD105DE1F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467400" y="997200"/>
            <a:ext cx="10940760" cy="652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BE3494-AF8C-4C5B-94D6-7E98A6DC03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102920" y="556200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8CE239-68C3-4179-A781-F72AA85C76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275400" y="556200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BFF6B6-0E26-47B6-BB72-7E2B0A6870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10292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275400" y="3865320"/>
            <a:ext cx="49258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102920" y="5562000"/>
            <a:ext cx="100944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4AC2E0-10AE-4D4C-9BA3-9F0A2467F6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bg object 17"/>
          <p:cNvSpPr/>
          <p:nvPr/>
        </p:nvSpPr>
        <p:spPr>
          <a:xfrm>
            <a:off x="15855120" y="5907600"/>
            <a:ext cx="2432880" cy="3476160"/>
          </a:xfrm>
          <a:custGeom>
            <a:avLst/>
            <a:gdLst/>
            <a:ah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bg object 18"/>
          <p:cNvSpPr/>
          <p:nvPr/>
        </p:nvSpPr>
        <p:spPr>
          <a:xfrm>
            <a:off x="8716680" y="8595360"/>
            <a:ext cx="2892240" cy="1692000"/>
          </a:xfrm>
          <a:custGeom>
            <a:avLst/>
            <a:gdLst/>
            <a:ah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bg object 19"/>
          <p:cNvSpPr/>
          <p:nvPr/>
        </p:nvSpPr>
        <p:spPr>
          <a:xfrm>
            <a:off x="8132400" y="8057520"/>
            <a:ext cx="2371320" cy="2229840"/>
          </a:xfrm>
          <a:custGeom>
            <a:avLst/>
            <a:gdLst/>
            <a:ah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bg object 20"/>
          <p:cNvSpPr/>
          <p:nvPr/>
        </p:nvSpPr>
        <p:spPr>
          <a:xfrm>
            <a:off x="11900160" y="6900120"/>
            <a:ext cx="5771880" cy="3386880"/>
          </a:xfrm>
          <a:custGeom>
            <a:avLst/>
            <a:gdLst/>
            <a:ah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bg object 21"/>
          <p:cNvSpPr/>
          <p:nvPr/>
        </p:nvSpPr>
        <p:spPr>
          <a:xfrm>
            <a:off x="0" y="0"/>
            <a:ext cx="2343960" cy="2505960"/>
          </a:xfrm>
          <a:custGeom>
            <a:avLst/>
            <a:gdLst/>
            <a:ah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712ED6-303F-4BE8-8387-8780281BA7C2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407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5850" spc="-1" strike="noStrike">
                <a:latin typeface="Calibri"/>
              </a:rPr>
              <a:t>Click to edit the title text format</a:t>
            </a:r>
            <a:endParaRPr b="0" lang="en-IN" sz="585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102920" y="3865320"/>
            <a:ext cx="100944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Click to edit the outline text format</a:t>
            </a:r>
            <a:endParaRPr b="0" lang="en-IN" sz="35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Second Outline Level</a:t>
            </a:r>
            <a:endParaRPr b="0" lang="en-IN" sz="35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Third Outline Level</a:t>
            </a:r>
            <a:endParaRPr b="0" lang="en-IN" sz="35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Fourth Outline Level</a:t>
            </a:r>
            <a:endParaRPr b="0" lang="en-IN" sz="35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Fifth Outline Level</a:t>
            </a:r>
            <a:endParaRPr b="0" lang="en-IN" sz="35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Sixth Outline Level</a:t>
            </a:r>
            <a:endParaRPr b="0" lang="en-IN" sz="35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Seventh Outline Level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2A1A666-85B9-45B8-A97C-CAADEF185784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473400" y="2637000"/>
            <a:ext cx="8673840" cy="59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0" bIns="0" anchor="t">
            <a:spAutoFit/>
          </a:bodyPr>
          <a:p>
            <a:pPr marL="12600">
              <a:lnSpc>
                <a:spcPts val="6449"/>
              </a:lnSpc>
              <a:spcBef>
                <a:spcPts val="1389"/>
              </a:spcBef>
              <a:buNone/>
            </a:pPr>
            <a:r>
              <a:rPr b="0" lang="en-IN" sz="6450" spc="279" strike="noStrike">
                <a:solidFill>
                  <a:srgbClr val="ffffff"/>
                </a:solidFill>
                <a:latin typeface="Cambria"/>
              </a:rPr>
              <a:t>Unlocking</a:t>
            </a:r>
            <a:r>
              <a:rPr b="0" lang="en-IN" sz="6450" spc="22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450" spc="219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6450" spc="22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450" spc="199" strike="noStrike">
                <a:solidFill>
                  <a:srgbClr val="ffffff"/>
                </a:solidFill>
                <a:latin typeface="Cambria"/>
              </a:rPr>
              <a:t>Secrets </a:t>
            </a:r>
            <a:r>
              <a:rPr b="0" lang="en-IN" sz="6450" spc="372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6450" spc="21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450" spc="222" strike="noStrike">
                <a:solidFill>
                  <a:srgbClr val="ffffff"/>
                </a:solidFill>
                <a:latin typeface="Cambria"/>
              </a:rPr>
              <a:t>Polynomial </a:t>
            </a:r>
            <a:r>
              <a:rPr b="0" lang="en-IN" sz="6450" spc="180" strike="noStrike">
                <a:solidFill>
                  <a:srgbClr val="ffffff"/>
                </a:solidFill>
                <a:latin typeface="Cambria"/>
              </a:rPr>
              <a:t>Inequalities:</a:t>
            </a:r>
            <a:r>
              <a:rPr b="0" lang="en-IN" sz="6450" spc="-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450" spc="318" strike="noStrike">
                <a:solidFill>
                  <a:srgbClr val="ffffff"/>
                </a:solidFill>
                <a:latin typeface="Cambria"/>
              </a:rPr>
              <a:t>A</a:t>
            </a:r>
            <a:r>
              <a:rPr b="0" lang="en-IN" sz="6450" spc="-1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450" spc="199" strike="noStrike">
                <a:solidFill>
                  <a:srgbClr val="ffffff"/>
                </a:solidFill>
                <a:latin typeface="Cambria"/>
              </a:rPr>
              <a:t>Journey </a:t>
            </a:r>
            <a:r>
              <a:rPr b="0" lang="en-IN" sz="6450" spc="233" strike="noStrike">
                <a:solidFill>
                  <a:srgbClr val="ffffff"/>
                </a:solidFill>
                <a:latin typeface="Cambria"/>
              </a:rPr>
              <a:t>Through</a:t>
            </a:r>
            <a:r>
              <a:rPr b="0" lang="en-IN" sz="6450" spc="22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450" spc="253" strike="noStrike">
                <a:solidFill>
                  <a:srgbClr val="ffffff"/>
                </a:solidFill>
                <a:latin typeface="Cambria"/>
              </a:rPr>
              <a:t>Mathematical </a:t>
            </a:r>
            <a:r>
              <a:rPr b="0" lang="en-IN" sz="6450" spc="148" strike="noStrike">
                <a:solidFill>
                  <a:srgbClr val="ffffff"/>
                </a:solidFill>
                <a:latin typeface="Cambria"/>
              </a:rPr>
              <a:t>Mysteries</a:t>
            </a:r>
            <a:endParaRPr b="0" lang="en-IN" sz="6450" spc="-1" strike="noStrike">
              <a:latin typeface="Arial"/>
            </a:endParaRPr>
          </a:p>
        </p:txBody>
      </p:sp>
      <p:grpSp>
        <p:nvGrpSpPr>
          <p:cNvPr id="91" name="object 3"/>
          <p:cNvGrpSpPr/>
          <p:nvPr/>
        </p:nvGrpSpPr>
        <p:grpSpPr>
          <a:xfrm>
            <a:off x="9144360" y="0"/>
            <a:ext cx="9143280" cy="9380520"/>
            <a:chOff x="9144360" y="0"/>
            <a:chExt cx="9143280" cy="9380520"/>
          </a:xfrm>
        </p:grpSpPr>
        <p:pic>
          <p:nvPicPr>
            <p:cNvPr id="92" name="object 4" descr=""/>
            <p:cNvPicPr/>
            <p:nvPr/>
          </p:nvPicPr>
          <p:blipFill>
            <a:blip r:embed="rId1"/>
            <a:stretch/>
          </p:blipFill>
          <p:spPr>
            <a:xfrm>
              <a:off x="9144360" y="4056480"/>
              <a:ext cx="5324040" cy="5324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ject 5" descr=""/>
            <p:cNvPicPr/>
            <p:nvPr/>
          </p:nvPicPr>
          <p:blipFill>
            <a:blip r:embed="rId2"/>
            <a:stretch/>
          </p:blipFill>
          <p:spPr>
            <a:xfrm>
              <a:off x="11809800" y="0"/>
              <a:ext cx="6477840" cy="74070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object 2"/>
          <p:cNvGrpSpPr/>
          <p:nvPr/>
        </p:nvGrpSpPr>
        <p:grpSpPr>
          <a:xfrm>
            <a:off x="9145080" y="1085040"/>
            <a:ext cx="9142920" cy="7595280"/>
            <a:chOff x="9145080" y="1085040"/>
            <a:chExt cx="9142920" cy="7595280"/>
          </a:xfrm>
        </p:grpSpPr>
        <p:sp>
          <p:nvSpPr>
            <p:cNvPr id="188" name="object 3"/>
            <p:cNvSpPr/>
            <p:nvPr/>
          </p:nvSpPr>
          <p:spPr>
            <a:xfrm>
              <a:off x="11162880" y="2232360"/>
              <a:ext cx="7125120" cy="6447960"/>
            </a:xfrm>
            <a:custGeom>
              <a:avLst/>
              <a:gdLst/>
              <a:ah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object 4"/>
            <p:cNvSpPr/>
            <p:nvPr/>
          </p:nvSpPr>
          <p:spPr>
            <a:xfrm>
              <a:off x="9902520" y="3247560"/>
              <a:ext cx="3096000" cy="3398760"/>
            </a:xfrm>
            <a:custGeom>
              <a:avLst/>
              <a:gdLst/>
              <a:ah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object 5"/>
            <p:cNvSpPr/>
            <p:nvPr/>
          </p:nvSpPr>
          <p:spPr>
            <a:xfrm>
              <a:off x="914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object 6"/>
            <p:cNvSpPr/>
            <p:nvPr/>
          </p:nvSpPr>
          <p:spPr>
            <a:xfrm>
              <a:off x="962748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object 7"/>
            <p:cNvSpPr/>
            <p:nvPr/>
          </p:nvSpPr>
          <p:spPr>
            <a:xfrm>
              <a:off x="13107600" y="1085040"/>
              <a:ext cx="3753720" cy="1771200"/>
            </a:xfrm>
            <a:custGeom>
              <a:avLst/>
              <a:gdLst/>
              <a:ah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object 8"/>
            <p:cNvSpPr/>
            <p:nvPr/>
          </p:nvSpPr>
          <p:spPr>
            <a:xfrm>
              <a:off x="13703040" y="1854000"/>
              <a:ext cx="143280" cy="429480"/>
            </a:xfrm>
            <a:custGeom>
              <a:avLst/>
              <a:gdLst/>
              <a:ah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4" name="object 9" descr=""/>
            <p:cNvPicPr/>
            <p:nvPr/>
          </p:nvPicPr>
          <p:blipFill>
            <a:blip r:embed="rId1"/>
            <a:stretch/>
          </p:blipFill>
          <p:spPr>
            <a:xfrm>
              <a:off x="13703040" y="1660320"/>
              <a:ext cx="142920" cy="14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5" name="object 10"/>
            <p:cNvSpPr/>
            <p:nvPr/>
          </p:nvSpPr>
          <p:spPr>
            <a:xfrm>
              <a:off x="1358244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object 11"/>
            <p:cNvSpPr/>
            <p:nvPr/>
          </p:nvSpPr>
          <p:spPr>
            <a:xfrm>
              <a:off x="1112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object 12"/>
            <p:cNvSpPr/>
            <p:nvPr/>
          </p:nvSpPr>
          <p:spPr>
            <a:xfrm>
              <a:off x="1160496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8" name="object 13" descr=""/>
            <p:cNvPicPr/>
            <p:nvPr/>
          </p:nvPicPr>
          <p:blipFill>
            <a:blip r:embed="rId2"/>
            <a:stretch/>
          </p:blipFill>
          <p:spPr>
            <a:xfrm>
              <a:off x="12135240" y="1756080"/>
              <a:ext cx="95040" cy="9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9" name="object 14"/>
            <p:cNvSpPr/>
            <p:nvPr/>
          </p:nvSpPr>
          <p:spPr>
            <a:xfrm>
              <a:off x="15647040" y="1635120"/>
              <a:ext cx="657000" cy="671400"/>
            </a:xfrm>
            <a:custGeom>
              <a:avLst/>
              <a:gdLst/>
              <a:ah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247840" y="1799280"/>
            <a:ext cx="6071400" cy="39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13050" spc="364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3050" spc="-1" strike="noStrike">
              <a:latin typeface="Calibri"/>
            </a:endParaRPr>
          </a:p>
        </p:txBody>
      </p:sp>
      <p:sp>
        <p:nvSpPr>
          <p:cNvPr id="201" name="object 16"/>
          <p:cNvSpPr/>
          <p:nvPr/>
        </p:nvSpPr>
        <p:spPr>
          <a:xfrm>
            <a:off x="2738880" y="4456080"/>
            <a:ext cx="510552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6160" bIns="0" anchor="t">
            <a:spAutoFit/>
          </a:bodyPr>
          <a:p>
            <a:pPr marL="12600" algn="ctr">
              <a:lnSpc>
                <a:spcPts val="5250"/>
              </a:lnSpc>
              <a:spcBef>
                <a:spcPts val="1151"/>
              </a:spcBef>
              <a:buNone/>
            </a:pPr>
            <a:r>
              <a:rPr b="0" lang="en-IN" sz="5250" spc="497" strike="noStrike">
                <a:solidFill>
                  <a:srgbClr val="ffffff"/>
                </a:solidFill>
                <a:latin typeface="Cambria"/>
              </a:rPr>
              <a:t>Do</a:t>
            </a:r>
            <a:r>
              <a:rPr b="0" lang="en-IN" sz="525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94" strike="noStrike">
                <a:solidFill>
                  <a:srgbClr val="ffffff"/>
                </a:solidFill>
                <a:latin typeface="Cambria"/>
              </a:rPr>
              <a:t>you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23" strike="noStrike">
                <a:solidFill>
                  <a:srgbClr val="ffffff"/>
                </a:solidFill>
                <a:latin typeface="Cambria"/>
              </a:rPr>
              <a:t>have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34" strike="noStrike">
                <a:solidFill>
                  <a:srgbClr val="ffffff"/>
                </a:solidFill>
                <a:latin typeface="Cambria"/>
              </a:rPr>
              <a:t>any </a:t>
            </a:r>
            <a:r>
              <a:rPr b="0" lang="en-IN" sz="5250" spc="168" strike="noStrike">
                <a:solidFill>
                  <a:srgbClr val="ffffff"/>
                </a:solidFill>
                <a:latin typeface="Cambria"/>
              </a:rPr>
              <a:t>questions?</a:t>
            </a:r>
            <a:endParaRPr b="0" lang="en-IN" sz="5250" spc="-1" strike="noStrike">
              <a:latin typeface="Arial"/>
            </a:endParaRPr>
          </a:p>
          <a:p>
            <a:pPr marL="2520" algn="ctr">
              <a:lnSpc>
                <a:spcPts val="3365"/>
              </a:lnSpc>
              <a:spcBef>
                <a:spcPts val="3526"/>
              </a:spcBef>
              <a:buNone/>
            </a:pPr>
            <a:r>
              <a:rPr b="0" lang="en-IN" sz="3050" spc="103" strike="noStrike" u="sng">
                <a:solidFill>
                  <a:srgbClr val="ffffff"/>
                </a:solidFill>
                <a:uFillTx/>
                <a:latin typeface="Tahoma"/>
                <a:hlinkClick r:id="rId3"/>
              </a:rPr>
              <a:t>youremail@email.com</a:t>
            </a:r>
            <a:endParaRPr b="0" lang="en-IN" sz="3050" spc="-1" strike="noStrike">
              <a:latin typeface="Arial"/>
            </a:endParaRPr>
          </a:p>
          <a:p>
            <a:pPr marL="1800" algn="ctr">
              <a:lnSpc>
                <a:spcPts val="3076"/>
              </a:lnSpc>
              <a:buNone/>
            </a:pPr>
            <a:r>
              <a:rPr b="0" lang="en-IN" sz="3050" spc="-106" strike="noStrike">
                <a:solidFill>
                  <a:srgbClr val="ffffff"/>
                </a:solidFill>
                <a:latin typeface="Tahoma"/>
              </a:rPr>
              <a:t>+91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77" strike="noStrike">
                <a:solidFill>
                  <a:srgbClr val="ffffff"/>
                </a:solidFill>
                <a:latin typeface="Tahoma"/>
              </a:rPr>
              <a:t>620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77" strike="noStrike">
                <a:solidFill>
                  <a:srgbClr val="ffffff"/>
                </a:solidFill>
                <a:latin typeface="Tahoma"/>
              </a:rPr>
              <a:t>000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52" strike="noStrike">
                <a:solidFill>
                  <a:srgbClr val="ffffff"/>
                </a:solidFill>
                <a:latin typeface="Tahoma"/>
              </a:rPr>
              <a:t>838</a:t>
            </a:r>
            <a:endParaRPr b="0" lang="en-IN" sz="3050" spc="-1" strike="noStrike">
              <a:latin typeface="Arial"/>
            </a:endParaRPr>
          </a:p>
          <a:p>
            <a:pPr marL="488160" algn="ctr">
              <a:lnSpc>
                <a:spcPts val="3081"/>
              </a:lnSpc>
              <a:spcBef>
                <a:spcPts val="295"/>
              </a:spcBef>
              <a:buNone/>
            </a:pPr>
            <a:r>
              <a:rPr b="0" lang="en-IN" sz="3050" spc="89" strike="noStrike" u="sng">
                <a:solidFill>
                  <a:srgbClr val="ffffff"/>
                </a:solidFill>
                <a:uFillTx/>
                <a:latin typeface="Tahoma"/>
                <a:hlinkClick r:id="rId4"/>
              </a:rPr>
              <a:t>www.yourwebsite.com</a:t>
            </a:r>
            <a:r>
              <a:rPr b="0" lang="en-IN" sz="3050" spc="89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117" strike="noStrike">
                <a:solidFill>
                  <a:srgbClr val="ffffff"/>
                </a:solidFill>
                <a:latin typeface="Tahoma"/>
              </a:rPr>
              <a:t>@yourusername</a:t>
            </a:r>
            <a:endParaRPr b="0" lang="en-IN" sz="3050" spc="-1" strike="noStrike">
              <a:latin typeface="Arial"/>
            </a:endParaRPr>
          </a:p>
        </p:txBody>
      </p:sp>
      <p:sp>
        <p:nvSpPr>
          <p:cNvPr id="202" name="object 17"/>
          <p:cNvSpPr/>
          <p:nvPr/>
        </p:nvSpPr>
        <p:spPr>
          <a:xfrm>
            <a:off x="2335320" y="4336200"/>
            <a:ext cx="5933880" cy="95040"/>
          </a:xfrm>
          <a:custGeom>
            <a:avLst/>
            <a:gdLst/>
            <a:ah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5400" y="0"/>
            <a:ext cx="18278280" cy="10286640"/>
            <a:chOff x="5400" y="0"/>
            <a:chExt cx="18278280" cy="10286640"/>
          </a:xfrm>
        </p:grpSpPr>
        <p:pic>
          <p:nvPicPr>
            <p:cNvPr id="95" name="object 3" descr=""/>
            <p:cNvPicPr/>
            <p:nvPr/>
          </p:nvPicPr>
          <p:blipFill>
            <a:blip r:embed="rId1"/>
            <a:stretch/>
          </p:blipFill>
          <p:spPr>
            <a:xfrm>
              <a:off x="5400" y="5760"/>
              <a:ext cx="18278280" cy="10280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6" name="object 4"/>
            <p:cNvSpPr/>
            <p:nvPr/>
          </p:nvSpPr>
          <p:spPr>
            <a:xfrm>
              <a:off x="9849960" y="126612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object 5"/>
            <p:cNvSpPr/>
            <p:nvPr/>
          </p:nvSpPr>
          <p:spPr>
            <a:xfrm>
              <a:off x="7159320" y="0"/>
              <a:ext cx="6447960" cy="3677040"/>
            </a:xfrm>
            <a:custGeom>
              <a:avLst/>
              <a:gdLst/>
              <a:ah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object 6"/>
            <p:cNvSpPr/>
            <p:nvPr/>
          </p:nvSpPr>
          <p:spPr>
            <a:xfrm>
              <a:off x="11205360" y="2880"/>
              <a:ext cx="7076880" cy="10277280"/>
            </a:xfrm>
            <a:custGeom>
              <a:avLst/>
              <a:gdLst/>
              <a:ah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1754000" y="1715040"/>
            <a:ext cx="6160320" cy="1844280"/>
          </a:xfrm>
          <a:prstGeom prst="rect">
            <a:avLst/>
          </a:prstGeom>
          <a:noFill/>
          <a:ln w="0">
            <a:noFill/>
          </a:ln>
        </p:spPr>
        <p:txBody>
          <a:bodyPr lIns="0" rIns="0" tIns="124560" bIns="0" anchor="t">
            <a:noAutofit/>
          </a:bodyPr>
          <a:p>
            <a:pPr marL="12600" indent="2124000">
              <a:lnSpc>
                <a:spcPts val="4431"/>
              </a:lnSpc>
              <a:spcBef>
                <a:spcPts val="981"/>
              </a:spcBef>
              <a:buNone/>
              <a:tabLst>
                <a:tab algn="l" pos="0"/>
              </a:tabLst>
            </a:pPr>
            <a:r>
              <a:rPr b="0" lang="en-IN" sz="4400" spc="188" strike="noStrike">
                <a:solidFill>
                  <a:srgbClr val="ffffff"/>
                </a:solidFill>
                <a:latin typeface="Cambria"/>
              </a:rPr>
              <a:t>Introduction</a:t>
            </a:r>
            <a:r>
              <a:rPr b="0" lang="en-IN" sz="440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to </a:t>
            </a: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Polynomial</a:t>
            </a:r>
            <a:r>
              <a:rPr b="0" lang="en-IN" sz="4400" spc="19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34" strike="noStrike">
                <a:solidFill>
                  <a:srgbClr val="ffffff"/>
                </a:solidFill>
                <a:latin typeface="Cambria"/>
              </a:rPr>
              <a:t>Inequalities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00" name="object 8" descr=""/>
          <p:cNvPicPr/>
          <p:nvPr/>
        </p:nvPicPr>
        <p:blipFill>
          <a:blip r:embed="rId2"/>
          <a:stretch/>
        </p:blipFill>
        <p:spPr>
          <a:xfrm>
            <a:off x="13634280" y="3509640"/>
            <a:ext cx="3660480" cy="356760"/>
          </a:xfrm>
          <a:prstGeom prst="rect">
            <a:avLst/>
          </a:prstGeom>
          <a:ln w="0">
            <a:noFill/>
          </a:ln>
        </p:spPr>
      </p:pic>
      <p:sp>
        <p:nvSpPr>
          <p:cNvPr id="101" name="object 9"/>
          <p:cNvSpPr/>
          <p:nvPr/>
        </p:nvSpPr>
        <p:spPr>
          <a:xfrm>
            <a:off x="12132720" y="3429000"/>
            <a:ext cx="5792760" cy="367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5240160" algn="r">
              <a:lnSpc>
                <a:spcPct val="99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are fascinating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puzzles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mathematics.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challenge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us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explore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relationships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between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variables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27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behaviors.</a:t>
            </a:r>
            <a:r>
              <a:rPr b="0" lang="en-IN" sz="27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Join</a:t>
            </a:r>
            <a:r>
              <a:rPr b="0" lang="en-IN" sz="27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us</a:t>
            </a:r>
            <a:r>
              <a:rPr b="0" lang="en-IN" sz="27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48" strike="noStrike">
                <a:solidFill>
                  <a:srgbClr val="ffffff"/>
                </a:solidFill>
                <a:latin typeface="Tahoma"/>
              </a:rPr>
              <a:t>on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this creative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journey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we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unlock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secrets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hidden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within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these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mathematical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Tahoma"/>
              </a:rPr>
              <a:t>mysteries!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02" name="object 10"/>
          <p:cNvSpPr/>
          <p:nvPr/>
        </p:nvSpPr>
        <p:spPr>
          <a:xfrm>
            <a:off x="13956120" y="316512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04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7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08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9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467400" y="1014480"/>
            <a:ext cx="3895200" cy="2375640"/>
          </a:xfrm>
          <a:prstGeom prst="rect">
            <a:avLst/>
          </a:prstGeom>
          <a:noFill/>
          <a:ln w="0">
            <a:noFill/>
          </a:ln>
        </p:spPr>
        <p:txBody>
          <a:bodyPr lIns="0" rIns="0" tIns="124560" bIns="0" anchor="t">
            <a:noAutofit/>
          </a:bodyPr>
          <a:p>
            <a:pPr marL="692640" indent="-680760">
              <a:lnSpc>
                <a:spcPts val="4431"/>
              </a:lnSpc>
              <a:spcBef>
                <a:spcPts val="981"/>
              </a:spcBef>
              <a:buNone/>
              <a:tabLst>
                <a:tab algn="l" pos="0"/>
              </a:tabLst>
            </a:pP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Understanding </a:t>
            </a:r>
            <a:r>
              <a:rPr b="0" lang="en-IN" sz="4400" spc="154" strike="noStrike">
                <a:solidFill>
                  <a:srgbClr val="ffffff"/>
                </a:solidFill>
                <a:latin typeface="Cambria"/>
              </a:rPr>
              <a:t>Polynomials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11" name="object 10" descr=""/>
          <p:cNvPicPr/>
          <p:nvPr/>
        </p:nvPicPr>
        <p:blipFill>
          <a:blip r:embed="rId2"/>
          <a:stretch/>
        </p:blipFill>
        <p:spPr>
          <a:xfrm>
            <a:off x="8399520" y="3359880"/>
            <a:ext cx="1919160" cy="396720"/>
          </a:xfrm>
          <a:prstGeom prst="rect">
            <a:avLst/>
          </a:prstGeom>
          <a:ln w="0">
            <a:noFill/>
          </a:ln>
        </p:spPr>
      </p:pic>
      <p:sp>
        <p:nvSpPr>
          <p:cNvPr id="112" name="object 11"/>
          <p:cNvSpPr/>
          <p:nvPr/>
        </p:nvSpPr>
        <p:spPr>
          <a:xfrm>
            <a:off x="4179960" y="2814120"/>
            <a:ext cx="617328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676440" indent="84564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At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heart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polynomial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inequalities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lies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3000" spc="-1" strike="noStrike">
              <a:latin typeface="Arial"/>
            </a:endParaRPr>
          </a:p>
          <a:p>
            <a:pPr marL="12600" indent="209628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itself.</a:t>
            </a:r>
            <a:r>
              <a:rPr b="0" lang="en-IN" sz="30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3000" spc="-7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Tahoma"/>
              </a:rPr>
              <a:t>polynomial</a:t>
            </a:r>
            <a:r>
              <a:rPr b="0" lang="en-IN" sz="3000" spc="-7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3000" spc="-7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24" strike="noStrike">
                <a:solidFill>
                  <a:srgbClr val="ffffff"/>
                </a:solidFill>
                <a:latin typeface="Tahoma"/>
              </a:rPr>
              <a:t>a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mathematical</a:t>
            </a:r>
            <a:r>
              <a:rPr b="0" lang="en-IN" sz="30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expression</a:t>
            </a:r>
            <a:r>
              <a:rPr b="0" lang="en-IN" sz="30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Tahoma"/>
              </a:rPr>
              <a:t>involving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variables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raised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whole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43" strike="noStrike">
                <a:solidFill>
                  <a:srgbClr val="ffffff"/>
                </a:solidFill>
                <a:latin typeface="Tahoma"/>
              </a:rPr>
              <a:t>number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powers.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30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structure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polynomials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crucial </a:t>
            </a:r>
            <a:r>
              <a:rPr b="0" lang="en-IN" sz="3000" spc="123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3" strike="noStrike">
                <a:solidFill>
                  <a:srgbClr val="ffffff"/>
                </a:solidFill>
                <a:latin typeface="Tahoma"/>
              </a:rPr>
              <a:t>solving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inequalities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and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uncovering</a:t>
            </a:r>
            <a:r>
              <a:rPr b="0" lang="en-IN" sz="30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30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43" strike="noStrike">
                <a:solidFill>
                  <a:srgbClr val="ffffff"/>
                </a:solidFill>
                <a:latin typeface="Tahoma"/>
              </a:rPr>
              <a:t>secrets.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13" name="object 12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4" name="object 13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15" name="object 14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object 15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62" y="0"/>
                </a:moveTo>
                <a:lnTo>
                  <a:pt x="19855" y="0"/>
                </a:lnTo>
                <a:lnTo>
                  <a:pt x="0" y="19855"/>
                </a:lnTo>
                <a:lnTo>
                  <a:pt x="0" y="1841660"/>
                </a:lnTo>
                <a:lnTo>
                  <a:pt x="827410" y="2669070"/>
                </a:lnTo>
                <a:lnTo>
                  <a:pt x="2565717" y="930757"/>
                </a:lnTo>
                <a:lnTo>
                  <a:pt x="1634962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8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19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21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868400"/>
          </a:xfrm>
          <a:prstGeom prst="rect">
            <a:avLst/>
          </a:prstGeom>
          <a:noFill/>
          <a:ln w="0">
            <a:noFill/>
          </a:ln>
        </p:spPr>
        <p:txBody>
          <a:bodyPr lIns="0" rIns="0" tIns="130680" bIns="0" anchor="t">
            <a:noAutofit/>
          </a:bodyPr>
          <a:p>
            <a:pPr marL="216036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5700" spc="219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570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700" spc="214" strike="noStrike">
                <a:solidFill>
                  <a:srgbClr val="ffffff"/>
                </a:solidFill>
                <a:latin typeface="Cambria"/>
              </a:rPr>
              <a:t>Nature</a:t>
            </a:r>
            <a:r>
              <a:rPr b="0" lang="en-IN" sz="570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700" spc="318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570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700" spc="162" strike="noStrike">
                <a:solidFill>
                  <a:srgbClr val="ffffff"/>
                </a:solidFill>
                <a:latin typeface="Cambria"/>
              </a:rPr>
              <a:t>Inequalities</a:t>
            </a:r>
            <a:endParaRPr b="0" lang="en-IN" sz="5700" spc="-1" strike="noStrike">
              <a:latin typeface="Calibri"/>
            </a:endParaRPr>
          </a:p>
        </p:txBody>
      </p:sp>
      <p:pic>
        <p:nvPicPr>
          <p:cNvPr id="123" name="object 8" descr=""/>
          <p:cNvPicPr/>
          <p:nvPr/>
        </p:nvPicPr>
        <p:blipFill>
          <a:blip r:embed="rId2"/>
          <a:stretch/>
        </p:blipFill>
        <p:spPr>
          <a:xfrm>
            <a:off x="8666640" y="3228840"/>
            <a:ext cx="1812240" cy="356400"/>
          </a:xfrm>
          <a:prstGeom prst="rect">
            <a:avLst/>
          </a:prstGeom>
          <a:ln w="0">
            <a:noFill/>
          </a:ln>
        </p:spPr>
      </p:pic>
      <p:sp>
        <p:nvSpPr>
          <p:cNvPr id="124" name="object 9"/>
          <p:cNvSpPr/>
          <p:nvPr/>
        </p:nvSpPr>
        <p:spPr>
          <a:xfrm>
            <a:off x="8620200" y="3147840"/>
            <a:ext cx="6971400" cy="32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1936080">
              <a:lnSpc>
                <a:spcPct val="99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express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relationship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where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one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quantity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larger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Tahoma"/>
              </a:rPr>
              <a:t>or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smaller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than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another.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55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context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polynomials,</a:t>
            </a:r>
            <a:r>
              <a:rPr b="0" lang="en-IN" sz="2700" spc="673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allow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us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determine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ranges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values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that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satisfy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certain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conditions.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opens </a:t>
            </a:r>
            <a:r>
              <a:rPr b="0" lang="en-IN" sz="2700" spc="154" strike="noStrike">
                <a:solidFill>
                  <a:srgbClr val="ffffff"/>
                </a:solidFill>
                <a:latin typeface="Tahoma"/>
              </a:rPr>
              <a:t>up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world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possibilities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mathematical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exploration.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25" name="object 10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object 2"/>
          <p:cNvGrpSpPr/>
          <p:nvPr/>
        </p:nvGrpSpPr>
        <p:grpSpPr>
          <a:xfrm>
            <a:off x="10667520" y="0"/>
            <a:ext cx="7620480" cy="5420520"/>
            <a:chOff x="10667520" y="0"/>
            <a:chExt cx="7620480" cy="5420520"/>
          </a:xfrm>
        </p:grpSpPr>
        <p:sp>
          <p:nvSpPr>
            <p:cNvPr id="127" name="object 3"/>
            <p:cNvSpPr/>
            <p:nvPr/>
          </p:nvSpPr>
          <p:spPr>
            <a:xfrm>
              <a:off x="11205360" y="0"/>
              <a:ext cx="7082280" cy="5093640"/>
            </a:xfrm>
            <a:custGeom>
              <a:avLst/>
              <a:gdLst/>
              <a:ahLst/>
              <a:rect l="l" t="t" r="r" b="b"/>
              <a:pathLst>
                <a:path w="7082790" h="5093970">
                  <a:moveTo>
                    <a:pt x="2938869" y="3168307"/>
                  </a:moveTo>
                  <a:lnTo>
                    <a:pt x="1738325" y="1965236"/>
                  </a:lnTo>
                  <a:lnTo>
                    <a:pt x="0" y="3703548"/>
                  </a:lnTo>
                  <a:lnTo>
                    <a:pt x="1200569" y="4906632"/>
                  </a:lnTo>
                  <a:lnTo>
                    <a:pt x="2938869" y="3168307"/>
                  </a:lnTo>
                  <a:close/>
                </a:path>
                <a:path w="7082790" h="5093970">
                  <a:moveTo>
                    <a:pt x="7082739" y="558800"/>
                  </a:moveTo>
                  <a:lnTo>
                    <a:pt x="6523952" y="0"/>
                  </a:lnTo>
                  <a:lnTo>
                    <a:pt x="3813949" y="0"/>
                  </a:lnTo>
                  <a:lnTo>
                    <a:pt x="1944700" y="1869211"/>
                  </a:lnTo>
                  <a:lnTo>
                    <a:pt x="5168976" y="5093462"/>
                  </a:lnTo>
                  <a:lnTo>
                    <a:pt x="7082739" y="3179622"/>
                  </a:lnTo>
                  <a:lnTo>
                    <a:pt x="7082739" y="55880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object 4"/>
            <p:cNvSpPr/>
            <p:nvPr/>
          </p:nvSpPr>
          <p:spPr>
            <a:xfrm>
              <a:off x="10667520" y="1429920"/>
              <a:ext cx="2370600" cy="2371320"/>
            </a:xfrm>
            <a:custGeom>
              <a:avLst/>
              <a:gdLst/>
              <a:ahLst/>
              <a:rect l="l" t="t" r="r" b="b"/>
              <a:pathLst>
                <a:path w="2371090" h="2371725">
                  <a:moveTo>
                    <a:pt x="1738312" y="0"/>
                  </a:moveTo>
                  <a:lnTo>
                    <a:pt x="0" y="1738312"/>
                  </a:lnTo>
                  <a:lnTo>
                    <a:pt x="632790" y="2371102"/>
                  </a:lnTo>
                  <a:lnTo>
                    <a:pt x="2371077" y="630288"/>
                  </a:lnTo>
                  <a:lnTo>
                    <a:pt x="17383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object 5"/>
            <p:cNvSpPr/>
            <p:nvPr/>
          </p:nvSpPr>
          <p:spPr>
            <a:xfrm>
              <a:off x="16535160" y="3474720"/>
              <a:ext cx="1752840" cy="1945800"/>
            </a:xfrm>
            <a:custGeom>
              <a:avLst/>
              <a:gdLst/>
              <a:ahLst/>
              <a:rect l="l" t="t" r="r" b="b"/>
              <a:pathLst>
                <a:path w="1753234" h="1946275">
                  <a:moveTo>
                    <a:pt x="1752993" y="0"/>
                  </a:moveTo>
                  <a:lnTo>
                    <a:pt x="0" y="1751458"/>
                  </a:lnTo>
                  <a:lnTo>
                    <a:pt x="194690" y="1946187"/>
                  </a:lnTo>
                  <a:lnTo>
                    <a:pt x="1752993" y="386511"/>
                  </a:lnTo>
                  <a:lnTo>
                    <a:pt x="1752993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" name="object 6"/>
          <p:cNvGrpSpPr/>
          <p:nvPr/>
        </p:nvGrpSpPr>
        <p:grpSpPr>
          <a:xfrm>
            <a:off x="0" y="4062600"/>
            <a:ext cx="4616640" cy="6225120"/>
            <a:chOff x="0" y="4062600"/>
            <a:chExt cx="4616640" cy="6225120"/>
          </a:xfrm>
        </p:grpSpPr>
        <p:sp>
          <p:nvSpPr>
            <p:cNvPr id="131" name="object 7"/>
            <p:cNvSpPr/>
            <p:nvPr/>
          </p:nvSpPr>
          <p:spPr>
            <a:xfrm>
              <a:off x="0" y="6801840"/>
              <a:ext cx="4616640" cy="3485880"/>
            </a:xfrm>
            <a:custGeom>
              <a:avLst/>
              <a:gdLst/>
              <a:ahLst/>
              <a:rect l="l" t="t" r="r" b="b"/>
              <a:pathLst>
                <a:path w="4617085" h="3486150">
                  <a:moveTo>
                    <a:pt x="1392351" y="0"/>
                  </a:moveTo>
                  <a:lnTo>
                    <a:pt x="0" y="1391813"/>
                  </a:lnTo>
                  <a:lnTo>
                    <a:pt x="0" y="3485895"/>
                  </a:lnTo>
                  <a:lnTo>
                    <a:pt x="4353736" y="3485895"/>
                  </a:lnTo>
                  <a:lnTo>
                    <a:pt x="4616564" y="3222966"/>
                  </a:lnTo>
                  <a:lnTo>
                    <a:pt x="139235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object 8"/>
            <p:cNvSpPr/>
            <p:nvPr/>
          </p:nvSpPr>
          <p:spPr>
            <a:xfrm>
              <a:off x="0" y="4062600"/>
              <a:ext cx="1925640" cy="3851640"/>
            </a:xfrm>
            <a:custGeom>
              <a:avLst/>
              <a:gdLst/>
              <a:ahLst/>
              <a:rect l="l" t="t" r="r" b="b"/>
              <a:pathLst>
                <a:path w="1925955" h="3851909">
                  <a:moveTo>
                    <a:pt x="0" y="0"/>
                  </a:moveTo>
                  <a:lnTo>
                    <a:pt x="0" y="3851855"/>
                  </a:lnTo>
                  <a:lnTo>
                    <a:pt x="1925929" y="1925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17760" y="2162160"/>
            <a:ext cx="9003240" cy="1841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6000" spc="253" strike="noStrike">
                <a:solidFill>
                  <a:srgbClr val="ffffff"/>
                </a:solidFill>
                <a:latin typeface="Cambria"/>
              </a:rPr>
              <a:t>Graphical</a:t>
            </a:r>
            <a:r>
              <a:rPr b="0" lang="en-IN" sz="6000" spc="21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000" spc="168" strike="noStrike">
                <a:solidFill>
                  <a:srgbClr val="ffffff"/>
                </a:solidFill>
                <a:latin typeface="Cambria"/>
              </a:rPr>
              <a:t>Interpretations</a:t>
            </a:r>
            <a:endParaRPr b="0" lang="en-IN" sz="6000" spc="-1" strike="noStrike">
              <a:latin typeface="Calibri"/>
            </a:endParaRPr>
          </a:p>
        </p:txBody>
      </p:sp>
      <p:pic>
        <p:nvPicPr>
          <p:cNvPr id="134" name="object 10" descr=""/>
          <p:cNvPicPr/>
          <p:nvPr/>
        </p:nvPicPr>
        <p:blipFill>
          <a:blip r:embed="rId1"/>
          <a:stretch/>
        </p:blipFill>
        <p:spPr>
          <a:xfrm>
            <a:off x="5957280" y="4404600"/>
            <a:ext cx="1093680" cy="356760"/>
          </a:xfrm>
          <a:prstGeom prst="rect">
            <a:avLst/>
          </a:prstGeom>
          <a:ln w="0">
            <a:noFill/>
          </a:ln>
        </p:spPr>
      </p:pic>
      <p:sp>
        <p:nvSpPr>
          <p:cNvPr id="135" name="object 11"/>
          <p:cNvSpPr/>
          <p:nvPr/>
        </p:nvSpPr>
        <p:spPr>
          <a:xfrm>
            <a:off x="3897720" y="3913920"/>
            <a:ext cx="5728680" cy="40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238680" algn="r">
              <a:lnSpc>
                <a:spcPct val="99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Visualizing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polynomial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inequalities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through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can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reveal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their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hidden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secrets.</a:t>
            </a:r>
            <a:r>
              <a:rPr b="0" lang="en-IN" sz="2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regions</a:t>
            </a:r>
            <a:r>
              <a:rPr b="0" lang="en-IN" sz="2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where the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polynomial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above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Tahoma"/>
              </a:rPr>
              <a:t>or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below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29" strike="noStrike">
                <a:solidFill>
                  <a:srgbClr val="ffffff"/>
                </a:solidFill>
                <a:latin typeface="Tahoma"/>
              </a:rPr>
              <a:t>a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certain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line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indicate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solutions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 inequality.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graphical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approach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enhances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43" strike="noStrike">
                <a:solidFill>
                  <a:srgbClr val="ffffff"/>
                </a:solidFill>
                <a:latin typeface="Tahoma"/>
              </a:rPr>
              <a:t>our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</a:t>
            </a:r>
            <a:endParaRPr b="0" lang="en-IN" sz="2700" spc="-1" strike="noStrike">
              <a:latin typeface="Arial"/>
            </a:endParaRPr>
          </a:p>
          <a:p>
            <a:pPr marL="12600" indent="238680" algn="r">
              <a:lnSpc>
                <a:spcPts val="3226"/>
              </a:lnSpc>
              <a:buNone/>
              <a:tabLst>
                <a:tab algn="l" pos="0"/>
              </a:tabLst>
            </a:pP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intuition.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36" name="object 12"/>
          <p:cNvSpPr/>
          <p:nvPr/>
        </p:nvSpPr>
        <p:spPr>
          <a:xfrm>
            <a:off x="5657760" y="365004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object 13" descr=""/>
          <p:cNvPicPr/>
          <p:nvPr/>
        </p:nvPicPr>
        <p:blipFill>
          <a:blip r:embed="rId2"/>
          <a:stretch/>
        </p:blipFill>
        <p:spPr>
          <a:xfrm>
            <a:off x="11092680" y="3321720"/>
            <a:ext cx="6371640" cy="63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62" y="0"/>
                </a:moveTo>
                <a:lnTo>
                  <a:pt x="19855" y="0"/>
                </a:lnTo>
                <a:lnTo>
                  <a:pt x="0" y="19855"/>
                </a:lnTo>
                <a:lnTo>
                  <a:pt x="0" y="1841660"/>
                </a:lnTo>
                <a:lnTo>
                  <a:pt x="827410" y="2669070"/>
                </a:lnTo>
                <a:lnTo>
                  <a:pt x="2565717" y="930757"/>
                </a:lnTo>
                <a:lnTo>
                  <a:pt x="1634962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9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40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6"/>
                  </a:lnTo>
                  <a:lnTo>
                    <a:pt x="0" y="5622919"/>
                  </a:lnTo>
                  <a:lnTo>
                    <a:pt x="825817" y="6448415"/>
                  </a:lnTo>
                  <a:lnTo>
                    <a:pt x="4050029" y="3225456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2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990800"/>
          </a:xfrm>
          <a:prstGeom prst="rect">
            <a:avLst/>
          </a:prstGeom>
          <a:noFill/>
          <a:ln w="0">
            <a:noFill/>
          </a:ln>
        </p:spPr>
        <p:txBody>
          <a:bodyPr lIns="0" rIns="0" tIns="271080" bIns="0" anchor="t">
            <a:noAutofit/>
          </a:bodyPr>
          <a:p>
            <a:pPr marL="2160360">
              <a:lnSpc>
                <a:spcPts val="4431"/>
              </a:lnSpc>
              <a:spcBef>
                <a:spcPts val="981"/>
              </a:spcBef>
              <a:buNone/>
            </a:pPr>
            <a:r>
              <a:rPr b="0" lang="en-IN" sz="4400" spc="162" strike="noStrike">
                <a:solidFill>
                  <a:srgbClr val="ffffff"/>
                </a:solidFill>
                <a:latin typeface="Cambria"/>
              </a:rPr>
              <a:t>Techniques</a:t>
            </a:r>
            <a:r>
              <a:rPr b="0" lang="en-IN" sz="4400" spc="16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57" strike="noStrike">
                <a:solidFill>
                  <a:srgbClr val="ffffff"/>
                </a:solidFill>
                <a:latin typeface="Cambria"/>
              </a:rPr>
              <a:t>for</a:t>
            </a:r>
            <a:r>
              <a:rPr b="0" lang="en-IN" sz="4400" spc="6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157" strike="noStrike">
                <a:solidFill>
                  <a:srgbClr val="ffffff"/>
                </a:solidFill>
                <a:latin typeface="Cambria"/>
              </a:rPr>
              <a:t>Solving </a:t>
            </a:r>
            <a:r>
              <a:rPr b="0" lang="en-IN" sz="4400" spc="134" strike="noStrike">
                <a:solidFill>
                  <a:srgbClr val="ffffff"/>
                </a:solidFill>
                <a:latin typeface="Cambria"/>
              </a:rPr>
              <a:t>Inequalities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44" name="object 8" descr=""/>
          <p:cNvPicPr/>
          <p:nvPr/>
        </p:nvPicPr>
        <p:blipFill>
          <a:blip r:embed="rId2"/>
          <a:stretch/>
        </p:blipFill>
        <p:spPr>
          <a:xfrm>
            <a:off x="11521800" y="3228840"/>
            <a:ext cx="1755360" cy="356400"/>
          </a:xfrm>
          <a:prstGeom prst="rect">
            <a:avLst/>
          </a:prstGeom>
          <a:ln w="0">
            <a:noFill/>
          </a:ln>
        </p:spPr>
      </p:pic>
      <p:sp>
        <p:nvSpPr>
          <p:cNvPr id="145" name="object 9"/>
          <p:cNvSpPr/>
          <p:nvPr/>
        </p:nvSpPr>
        <p:spPr>
          <a:xfrm>
            <a:off x="8620200" y="3147840"/>
            <a:ext cx="6509520" cy="32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99000"/>
              </a:lnSpc>
              <a:spcBef>
                <a:spcPts val="99"/>
              </a:spcBef>
              <a:buNone/>
              <a:tabLst>
                <a:tab algn="l" pos="4747320"/>
              </a:tabLst>
            </a:pP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There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various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solving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polynomial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inequalities,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including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38" strike="noStrike">
                <a:solidFill>
                  <a:srgbClr val="ffffff"/>
                </a:solidFill>
                <a:latin typeface="Tahoma"/>
              </a:rPr>
              <a:t>test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points,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sign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charts,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interval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Tahoma"/>
              </a:rPr>
              <a:t>analysis.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Each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Tahoma"/>
              </a:rPr>
              <a:t>method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provides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unique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perspective,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helping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us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navigate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through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complexities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these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mathematical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enigmas.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46" name="object 10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8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49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52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4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302256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000" spc="137" strike="noStrike">
                <a:solidFill>
                  <a:srgbClr val="ffffff"/>
                </a:solidFill>
                <a:latin typeface="Cambria"/>
              </a:rPr>
              <a:t>Real-</a:t>
            </a:r>
            <a:r>
              <a:rPr b="0" lang="en-IN" sz="5000" spc="182" strike="noStrike">
                <a:solidFill>
                  <a:srgbClr val="ffffff"/>
                </a:solidFill>
                <a:latin typeface="Cambria"/>
              </a:rPr>
              <a:t>World</a:t>
            </a:r>
            <a:r>
              <a:rPr b="0" lang="en-IN" sz="5000" spc="2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000" spc="188" strike="noStrike">
                <a:solidFill>
                  <a:srgbClr val="ffffff"/>
                </a:solidFill>
                <a:latin typeface="Cambria"/>
              </a:rPr>
              <a:t>Applications</a:t>
            </a:r>
            <a:endParaRPr b="0" lang="en-IN" sz="5000" spc="-1" strike="noStrike">
              <a:latin typeface="Calibri"/>
            </a:endParaRPr>
          </a:p>
        </p:txBody>
      </p:sp>
      <p:pic>
        <p:nvPicPr>
          <p:cNvPr id="157" name="object 12" descr=""/>
          <p:cNvPicPr/>
          <p:nvPr/>
        </p:nvPicPr>
        <p:blipFill>
          <a:blip r:embed="rId3"/>
          <a:stretch/>
        </p:blipFill>
        <p:spPr>
          <a:xfrm>
            <a:off x="9517680" y="3754440"/>
            <a:ext cx="1909440" cy="356400"/>
          </a:xfrm>
          <a:prstGeom prst="rect">
            <a:avLst/>
          </a:prstGeom>
          <a:ln w="0">
            <a:noFill/>
          </a:ln>
        </p:spPr>
      </p:pic>
      <p:pic>
        <p:nvPicPr>
          <p:cNvPr id="158" name="object 13" descr=""/>
          <p:cNvPicPr/>
          <p:nvPr/>
        </p:nvPicPr>
        <p:blipFill>
          <a:blip r:embed="rId4"/>
          <a:stretch/>
        </p:blipFill>
        <p:spPr>
          <a:xfrm>
            <a:off x="13064400" y="3344760"/>
            <a:ext cx="1583640" cy="277920"/>
          </a:xfrm>
          <a:prstGeom prst="rect">
            <a:avLst/>
          </a:prstGeom>
          <a:ln w="0">
            <a:noFill/>
          </a:ln>
        </p:spPr>
      </p:pic>
      <p:sp>
        <p:nvSpPr>
          <p:cNvPr id="159" name="object 14"/>
          <p:cNvSpPr/>
          <p:nvPr/>
        </p:nvSpPr>
        <p:spPr>
          <a:xfrm>
            <a:off x="9489240" y="2854440"/>
            <a:ext cx="6836760" cy="370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>
              <a:lnSpc>
                <a:spcPts val="3229"/>
              </a:lnSpc>
              <a:spcBef>
                <a:spcPts val="215"/>
              </a:spcBef>
              <a:buNone/>
            </a:pP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Polynomial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inequalities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not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21" strike="noStrike">
                <a:solidFill>
                  <a:srgbClr val="ffffff"/>
                </a:solidFill>
                <a:latin typeface="Tahoma"/>
              </a:rPr>
              <a:t>just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theoretical;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have</a:t>
            </a:r>
            <a:endParaRPr b="0" lang="en-IN" sz="2700" spc="-1" strike="noStrike">
              <a:latin typeface="Arial"/>
            </a:endParaRPr>
          </a:p>
          <a:p>
            <a:pPr marL="2028240">
              <a:lnSpc>
                <a:spcPts val="3104"/>
              </a:lnSpc>
              <a:buNone/>
            </a:pP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fields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like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engineering,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buNone/>
            </a:pP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economics,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physics.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By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understanding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spcBef>
                <a:spcPts val="159"/>
              </a:spcBef>
              <a:buNone/>
            </a:pP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these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inequalities,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we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can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Tahoma"/>
              </a:rPr>
              <a:t>model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solve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practical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problems,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bringing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mathematics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21" strike="noStrike">
                <a:solidFill>
                  <a:srgbClr val="ffffff"/>
                </a:solidFill>
                <a:latin typeface="Tahoma"/>
              </a:rPr>
              <a:t>life.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60" name="object 15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2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63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5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66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8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9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467400" y="997200"/>
            <a:ext cx="10940760" cy="17956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02256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5850" spc="534" strike="noStrike">
                <a:solidFill>
                  <a:srgbClr val="ffffff"/>
                </a:solidFill>
                <a:latin typeface="Cambria"/>
              </a:rPr>
              <a:t>Common</a:t>
            </a:r>
            <a:r>
              <a:rPr b="0" lang="en-IN" sz="5850" spc="20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850" spc="222" strike="noStrike">
                <a:solidFill>
                  <a:srgbClr val="ffffff"/>
                </a:solidFill>
                <a:latin typeface="Cambria"/>
              </a:rPr>
              <a:t>Challenges</a:t>
            </a:r>
            <a:endParaRPr b="0" lang="en-IN" sz="5850" spc="-1" strike="noStrike">
              <a:latin typeface="Calibri"/>
            </a:endParaRPr>
          </a:p>
        </p:txBody>
      </p:sp>
      <p:pic>
        <p:nvPicPr>
          <p:cNvPr id="171" name="object 12" descr=""/>
          <p:cNvPicPr/>
          <p:nvPr/>
        </p:nvPicPr>
        <p:blipFill>
          <a:blip r:embed="rId3"/>
          <a:stretch/>
        </p:blipFill>
        <p:spPr>
          <a:xfrm>
            <a:off x="9520920" y="3754440"/>
            <a:ext cx="1662480" cy="356760"/>
          </a:xfrm>
          <a:prstGeom prst="rect">
            <a:avLst/>
          </a:prstGeom>
          <a:ln w="0">
            <a:noFill/>
          </a:ln>
        </p:spPr>
      </p:pic>
      <p:sp>
        <p:nvSpPr>
          <p:cNvPr id="172" name="object 13"/>
          <p:cNvSpPr/>
          <p:nvPr/>
        </p:nvSpPr>
        <p:spPr>
          <a:xfrm>
            <a:off x="9489240" y="2854440"/>
            <a:ext cx="6491880" cy="41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>
              <a:lnSpc>
                <a:spcPts val="3229"/>
              </a:lnSpc>
              <a:spcBef>
                <a:spcPts val="215"/>
              </a:spcBef>
              <a:buNone/>
            </a:pP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While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polynomial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inequalities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are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intriguing,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can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also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present</a:t>
            </a:r>
            <a:endParaRPr b="0" lang="en-IN" sz="2700" spc="-1" strike="noStrike">
              <a:latin typeface="Arial"/>
            </a:endParaRPr>
          </a:p>
          <a:p>
            <a:pPr marL="1695600">
              <a:lnSpc>
                <a:spcPts val="3104"/>
              </a:lnSpc>
              <a:buNone/>
            </a:pP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Misinterpretation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2" strike="noStrike">
                <a:solidFill>
                  <a:srgbClr val="ffffff"/>
                </a:solidFill>
                <a:latin typeface="Tahoma"/>
              </a:rPr>
              <a:t>signs,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buNone/>
            </a:pP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complex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roots,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boundary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conditions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spcBef>
                <a:spcPts val="159"/>
              </a:spcBef>
              <a:buNone/>
            </a:pP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can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lead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confusion.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Recognizing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these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pitfalls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essential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mastering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2700" spc="32" strike="noStrike">
                <a:solidFill>
                  <a:srgbClr val="ffffff"/>
                </a:solidFill>
                <a:latin typeface="Tahoma"/>
              </a:rPr>
              <a:t>subject.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73" name="object 14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object 2"/>
          <p:cNvGrpSpPr/>
          <p:nvPr/>
        </p:nvGrpSpPr>
        <p:grpSpPr>
          <a:xfrm>
            <a:off x="11371680" y="0"/>
            <a:ext cx="3476880" cy="1929240"/>
            <a:chOff x="11371680" y="0"/>
            <a:chExt cx="3476880" cy="1929240"/>
          </a:xfrm>
        </p:grpSpPr>
        <p:sp>
          <p:nvSpPr>
            <p:cNvPr id="175" name="object 3"/>
            <p:cNvSpPr/>
            <p:nvPr/>
          </p:nvSpPr>
          <p:spPr>
            <a:xfrm>
              <a:off x="11907000" y="0"/>
              <a:ext cx="2941560" cy="1929240"/>
            </a:xfrm>
            <a:custGeom>
              <a:avLst/>
              <a:gdLst/>
              <a:ah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object 4"/>
            <p:cNvSpPr/>
            <p:nvPr/>
          </p:nvSpPr>
          <p:spPr>
            <a:xfrm>
              <a:off x="11371680" y="0"/>
              <a:ext cx="1454400" cy="824040"/>
            </a:xfrm>
            <a:custGeom>
              <a:avLst/>
              <a:gdLst/>
              <a:ah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7" name="object 5"/>
          <p:cNvGrpSpPr/>
          <p:nvPr/>
        </p:nvGrpSpPr>
        <p:grpSpPr>
          <a:xfrm>
            <a:off x="0" y="0"/>
            <a:ext cx="6746040" cy="7458480"/>
            <a:chOff x="0" y="0"/>
            <a:chExt cx="6746040" cy="7458480"/>
          </a:xfrm>
        </p:grpSpPr>
        <p:sp>
          <p:nvSpPr>
            <p:cNvPr id="178" name="object 6"/>
            <p:cNvSpPr/>
            <p:nvPr/>
          </p:nvSpPr>
          <p:spPr>
            <a:xfrm>
              <a:off x="5334120" y="0"/>
              <a:ext cx="1411920" cy="1218960"/>
            </a:xfrm>
            <a:custGeom>
              <a:avLst/>
              <a:gdLst/>
              <a:ah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object 7"/>
            <p:cNvSpPr/>
            <p:nvPr/>
          </p:nvSpPr>
          <p:spPr>
            <a:xfrm>
              <a:off x="2881800" y="605520"/>
              <a:ext cx="3476160" cy="3476160"/>
            </a:xfrm>
            <a:custGeom>
              <a:avLst/>
              <a:gdLst/>
              <a:ah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object 8"/>
            <p:cNvSpPr/>
            <p:nvPr/>
          </p:nvSpPr>
          <p:spPr>
            <a:xfrm>
              <a:off x="0" y="1010520"/>
              <a:ext cx="4470120" cy="6447960"/>
            </a:xfrm>
            <a:custGeom>
              <a:avLst/>
              <a:gdLst/>
              <a:ah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1" name="object 9"/>
          <p:cNvSpPr/>
          <p:nvPr/>
        </p:nvSpPr>
        <p:spPr>
          <a:xfrm>
            <a:off x="13284360" y="0"/>
            <a:ext cx="5003280" cy="5329080"/>
          </a:xfrm>
          <a:custGeom>
            <a:avLst/>
            <a:gdLst/>
            <a:ah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object 10"/>
          <p:cNvSpPr/>
          <p:nvPr/>
        </p:nvSpPr>
        <p:spPr>
          <a:xfrm>
            <a:off x="566280" y="0"/>
            <a:ext cx="4334760" cy="2166120"/>
          </a:xfrm>
          <a:custGeom>
            <a:avLst/>
            <a:gdLst/>
            <a:ah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object 11" descr=""/>
          <p:cNvPicPr/>
          <p:nvPr/>
        </p:nvPicPr>
        <p:blipFill>
          <a:blip r:embed="rId1"/>
          <a:stretch/>
        </p:blipFill>
        <p:spPr>
          <a:xfrm>
            <a:off x="8856360" y="6110280"/>
            <a:ext cx="4789080" cy="466200"/>
          </a:xfrm>
          <a:prstGeom prst="rect">
            <a:avLst/>
          </a:prstGeom>
          <a:ln w="0">
            <a:noFill/>
          </a:ln>
        </p:spPr>
      </p:pic>
      <p:sp>
        <p:nvSpPr>
          <p:cNvPr id="184" name="PlaceHolder 1"/>
          <p:cNvSpPr>
            <a:spLocks noGrp="1"/>
          </p:cNvSpPr>
          <p:nvPr>
            <p:ph/>
          </p:nvPr>
        </p:nvSpPr>
        <p:spPr>
          <a:xfrm>
            <a:off x="4102920" y="3865320"/>
            <a:ext cx="10094400" cy="5893920"/>
          </a:xfrm>
          <a:prstGeom prst="rect">
            <a:avLst/>
          </a:prstGeom>
          <a:noFill/>
          <a:ln w="0">
            <a:noFill/>
          </a:ln>
        </p:spPr>
        <p:txBody>
          <a:bodyPr lIns="0" rIns="0" tIns="10800" bIns="0" anchor="t">
            <a:noAutofit/>
          </a:bodyPr>
          <a:p>
            <a:pPr algn="ctr">
              <a:lnSpc>
                <a:spcPct val="100000"/>
              </a:lnSpc>
              <a:spcBef>
                <a:spcPts val="85"/>
              </a:spcBef>
              <a:buNone/>
              <a:tabLst>
                <a:tab algn="l" pos="0"/>
              </a:tabLst>
            </a:pPr>
            <a:r>
              <a:rPr b="0" lang="en-IN" sz="3500" spc="111" strike="noStrike">
                <a:solidFill>
                  <a:srgbClr val="ffffff"/>
                </a:solidFill>
                <a:latin typeface="Tahoma"/>
              </a:rPr>
              <a:t>As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we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7" strike="noStrike">
                <a:solidFill>
                  <a:srgbClr val="ffffff"/>
                </a:solidFill>
                <a:latin typeface="Tahoma"/>
              </a:rPr>
              <a:t>conclude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88" strike="noStrike">
                <a:solidFill>
                  <a:srgbClr val="ffffff"/>
                </a:solidFill>
                <a:latin typeface="Tahoma"/>
              </a:rPr>
              <a:t>our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11" strike="noStrike">
                <a:solidFill>
                  <a:srgbClr val="ffffff"/>
                </a:solidFill>
                <a:latin typeface="Tahoma"/>
              </a:rPr>
              <a:t>journey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through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polynomial </a:t>
            </a:r>
            <a:r>
              <a:rPr b="0" lang="en-IN" sz="3500" spc="97" strike="noStrike">
                <a:solidFill>
                  <a:srgbClr val="ffffff"/>
                </a:solidFill>
                <a:latin typeface="Tahoma"/>
              </a:rPr>
              <a:t>inequalities,</a:t>
            </a:r>
            <a:r>
              <a:rPr b="0" lang="en-IN" sz="35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94" strike="noStrike">
                <a:solidFill>
                  <a:srgbClr val="ffffff"/>
                </a:solidFill>
                <a:latin typeface="Tahoma"/>
              </a:rPr>
              <a:t>remember</a:t>
            </a:r>
            <a:r>
              <a:rPr b="0" lang="en-IN" sz="35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Tahoma"/>
              </a:rPr>
              <a:t>that</a:t>
            </a:r>
            <a:r>
              <a:rPr b="0" lang="en-IN" sz="35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Tahoma"/>
              </a:rPr>
              <a:t>every</a:t>
            </a:r>
            <a:r>
              <a:rPr b="0" lang="en-IN" sz="35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mathematical </a:t>
            </a:r>
            <a:r>
              <a:rPr b="0" lang="en-IN" sz="3500" spc="117" strike="noStrike">
                <a:solidFill>
                  <a:srgbClr val="ffffff"/>
                </a:solidFill>
                <a:latin typeface="Tahoma"/>
              </a:rPr>
              <a:t>mystery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Tahoma"/>
              </a:rPr>
              <a:t>holds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potential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48" strike="noStrike">
                <a:solidFill>
                  <a:srgbClr val="ffffff"/>
                </a:solidFill>
                <a:latin typeface="Tahoma"/>
              </a:rPr>
              <a:t>for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72" strike="noStrike">
                <a:solidFill>
                  <a:srgbClr val="ffffff"/>
                </a:solidFill>
                <a:latin typeface="Tahoma"/>
              </a:rPr>
              <a:t>discovery.</a:t>
            </a:r>
            <a:endParaRPr b="0" lang="en-IN" sz="3500" spc="-1" strike="noStrike">
              <a:latin typeface="Calibri"/>
            </a:endParaRPr>
          </a:p>
          <a:p>
            <a:pPr marL="520560" indent="-22356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500" spc="137" strike="noStrike">
                <a:solidFill>
                  <a:srgbClr val="ffffff"/>
                </a:solidFill>
                <a:latin typeface="Tahoma"/>
              </a:rPr>
              <a:t>Embrace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77" strike="noStrike">
                <a:solidFill>
                  <a:srgbClr val="ffffff"/>
                </a:solidFill>
                <a:latin typeface="Tahoma"/>
              </a:rPr>
              <a:t>challenge,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43" strike="noStrike">
                <a:solidFill>
                  <a:srgbClr val="ffffff"/>
                </a:solidFill>
                <a:latin typeface="Tahoma"/>
              </a:rPr>
              <a:t>explore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49" strike="noStrike">
                <a:solidFill>
                  <a:srgbClr val="ffffff"/>
                </a:solidFill>
                <a:latin typeface="Tahoma"/>
              </a:rPr>
              <a:t>creativity, </a:t>
            </a:r>
            <a:r>
              <a:rPr b="0" lang="en-IN" sz="3500" spc="16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Tahoma"/>
              </a:rPr>
              <a:t>let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57" strike="noStrike">
                <a:solidFill>
                  <a:srgbClr val="ffffff"/>
                </a:solidFill>
                <a:latin typeface="Tahoma"/>
              </a:rPr>
              <a:t>world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Tahoma"/>
              </a:rPr>
              <a:t>of</a:t>
            </a:r>
            <a:endParaRPr b="0" lang="en-IN" sz="3500" spc="-1" strike="noStrike">
              <a:latin typeface="Calibri"/>
            </a:endParaRPr>
          </a:p>
          <a:p>
            <a:pPr marL="1870560" indent="-223560">
              <a:lnSpc>
                <a:spcPct val="10000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3500" spc="137" strike="noStrike">
                <a:solidFill>
                  <a:srgbClr val="ffffff"/>
                </a:solidFill>
                <a:latin typeface="Tahoma"/>
              </a:rPr>
              <a:t>inspire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43" strike="noStrike">
                <a:solidFill>
                  <a:srgbClr val="ffffff"/>
                </a:solidFill>
                <a:latin typeface="Tahoma"/>
              </a:rPr>
              <a:t>your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future</a:t>
            </a:r>
            <a:r>
              <a:rPr b="0" lang="en-IN" sz="35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Tahoma"/>
              </a:rPr>
              <a:t>endeavors!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title"/>
          </p:nvPr>
        </p:nvSpPr>
        <p:spPr>
          <a:xfrm>
            <a:off x="5182200" y="1970280"/>
            <a:ext cx="7234920" cy="1855440"/>
          </a:xfrm>
          <a:prstGeom prst="rect">
            <a:avLst/>
          </a:prstGeom>
          <a:noFill/>
          <a:ln w="0">
            <a:noFill/>
          </a:ln>
        </p:spPr>
        <p:txBody>
          <a:bodyPr lIns="0" rIns="0" tIns="135720" bIns="0" anchor="t">
            <a:noAutofit/>
          </a:bodyPr>
          <a:p>
            <a:pPr marL="2476440" indent="-2464560">
              <a:lnSpc>
                <a:spcPts val="4881"/>
              </a:lnSpc>
              <a:spcBef>
                <a:spcPts val="1069"/>
              </a:spcBef>
              <a:buNone/>
              <a:tabLst>
                <a:tab algn="l" pos="0"/>
              </a:tabLst>
            </a:pPr>
            <a:r>
              <a:rPr b="0" lang="en-IN" sz="4850" spc="239" strike="noStrike">
                <a:solidFill>
                  <a:srgbClr val="ffffff"/>
                </a:solidFill>
                <a:latin typeface="Cambria"/>
              </a:rPr>
              <a:t>Conclusion:</a:t>
            </a:r>
            <a:r>
              <a:rPr b="0" lang="en-IN" sz="4850" spc="19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222" strike="noStrike">
                <a:solidFill>
                  <a:srgbClr val="ffffff"/>
                </a:solidFill>
                <a:latin typeface="Cambria"/>
              </a:rPr>
              <a:t>Embrace</a:t>
            </a:r>
            <a:r>
              <a:rPr b="0" lang="en-IN" sz="4850" spc="20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162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0" lang="en-IN" sz="4850" spc="123" strike="noStrike">
                <a:solidFill>
                  <a:srgbClr val="ffffff"/>
                </a:solidFill>
                <a:latin typeface="Cambria"/>
              </a:rPr>
              <a:t>Mystery</a:t>
            </a:r>
            <a:endParaRPr b="0" lang="en-IN" sz="4850" spc="-1" strike="noStrike">
              <a:latin typeface="Calibri"/>
            </a:endParaRPr>
          </a:p>
        </p:txBody>
      </p:sp>
      <p:sp>
        <p:nvSpPr>
          <p:cNvPr id="186" name="object 14"/>
          <p:cNvSpPr/>
          <p:nvPr/>
        </p:nvSpPr>
        <p:spPr>
          <a:xfrm>
            <a:off x="7227000" y="3677400"/>
            <a:ext cx="3819240" cy="95040"/>
          </a:xfrm>
          <a:custGeom>
            <a:avLst/>
            <a:gdLst/>
            <a:ah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2024-12-18T06:49:19Z</dcterms:created>
  <dc:creator/>
  <dc:description/>
  <dc:language>en-IN</dc:language>
  <cp:lastModifiedBy/>
  <dcterms:modified xsi:type="dcterms:W3CDTF">2025-01-10T11:17:39Z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