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26.jpeg" ContentType="image/jpeg"/>
  <Override PartName="/ppt/media/image25.png" ContentType="image/png"/>
  <Override PartName="/ppt/media/image24.png" ContentType="image/png"/>
  <Override PartName="/ppt/media/image22.png" ContentType="image/png"/>
  <Override PartName="/ppt/media/image29.png" ContentType="image/png"/>
  <Override PartName="/ppt/media/image6.png" ContentType="image/png"/>
  <Override PartName="/ppt/media/image31.png" ContentType="image/png"/>
  <Override PartName="/ppt/media/image4.png" ContentType="image/png"/>
  <Override PartName="/ppt/media/image12.jpeg" ContentType="image/jpeg"/>
  <Override PartName="/ppt/media/image13.png" ContentType="image/png"/>
  <Override PartName="/ppt/media/image11.png" ContentType="image/png"/>
  <Override PartName="/ppt/media/image7.png" ContentType="image/png"/>
  <Override PartName="/ppt/media/image32.png" ContentType="image/png"/>
  <Override PartName="/ppt/media/image8.png" ContentType="image/png"/>
  <Override PartName="/ppt/media/image14.jpeg" ContentType="image/jpeg"/>
  <Override PartName="/ppt/media/image9.png" ContentType="image/png"/>
  <Override PartName="/ppt/media/image30.png" ContentType="image/png"/>
  <Override PartName="/ppt/media/image5.png" ContentType="image/png"/>
  <Override PartName="/ppt/media/image28.png" ContentType="image/png"/>
  <Override PartName="/ppt/media/image33.png" ContentType="image/png"/>
  <Override PartName="/ppt/media/image3.png" ContentType="image/png"/>
  <Override PartName="/ppt/media/image23.jpeg" ContentType="image/jpeg"/>
  <Override PartName="/ppt/media/image1.jpeg" ContentType="image/jpeg"/>
  <Override PartName="/ppt/media/image10.png" ContentType="image/png"/>
  <Override PartName="/ppt/media/image27.jpeg" ContentType="image/jpeg"/>
  <Override PartName="/ppt/media/image15.jpeg" ContentType="image/jpeg"/>
  <Override PartName="/ppt/media/image16.png" ContentType="image/png"/>
  <Override PartName="/ppt/media/image17.png" ContentType="image/png"/>
  <Override PartName="/ppt/media/image18.png" ContentType="image/png"/>
  <Override PartName="/ppt/media/image2.jpeg" ContentType="image/jpeg"/>
  <Override PartName="/ppt/media/image20.png" ContentType="image/png"/>
  <Override PartName="/ppt/media/image19.png" ContentType="image/png"/>
  <Override PartName="/ppt/media/image21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3ED43C-4C4C-494E-8CFF-7959072904F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374760" y="3317040"/>
            <a:ext cx="7615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9374760" y="4708440"/>
            <a:ext cx="7615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A131FEA-0D71-404C-9E5F-276EC8D2514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374760" y="3317040"/>
            <a:ext cx="3715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715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9374760" y="4708440"/>
            <a:ext cx="3715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13276800" y="4708440"/>
            <a:ext cx="3715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1CF116-B1EB-490F-90EF-026BFF2EAF5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374760" y="3317040"/>
            <a:ext cx="2451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11949840" y="3317040"/>
            <a:ext cx="2451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4524560" y="3317040"/>
            <a:ext cx="2451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9374760" y="4708440"/>
            <a:ext cx="2451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11949840" y="4708440"/>
            <a:ext cx="2451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4524560" y="4708440"/>
            <a:ext cx="2451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3D5FE14-59A3-417E-A1D9-D0EB46DE35E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C34AADF-080B-4DBA-95F8-E1496B48E66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9374760" y="3317040"/>
            <a:ext cx="76150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A193CEC-BCCB-4F84-9A3A-39693E7F8EA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9374760" y="3317040"/>
            <a:ext cx="76150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5871A54-B570-4D8C-8B24-8691EE479FA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374760" y="3317040"/>
            <a:ext cx="37159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7159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A19BC38-2AB8-4D5E-8E56-6682FD0099F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D2F78DB-980C-4751-BB94-C1F6C8B96EC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1411920" y="1419840"/>
            <a:ext cx="6266520" cy="575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7693098-52EE-4F18-A8AA-9656FC90D91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9374760" y="3317040"/>
            <a:ext cx="3715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7159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9374760" y="4708440"/>
            <a:ext cx="3715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8E7D8E3-D4E1-4E52-B152-0909118BAE5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9374760" y="3317040"/>
            <a:ext cx="76150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6DF36BE-18AE-456E-B9F5-856A103C75D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9374760" y="3317040"/>
            <a:ext cx="37159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715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13276800" y="4708440"/>
            <a:ext cx="3715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40D3F7F-3D45-4EB2-ADB7-4D964496050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9374760" y="3317040"/>
            <a:ext cx="3715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715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9374760" y="4708440"/>
            <a:ext cx="7615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3FD5E40-1407-4407-86F9-FEA5A2BCE54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9374760" y="3317040"/>
            <a:ext cx="7615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9374760" y="4708440"/>
            <a:ext cx="7615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540AD95-CC19-4B5E-B67A-36100881BC3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9374760" y="3317040"/>
            <a:ext cx="3715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715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9374760" y="4708440"/>
            <a:ext cx="3715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13276800" y="4708440"/>
            <a:ext cx="3715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1BCFB1B-313B-4EAC-AEDB-7BB8B286DEB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9374760" y="3317040"/>
            <a:ext cx="2451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11949840" y="3317040"/>
            <a:ext cx="2451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4524560" y="3317040"/>
            <a:ext cx="2451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9374760" y="4708440"/>
            <a:ext cx="2451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11949840" y="4708440"/>
            <a:ext cx="2451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4524560" y="4708440"/>
            <a:ext cx="2451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595330F-7FFF-439C-ACD0-3D97FB84562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374760" y="3317040"/>
            <a:ext cx="76150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27921DD-FF1A-45ED-9E0F-416E6E9AC18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374760" y="3317040"/>
            <a:ext cx="37159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7159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CD23A20-3CAF-4785-AEDD-5FC83F094FF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7A2C9BE-65AC-46FE-93D8-85A3C9EF637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411920" y="1419840"/>
            <a:ext cx="6266520" cy="575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F9B5BD4-AEEF-4217-AB2A-24A17525A0F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374760" y="3317040"/>
            <a:ext cx="3715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7159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9374760" y="4708440"/>
            <a:ext cx="3715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5ECE111-2E3E-48A0-ADEE-A144C3EFFA4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374760" y="3317040"/>
            <a:ext cx="37159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715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13276800" y="4708440"/>
            <a:ext cx="3715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C438EF-FA24-4809-BCC2-FC9269FDAD6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374760" y="3317040"/>
            <a:ext cx="3715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13276800" y="3317040"/>
            <a:ext cx="3715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9374760" y="4708440"/>
            <a:ext cx="7615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133703-BAC9-4FC5-BAD5-9F82C14C96B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9B25677F-0CE0-4062-8DBE-C727409DC911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24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3950" spc="-1" strike="noStrike">
                <a:latin typeface="Calibri"/>
              </a:rPr>
              <a:t>Click to edit the title text format</a:t>
            </a:r>
            <a:endParaRPr b="0" lang="en-IN" sz="3950" spc="-1" strike="noStrike"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9374760" y="3317040"/>
            <a:ext cx="76150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Click to edit the outline text format</a:t>
            </a:r>
            <a:endParaRPr b="0" lang="en-IN" sz="24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Second Outline Level</a:t>
            </a:r>
            <a:endParaRPr b="0" lang="en-IN" sz="24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Third Outline Level</a:t>
            </a:r>
            <a:endParaRPr b="0" lang="en-IN" sz="24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Fourth Outline Level</a:t>
            </a:r>
            <a:endParaRPr b="0" lang="en-IN" sz="24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Fifth Outline Level</a:t>
            </a:r>
            <a:endParaRPr b="0" lang="en-IN" sz="24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Sixth Outline Level</a:t>
            </a:r>
            <a:endParaRPr b="0" lang="en-IN" sz="24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Seventh Outline Level</a:t>
            </a:r>
            <a:endParaRPr b="0" lang="en-IN" sz="2450" spc="-1" strike="noStrike"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6C70F1C3-3490-471E-A4AD-8C26AC059024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3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jpeg"/><Relationship Id="rId9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jpeg"/><Relationship Id="rId3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6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jpeg"/><Relationship Id="rId5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4.png"/><Relationship Id="rId2" Type="http://schemas.openxmlformats.org/officeDocument/2006/relationships/image" Target="../media/image25.png"/><Relationship Id="rId3" Type="http://schemas.openxmlformats.org/officeDocument/2006/relationships/image" Target="../media/image26.jpeg"/><Relationship Id="rId4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7.jpeg"/><Relationship Id="rId2" Type="http://schemas.openxmlformats.org/officeDocument/2006/relationships/image" Target="../media/image28.png"/><Relationship Id="rId3" Type="http://schemas.openxmlformats.org/officeDocument/2006/relationships/image" Target="../media/image29.png"/><Relationship Id="rId4" Type="http://schemas.openxmlformats.org/officeDocument/2006/relationships/image" Target="../media/image30.png"/><Relationship Id="rId5" Type="http://schemas.openxmlformats.org/officeDocument/2006/relationships/image" Target="../media/image31.png"/><Relationship Id="rId6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2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object 2"/>
          <p:cNvSpPr/>
          <p:nvPr/>
        </p:nvSpPr>
        <p:spPr>
          <a:xfrm>
            <a:off x="8365320" y="1253160"/>
            <a:ext cx="9416160" cy="106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 algn="ctr">
              <a:lnSpc>
                <a:spcPct val="100000"/>
              </a:lnSpc>
              <a:spcBef>
                <a:spcPts val="116"/>
              </a:spcBef>
              <a:buNone/>
            </a:pPr>
            <a:r>
              <a:rPr b="1" lang="en-IN" sz="10000" spc="-12" strike="noStrike">
                <a:solidFill>
                  <a:srgbClr val="ffffff"/>
                </a:solidFill>
                <a:latin typeface="Cambria"/>
              </a:rPr>
              <a:t>Understanding </a:t>
            </a:r>
            <a:r>
              <a:rPr b="1" lang="en-IN" sz="10000" spc="-1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1" lang="en-IN" sz="10000" spc="3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49" strike="noStrike">
                <a:solidFill>
                  <a:srgbClr val="ffffff"/>
                </a:solidFill>
                <a:latin typeface="Cambria"/>
              </a:rPr>
              <a:t>Slope</a:t>
            </a:r>
            <a:r>
              <a:rPr b="1" lang="en-IN" sz="10000" spc="3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94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10000" spc="3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-52" strike="noStrike">
                <a:solidFill>
                  <a:srgbClr val="ffffff"/>
                </a:solidFill>
                <a:latin typeface="Cambria"/>
              </a:rPr>
              <a:t>a </a:t>
            </a:r>
            <a:r>
              <a:rPr b="1" lang="en-IN" sz="10000" spc="103" strike="noStrike">
                <a:solidFill>
                  <a:srgbClr val="ffffff"/>
                </a:solidFill>
                <a:latin typeface="Cambria"/>
              </a:rPr>
              <a:t>Line:</a:t>
            </a:r>
            <a:r>
              <a:rPr b="1" lang="en-IN" sz="10000" spc="-17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-1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1" lang="en-IN" sz="10000" spc="5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-21" strike="noStrike">
                <a:solidFill>
                  <a:srgbClr val="ffffff"/>
                </a:solidFill>
                <a:latin typeface="Cambria"/>
              </a:rPr>
              <a:t>Key</a:t>
            </a:r>
            <a:r>
              <a:rPr b="1" lang="en-IN" sz="10000" spc="-335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-26" strike="noStrike">
                <a:solidFill>
                  <a:srgbClr val="ffffff"/>
                </a:solidFill>
                <a:latin typeface="Cambria"/>
              </a:rPr>
              <a:t>to </a:t>
            </a:r>
            <a:r>
              <a:rPr b="1" lang="en-IN" sz="10000" spc="38" strike="noStrike">
                <a:solidFill>
                  <a:srgbClr val="ffffff"/>
                </a:solidFill>
                <a:latin typeface="Cambria"/>
              </a:rPr>
              <a:t>Linear </a:t>
            </a:r>
            <a:r>
              <a:rPr b="1" lang="en-IN" sz="10000" spc="-12" strike="noStrike">
                <a:solidFill>
                  <a:srgbClr val="ffffff"/>
                </a:solidFill>
                <a:latin typeface="Cambria"/>
              </a:rPr>
              <a:t>Relationships</a:t>
            </a:r>
            <a:endParaRPr b="0" lang="en-IN" sz="10000" spc="-1" strike="noStrike">
              <a:latin typeface="Arial"/>
            </a:endParaRPr>
          </a:p>
        </p:txBody>
      </p:sp>
      <p:pic>
        <p:nvPicPr>
          <p:cNvPr id="84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7" name="object 3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8" name="object 4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49" name="object 5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50" name="object 6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1" name="object 7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52" name="object 8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45705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-46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54" name="object 10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2014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31840" bIns="0" anchor="t">
            <a:noAutofit/>
          </a:bodyPr>
          <a:p>
            <a:pPr marL="657360">
              <a:lnSpc>
                <a:spcPct val="100000"/>
              </a:lnSpc>
              <a:spcBef>
                <a:spcPts val="1826"/>
              </a:spcBef>
              <a:buNone/>
            </a:pPr>
            <a:r>
              <a:rPr b="1" lang="en-IN" sz="5850" spc="-1" strike="noStrike">
                <a:solidFill>
                  <a:srgbClr val="ffffff"/>
                </a:solidFill>
                <a:latin typeface="Cambria"/>
              </a:rPr>
              <a:t>Introduction</a:t>
            </a:r>
            <a:r>
              <a:rPr b="1" lang="en-IN" sz="5850" spc="-3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850" spc="-1" strike="noStrike">
                <a:solidFill>
                  <a:srgbClr val="ffffff"/>
                </a:solidFill>
                <a:latin typeface="Cambria"/>
              </a:rPr>
              <a:t>to</a:t>
            </a:r>
            <a:r>
              <a:rPr b="1" lang="en-IN" sz="585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850" spc="-12" strike="noStrike">
                <a:solidFill>
                  <a:srgbClr val="ffffff"/>
                </a:solidFill>
                <a:latin typeface="Cambria"/>
              </a:rPr>
              <a:t>Slope</a:t>
            </a:r>
            <a:endParaRPr b="0" lang="en-IN" sz="5850" spc="-1" strike="noStrike">
              <a:latin typeface="Calibri"/>
            </a:endParaRPr>
          </a:p>
        </p:txBody>
      </p:sp>
      <p:pic>
        <p:nvPicPr>
          <p:cNvPr id="87" name="object 4" descr=""/>
          <p:cNvPicPr/>
          <p:nvPr/>
        </p:nvPicPr>
        <p:blipFill>
          <a:blip r:embed="rId2"/>
          <a:stretch/>
        </p:blipFill>
        <p:spPr>
          <a:xfrm>
            <a:off x="9367920" y="4335120"/>
            <a:ext cx="2952720" cy="307080"/>
          </a:xfrm>
          <a:prstGeom prst="rect">
            <a:avLst/>
          </a:prstGeom>
          <a:ln w="0">
            <a:noFill/>
          </a:ln>
        </p:spPr>
      </p:pic>
      <p:pic>
        <p:nvPicPr>
          <p:cNvPr id="88" name="object 5" descr=""/>
          <p:cNvPicPr/>
          <p:nvPr/>
        </p:nvPicPr>
        <p:blipFill>
          <a:blip r:embed="rId3"/>
          <a:stretch/>
        </p:blipFill>
        <p:spPr>
          <a:xfrm>
            <a:off x="10001880" y="3897000"/>
            <a:ext cx="830880" cy="307080"/>
          </a:xfrm>
          <a:prstGeom prst="rect">
            <a:avLst/>
          </a:prstGeom>
          <a:ln w="0">
            <a:noFill/>
          </a:ln>
        </p:spPr>
      </p:pic>
      <p:sp>
        <p:nvSpPr>
          <p:cNvPr id="89" name="object 6"/>
          <p:cNvSpPr/>
          <p:nvPr/>
        </p:nvSpPr>
        <p:spPr>
          <a:xfrm>
            <a:off x="9413280" y="3377880"/>
            <a:ext cx="7538400" cy="76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presentation,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will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explore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concept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90" name="object 7"/>
          <p:cNvSpPr/>
          <p:nvPr/>
        </p:nvSpPr>
        <p:spPr>
          <a:xfrm>
            <a:off x="9596520" y="3816000"/>
            <a:ext cx="32904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91" name="object 8"/>
          <p:cNvSpPr/>
          <p:nvPr/>
        </p:nvSpPr>
        <p:spPr>
          <a:xfrm>
            <a:off x="9932760" y="3755160"/>
            <a:ext cx="7108560" cy="179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98244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signiﬁcance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understanding</a:t>
            </a:r>
            <a:endParaRPr b="0" lang="en-IN" sz="2450" spc="-1" strike="noStrike">
              <a:latin typeface="Arial"/>
            </a:endParaRPr>
          </a:p>
          <a:p>
            <a:pPr marL="12600" indent="2371680">
              <a:lnSpc>
                <a:spcPts val="3529"/>
              </a:lnSpc>
              <a:spcBef>
                <a:spcPts val="20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slope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represents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rate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change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between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two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variables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92" name="object 9"/>
          <p:cNvSpPr/>
          <p:nvPr/>
        </p:nvSpPr>
        <p:spPr>
          <a:xfrm>
            <a:off x="9369720" y="5079240"/>
            <a:ext cx="7625520" cy="12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9620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58" strike="noStrike">
                <a:latin typeface="Verdana"/>
              </a:rPr>
              <a:t>fundamental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aspect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algebra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geometry.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2" strike="noStrike">
                <a:latin typeface="Verdana"/>
              </a:rPr>
              <a:t>Let's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dive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world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lines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slopes!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84176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14732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6000" spc="-1" strike="noStrike">
                <a:solidFill>
                  <a:srgbClr val="000000"/>
                </a:solidFill>
                <a:latin typeface="Cambria"/>
              </a:rPr>
              <a:t>What</a:t>
            </a:r>
            <a:r>
              <a:rPr b="1" lang="en-IN" sz="6000" spc="-106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000" spc="-1" strike="noStrike">
                <a:solidFill>
                  <a:srgbClr val="000000"/>
                </a:solidFill>
                <a:latin typeface="Cambria"/>
              </a:rPr>
              <a:t>is</a:t>
            </a:r>
            <a:r>
              <a:rPr b="1" lang="en-IN" sz="6000" spc="-66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000" spc="38" strike="noStrike">
                <a:solidFill>
                  <a:srgbClr val="000000"/>
                </a:solidFill>
                <a:latin typeface="Cambria"/>
              </a:rPr>
              <a:t>Slope?</a:t>
            </a:r>
            <a:endParaRPr b="0" lang="en-IN" sz="6000" spc="-1" strike="noStrike">
              <a:latin typeface="Calibri"/>
            </a:endParaRPr>
          </a:p>
        </p:txBody>
      </p:sp>
      <p:pic>
        <p:nvPicPr>
          <p:cNvPr id="94" name="object 3" descr=""/>
          <p:cNvPicPr/>
          <p:nvPr/>
        </p:nvPicPr>
        <p:blipFill>
          <a:blip r:embed="rId1"/>
          <a:stretch/>
        </p:blipFill>
        <p:spPr>
          <a:xfrm>
            <a:off x="2023920" y="3420000"/>
            <a:ext cx="1573560" cy="275040"/>
          </a:xfrm>
          <a:prstGeom prst="rect">
            <a:avLst/>
          </a:prstGeom>
          <a:ln w="0">
            <a:noFill/>
          </a:ln>
        </p:spPr>
      </p:pic>
      <p:sp>
        <p:nvSpPr>
          <p:cNvPr id="95" name="object 4"/>
          <p:cNvSpPr/>
          <p:nvPr/>
        </p:nvSpPr>
        <p:spPr>
          <a:xfrm>
            <a:off x="2907000" y="3893040"/>
            <a:ext cx="502560" cy="181080"/>
          </a:xfrm>
          <a:custGeom>
            <a:avLst/>
            <a:gdLst/>
            <a:ahLst/>
            <a:rect l="l" t="t" r="r" b="b"/>
            <a:pathLst>
              <a:path w="502920" h="181610">
                <a:moveTo>
                  <a:pt x="95999" y="0"/>
                </a:moveTo>
                <a:lnTo>
                  <a:pt x="55232" y="6172"/>
                </a:lnTo>
                <a:lnTo>
                  <a:pt x="31750" y="22352"/>
                </a:lnTo>
                <a:lnTo>
                  <a:pt x="34378" y="1612"/>
                </a:lnTo>
                <a:lnTo>
                  <a:pt x="0" y="1612"/>
                </a:lnTo>
                <a:lnTo>
                  <a:pt x="0" y="179641"/>
                </a:lnTo>
                <a:lnTo>
                  <a:pt x="35293" y="179641"/>
                </a:lnTo>
                <a:lnTo>
                  <a:pt x="35293" y="88861"/>
                </a:lnTo>
                <a:lnTo>
                  <a:pt x="36093" y="76327"/>
                </a:lnTo>
                <a:lnTo>
                  <a:pt x="55308" y="42278"/>
                </a:lnTo>
                <a:lnTo>
                  <a:pt x="80543" y="34759"/>
                </a:lnTo>
                <a:lnTo>
                  <a:pt x="95999" y="34759"/>
                </a:lnTo>
                <a:lnTo>
                  <a:pt x="95999" y="22352"/>
                </a:lnTo>
                <a:lnTo>
                  <a:pt x="95999" y="0"/>
                </a:lnTo>
                <a:close/>
              </a:path>
              <a:path w="502920" h="181610">
                <a:moveTo>
                  <a:pt x="288036" y="1612"/>
                </a:moveTo>
                <a:lnTo>
                  <a:pt x="252653" y="1612"/>
                </a:lnTo>
                <a:lnTo>
                  <a:pt x="252653" y="94538"/>
                </a:lnTo>
                <a:lnTo>
                  <a:pt x="252336" y="101447"/>
                </a:lnTo>
                <a:lnTo>
                  <a:pt x="237058" y="137744"/>
                </a:lnTo>
                <a:lnTo>
                  <a:pt x="217144" y="146570"/>
                </a:lnTo>
                <a:lnTo>
                  <a:pt x="216941" y="146570"/>
                </a:lnTo>
                <a:lnTo>
                  <a:pt x="210439" y="147650"/>
                </a:lnTo>
                <a:lnTo>
                  <a:pt x="170929" y="136601"/>
                </a:lnTo>
                <a:lnTo>
                  <a:pt x="159804" y="1612"/>
                </a:lnTo>
                <a:lnTo>
                  <a:pt x="124434" y="1612"/>
                </a:lnTo>
                <a:lnTo>
                  <a:pt x="124434" y="103987"/>
                </a:lnTo>
                <a:lnTo>
                  <a:pt x="125018" y="116116"/>
                </a:lnTo>
                <a:lnTo>
                  <a:pt x="139192" y="154698"/>
                </a:lnTo>
                <a:lnTo>
                  <a:pt x="179438" y="179031"/>
                </a:lnTo>
                <a:lnTo>
                  <a:pt x="200710" y="181178"/>
                </a:lnTo>
                <a:lnTo>
                  <a:pt x="212280" y="180479"/>
                </a:lnTo>
                <a:lnTo>
                  <a:pt x="250240" y="164719"/>
                </a:lnTo>
                <a:lnTo>
                  <a:pt x="253580" y="161493"/>
                </a:lnTo>
                <a:lnTo>
                  <a:pt x="253580" y="179641"/>
                </a:lnTo>
                <a:lnTo>
                  <a:pt x="288036" y="179641"/>
                </a:lnTo>
                <a:lnTo>
                  <a:pt x="288036" y="161493"/>
                </a:lnTo>
                <a:lnTo>
                  <a:pt x="288036" y="148031"/>
                </a:lnTo>
                <a:lnTo>
                  <a:pt x="288036" y="1612"/>
                </a:lnTo>
                <a:close/>
              </a:path>
              <a:path w="502920" h="181610">
                <a:moveTo>
                  <a:pt x="502412" y="77266"/>
                </a:moveTo>
                <a:lnTo>
                  <a:pt x="492887" y="34378"/>
                </a:lnTo>
                <a:lnTo>
                  <a:pt x="492086" y="33147"/>
                </a:lnTo>
                <a:lnTo>
                  <a:pt x="487667" y="26263"/>
                </a:lnTo>
                <a:lnTo>
                  <a:pt x="482155" y="19964"/>
                </a:lnTo>
                <a:lnTo>
                  <a:pt x="481533" y="19253"/>
                </a:lnTo>
                <a:lnTo>
                  <a:pt x="474472" y="13335"/>
                </a:lnTo>
                <a:lnTo>
                  <a:pt x="438492" y="533"/>
                </a:lnTo>
                <a:lnTo>
                  <a:pt x="427977" y="0"/>
                </a:lnTo>
                <a:lnTo>
                  <a:pt x="415569" y="711"/>
                </a:lnTo>
                <a:lnTo>
                  <a:pt x="379082" y="13703"/>
                </a:lnTo>
                <a:lnTo>
                  <a:pt x="371652" y="19964"/>
                </a:lnTo>
                <a:lnTo>
                  <a:pt x="371652" y="1612"/>
                </a:lnTo>
                <a:lnTo>
                  <a:pt x="337273" y="1612"/>
                </a:lnTo>
                <a:lnTo>
                  <a:pt x="337273" y="179641"/>
                </a:lnTo>
                <a:lnTo>
                  <a:pt x="372567" y="179641"/>
                </a:lnTo>
                <a:lnTo>
                  <a:pt x="372567" y="86410"/>
                </a:lnTo>
                <a:lnTo>
                  <a:pt x="372884" y="79425"/>
                </a:lnTo>
                <a:lnTo>
                  <a:pt x="388861" y="43535"/>
                </a:lnTo>
                <a:lnTo>
                  <a:pt x="423900" y="33147"/>
                </a:lnTo>
                <a:lnTo>
                  <a:pt x="433692" y="33870"/>
                </a:lnTo>
                <a:lnTo>
                  <a:pt x="464223" y="59016"/>
                </a:lnTo>
                <a:lnTo>
                  <a:pt x="467029" y="179641"/>
                </a:lnTo>
                <a:lnTo>
                  <a:pt x="502412" y="179641"/>
                </a:lnTo>
                <a:lnTo>
                  <a:pt x="502412" y="7726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96" name="object 5"/>
          <p:cNvGrpSpPr/>
          <p:nvPr/>
        </p:nvGrpSpPr>
        <p:grpSpPr>
          <a:xfrm>
            <a:off x="6234840" y="3894480"/>
            <a:ext cx="195840" cy="240120"/>
            <a:chOff x="6234840" y="3894480"/>
            <a:chExt cx="195840" cy="240120"/>
          </a:xfrm>
        </p:grpSpPr>
        <p:pic>
          <p:nvPicPr>
            <p:cNvPr id="97" name="object 6" descr=""/>
            <p:cNvPicPr/>
            <p:nvPr/>
          </p:nvPicPr>
          <p:blipFill>
            <a:blip r:embed="rId2"/>
            <a:stretch/>
          </p:blipFill>
          <p:spPr>
            <a:xfrm>
              <a:off x="6234840" y="3894480"/>
              <a:ext cx="195840" cy="240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8" name="object 7" descr=""/>
            <p:cNvPicPr/>
            <p:nvPr/>
          </p:nvPicPr>
          <p:blipFill>
            <a:blip r:embed="rId3"/>
            <a:stretch/>
          </p:blipFill>
          <p:spPr>
            <a:xfrm>
              <a:off x="6234840" y="3894480"/>
              <a:ext cx="195840" cy="240120"/>
            </a:xfrm>
            <a:prstGeom prst="rect">
              <a:avLst/>
            </a:prstGeom>
            <a:ln w="0">
              <a:noFill/>
            </a:ln>
          </p:spPr>
        </p:pic>
      </p:grpSp>
      <p:pic>
        <p:nvPicPr>
          <p:cNvPr id="99" name="object 8" descr=""/>
          <p:cNvPicPr/>
          <p:nvPr/>
        </p:nvPicPr>
        <p:blipFill>
          <a:blip r:embed="rId4"/>
          <a:stretch/>
        </p:blipFill>
        <p:spPr>
          <a:xfrm>
            <a:off x="2641680" y="2950200"/>
            <a:ext cx="830880" cy="307080"/>
          </a:xfrm>
          <a:prstGeom prst="rect">
            <a:avLst/>
          </a:prstGeom>
          <a:ln w="0">
            <a:noFill/>
          </a:ln>
        </p:spPr>
      </p:pic>
      <p:grpSp>
        <p:nvGrpSpPr>
          <p:cNvPr id="100" name="object 9"/>
          <p:cNvGrpSpPr/>
          <p:nvPr/>
        </p:nvGrpSpPr>
        <p:grpSpPr>
          <a:xfrm>
            <a:off x="4953960" y="4342320"/>
            <a:ext cx="182160" cy="177840"/>
            <a:chOff x="4953960" y="4342320"/>
            <a:chExt cx="182160" cy="177840"/>
          </a:xfrm>
        </p:grpSpPr>
        <p:pic>
          <p:nvPicPr>
            <p:cNvPr id="101" name="object 10" descr=""/>
            <p:cNvPicPr/>
            <p:nvPr/>
          </p:nvPicPr>
          <p:blipFill>
            <a:blip r:embed="rId5"/>
            <a:stretch/>
          </p:blipFill>
          <p:spPr>
            <a:xfrm>
              <a:off x="4953960" y="4342320"/>
              <a:ext cx="182160" cy="1778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2" name="object 11" descr=""/>
            <p:cNvPicPr/>
            <p:nvPr/>
          </p:nvPicPr>
          <p:blipFill>
            <a:blip r:embed="rId6"/>
            <a:stretch/>
          </p:blipFill>
          <p:spPr>
            <a:xfrm>
              <a:off x="4953960" y="4342320"/>
              <a:ext cx="182160" cy="177840"/>
            </a:xfrm>
            <a:prstGeom prst="rect">
              <a:avLst/>
            </a:prstGeom>
            <a:ln w="0">
              <a:noFill/>
            </a:ln>
          </p:spPr>
        </p:pic>
      </p:grpSp>
      <p:pic>
        <p:nvPicPr>
          <p:cNvPr id="103" name="object 12" descr=""/>
          <p:cNvPicPr/>
          <p:nvPr/>
        </p:nvPicPr>
        <p:blipFill>
          <a:blip r:embed="rId7"/>
          <a:stretch/>
        </p:blipFill>
        <p:spPr>
          <a:xfrm>
            <a:off x="7145640" y="3388320"/>
            <a:ext cx="519120" cy="247320"/>
          </a:xfrm>
          <a:prstGeom prst="rect">
            <a:avLst/>
          </a:prstGeom>
          <a:ln w="0">
            <a:noFill/>
          </a:ln>
        </p:spPr>
      </p:pic>
      <p:sp>
        <p:nvSpPr>
          <p:cNvPr id="104" name="object 13"/>
          <p:cNvSpPr/>
          <p:nvPr/>
        </p:nvSpPr>
        <p:spPr>
          <a:xfrm>
            <a:off x="1957680" y="2869200"/>
            <a:ext cx="60804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26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5" name="object 14"/>
          <p:cNvSpPr/>
          <p:nvPr/>
        </p:nvSpPr>
        <p:spPr>
          <a:xfrm>
            <a:off x="3543120" y="2808360"/>
            <a:ext cx="4135320" cy="12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line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measure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</a:t>
            </a:r>
            <a:endParaRPr b="0" lang="en-IN" sz="2450" spc="-1" strike="noStrike">
              <a:latin typeface="Arial"/>
            </a:endParaRPr>
          </a:p>
          <a:p>
            <a:pPr marL="51480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131" strike="noStrike">
                <a:latin typeface="Verdana"/>
              </a:rPr>
              <a:t>It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calculated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as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6" name="object 15"/>
          <p:cNvSpPr/>
          <p:nvPr/>
        </p:nvSpPr>
        <p:spPr>
          <a:xfrm>
            <a:off x="1494720" y="3675240"/>
            <a:ext cx="6184080" cy="221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8360" bIns="0" anchor="t">
            <a:spAutoFit/>
          </a:bodyPr>
          <a:p>
            <a:pPr marL="50040" indent="-38160" algn="r">
              <a:lnSpc>
                <a:spcPct val="118000"/>
              </a:lnSpc>
              <a:spcBef>
                <a:spcPts val="145"/>
              </a:spcBef>
              <a:buNone/>
              <a:tabLst>
                <a:tab algn="l" pos="0"/>
              </a:tabLst>
            </a:pPr>
            <a:r>
              <a:rPr b="0" lang="en-IN" sz="2450" spc="-52" strike="noStrike">
                <a:latin typeface="Verdana"/>
              </a:rPr>
              <a:t>over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or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change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32" strike="noStrike">
                <a:latin typeface="Verdana"/>
              </a:rPr>
              <a:t>divided </a:t>
            </a:r>
            <a:r>
              <a:rPr b="0" lang="en-IN" sz="2450" spc="-12" strike="noStrike">
                <a:latin typeface="Verdana"/>
              </a:rPr>
              <a:t>by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change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Understanding </a:t>
            </a:r>
            <a:r>
              <a:rPr b="0" lang="en-IN" sz="2450" spc="-1" strike="noStrike">
                <a:latin typeface="Verdana"/>
              </a:rPr>
              <a:t>slope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helps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predicting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how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one </a:t>
            </a:r>
            <a:r>
              <a:rPr b="0" lang="en-IN" sz="2450" spc="-21" strike="noStrike">
                <a:latin typeface="Verdana"/>
              </a:rPr>
              <a:t>variable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changes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relation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another.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07" name="object 16" descr=""/>
          <p:cNvPicPr/>
          <p:nvPr/>
        </p:nvPicPr>
        <p:blipFill>
          <a:blip r:embed="rId8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81404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5900" spc="-1" strike="noStrike">
                <a:solidFill>
                  <a:srgbClr val="000000"/>
                </a:solidFill>
                <a:latin typeface="Cambria"/>
              </a:rPr>
              <a:t>Formula</a:t>
            </a:r>
            <a:r>
              <a:rPr b="1" lang="en-IN" sz="5900" spc="134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900" spc="-1" strike="noStrike">
                <a:solidFill>
                  <a:srgbClr val="000000"/>
                </a:solidFill>
                <a:latin typeface="Cambria"/>
              </a:rPr>
              <a:t>for</a:t>
            </a:r>
            <a:r>
              <a:rPr b="1" lang="en-IN" sz="5900" spc="3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900" spc="-12" strike="noStrike">
                <a:solidFill>
                  <a:srgbClr val="000000"/>
                </a:solidFill>
                <a:latin typeface="Cambria"/>
              </a:rPr>
              <a:t>Slope</a:t>
            </a:r>
            <a:endParaRPr b="0" lang="en-IN" sz="5900" spc="-1" strike="noStrike">
              <a:latin typeface="Calibri"/>
            </a:endParaRPr>
          </a:p>
        </p:txBody>
      </p:sp>
      <p:pic>
        <p:nvPicPr>
          <p:cNvPr id="109" name="object 3" descr=""/>
          <p:cNvPicPr/>
          <p:nvPr/>
        </p:nvPicPr>
        <p:blipFill>
          <a:blip r:embed="rId1"/>
          <a:stretch/>
        </p:blipFill>
        <p:spPr>
          <a:xfrm>
            <a:off x="3360240" y="3356640"/>
            <a:ext cx="3146040" cy="339840"/>
          </a:xfrm>
          <a:prstGeom prst="rect">
            <a:avLst/>
          </a:prstGeom>
          <a:ln w="0">
            <a:noFill/>
          </a:ln>
        </p:spPr>
      </p:pic>
      <p:sp>
        <p:nvSpPr>
          <p:cNvPr id="110" name="object 4"/>
          <p:cNvSpPr/>
          <p:nvPr/>
        </p:nvSpPr>
        <p:spPr>
          <a:xfrm>
            <a:off x="1467360" y="2808360"/>
            <a:ext cx="6211080" cy="344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450360" indent="266040" algn="r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The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formula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calculating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slope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is </a:t>
            </a:r>
            <a:r>
              <a:rPr b="0" lang="en-IN" sz="2450" spc="-1" strike="noStrike">
                <a:latin typeface="Verdana"/>
              </a:rPr>
              <a:t>given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by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where</a:t>
            </a:r>
            <a:endParaRPr b="0" lang="en-IN" sz="2450" spc="-1" strike="noStrike">
              <a:latin typeface="Arial"/>
            </a:endParaRPr>
          </a:p>
          <a:p>
            <a:pPr marL="450360" indent="266040" algn="r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(x1,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361" strike="noStrike">
                <a:latin typeface="Verdana"/>
              </a:rPr>
              <a:t>y1)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245" strike="noStrike">
                <a:latin typeface="Verdana"/>
              </a:rPr>
              <a:t>(x2,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202" strike="noStrike">
                <a:latin typeface="Verdana"/>
              </a:rPr>
              <a:t>y2)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two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points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on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026000" indent="205920" algn="just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72" strike="noStrike">
                <a:latin typeface="Verdana"/>
              </a:rPr>
              <a:t>line.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This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formula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92" strike="noStrike">
                <a:latin typeface="Verdana"/>
              </a:rPr>
              <a:t>is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essential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 </a:t>
            </a:r>
            <a:r>
              <a:rPr b="0" lang="en-IN" sz="2450" spc="-1" strike="noStrike">
                <a:latin typeface="Verdana"/>
              </a:rPr>
              <a:t>analyzing</a:t>
            </a:r>
            <a:r>
              <a:rPr b="0" lang="en-IN" sz="2450" spc="-26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interpreting</a:t>
            </a:r>
            <a:r>
              <a:rPr b="0" lang="en-IN" sz="2450" spc="-2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linear </a:t>
            </a:r>
            <a:r>
              <a:rPr b="0" lang="en-IN" sz="2450" spc="-1" strike="noStrike">
                <a:latin typeface="Verdana"/>
              </a:rPr>
              <a:t>equations</a:t>
            </a:r>
            <a:r>
              <a:rPr b="0" lang="en-IN" sz="2450" spc="-3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3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graphs</a:t>
            </a:r>
            <a:r>
              <a:rPr b="0" lang="en-IN" sz="2450" spc="-32" strike="noStrike">
                <a:latin typeface="Verdana"/>
              </a:rPr>
              <a:t> </a:t>
            </a:r>
            <a:r>
              <a:rPr b="0" lang="en-IN" sz="2450" spc="-46" strike="noStrike">
                <a:latin typeface="Verdana"/>
              </a:rPr>
              <a:t>effectively.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11" name="object 5" descr=""/>
          <p:cNvPicPr/>
          <p:nvPr/>
        </p:nvPicPr>
        <p:blipFill>
          <a:blip r:embed="rId2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515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31840" bIns="0" anchor="t">
            <a:noAutofit/>
          </a:bodyPr>
          <a:p>
            <a:pPr algn="ctr">
              <a:lnSpc>
                <a:spcPct val="100000"/>
              </a:lnSpc>
              <a:spcBef>
                <a:spcPts val="1826"/>
              </a:spcBef>
              <a:buNone/>
            </a:pPr>
            <a:r>
              <a:rPr b="1" lang="en-IN" sz="5850" spc="-1" strike="noStrike">
                <a:solidFill>
                  <a:srgbClr val="ffffff"/>
                </a:solidFill>
                <a:latin typeface="Cambria"/>
              </a:rPr>
              <a:t>Types</a:t>
            </a:r>
            <a:r>
              <a:rPr b="1" lang="en-IN" sz="5850" spc="1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850" spc="49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5850" spc="1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850" spc="-12" strike="noStrike">
                <a:solidFill>
                  <a:srgbClr val="ffffff"/>
                </a:solidFill>
                <a:latin typeface="Cambria"/>
              </a:rPr>
              <a:t>Slope</a:t>
            </a:r>
            <a:endParaRPr b="0" lang="en-IN" sz="5850" spc="-1" strike="noStrike">
              <a:latin typeface="Calibri"/>
            </a:endParaRPr>
          </a:p>
        </p:txBody>
      </p:sp>
      <p:pic>
        <p:nvPicPr>
          <p:cNvPr id="114" name="object 4" descr=""/>
          <p:cNvPicPr/>
          <p:nvPr/>
        </p:nvPicPr>
        <p:blipFill>
          <a:blip r:embed="rId2"/>
          <a:stretch/>
        </p:blipFill>
        <p:spPr>
          <a:xfrm>
            <a:off x="13194360" y="3458520"/>
            <a:ext cx="830880" cy="307080"/>
          </a:xfrm>
          <a:prstGeom prst="rect">
            <a:avLst/>
          </a:prstGeom>
          <a:ln w="0">
            <a:noFill/>
          </a:ln>
        </p:spPr>
      </p:pic>
      <p:pic>
        <p:nvPicPr>
          <p:cNvPr id="115" name="object 5" descr=""/>
          <p:cNvPicPr/>
          <p:nvPr/>
        </p:nvPicPr>
        <p:blipFill>
          <a:blip r:embed="rId3"/>
          <a:stretch/>
        </p:blipFill>
        <p:spPr>
          <a:xfrm>
            <a:off x="14206320" y="3458520"/>
            <a:ext cx="1183680" cy="307080"/>
          </a:xfrm>
          <a:prstGeom prst="rect">
            <a:avLst/>
          </a:prstGeom>
          <a:ln w="0">
            <a:noFill/>
          </a:ln>
        </p:spPr>
      </p:pic>
      <p:pic>
        <p:nvPicPr>
          <p:cNvPr id="116" name="object 6" descr=""/>
          <p:cNvPicPr/>
          <p:nvPr/>
        </p:nvPicPr>
        <p:blipFill>
          <a:blip r:embed="rId4"/>
          <a:stretch/>
        </p:blipFill>
        <p:spPr>
          <a:xfrm>
            <a:off x="15571440" y="3458520"/>
            <a:ext cx="1338840" cy="308520"/>
          </a:xfrm>
          <a:prstGeom prst="rect">
            <a:avLst/>
          </a:prstGeom>
          <a:ln w="0">
            <a:noFill/>
          </a:ln>
        </p:spPr>
      </p:pic>
      <p:pic>
        <p:nvPicPr>
          <p:cNvPr id="117" name="object 7" descr=""/>
          <p:cNvPicPr/>
          <p:nvPr/>
        </p:nvPicPr>
        <p:blipFill>
          <a:blip r:embed="rId5"/>
          <a:stretch/>
        </p:blipFill>
        <p:spPr>
          <a:xfrm>
            <a:off x="10273680" y="3963600"/>
            <a:ext cx="651600" cy="180720"/>
          </a:xfrm>
          <a:prstGeom prst="rect">
            <a:avLst/>
          </a:prstGeom>
          <a:ln w="0">
            <a:noFill/>
          </a:ln>
        </p:spPr>
      </p:pic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9374760" y="3317040"/>
            <a:ext cx="7615080" cy="5892480"/>
          </a:xfrm>
          <a:prstGeom prst="rect">
            <a:avLst/>
          </a:prstGeom>
          <a:noFill/>
          <a:ln w="0">
            <a:noFill/>
          </a:ln>
        </p:spPr>
        <p:txBody>
          <a:bodyPr lIns="0" rIns="0" tIns="9360" bIns="0" anchor="t">
            <a:noAutofit/>
          </a:bodyPr>
          <a:p>
            <a:pPr marL="12600" algn="ctr">
              <a:lnSpc>
                <a:spcPct val="117000"/>
              </a:lnSpc>
              <a:spcBef>
                <a:spcPts val="74"/>
              </a:spcBef>
              <a:buNone/>
              <a:tabLst>
                <a:tab algn="l" pos="1373040"/>
                <a:tab algn="l" pos="4650840"/>
                <a:tab algn="l" pos="6015960"/>
                <a:tab algn="l" pos="7535520"/>
              </a:tabLst>
            </a:pP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There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</a:rPr>
              <a:t>are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three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types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of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642" strike="noStrike">
                <a:solidFill>
                  <a:srgbClr val="000000"/>
                </a:solidFill>
                <a:latin typeface="Verdana"/>
              </a:rPr>
              <a:t>: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415" strike="noStrike">
                <a:solidFill>
                  <a:srgbClr val="000000"/>
                </a:solidFill>
                <a:latin typeface="Verdana"/>
              </a:rPr>
              <a:t>,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415" strike="noStrike">
                <a:solidFill>
                  <a:srgbClr val="000000"/>
                </a:solidFill>
                <a:latin typeface="Verdana"/>
              </a:rPr>
              <a:t>,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367" strike="noStrike">
                <a:solidFill>
                  <a:srgbClr val="000000"/>
                </a:solidFill>
                <a:latin typeface="Verdana"/>
              </a:rPr>
              <a:t>.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positive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slope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indicates</a:t>
            </a:r>
            <a:r>
              <a:rPr b="0" lang="en-IN" sz="2450" spc="-12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an</a:t>
            </a:r>
            <a:r>
              <a:rPr b="0" lang="en-IN" sz="2450" spc="-12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upward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</a:rPr>
              <a:t>trend,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a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negative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slope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indicates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a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downward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</a:rPr>
              <a:t>trend,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a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zero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slope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signiﬁes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a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horizontal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line.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Each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type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60" strike="noStrike">
                <a:solidFill>
                  <a:srgbClr val="000000"/>
                </a:solidFill>
                <a:latin typeface="Verdana"/>
              </a:rPr>
              <a:t>reveals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important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information</a:t>
            </a:r>
            <a:r>
              <a:rPr b="0" lang="en-IN" sz="2450" spc="-10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about the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relationship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between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variables.</a:t>
            </a:r>
            <a:endParaRPr b="0" lang="en-IN" sz="24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84176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83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6000" spc="-1" strike="noStrike">
                <a:solidFill>
                  <a:srgbClr val="000000"/>
                </a:solidFill>
                <a:latin typeface="Cambria"/>
              </a:rPr>
              <a:t>Slope</a:t>
            </a:r>
            <a:r>
              <a:rPr b="1" lang="en-IN" sz="6000" spc="5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000" spc="-1" strike="noStrike">
                <a:solidFill>
                  <a:srgbClr val="000000"/>
                </a:solidFill>
                <a:latin typeface="Cambria"/>
              </a:rPr>
              <a:t>in</a:t>
            </a:r>
            <a:r>
              <a:rPr b="1" lang="en-IN" sz="6000" spc="5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000" spc="-1" strike="noStrike">
                <a:solidFill>
                  <a:srgbClr val="000000"/>
                </a:solidFill>
                <a:latin typeface="Cambria"/>
              </a:rPr>
              <a:t>Real</a:t>
            </a:r>
            <a:r>
              <a:rPr b="1" lang="en-IN" sz="6000" spc="5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000" spc="-21" strike="noStrike">
                <a:solidFill>
                  <a:srgbClr val="000000"/>
                </a:solidFill>
                <a:latin typeface="Cambria"/>
              </a:rPr>
              <a:t>Life</a:t>
            </a:r>
            <a:endParaRPr b="0" lang="en-IN" sz="6000" spc="-1" strike="noStrike">
              <a:latin typeface="Calibri"/>
            </a:endParaRPr>
          </a:p>
        </p:txBody>
      </p:sp>
      <p:pic>
        <p:nvPicPr>
          <p:cNvPr id="120" name="object 3" descr=""/>
          <p:cNvPicPr/>
          <p:nvPr/>
        </p:nvPicPr>
        <p:blipFill>
          <a:blip r:embed="rId1"/>
          <a:stretch/>
        </p:blipFill>
        <p:spPr>
          <a:xfrm>
            <a:off x="5894640" y="3388320"/>
            <a:ext cx="1707480" cy="247320"/>
          </a:xfrm>
          <a:prstGeom prst="rect">
            <a:avLst/>
          </a:prstGeom>
          <a:ln w="0">
            <a:noFill/>
          </a:ln>
        </p:spPr>
      </p:pic>
      <p:pic>
        <p:nvPicPr>
          <p:cNvPr id="121" name="object 4" descr=""/>
          <p:cNvPicPr/>
          <p:nvPr/>
        </p:nvPicPr>
        <p:blipFill>
          <a:blip r:embed="rId2"/>
          <a:stretch/>
        </p:blipFill>
        <p:spPr>
          <a:xfrm>
            <a:off x="1594080" y="3826440"/>
            <a:ext cx="1131120" cy="308520"/>
          </a:xfrm>
          <a:prstGeom prst="rect">
            <a:avLst/>
          </a:prstGeom>
          <a:ln w="0">
            <a:noFill/>
          </a:ln>
        </p:spPr>
      </p:pic>
      <p:pic>
        <p:nvPicPr>
          <p:cNvPr id="122" name="object 5" descr=""/>
          <p:cNvPicPr/>
          <p:nvPr/>
        </p:nvPicPr>
        <p:blipFill>
          <a:blip r:embed="rId3"/>
          <a:stretch/>
        </p:blipFill>
        <p:spPr>
          <a:xfrm>
            <a:off x="3579120" y="3826440"/>
            <a:ext cx="1897560" cy="308520"/>
          </a:xfrm>
          <a:prstGeom prst="rect">
            <a:avLst/>
          </a:prstGeom>
          <a:ln w="0">
            <a:noFill/>
          </a:ln>
        </p:spPr>
      </p:pic>
      <p:sp>
        <p:nvSpPr>
          <p:cNvPr id="123" name="object 6"/>
          <p:cNvSpPr/>
          <p:nvPr/>
        </p:nvSpPr>
        <p:spPr>
          <a:xfrm>
            <a:off x="1846800" y="2808360"/>
            <a:ext cx="5832000" cy="439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593640" indent="-97200" algn="r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Slope</a:t>
            </a:r>
            <a:r>
              <a:rPr b="0" lang="en-IN" sz="2450" spc="-3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has</a:t>
            </a:r>
            <a:r>
              <a:rPr b="0" lang="en-IN" sz="2450" spc="-3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practical</a:t>
            </a:r>
            <a:r>
              <a:rPr b="0" lang="en-IN" sz="2450" spc="-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applications</a:t>
            </a:r>
            <a:r>
              <a:rPr b="0" lang="en-IN" sz="2450" spc="-3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ﬁelds,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such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as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  <a:p>
            <a:pPr marL="593640" indent="-97200" algn="r">
              <a:lnSpc>
                <a:spcPct val="100000"/>
              </a:lnSpc>
              <a:spcBef>
                <a:spcPts val="510"/>
              </a:spcBef>
              <a:buNone/>
              <a:tabLst>
                <a:tab algn="l" pos="2772360"/>
              </a:tabLst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For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example,</a:t>
            </a:r>
            <a:endParaRPr b="0" lang="en-IN" sz="2450" spc="-1" strike="noStrike">
              <a:latin typeface="Arial"/>
            </a:endParaRPr>
          </a:p>
          <a:p>
            <a:pPr marL="12600" indent="24840" algn="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economics,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slope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demand </a:t>
            </a:r>
            <a:r>
              <a:rPr b="0" lang="en-IN" sz="2450" spc="-1" strike="noStrike">
                <a:latin typeface="Verdana"/>
              </a:rPr>
              <a:t>curve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indicates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how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quantity </a:t>
            </a:r>
            <a:r>
              <a:rPr b="0" lang="en-IN" sz="2450" spc="97" strike="noStrike">
                <a:latin typeface="Verdana"/>
              </a:rPr>
              <a:t>demanded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changes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with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price. </a:t>
            </a: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applications </a:t>
            </a:r>
            <a:r>
              <a:rPr b="0" lang="en-IN" sz="2450" spc="-1" strike="noStrike">
                <a:latin typeface="Verdana"/>
              </a:rPr>
              <a:t>helps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see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relevance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slope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12600" indent="24840" algn="r">
              <a:lnSpc>
                <a:spcPct val="100000"/>
              </a:lnSpc>
              <a:spcBef>
                <a:spcPts val="584"/>
              </a:spcBef>
              <a:buNone/>
              <a:tabLst>
                <a:tab algn="l" pos="0"/>
              </a:tabLst>
            </a:pPr>
            <a:r>
              <a:rPr b="0" lang="en-IN" sz="2450" spc="-46" strike="noStrike">
                <a:latin typeface="Verdana"/>
              </a:rPr>
              <a:t>everyday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scenarios.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24" name="object 7" descr=""/>
          <p:cNvPicPr/>
          <p:nvPr/>
        </p:nvPicPr>
        <p:blipFill>
          <a:blip r:embed="rId4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1411920" y="1419840"/>
            <a:ext cx="626652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2370960" algn="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950" spc="63" strike="noStrike">
                <a:solidFill>
                  <a:srgbClr val="000000"/>
                </a:solidFill>
                <a:latin typeface="Cambria"/>
              </a:rPr>
              <a:t>Graphing</a:t>
            </a:r>
            <a:r>
              <a:rPr b="1" lang="en-IN" sz="3950" spc="5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Linear</a:t>
            </a:r>
            <a:endParaRPr b="0" lang="en-IN" sz="3950" spc="-1" strike="noStrike">
              <a:latin typeface="Calibri"/>
            </a:endParaRPr>
          </a:p>
          <a:p>
            <a:pPr marL="2370960" algn="r">
              <a:lnSpc>
                <a:spcPct val="100000"/>
              </a:lnSpc>
              <a:spcBef>
                <a:spcPts val="60"/>
              </a:spcBef>
              <a:buNone/>
            </a:pP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Equations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126" name="object 3" descr=""/>
          <p:cNvPicPr/>
          <p:nvPr/>
        </p:nvPicPr>
        <p:blipFill>
          <a:blip r:embed="rId1"/>
          <a:stretch/>
        </p:blipFill>
        <p:spPr>
          <a:xfrm>
            <a:off x="2158560" y="3388320"/>
            <a:ext cx="830880" cy="307080"/>
          </a:xfrm>
          <a:prstGeom prst="rect">
            <a:avLst/>
          </a:prstGeom>
          <a:ln w="0">
            <a:noFill/>
          </a:ln>
        </p:spPr>
      </p:pic>
      <p:pic>
        <p:nvPicPr>
          <p:cNvPr id="127" name="object 4" descr=""/>
          <p:cNvPicPr/>
          <p:nvPr/>
        </p:nvPicPr>
        <p:blipFill>
          <a:blip r:embed="rId2"/>
          <a:stretch/>
        </p:blipFill>
        <p:spPr>
          <a:xfrm>
            <a:off x="3756600" y="3388320"/>
            <a:ext cx="1736280" cy="308520"/>
          </a:xfrm>
          <a:prstGeom prst="rect">
            <a:avLst/>
          </a:prstGeom>
          <a:ln w="0">
            <a:noFill/>
          </a:ln>
        </p:spPr>
      </p:pic>
      <p:sp>
        <p:nvSpPr>
          <p:cNvPr id="128" name="object 5"/>
          <p:cNvSpPr/>
          <p:nvPr/>
        </p:nvSpPr>
        <p:spPr>
          <a:xfrm>
            <a:off x="1527120" y="2808360"/>
            <a:ext cx="6151680" cy="350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0080" bIns="0" anchor="t">
            <a:spAutoFit/>
          </a:bodyPr>
          <a:p>
            <a:pPr marL="12600" indent="484560" algn="r">
              <a:lnSpc>
                <a:spcPct val="117000"/>
              </a:lnSpc>
              <a:spcBef>
                <a:spcPts val="79"/>
              </a:spcBef>
              <a:buNone/>
              <a:tabLst>
                <a:tab algn="l" pos="0"/>
              </a:tabLst>
            </a:pPr>
            <a:r>
              <a:rPr b="0" lang="en-IN" sz="2450" spc="-100" strike="noStrike">
                <a:latin typeface="Verdana"/>
              </a:rPr>
              <a:t>To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graph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linear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equation,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knowing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crucial.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The </a:t>
            </a:r>
            <a:r>
              <a:rPr b="0" lang="en-IN" sz="2450" spc="-1" strike="noStrike">
                <a:latin typeface="Verdana"/>
              </a:rPr>
              <a:t>slope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determines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line's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direction, </a:t>
            </a:r>
            <a:r>
              <a:rPr b="0" lang="en-IN" sz="2450" spc="49" strike="noStrike">
                <a:latin typeface="Verdana"/>
              </a:rPr>
              <a:t>while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171" strike="noStrike">
                <a:latin typeface="Verdana"/>
              </a:rPr>
              <a:t>y-</a:t>
            </a:r>
            <a:r>
              <a:rPr b="0" lang="en-IN" sz="2450" spc="-1" strike="noStrike">
                <a:latin typeface="Verdana"/>
              </a:rPr>
              <a:t>intercept</a:t>
            </a:r>
            <a:r>
              <a:rPr b="0" lang="en-IN" sz="2450" spc="-5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indicates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where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line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crosses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1" strike="noStrike">
                <a:latin typeface="Verdana"/>
              </a:rPr>
              <a:t> y-</a:t>
            </a:r>
            <a:r>
              <a:rPr b="0" lang="en-IN" sz="2450" spc="-126" strike="noStrike">
                <a:latin typeface="Verdana"/>
              </a:rPr>
              <a:t>axis.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Together, </a:t>
            </a:r>
            <a:r>
              <a:rPr b="0" lang="en-IN" sz="2450" spc="-1" strike="noStrike">
                <a:latin typeface="Verdana"/>
              </a:rPr>
              <a:t>they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provide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complete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picture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12" strike="noStrike">
                <a:latin typeface="Verdana"/>
              </a:rPr>
              <a:t>linear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relationship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represented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by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 indent="484560" algn="r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latin typeface="Verdana"/>
              </a:rPr>
              <a:t>equation.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29" name="object 6" descr=""/>
          <p:cNvPicPr/>
          <p:nvPr/>
        </p:nvPicPr>
        <p:blipFill>
          <a:blip r:embed="rId3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131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2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30828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4200" spc="94" strike="noStrike">
                <a:solidFill>
                  <a:srgbClr val="000000"/>
                </a:solidFill>
                <a:latin typeface="Cambria"/>
              </a:rPr>
              <a:t>Common</a:t>
            </a:r>
            <a:r>
              <a:rPr b="1" lang="en-IN" sz="4200" spc="5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200" spc="-12" strike="noStrike">
                <a:solidFill>
                  <a:srgbClr val="000000"/>
                </a:solidFill>
                <a:latin typeface="Cambria"/>
              </a:rPr>
              <a:t>Misconceptions</a:t>
            </a:r>
            <a:endParaRPr b="0" lang="en-IN" sz="4200" spc="-1" strike="noStrike">
              <a:latin typeface="Calibri"/>
            </a:endParaRPr>
          </a:p>
        </p:txBody>
      </p:sp>
      <p:pic>
        <p:nvPicPr>
          <p:cNvPr id="134" name="object 6" descr=""/>
          <p:cNvPicPr/>
          <p:nvPr/>
        </p:nvPicPr>
        <p:blipFill>
          <a:blip r:embed="rId2"/>
          <a:stretch/>
        </p:blipFill>
        <p:spPr>
          <a:xfrm>
            <a:off x="14016960" y="2869200"/>
            <a:ext cx="830880" cy="307080"/>
          </a:xfrm>
          <a:prstGeom prst="rect">
            <a:avLst/>
          </a:prstGeom>
          <a:ln w="0">
            <a:noFill/>
          </a:ln>
        </p:spPr>
      </p:pic>
      <p:pic>
        <p:nvPicPr>
          <p:cNvPr id="135" name="object 7" descr=""/>
          <p:cNvPicPr/>
          <p:nvPr/>
        </p:nvPicPr>
        <p:blipFill>
          <a:blip r:embed="rId3"/>
          <a:stretch/>
        </p:blipFill>
        <p:spPr>
          <a:xfrm>
            <a:off x="13438080" y="3250440"/>
            <a:ext cx="1414080" cy="307080"/>
          </a:xfrm>
          <a:prstGeom prst="rect">
            <a:avLst/>
          </a:prstGeom>
          <a:ln w="0">
            <a:noFill/>
          </a:ln>
        </p:spPr>
      </p:pic>
      <p:pic>
        <p:nvPicPr>
          <p:cNvPr id="136" name="object 8" descr=""/>
          <p:cNvPicPr/>
          <p:nvPr/>
        </p:nvPicPr>
        <p:blipFill>
          <a:blip r:embed="rId4"/>
          <a:stretch/>
        </p:blipFill>
        <p:spPr>
          <a:xfrm>
            <a:off x="10580400" y="3663000"/>
            <a:ext cx="1505160" cy="215640"/>
          </a:xfrm>
          <a:prstGeom prst="rect">
            <a:avLst/>
          </a:prstGeom>
          <a:ln w="0">
            <a:noFill/>
          </a:ln>
        </p:spPr>
      </p:pic>
      <p:pic>
        <p:nvPicPr>
          <p:cNvPr id="137" name="object 9" descr=""/>
          <p:cNvPicPr/>
          <p:nvPr/>
        </p:nvPicPr>
        <p:blipFill>
          <a:blip r:embed="rId5"/>
          <a:stretch/>
        </p:blipFill>
        <p:spPr>
          <a:xfrm>
            <a:off x="12825720" y="4391640"/>
            <a:ext cx="2234520" cy="309960"/>
          </a:xfrm>
          <a:prstGeom prst="rect">
            <a:avLst/>
          </a:prstGeom>
          <a:ln w="0">
            <a:noFill/>
          </a:ln>
        </p:spPr>
      </p:pic>
      <p:sp>
        <p:nvSpPr>
          <p:cNvPr id="138" name="object 10"/>
          <p:cNvSpPr/>
          <p:nvPr/>
        </p:nvSpPr>
        <p:spPr>
          <a:xfrm>
            <a:off x="10553040" y="2788560"/>
            <a:ext cx="3387960" cy="11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58" strike="noStrike">
                <a:latin typeface="Verdana"/>
              </a:rPr>
              <a:t>Many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people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confuse </a:t>
            </a:r>
            <a:r>
              <a:rPr b="0" lang="en-IN" sz="2450" spc="-1" strike="noStrike">
                <a:latin typeface="Verdana"/>
              </a:rPr>
              <a:t>concepts,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such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as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39" name="object 11"/>
          <p:cNvSpPr/>
          <p:nvPr/>
        </p:nvSpPr>
        <p:spPr>
          <a:xfrm>
            <a:off x="14916960" y="2788560"/>
            <a:ext cx="1663200" cy="7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indent="144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69" strike="noStrike">
                <a:latin typeface="Verdana"/>
              </a:rPr>
              <a:t>with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other </a:t>
            </a:r>
            <a:r>
              <a:rPr b="0" lang="en-IN" sz="2450" spc="-26" strike="noStrike">
                <a:latin typeface="Verdana"/>
              </a:rPr>
              <a:t>or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40" name="object 12"/>
          <p:cNvSpPr/>
          <p:nvPr/>
        </p:nvSpPr>
        <p:spPr>
          <a:xfrm>
            <a:off x="10553040" y="3550680"/>
            <a:ext cx="5994000" cy="269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indent="152028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37" strike="noStrike">
                <a:latin typeface="Verdana"/>
              </a:rPr>
              <a:t>It’s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important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to </a:t>
            </a:r>
            <a:r>
              <a:rPr b="0" lang="en-IN" sz="2450" spc="49" strike="noStrike">
                <a:latin typeface="Verdana"/>
              </a:rPr>
              <a:t>understand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slope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speciﬁcally </a:t>
            </a:r>
            <a:r>
              <a:rPr b="0" lang="en-IN" sz="2450" spc="-1" strike="noStrike">
                <a:latin typeface="Verdana"/>
              </a:rPr>
              <a:t>measures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between </a:t>
            </a:r>
            <a:r>
              <a:rPr b="0" lang="en-IN" sz="2450" spc="58" strike="noStrike">
                <a:latin typeface="Verdana"/>
              </a:rPr>
              <a:t>two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66" strike="noStrike">
                <a:latin typeface="Verdana"/>
              </a:rPr>
              <a:t>variables,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while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intercepts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relate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points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where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lines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cross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axes.</a:t>
            </a:r>
            <a:endParaRPr b="0" lang="en-IN" sz="2450" spc="-1" strike="noStrike">
              <a:latin typeface="Arial"/>
            </a:endParaRPr>
          </a:p>
          <a:p>
            <a:pPr marL="12600" indent="1520280">
              <a:lnSpc>
                <a:spcPts val="3081"/>
              </a:lnSpc>
              <a:spcBef>
                <a:spcPts val="20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Clarifying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terms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essential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 </a:t>
            </a:r>
            <a:r>
              <a:rPr b="0" lang="en-IN" sz="2450" spc="-1" strike="noStrike">
                <a:latin typeface="Verdana"/>
              </a:rPr>
              <a:t>accurate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analysis.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" name="object 2"/>
          <p:cNvGrpSpPr/>
          <p:nvPr/>
        </p:nvGrpSpPr>
        <p:grpSpPr>
          <a:xfrm>
            <a:off x="0" y="-1800"/>
            <a:ext cx="18287640" cy="10286640"/>
            <a:chOff x="0" y="-1800"/>
            <a:chExt cx="18287640" cy="10286640"/>
          </a:xfrm>
        </p:grpSpPr>
        <p:sp>
          <p:nvSpPr>
            <p:cNvPr id="142" name="object 3"/>
            <p:cNvSpPr/>
            <p:nvPr/>
          </p:nvSpPr>
          <p:spPr>
            <a:xfrm>
              <a:off x="0" y="-1800"/>
              <a:ext cx="18287640" cy="10286640"/>
            </a:xfrm>
            <a:custGeom>
              <a:avLst/>
              <a:gdLst/>
              <a:ah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3" name="object 4" descr=""/>
            <p:cNvPicPr/>
            <p:nvPr/>
          </p:nvPicPr>
          <p:blipFill>
            <a:blip r:embed="rId1"/>
            <a:stretch/>
          </p:blipFill>
          <p:spPr>
            <a:xfrm>
              <a:off x="9936000" y="4740840"/>
              <a:ext cx="830880" cy="307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5778000" y="2406600"/>
            <a:ext cx="6722280" cy="3065400"/>
          </a:xfrm>
          <a:prstGeom prst="rect">
            <a:avLst/>
          </a:prstGeom>
          <a:noFill/>
          <a:ln w="0">
            <a:noFill/>
          </a:ln>
        </p:spPr>
        <p:txBody>
          <a:bodyPr lIns="0" rIns="0" tIns="17280" bIns="0" anchor="t">
            <a:noAutofit/>
          </a:bodyPr>
          <a:p>
            <a:pPr marL="12600">
              <a:lnSpc>
                <a:spcPct val="100000"/>
              </a:lnSpc>
              <a:spcBef>
                <a:spcPts val="136"/>
              </a:spcBef>
              <a:buNone/>
            </a:pPr>
            <a:r>
              <a:rPr b="1" lang="en-IN" sz="10000" spc="168" strike="noStrike">
                <a:solidFill>
                  <a:srgbClr val="000000"/>
                </a:solidFill>
                <a:latin typeface="Cambria"/>
              </a:rPr>
              <a:t>Conclusion</a:t>
            </a:r>
            <a:endParaRPr b="0" lang="en-IN" sz="10000" spc="-1" strike="noStrike">
              <a:latin typeface="Calibri"/>
            </a:endParaRPr>
          </a:p>
        </p:txBody>
      </p:sp>
      <p:sp>
        <p:nvSpPr>
          <p:cNvPr id="145" name="object 6"/>
          <p:cNvSpPr/>
          <p:nvPr/>
        </p:nvSpPr>
        <p:spPr>
          <a:xfrm>
            <a:off x="4433760" y="4660200"/>
            <a:ext cx="9411120" cy="19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algn="ctr">
              <a:lnSpc>
                <a:spcPct val="102000"/>
              </a:lnSpc>
              <a:spcBef>
                <a:spcPts val="65"/>
              </a:spcBef>
              <a:buNone/>
              <a:tabLst>
                <a:tab algn="l" pos="6224400"/>
              </a:tabLst>
            </a:pP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conclusion,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line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vital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 </a:t>
            </a:r>
            <a:r>
              <a:rPr b="0" lang="en-IN" sz="2450" spc="-1" strike="noStrike">
                <a:latin typeface="Verdana"/>
              </a:rPr>
              <a:t>grasping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linear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relationships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mathematics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75" strike="noStrike">
                <a:latin typeface="Verdana"/>
              </a:rPr>
              <a:t>real-</a:t>
            </a:r>
            <a:r>
              <a:rPr b="0" lang="en-IN" sz="2450" spc="-12" strike="noStrike">
                <a:latin typeface="Verdana"/>
              </a:rPr>
              <a:t>world </a:t>
            </a:r>
            <a:r>
              <a:rPr b="0" lang="en-IN" sz="2450" spc="-1" strike="noStrike">
                <a:latin typeface="Verdana"/>
              </a:rPr>
              <a:t>applications.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By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mastering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concept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46" strike="noStrike">
                <a:latin typeface="Verdana"/>
              </a:rPr>
              <a:t>slope,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you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can </a:t>
            </a:r>
            <a:r>
              <a:rPr b="0" lang="en-IN" sz="2450" spc="-1" strike="noStrike">
                <a:latin typeface="Verdana"/>
              </a:rPr>
              <a:t>better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analyze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trends,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make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predictions,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interpret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data </a:t>
            </a:r>
            <a:r>
              <a:rPr b="0" lang="en-IN" sz="2450" spc="-55" strike="noStrike">
                <a:latin typeface="Verdana"/>
              </a:rPr>
              <a:t>effectively.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Thank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you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your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attention!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2024-12-18T15:25:57Z</dcterms:created>
  <dc:creator/>
  <dc:description/>
  <dc:language>en-IN</dc:language>
  <cp:lastModifiedBy/>
  <dcterms:modified xsi:type="dcterms:W3CDTF">2025-01-30T14:28:49Z</dcterms:modified>
  <cp:revision>2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NXPowerLiteLastOptimized">
    <vt:lpwstr>374386</vt:lpwstr>
  </property>
  <property fmtid="{D5CDD505-2E9C-101B-9397-08002B2CF9AE}" pid="6" name="NXPowerLiteSettings">
    <vt:lpwstr>F7000400038000</vt:lpwstr>
  </property>
  <property fmtid="{D5CDD505-2E9C-101B-9397-08002B2CF9AE}" pid="7" name="NXPowerLiteVersion">
    <vt:lpwstr>S10.3.1</vt:lpwstr>
  </property>
  <property fmtid="{D5CDD505-2E9C-101B-9397-08002B2CF9AE}" pid="8" name="PresentationFormat">
    <vt:lpwstr>On-screen Show (4:3)</vt:lpwstr>
  </property>
  <property fmtid="{D5CDD505-2E9C-101B-9397-08002B2CF9AE}" pid="9" name="Producer">
    <vt:lpwstr>GPL Ghostscript 10.04.0</vt:lpwstr>
  </property>
</Properties>
</file>