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5894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1112401"/>
            <a:ext cx="7556421" cy="2835116"/>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Exploring the World of Sequences and Series</a:t>
            </a:r>
            <a:endParaRPr lang="en-US" sz="4450" dirty="0"/>
          </a:p>
        </p:txBody>
      </p:sp>
      <p:sp>
        <p:nvSpPr>
          <p:cNvPr id="4" name="Text 1"/>
          <p:cNvSpPr/>
          <p:nvPr/>
        </p:nvSpPr>
        <p:spPr>
          <a:xfrm>
            <a:off x="793790" y="4287679"/>
            <a:ext cx="7556421" cy="2177415"/>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Welcome to our exploration of sequences and series! These fundamental concepts in mathematics have wide applications across various fields, from finance and engineering to computer science and physics. This presentation will delve into the fascinating world of sequences and series, providing you with a comprehensive understanding of their definitions, properties, and applications.</a:t>
            </a:r>
            <a:endParaRPr lang="en-US" sz="1750" dirty="0"/>
          </a:p>
        </p:txBody>
      </p:sp>
      <p:sp>
        <p:nvSpPr>
          <p:cNvPr id="5" name="Shape 2"/>
          <p:cNvSpPr/>
          <p:nvPr/>
        </p:nvSpPr>
        <p:spPr>
          <a:xfrm>
            <a:off x="793790" y="6737152"/>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801410" y="6744772"/>
            <a:ext cx="347663" cy="347663"/>
          </a:xfrm>
          <a:prstGeom prst="rect">
            <a:avLst/>
          </a:prstGeom>
        </p:spPr>
      </p:pic>
      <p:sp>
        <p:nvSpPr>
          <p:cNvPr id="7" name="Text 3"/>
          <p:cNvSpPr/>
          <p:nvPr/>
        </p:nvSpPr>
        <p:spPr>
          <a:xfrm>
            <a:off x="1270040" y="6720245"/>
            <a:ext cx="4696063" cy="396835"/>
          </a:xfrm>
          <a:prstGeom prst="rect">
            <a:avLst/>
          </a:prstGeom>
          <a:noFill/>
          <a:ln/>
        </p:spPr>
        <p:txBody>
          <a:bodyPr wrap="none" lIns="0" tIns="0" rIns="0" bIns="0" rtlCol="0" anchor="t"/>
          <a:lstStyle/>
          <a:p>
            <a:pPr marL="0" indent="0" algn="l">
              <a:lnSpc>
                <a:spcPts val="3100"/>
              </a:lnSpc>
              <a:buNone/>
            </a:pPr>
            <a:r>
              <a:rPr lang="en-US" sz="2200" b="1" dirty="0">
                <a:solidFill>
                  <a:srgbClr val="D7E5D8"/>
                </a:solidFill>
                <a:latin typeface="Syne Bold" pitchFamily="34" charset="0"/>
                <a:ea typeface="Syne Bold" pitchFamily="34" charset="-122"/>
                <a:cs typeface="Syne Bold" pitchFamily="34" charset="-120"/>
              </a:rPr>
              <a:t>by ONYEDIKACHI ONWURAH</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1822609"/>
            <a:ext cx="13042821" cy="1417558"/>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Defining Sequences and Series</a:t>
            </a:r>
            <a:endParaRPr lang="en-US" sz="4450" dirty="0"/>
          </a:p>
        </p:txBody>
      </p:sp>
      <p:sp>
        <p:nvSpPr>
          <p:cNvPr id="3" name="Text 1"/>
          <p:cNvSpPr/>
          <p:nvPr/>
        </p:nvSpPr>
        <p:spPr>
          <a:xfrm>
            <a:off x="793790" y="380714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F0F4F1"/>
                </a:solidFill>
                <a:latin typeface="Syne Extra Bold" pitchFamily="34" charset="0"/>
                <a:ea typeface="Syne Extra Bold" pitchFamily="34" charset="-122"/>
                <a:cs typeface="Syne Extra Bold" pitchFamily="34" charset="-120"/>
              </a:rPr>
              <a:t>Sequences</a:t>
            </a:r>
            <a:endParaRPr lang="en-US" sz="2200" dirty="0"/>
          </a:p>
        </p:txBody>
      </p:sp>
      <p:sp>
        <p:nvSpPr>
          <p:cNvPr id="4" name="Text 2"/>
          <p:cNvSpPr/>
          <p:nvPr/>
        </p:nvSpPr>
        <p:spPr>
          <a:xfrm>
            <a:off x="793790" y="4388287"/>
            <a:ext cx="6244709" cy="1814513"/>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A sequence is an ordered list of numbers, where each number is called a term. Each term is related to the previous one according to a specific rule. Examples include arithmetic sequences with a common difference and geometric sequences with a common ratio.</a:t>
            </a:r>
            <a:endParaRPr lang="en-US" sz="1750" dirty="0"/>
          </a:p>
        </p:txBody>
      </p:sp>
      <p:sp>
        <p:nvSpPr>
          <p:cNvPr id="5" name="Text 3"/>
          <p:cNvSpPr/>
          <p:nvPr/>
        </p:nvSpPr>
        <p:spPr>
          <a:xfrm>
            <a:off x="7599521" y="380714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F0F4F1"/>
                </a:solidFill>
                <a:latin typeface="Syne Extra Bold" pitchFamily="34" charset="0"/>
                <a:ea typeface="Syne Extra Bold" pitchFamily="34" charset="-122"/>
                <a:cs typeface="Syne Extra Bold" pitchFamily="34" charset="-120"/>
              </a:rPr>
              <a:t>Series</a:t>
            </a:r>
            <a:endParaRPr lang="en-US" sz="2200" dirty="0"/>
          </a:p>
        </p:txBody>
      </p:sp>
      <p:sp>
        <p:nvSpPr>
          <p:cNvPr id="6" name="Text 4"/>
          <p:cNvSpPr/>
          <p:nvPr/>
        </p:nvSpPr>
        <p:spPr>
          <a:xfrm>
            <a:off x="7599521" y="4388287"/>
            <a:ext cx="6244709" cy="1451610"/>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A series is the sum of the terms of a sequence. It is represented by a sigma notation, where we sum all the terms of the sequence from a starting index to an ending index. Series can be finite or infinite, depending on the number of terms involved.</a:t>
            </a:r>
            <a:endParaRPr lang="en-US" sz="1750" dirty="0"/>
          </a:p>
        </p:txBody>
      </p:sp>
      <p:pic>
        <p:nvPicPr>
          <p:cNvPr id="8" name="Picture 7">
            <a:extLst>
              <a:ext uri="{FF2B5EF4-FFF2-40B4-BE49-F238E27FC236}">
                <a16:creationId xmlns:a16="http://schemas.microsoft.com/office/drawing/2014/main" id="{0465C972-DAB8-408A-9C5D-0F79C2FBAA4F}"/>
              </a:ext>
            </a:extLst>
          </p:cNvPr>
          <p:cNvPicPr>
            <a:picLocks noChangeAspect="1"/>
          </p:cNvPicPr>
          <p:nvPr/>
        </p:nvPicPr>
        <p:blipFill>
          <a:blip r:embed="rId3"/>
          <a:stretch>
            <a:fillRect/>
          </a:stretch>
        </p:blipFill>
        <p:spPr>
          <a:xfrm>
            <a:off x="12353607" y="7595576"/>
            <a:ext cx="2276793" cy="51442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835235"/>
          </a:xfrm>
          <a:prstGeom prst="rect">
            <a:avLst/>
          </a:prstGeom>
        </p:spPr>
      </p:pic>
      <p:sp>
        <p:nvSpPr>
          <p:cNvPr id="3" name="Text 0"/>
          <p:cNvSpPr/>
          <p:nvPr/>
        </p:nvSpPr>
        <p:spPr>
          <a:xfrm>
            <a:off x="793790" y="3546396"/>
            <a:ext cx="9998631" cy="708779"/>
          </a:xfrm>
          <a:prstGeom prst="rect">
            <a:avLst/>
          </a:prstGeom>
          <a:noFill/>
          <a:ln/>
        </p:spPr>
        <p:txBody>
          <a:bodyPr wrap="non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Arithmetic Sequences</a:t>
            </a:r>
            <a:endParaRPr lang="en-US" sz="4450" dirty="0"/>
          </a:p>
        </p:txBody>
      </p:sp>
      <p:sp>
        <p:nvSpPr>
          <p:cNvPr id="4" name="Shape 1"/>
          <p:cNvSpPr/>
          <p:nvPr/>
        </p:nvSpPr>
        <p:spPr>
          <a:xfrm>
            <a:off x="793790" y="4850487"/>
            <a:ext cx="510302" cy="510302"/>
          </a:xfrm>
          <a:prstGeom prst="roundRect">
            <a:avLst>
              <a:gd name="adj" fmla="val 18669"/>
            </a:avLst>
          </a:prstGeom>
          <a:solidFill>
            <a:srgbClr val="547808"/>
          </a:solidFill>
          <a:ln w="7620">
            <a:solidFill>
              <a:srgbClr val="6D9121"/>
            </a:solidFill>
            <a:prstDash val="solid"/>
          </a:ln>
        </p:spPr>
      </p:sp>
      <p:sp>
        <p:nvSpPr>
          <p:cNvPr id="5" name="Text 2"/>
          <p:cNvSpPr/>
          <p:nvPr/>
        </p:nvSpPr>
        <p:spPr>
          <a:xfrm>
            <a:off x="958929" y="4935498"/>
            <a:ext cx="180023" cy="340281"/>
          </a:xfrm>
          <a:prstGeom prst="rect">
            <a:avLst/>
          </a:prstGeom>
          <a:noFill/>
          <a:ln/>
        </p:spPr>
        <p:txBody>
          <a:bodyPr wrap="none" lIns="0" tIns="0" rIns="0" bIns="0" rtlCol="0" anchor="t"/>
          <a:lstStyle/>
          <a:p>
            <a:pPr marL="0" indent="0" algn="ctr">
              <a:lnSpc>
                <a:spcPts val="2650"/>
              </a:lnSpc>
              <a:buNone/>
            </a:pPr>
            <a:r>
              <a:rPr lang="en-US" sz="2650" b="1" dirty="0">
                <a:solidFill>
                  <a:srgbClr val="FFFFFF"/>
                </a:solidFill>
                <a:latin typeface="Syne Extra Bold" pitchFamily="34" charset="0"/>
                <a:ea typeface="Syne Extra Bold" pitchFamily="34" charset="-122"/>
                <a:cs typeface="Syne Extra Bold" pitchFamily="34" charset="-120"/>
              </a:rPr>
              <a:t>1</a:t>
            </a:r>
            <a:endParaRPr lang="en-US" sz="2650" dirty="0"/>
          </a:p>
        </p:txBody>
      </p:sp>
      <p:sp>
        <p:nvSpPr>
          <p:cNvPr id="6" name="Text 3"/>
          <p:cNvSpPr/>
          <p:nvPr/>
        </p:nvSpPr>
        <p:spPr>
          <a:xfrm>
            <a:off x="1530906" y="4850487"/>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D7E5D8"/>
                </a:solidFill>
                <a:latin typeface="Syne Extra Bold" pitchFamily="34" charset="0"/>
                <a:ea typeface="Syne Extra Bold" pitchFamily="34" charset="-122"/>
                <a:cs typeface="Syne Extra Bold" pitchFamily="34" charset="-120"/>
              </a:rPr>
              <a:t>Definition</a:t>
            </a:r>
            <a:endParaRPr lang="en-US" sz="2200" dirty="0"/>
          </a:p>
        </p:txBody>
      </p:sp>
      <p:sp>
        <p:nvSpPr>
          <p:cNvPr id="7" name="Text 4"/>
          <p:cNvSpPr/>
          <p:nvPr/>
        </p:nvSpPr>
        <p:spPr>
          <a:xfrm>
            <a:off x="1530906" y="5340906"/>
            <a:ext cx="3459242" cy="1451610"/>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In an arithmetic sequence, each term is found by adding a constant value, called the common difference, to the previous term.</a:t>
            </a:r>
            <a:endParaRPr lang="en-US" sz="1750" dirty="0"/>
          </a:p>
        </p:txBody>
      </p:sp>
      <p:sp>
        <p:nvSpPr>
          <p:cNvPr id="8" name="Shape 5"/>
          <p:cNvSpPr/>
          <p:nvPr/>
        </p:nvSpPr>
        <p:spPr>
          <a:xfrm>
            <a:off x="5216962" y="4850487"/>
            <a:ext cx="510302" cy="510302"/>
          </a:xfrm>
          <a:prstGeom prst="roundRect">
            <a:avLst>
              <a:gd name="adj" fmla="val 18669"/>
            </a:avLst>
          </a:prstGeom>
          <a:solidFill>
            <a:srgbClr val="547808"/>
          </a:solidFill>
          <a:ln w="7620">
            <a:solidFill>
              <a:srgbClr val="6D9121"/>
            </a:solidFill>
            <a:prstDash val="solid"/>
          </a:ln>
        </p:spPr>
      </p:sp>
      <p:sp>
        <p:nvSpPr>
          <p:cNvPr id="9" name="Text 6"/>
          <p:cNvSpPr/>
          <p:nvPr/>
        </p:nvSpPr>
        <p:spPr>
          <a:xfrm>
            <a:off x="5301496" y="4935498"/>
            <a:ext cx="341233" cy="340281"/>
          </a:xfrm>
          <a:prstGeom prst="rect">
            <a:avLst/>
          </a:prstGeom>
          <a:noFill/>
          <a:ln/>
        </p:spPr>
        <p:txBody>
          <a:bodyPr wrap="none" lIns="0" tIns="0" rIns="0" bIns="0" rtlCol="0" anchor="t"/>
          <a:lstStyle/>
          <a:p>
            <a:pPr marL="0" indent="0" algn="ctr">
              <a:lnSpc>
                <a:spcPts val="2650"/>
              </a:lnSpc>
              <a:buNone/>
            </a:pPr>
            <a:r>
              <a:rPr lang="en-US" sz="2650" b="1" dirty="0">
                <a:solidFill>
                  <a:srgbClr val="FFFFFF"/>
                </a:solidFill>
                <a:latin typeface="Syne Extra Bold" pitchFamily="34" charset="0"/>
                <a:ea typeface="Syne Extra Bold" pitchFamily="34" charset="-122"/>
                <a:cs typeface="Syne Extra Bold" pitchFamily="34" charset="-120"/>
              </a:rPr>
              <a:t>2</a:t>
            </a:r>
            <a:endParaRPr lang="en-US" sz="2650" dirty="0"/>
          </a:p>
        </p:txBody>
      </p:sp>
      <p:sp>
        <p:nvSpPr>
          <p:cNvPr id="10" name="Text 7"/>
          <p:cNvSpPr/>
          <p:nvPr/>
        </p:nvSpPr>
        <p:spPr>
          <a:xfrm>
            <a:off x="5954078" y="4850487"/>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D7E5D8"/>
                </a:solidFill>
                <a:latin typeface="Syne Extra Bold" pitchFamily="34" charset="0"/>
                <a:ea typeface="Syne Extra Bold" pitchFamily="34" charset="-122"/>
                <a:cs typeface="Syne Extra Bold" pitchFamily="34" charset="-120"/>
              </a:rPr>
              <a:t>Formula</a:t>
            </a:r>
            <a:endParaRPr lang="en-US" sz="2200" dirty="0"/>
          </a:p>
        </p:txBody>
      </p:sp>
      <p:sp>
        <p:nvSpPr>
          <p:cNvPr id="11" name="Text 8"/>
          <p:cNvSpPr/>
          <p:nvPr/>
        </p:nvSpPr>
        <p:spPr>
          <a:xfrm>
            <a:off x="5954078" y="5340906"/>
            <a:ext cx="3459242" cy="1814513"/>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The general formula for an arithmetic sequence is an = a1 + (n-1)d, where an is the nth term, a1 is the first term, and d is the common difference.</a:t>
            </a:r>
            <a:endParaRPr lang="en-US" sz="1750" dirty="0"/>
          </a:p>
        </p:txBody>
      </p:sp>
      <p:sp>
        <p:nvSpPr>
          <p:cNvPr id="12" name="Shape 9"/>
          <p:cNvSpPr/>
          <p:nvPr/>
        </p:nvSpPr>
        <p:spPr>
          <a:xfrm>
            <a:off x="9640133" y="4850487"/>
            <a:ext cx="510302" cy="510302"/>
          </a:xfrm>
          <a:prstGeom prst="roundRect">
            <a:avLst>
              <a:gd name="adj" fmla="val 18669"/>
            </a:avLst>
          </a:prstGeom>
          <a:solidFill>
            <a:srgbClr val="547808"/>
          </a:solidFill>
          <a:ln w="7620">
            <a:solidFill>
              <a:srgbClr val="6D9121"/>
            </a:solidFill>
            <a:prstDash val="solid"/>
          </a:ln>
        </p:spPr>
      </p:sp>
      <p:sp>
        <p:nvSpPr>
          <p:cNvPr id="13" name="Text 10"/>
          <p:cNvSpPr/>
          <p:nvPr/>
        </p:nvSpPr>
        <p:spPr>
          <a:xfrm>
            <a:off x="9715738" y="4935498"/>
            <a:ext cx="358973" cy="340281"/>
          </a:xfrm>
          <a:prstGeom prst="rect">
            <a:avLst/>
          </a:prstGeom>
          <a:noFill/>
          <a:ln/>
        </p:spPr>
        <p:txBody>
          <a:bodyPr wrap="none" lIns="0" tIns="0" rIns="0" bIns="0" rtlCol="0" anchor="t"/>
          <a:lstStyle/>
          <a:p>
            <a:pPr marL="0" indent="0" algn="ctr">
              <a:lnSpc>
                <a:spcPts val="2650"/>
              </a:lnSpc>
              <a:buNone/>
            </a:pPr>
            <a:r>
              <a:rPr lang="en-US" sz="2650" b="1" dirty="0">
                <a:solidFill>
                  <a:srgbClr val="FFFFFF"/>
                </a:solidFill>
                <a:latin typeface="Syne Extra Bold" pitchFamily="34" charset="0"/>
                <a:ea typeface="Syne Extra Bold" pitchFamily="34" charset="-122"/>
                <a:cs typeface="Syne Extra Bold" pitchFamily="34" charset="-120"/>
              </a:rPr>
              <a:t>3</a:t>
            </a:r>
            <a:endParaRPr lang="en-US" sz="2650" dirty="0"/>
          </a:p>
        </p:txBody>
      </p:sp>
      <p:sp>
        <p:nvSpPr>
          <p:cNvPr id="14" name="Text 11"/>
          <p:cNvSpPr/>
          <p:nvPr/>
        </p:nvSpPr>
        <p:spPr>
          <a:xfrm>
            <a:off x="10377249" y="4850487"/>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D7E5D8"/>
                </a:solidFill>
                <a:latin typeface="Syne Extra Bold" pitchFamily="34" charset="0"/>
                <a:ea typeface="Syne Extra Bold" pitchFamily="34" charset="-122"/>
                <a:cs typeface="Syne Extra Bold" pitchFamily="34" charset="-120"/>
              </a:rPr>
              <a:t>Examples</a:t>
            </a:r>
            <a:endParaRPr lang="en-US" sz="2200" dirty="0"/>
          </a:p>
        </p:txBody>
      </p:sp>
      <p:sp>
        <p:nvSpPr>
          <p:cNvPr id="15" name="Text 12"/>
          <p:cNvSpPr/>
          <p:nvPr/>
        </p:nvSpPr>
        <p:spPr>
          <a:xfrm>
            <a:off x="10377249" y="5340906"/>
            <a:ext cx="3459242" cy="2177415"/>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The sequence 2, 5, 8, 11, 14... is an arithmetic sequence with a common difference of 3. The sequence -5, -1, 3, 7, 11... is also an arithmetic sequence with a common difference of 4.</a:t>
            </a:r>
            <a:endParaRPr lang="en-US" sz="1750" dirty="0"/>
          </a:p>
        </p:txBody>
      </p:sp>
      <p:pic>
        <p:nvPicPr>
          <p:cNvPr id="17" name="Picture 16">
            <a:extLst>
              <a:ext uri="{FF2B5EF4-FFF2-40B4-BE49-F238E27FC236}">
                <a16:creationId xmlns:a16="http://schemas.microsoft.com/office/drawing/2014/main" id="{6CD04384-B7D1-4EFD-8BB6-BF67CF1EBF66}"/>
              </a:ext>
            </a:extLst>
          </p:cNvPr>
          <p:cNvPicPr>
            <a:picLocks noChangeAspect="1"/>
          </p:cNvPicPr>
          <p:nvPr/>
        </p:nvPicPr>
        <p:blipFill>
          <a:blip r:embed="rId4"/>
          <a:stretch>
            <a:fillRect/>
          </a:stretch>
        </p:blipFill>
        <p:spPr>
          <a:xfrm>
            <a:off x="12276153" y="7710488"/>
            <a:ext cx="2276793" cy="51442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711637"/>
            <a:ext cx="7556421" cy="1417558"/>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Geometric Sequences</a:t>
            </a:r>
            <a:endParaRPr lang="en-US" sz="4450" dirty="0"/>
          </a:p>
        </p:txBody>
      </p:sp>
      <p:sp>
        <p:nvSpPr>
          <p:cNvPr id="4" name="Shape 1"/>
          <p:cNvSpPr/>
          <p:nvPr/>
        </p:nvSpPr>
        <p:spPr>
          <a:xfrm>
            <a:off x="6280190" y="2469356"/>
            <a:ext cx="3664863" cy="2773799"/>
          </a:xfrm>
          <a:prstGeom prst="roundRect">
            <a:avLst>
              <a:gd name="adj" fmla="val 3435"/>
            </a:avLst>
          </a:prstGeom>
          <a:solidFill>
            <a:srgbClr val="547808"/>
          </a:solidFill>
          <a:ln w="7620">
            <a:solidFill>
              <a:srgbClr val="6D9121"/>
            </a:solidFill>
            <a:prstDash val="solid"/>
          </a:ln>
        </p:spPr>
      </p:sp>
      <p:sp>
        <p:nvSpPr>
          <p:cNvPr id="5" name="Text 2"/>
          <p:cNvSpPr/>
          <p:nvPr/>
        </p:nvSpPr>
        <p:spPr>
          <a:xfrm>
            <a:off x="6514624" y="2703790"/>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FFFFFF"/>
                </a:solidFill>
                <a:latin typeface="Syne Extra Bold" pitchFamily="34" charset="0"/>
                <a:ea typeface="Syne Extra Bold" pitchFamily="34" charset="-122"/>
                <a:cs typeface="Syne Extra Bold" pitchFamily="34" charset="-120"/>
              </a:rPr>
              <a:t>Definition</a:t>
            </a:r>
            <a:endParaRPr lang="en-US" sz="2200" dirty="0"/>
          </a:p>
        </p:txBody>
      </p:sp>
      <p:sp>
        <p:nvSpPr>
          <p:cNvPr id="6" name="Text 3"/>
          <p:cNvSpPr/>
          <p:nvPr/>
        </p:nvSpPr>
        <p:spPr>
          <a:xfrm>
            <a:off x="6514624" y="3194209"/>
            <a:ext cx="3195995" cy="1814513"/>
          </a:xfrm>
          <a:prstGeom prst="rect">
            <a:avLst/>
          </a:prstGeom>
          <a:noFill/>
          <a:ln/>
        </p:spPr>
        <p:txBody>
          <a:bodyPr wrap="square" lIns="0" tIns="0" rIns="0" bIns="0" rtlCol="0" anchor="t"/>
          <a:lstStyle/>
          <a:p>
            <a:pPr marL="0" indent="0">
              <a:lnSpc>
                <a:spcPts val="2850"/>
              </a:lnSpc>
              <a:buNone/>
            </a:pPr>
            <a:r>
              <a:rPr lang="en-US" sz="1750" dirty="0">
                <a:solidFill>
                  <a:srgbClr val="FFFFFF"/>
                </a:solidFill>
                <a:latin typeface="Syne" pitchFamily="34" charset="0"/>
                <a:ea typeface="Syne" pitchFamily="34" charset="-122"/>
                <a:cs typeface="Syne" pitchFamily="34" charset="-120"/>
              </a:rPr>
              <a:t>A geometric sequence is one where each term is obtained by multiplying the previous term by a constant value, known as the common ratio.</a:t>
            </a:r>
            <a:endParaRPr lang="en-US" sz="1750" dirty="0"/>
          </a:p>
        </p:txBody>
      </p:sp>
      <p:sp>
        <p:nvSpPr>
          <p:cNvPr id="7" name="Shape 4"/>
          <p:cNvSpPr/>
          <p:nvPr/>
        </p:nvSpPr>
        <p:spPr>
          <a:xfrm>
            <a:off x="10171867" y="2469356"/>
            <a:ext cx="3664863" cy="2773799"/>
          </a:xfrm>
          <a:prstGeom prst="roundRect">
            <a:avLst>
              <a:gd name="adj" fmla="val 3435"/>
            </a:avLst>
          </a:prstGeom>
          <a:solidFill>
            <a:srgbClr val="547808"/>
          </a:solidFill>
          <a:ln w="7620">
            <a:solidFill>
              <a:srgbClr val="6D9121"/>
            </a:solidFill>
            <a:prstDash val="solid"/>
          </a:ln>
        </p:spPr>
      </p:sp>
      <p:sp>
        <p:nvSpPr>
          <p:cNvPr id="8" name="Text 5"/>
          <p:cNvSpPr/>
          <p:nvPr/>
        </p:nvSpPr>
        <p:spPr>
          <a:xfrm>
            <a:off x="10406301" y="2703790"/>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FFFFFF"/>
                </a:solidFill>
                <a:latin typeface="Syne Extra Bold" pitchFamily="34" charset="0"/>
                <a:ea typeface="Syne Extra Bold" pitchFamily="34" charset="-122"/>
                <a:cs typeface="Syne Extra Bold" pitchFamily="34" charset="-120"/>
              </a:rPr>
              <a:t>Formula</a:t>
            </a:r>
            <a:endParaRPr lang="en-US" sz="2200" dirty="0"/>
          </a:p>
        </p:txBody>
      </p:sp>
      <p:sp>
        <p:nvSpPr>
          <p:cNvPr id="9" name="Text 6"/>
          <p:cNvSpPr/>
          <p:nvPr/>
        </p:nvSpPr>
        <p:spPr>
          <a:xfrm>
            <a:off x="10406301" y="3194209"/>
            <a:ext cx="3195995" cy="1814513"/>
          </a:xfrm>
          <a:prstGeom prst="rect">
            <a:avLst/>
          </a:prstGeom>
          <a:noFill/>
          <a:ln/>
        </p:spPr>
        <p:txBody>
          <a:bodyPr wrap="square" lIns="0" tIns="0" rIns="0" bIns="0" rtlCol="0" anchor="t"/>
          <a:lstStyle/>
          <a:p>
            <a:pPr marL="0" indent="0">
              <a:lnSpc>
                <a:spcPts val="2850"/>
              </a:lnSpc>
              <a:buNone/>
            </a:pPr>
            <a:r>
              <a:rPr lang="en-US" sz="1750" dirty="0">
                <a:solidFill>
                  <a:srgbClr val="FFFFFF"/>
                </a:solidFill>
                <a:latin typeface="Syne" pitchFamily="34" charset="0"/>
                <a:ea typeface="Syne" pitchFamily="34" charset="-122"/>
                <a:cs typeface="Syne" pitchFamily="34" charset="-120"/>
              </a:rPr>
              <a:t>The general formula for a geometric sequence is an = a1 * r(n-1), where an is the nth term, a1 is the first term, and r is the common ratio.</a:t>
            </a:r>
            <a:endParaRPr lang="en-US" sz="1750" dirty="0"/>
          </a:p>
        </p:txBody>
      </p:sp>
      <p:sp>
        <p:nvSpPr>
          <p:cNvPr id="10" name="Shape 7"/>
          <p:cNvSpPr/>
          <p:nvPr/>
        </p:nvSpPr>
        <p:spPr>
          <a:xfrm>
            <a:off x="6280190" y="5469969"/>
            <a:ext cx="7556421" cy="2047994"/>
          </a:xfrm>
          <a:prstGeom prst="roundRect">
            <a:avLst>
              <a:gd name="adj" fmla="val 4652"/>
            </a:avLst>
          </a:prstGeom>
          <a:solidFill>
            <a:srgbClr val="547808"/>
          </a:solidFill>
          <a:ln w="7620">
            <a:solidFill>
              <a:srgbClr val="6D9121"/>
            </a:solidFill>
            <a:prstDash val="solid"/>
          </a:ln>
        </p:spPr>
      </p:sp>
      <p:sp>
        <p:nvSpPr>
          <p:cNvPr id="11" name="Text 8"/>
          <p:cNvSpPr/>
          <p:nvPr/>
        </p:nvSpPr>
        <p:spPr>
          <a:xfrm>
            <a:off x="6514624" y="570440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FFFFFF"/>
                </a:solidFill>
                <a:latin typeface="Syne Extra Bold" pitchFamily="34" charset="0"/>
                <a:ea typeface="Syne Extra Bold" pitchFamily="34" charset="-122"/>
                <a:cs typeface="Syne Extra Bold" pitchFamily="34" charset="-120"/>
              </a:rPr>
              <a:t>Examples</a:t>
            </a:r>
            <a:endParaRPr lang="en-US" sz="2200" dirty="0"/>
          </a:p>
        </p:txBody>
      </p:sp>
      <p:sp>
        <p:nvSpPr>
          <p:cNvPr id="12" name="Text 9"/>
          <p:cNvSpPr/>
          <p:nvPr/>
        </p:nvSpPr>
        <p:spPr>
          <a:xfrm>
            <a:off x="6514624" y="6194822"/>
            <a:ext cx="7087553" cy="1088708"/>
          </a:xfrm>
          <a:prstGeom prst="rect">
            <a:avLst/>
          </a:prstGeom>
          <a:noFill/>
          <a:ln/>
        </p:spPr>
        <p:txBody>
          <a:bodyPr wrap="square" lIns="0" tIns="0" rIns="0" bIns="0" rtlCol="0" anchor="t"/>
          <a:lstStyle/>
          <a:p>
            <a:pPr marL="0" indent="0">
              <a:lnSpc>
                <a:spcPts val="2850"/>
              </a:lnSpc>
              <a:buNone/>
            </a:pPr>
            <a:r>
              <a:rPr lang="en-US" sz="1750" dirty="0">
                <a:solidFill>
                  <a:srgbClr val="FFFFFF"/>
                </a:solidFill>
                <a:latin typeface="Syne" pitchFamily="34" charset="0"/>
                <a:ea typeface="Syne" pitchFamily="34" charset="-122"/>
                <a:cs typeface="Syne" pitchFamily="34" charset="-120"/>
              </a:rPr>
              <a:t>The sequence 1, 2, 4, 8, 16... is a geometric sequence with a common ratio of 2. The sequence 100, 50, 25, 12.5, 6.25... is a geometric sequence with a common ratio of 0.5.</a:t>
            </a:r>
            <a:endParaRPr lang="en-US" sz="1750" dirty="0"/>
          </a:p>
        </p:txBody>
      </p:sp>
      <p:pic>
        <p:nvPicPr>
          <p:cNvPr id="14" name="Picture 13">
            <a:extLst>
              <a:ext uri="{FF2B5EF4-FFF2-40B4-BE49-F238E27FC236}">
                <a16:creationId xmlns:a16="http://schemas.microsoft.com/office/drawing/2014/main" id="{9BB60DA4-1B7A-464D-B90E-DD09AC5BF493}"/>
              </a:ext>
            </a:extLst>
          </p:cNvPr>
          <p:cNvPicPr>
            <a:picLocks noChangeAspect="1"/>
          </p:cNvPicPr>
          <p:nvPr/>
        </p:nvPicPr>
        <p:blipFill>
          <a:blip r:embed="rId4"/>
          <a:stretch>
            <a:fillRect/>
          </a:stretch>
        </p:blipFill>
        <p:spPr>
          <a:xfrm>
            <a:off x="12353607" y="7699270"/>
            <a:ext cx="2276793" cy="51442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146453"/>
            <a:ext cx="7556421" cy="1417558"/>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Convergence and Divergence</a:t>
            </a:r>
            <a:endParaRPr lang="en-US" sz="4450" dirty="0"/>
          </a:p>
        </p:txBody>
      </p:sp>
      <p:pic>
        <p:nvPicPr>
          <p:cNvPr id="4" name="Image 1" descr="preencoded.png"/>
          <p:cNvPicPr>
            <a:picLocks noChangeAspect="1"/>
          </p:cNvPicPr>
          <p:nvPr/>
        </p:nvPicPr>
        <p:blipFill>
          <a:blip r:embed="rId4"/>
          <a:stretch>
            <a:fillRect/>
          </a:stretch>
        </p:blipFill>
        <p:spPr>
          <a:xfrm>
            <a:off x="6280190" y="2904173"/>
            <a:ext cx="566976" cy="566976"/>
          </a:xfrm>
          <a:prstGeom prst="rect">
            <a:avLst/>
          </a:prstGeom>
        </p:spPr>
      </p:pic>
      <p:sp>
        <p:nvSpPr>
          <p:cNvPr id="5" name="Text 1"/>
          <p:cNvSpPr/>
          <p:nvPr/>
        </p:nvSpPr>
        <p:spPr>
          <a:xfrm>
            <a:off x="6280190" y="3697962"/>
            <a:ext cx="3608070" cy="708660"/>
          </a:xfrm>
          <a:prstGeom prst="rect">
            <a:avLst/>
          </a:prstGeom>
          <a:noFill/>
          <a:ln/>
        </p:spPr>
        <p:txBody>
          <a:bodyPr wrap="square" lIns="0" tIns="0" rIns="0" bIns="0" rtlCol="0" anchor="t"/>
          <a:lstStyle/>
          <a:p>
            <a:pPr marL="0" indent="0" algn="l">
              <a:lnSpc>
                <a:spcPts val="2750"/>
              </a:lnSpc>
              <a:buNone/>
            </a:pPr>
            <a:r>
              <a:rPr lang="en-US" sz="2200" b="1" dirty="0">
                <a:solidFill>
                  <a:srgbClr val="D7E5D8"/>
                </a:solidFill>
                <a:latin typeface="Syne Extra Bold" pitchFamily="34" charset="0"/>
                <a:ea typeface="Syne Extra Bold" pitchFamily="34" charset="-122"/>
                <a:cs typeface="Syne Extra Bold" pitchFamily="34" charset="-120"/>
              </a:rPr>
              <a:t>Divergent Series</a:t>
            </a:r>
            <a:endParaRPr lang="en-US" sz="2200" dirty="0"/>
          </a:p>
        </p:txBody>
      </p:sp>
      <p:sp>
        <p:nvSpPr>
          <p:cNvPr id="6" name="Text 2"/>
          <p:cNvSpPr/>
          <p:nvPr/>
        </p:nvSpPr>
        <p:spPr>
          <a:xfrm>
            <a:off x="6280190" y="4542711"/>
            <a:ext cx="3608070" cy="2540318"/>
          </a:xfrm>
          <a:prstGeom prst="rect">
            <a:avLst/>
          </a:prstGeom>
          <a:noFill/>
          <a:ln/>
        </p:spPr>
        <p:txBody>
          <a:bodyPr wrap="square" lIns="0" tIns="0" rIns="0" bIns="0" rtlCol="0" anchor="t"/>
          <a:lstStyle/>
          <a:p>
            <a:pPr marL="0" indent="0" algn="l">
              <a:lnSpc>
                <a:spcPts val="2850"/>
              </a:lnSpc>
              <a:buNone/>
            </a:pPr>
            <a:r>
              <a:rPr lang="en-US" sz="1750" dirty="0">
                <a:solidFill>
                  <a:srgbClr val="D7E5D8"/>
                </a:solidFill>
                <a:latin typeface="Syne" pitchFamily="34" charset="0"/>
                <a:ea typeface="Syne" pitchFamily="34" charset="-122"/>
                <a:cs typeface="Syne" pitchFamily="34" charset="-120"/>
              </a:rPr>
              <a:t>A divergent series is one where the sum of its terms does not approach a finite value. The terms of the series either increase infinitely or oscillate without settling. For example, the harmonic series (1 + 1/2 + 1/3 + 1/4 + ...) diverges.</a:t>
            </a:r>
            <a:endParaRPr lang="en-US" sz="1750" dirty="0"/>
          </a:p>
        </p:txBody>
      </p:sp>
      <p:pic>
        <p:nvPicPr>
          <p:cNvPr id="7" name="Image 2" descr="preencoded.png"/>
          <p:cNvPicPr>
            <a:picLocks noChangeAspect="1"/>
          </p:cNvPicPr>
          <p:nvPr/>
        </p:nvPicPr>
        <p:blipFill>
          <a:blip r:embed="rId5"/>
          <a:stretch>
            <a:fillRect/>
          </a:stretch>
        </p:blipFill>
        <p:spPr>
          <a:xfrm>
            <a:off x="10228421" y="2904173"/>
            <a:ext cx="566976" cy="566976"/>
          </a:xfrm>
          <a:prstGeom prst="rect">
            <a:avLst/>
          </a:prstGeom>
        </p:spPr>
      </p:pic>
      <p:sp>
        <p:nvSpPr>
          <p:cNvPr id="8" name="Text 3"/>
          <p:cNvSpPr/>
          <p:nvPr/>
        </p:nvSpPr>
        <p:spPr>
          <a:xfrm>
            <a:off x="10228421" y="3697962"/>
            <a:ext cx="3608189" cy="708660"/>
          </a:xfrm>
          <a:prstGeom prst="rect">
            <a:avLst/>
          </a:prstGeom>
          <a:noFill/>
          <a:ln/>
        </p:spPr>
        <p:txBody>
          <a:bodyPr wrap="square" lIns="0" tIns="0" rIns="0" bIns="0" rtlCol="0" anchor="t"/>
          <a:lstStyle/>
          <a:p>
            <a:pPr marL="0" indent="0" algn="l">
              <a:lnSpc>
                <a:spcPts val="2750"/>
              </a:lnSpc>
              <a:buNone/>
            </a:pPr>
            <a:r>
              <a:rPr lang="en-US" sz="2200" b="1" dirty="0">
                <a:solidFill>
                  <a:srgbClr val="D7E5D8"/>
                </a:solidFill>
                <a:latin typeface="Syne Extra Bold" pitchFamily="34" charset="0"/>
                <a:ea typeface="Syne Extra Bold" pitchFamily="34" charset="-122"/>
                <a:cs typeface="Syne Extra Bold" pitchFamily="34" charset="-120"/>
              </a:rPr>
              <a:t>Convergent Series</a:t>
            </a:r>
            <a:endParaRPr lang="en-US" sz="2200" dirty="0"/>
          </a:p>
        </p:txBody>
      </p:sp>
      <p:sp>
        <p:nvSpPr>
          <p:cNvPr id="9" name="Text 4"/>
          <p:cNvSpPr/>
          <p:nvPr/>
        </p:nvSpPr>
        <p:spPr>
          <a:xfrm>
            <a:off x="10228421" y="4542711"/>
            <a:ext cx="3608189" cy="2177415"/>
          </a:xfrm>
          <a:prstGeom prst="rect">
            <a:avLst/>
          </a:prstGeom>
          <a:noFill/>
          <a:ln/>
        </p:spPr>
        <p:txBody>
          <a:bodyPr wrap="square" lIns="0" tIns="0" rIns="0" bIns="0" rtlCol="0" anchor="t"/>
          <a:lstStyle/>
          <a:p>
            <a:pPr marL="0" indent="0" algn="l">
              <a:lnSpc>
                <a:spcPts val="2850"/>
              </a:lnSpc>
              <a:buNone/>
            </a:pPr>
            <a:r>
              <a:rPr lang="en-US" sz="1750" dirty="0">
                <a:solidFill>
                  <a:srgbClr val="D7E5D8"/>
                </a:solidFill>
                <a:latin typeface="Syne" pitchFamily="34" charset="0"/>
                <a:ea typeface="Syne" pitchFamily="34" charset="-122"/>
                <a:cs typeface="Syne" pitchFamily="34" charset="-120"/>
              </a:rPr>
              <a:t>A convergent series is one where the sum of its terms approaches a finite value as the number of terms increases. For example, the geometric series with a common ratio less than 1 converges.</a:t>
            </a:r>
            <a:endParaRPr lang="en-US" sz="1750" dirty="0"/>
          </a:p>
        </p:txBody>
      </p:sp>
      <p:pic>
        <p:nvPicPr>
          <p:cNvPr id="11" name="Picture 10">
            <a:extLst>
              <a:ext uri="{FF2B5EF4-FFF2-40B4-BE49-F238E27FC236}">
                <a16:creationId xmlns:a16="http://schemas.microsoft.com/office/drawing/2014/main" id="{E8C0232A-B7D9-4060-8AB8-1F7B5126A46F}"/>
              </a:ext>
            </a:extLst>
          </p:cNvPr>
          <p:cNvPicPr>
            <a:picLocks noChangeAspect="1"/>
          </p:cNvPicPr>
          <p:nvPr/>
        </p:nvPicPr>
        <p:blipFill>
          <a:blip r:embed="rId6"/>
          <a:stretch>
            <a:fillRect/>
          </a:stretch>
        </p:blipFill>
        <p:spPr>
          <a:xfrm>
            <a:off x="12276152" y="7625721"/>
            <a:ext cx="2276793" cy="51442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726877"/>
            <a:ext cx="7556421" cy="1417558"/>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Sum of Infinite Series</a:t>
            </a:r>
            <a:endParaRPr lang="en-US" sz="4450" dirty="0"/>
          </a:p>
        </p:txBody>
      </p:sp>
      <p:sp>
        <p:nvSpPr>
          <p:cNvPr id="4" name="Shape 1"/>
          <p:cNvSpPr/>
          <p:nvPr/>
        </p:nvSpPr>
        <p:spPr>
          <a:xfrm>
            <a:off x="1118711" y="2484596"/>
            <a:ext cx="30480" cy="5018127"/>
          </a:xfrm>
          <a:prstGeom prst="roundRect">
            <a:avLst>
              <a:gd name="adj" fmla="val 312558"/>
            </a:avLst>
          </a:prstGeom>
          <a:solidFill>
            <a:srgbClr val="6D9121"/>
          </a:solidFill>
          <a:ln/>
        </p:spPr>
      </p:sp>
      <p:sp>
        <p:nvSpPr>
          <p:cNvPr id="5" name="Shape 2"/>
          <p:cNvSpPr/>
          <p:nvPr/>
        </p:nvSpPr>
        <p:spPr>
          <a:xfrm>
            <a:off x="1358622" y="2979658"/>
            <a:ext cx="793790" cy="30480"/>
          </a:xfrm>
          <a:prstGeom prst="roundRect">
            <a:avLst>
              <a:gd name="adj" fmla="val 312558"/>
            </a:avLst>
          </a:prstGeom>
          <a:solidFill>
            <a:srgbClr val="6D9121"/>
          </a:solidFill>
          <a:ln/>
        </p:spPr>
      </p:sp>
      <p:sp>
        <p:nvSpPr>
          <p:cNvPr id="6" name="Shape 3"/>
          <p:cNvSpPr/>
          <p:nvPr/>
        </p:nvSpPr>
        <p:spPr>
          <a:xfrm>
            <a:off x="878800" y="2739747"/>
            <a:ext cx="510302" cy="510302"/>
          </a:xfrm>
          <a:prstGeom prst="roundRect">
            <a:avLst>
              <a:gd name="adj" fmla="val 18669"/>
            </a:avLst>
          </a:prstGeom>
          <a:solidFill>
            <a:srgbClr val="547808"/>
          </a:solidFill>
          <a:ln w="7620">
            <a:solidFill>
              <a:srgbClr val="6D9121"/>
            </a:solidFill>
            <a:prstDash val="solid"/>
          </a:ln>
        </p:spPr>
      </p:sp>
      <p:sp>
        <p:nvSpPr>
          <p:cNvPr id="7" name="Text 4"/>
          <p:cNvSpPr/>
          <p:nvPr/>
        </p:nvSpPr>
        <p:spPr>
          <a:xfrm>
            <a:off x="1043940" y="2824758"/>
            <a:ext cx="180023" cy="340281"/>
          </a:xfrm>
          <a:prstGeom prst="rect">
            <a:avLst/>
          </a:prstGeom>
          <a:noFill/>
          <a:ln/>
        </p:spPr>
        <p:txBody>
          <a:bodyPr wrap="none" lIns="0" tIns="0" rIns="0" bIns="0" rtlCol="0" anchor="t"/>
          <a:lstStyle/>
          <a:p>
            <a:pPr marL="0" indent="0" algn="ctr">
              <a:lnSpc>
                <a:spcPts val="2650"/>
              </a:lnSpc>
              <a:buNone/>
            </a:pPr>
            <a:r>
              <a:rPr lang="en-US" sz="2650" b="1" dirty="0">
                <a:solidFill>
                  <a:srgbClr val="FFFFFF"/>
                </a:solidFill>
                <a:latin typeface="Syne Extra Bold" pitchFamily="34" charset="0"/>
                <a:ea typeface="Syne Extra Bold" pitchFamily="34" charset="-122"/>
                <a:cs typeface="Syne Extra Bold" pitchFamily="34" charset="-120"/>
              </a:rPr>
              <a:t>1</a:t>
            </a:r>
            <a:endParaRPr lang="en-US" sz="2650" dirty="0"/>
          </a:p>
        </p:txBody>
      </p:sp>
      <p:sp>
        <p:nvSpPr>
          <p:cNvPr id="8" name="Text 5"/>
          <p:cNvSpPr/>
          <p:nvPr/>
        </p:nvSpPr>
        <p:spPr>
          <a:xfrm>
            <a:off x="2381488" y="2711410"/>
            <a:ext cx="3873698" cy="354330"/>
          </a:xfrm>
          <a:prstGeom prst="rect">
            <a:avLst/>
          </a:prstGeom>
          <a:noFill/>
          <a:ln/>
        </p:spPr>
        <p:txBody>
          <a:bodyPr wrap="none" lIns="0" tIns="0" rIns="0" bIns="0" rtlCol="0" anchor="t"/>
          <a:lstStyle/>
          <a:p>
            <a:pPr marL="0" indent="0" algn="l">
              <a:lnSpc>
                <a:spcPts val="2750"/>
              </a:lnSpc>
              <a:buNone/>
            </a:pPr>
            <a:r>
              <a:rPr lang="en-US" sz="2200" b="1" dirty="0">
                <a:solidFill>
                  <a:srgbClr val="D7E5D8"/>
                </a:solidFill>
                <a:latin typeface="Syne Extra Bold" pitchFamily="34" charset="0"/>
                <a:ea typeface="Syne Extra Bold" pitchFamily="34" charset="-122"/>
                <a:cs typeface="Syne Extra Bold" pitchFamily="34" charset="-120"/>
              </a:rPr>
              <a:t>Geometric Series</a:t>
            </a:r>
            <a:endParaRPr lang="en-US" sz="2200" dirty="0"/>
          </a:p>
        </p:txBody>
      </p:sp>
      <p:sp>
        <p:nvSpPr>
          <p:cNvPr id="9" name="Text 6"/>
          <p:cNvSpPr/>
          <p:nvPr/>
        </p:nvSpPr>
        <p:spPr>
          <a:xfrm>
            <a:off x="2381488" y="3201829"/>
            <a:ext cx="5968722" cy="1451610"/>
          </a:xfrm>
          <a:prstGeom prst="rect">
            <a:avLst/>
          </a:prstGeom>
          <a:noFill/>
          <a:ln/>
        </p:spPr>
        <p:txBody>
          <a:bodyPr wrap="square" lIns="0" tIns="0" rIns="0" bIns="0" rtlCol="0" anchor="t"/>
          <a:lstStyle/>
          <a:p>
            <a:pPr marL="0" indent="0" algn="l">
              <a:lnSpc>
                <a:spcPts val="2850"/>
              </a:lnSpc>
              <a:buNone/>
            </a:pPr>
            <a:r>
              <a:rPr lang="en-US" sz="1750" dirty="0">
                <a:solidFill>
                  <a:srgbClr val="D7E5D8"/>
                </a:solidFill>
                <a:latin typeface="Syne" pitchFamily="34" charset="0"/>
                <a:ea typeface="Syne" pitchFamily="34" charset="-122"/>
                <a:cs typeface="Syne" pitchFamily="34" charset="-120"/>
              </a:rPr>
              <a:t>For a geometric series with a common ratio less than 1, the sum of the infinite series can be calculated using the formula S = a1 / (1 - r), where a1 is the first term and r is the common ratio.</a:t>
            </a:r>
            <a:endParaRPr lang="en-US" sz="1750" dirty="0"/>
          </a:p>
        </p:txBody>
      </p:sp>
      <p:sp>
        <p:nvSpPr>
          <p:cNvPr id="10" name="Shape 7"/>
          <p:cNvSpPr/>
          <p:nvPr/>
        </p:nvSpPr>
        <p:spPr>
          <a:xfrm>
            <a:off x="1358622" y="5602129"/>
            <a:ext cx="793790" cy="30480"/>
          </a:xfrm>
          <a:prstGeom prst="roundRect">
            <a:avLst>
              <a:gd name="adj" fmla="val 312558"/>
            </a:avLst>
          </a:prstGeom>
          <a:solidFill>
            <a:srgbClr val="6D9121"/>
          </a:solidFill>
          <a:ln/>
        </p:spPr>
      </p:sp>
      <p:sp>
        <p:nvSpPr>
          <p:cNvPr id="11" name="Shape 8"/>
          <p:cNvSpPr/>
          <p:nvPr/>
        </p:nvSpPr>
        <p:spPr>
          <a:xfrm>
            <a:off x="878800" y="5362218"/>
            <a:ext cx="510302" cy="510302"/>
          </a:xfrm>
          <a:prstGeom prst="roundRect">
            <a:avLst>
              <a:gd name="adj" fmla="val 18669"/>
            </a:avLst>
          </a:prstGeom>
          <a:solidFill>
            <a:srgbClr val="547808"/>
          </a:solidFill>
          <a:ln w="7620">
            <a:solidFill>
              <a:srgbClr val="6D9121"/>
            </a:solidFill>
            <a:prstDash val="solid"/>
          </a:ln>
        </p:spPr>
      </p:sp>
      <p:sp>
        <p:nvSpPr>
          <p:cNvPr id="12" name="Text 9"/>
          <p:cNvSpPr/>
          <p:nvPr/>
        </p:nvSpPr>
        <p:spPr>
          <a:xfrm>
            <a:off x="963335" y="5447228"/>
            <a:ext cx="341233" cy="340281"/>
          </a:xfrm>
          <a:prstGeom prst="rect">
            <a:avLst/>
          </a:prstGeom>
          <a:noFill/>
          <a:ln/>
        </p:spPr>
        <p:txBody>
          <a:bodyPr wrap="none" lIns="0" tIns="0" rIns="0" bIns="0" rtlCol="0" anchor="t"/>
          <a:lstStyle/>
          <a:p>
            <a:pPr marL="0" indent="0" algn="ctr">
              <a:lnSpc>
                <a:spcPts val="2650"/>
              </a:lnSpc>
              <a:buNone/>
            </a:pPr>
            <a:r>
              <a:rPr lang="en-US" sz="2650" b="1" dirty="0">
                <a:solidFill>
                  <a:srgbClr val="FFFFFF"/>
                </a:solidFill>
                <a:latin typeface="Syne Extra Bold" pitchFamily="34" charset="0"/>
                <a:ea typeface="Syne Extra Bold" pitchFamily="34" charset="-122"/>
                <a:cs typeface="Syne Extra Bold" pitchFamily="34" charset="-120"/>
              </a:rPr>
              <a:t>2</a:t>
            </a:r>
            <a:endParaRPr lang="en-US" sz="2650" dirty="0"/>
          </a:p>
        </p:txBody>
      </p:sp>
      <p:sp>
        <p:nvSpPr>
          <p:cNvPr id="13" name="Text 10"/>
          <p:cNvSpPr/>
          <p:nvPr/>
        </p:nvSpPr>
        <p:spPr>
          <a:xfrm>
            <a:off x="2381488" y="5333881"/>
            <a:ext cx="2835235" cy="354330"/>
          </a:xfrm>
          <a:prstGeom prst="rect">
            <a:avLst/>
          </a:prstGeom>
          <a:noFill/>
          <a:ln/>
        </p:spPr>
        <p:txBody>
          <a:bodyPr wrap="none" lIns="0" tIns="0" rIns="0" bIns="0" rtlCol="0" anchor="t"/>
          <a:lstStyle/>
          <a:p>
            <a:pPr marL="0" indent="0" algn="l">
              <a:lnSpc>
                <a:spcPts val="2750"/>
              </a:lnSpc>
              <a:buNone/>
            </a:pPr>
            <a:r>
              <a:rPr lang="en-US" sz="2200" b="1" dirty="0">
                <a:solidFill>
                  <a:srgbClr val="D7E5D8"/>
                </a:solidFill>
                <a:latin typeface="Syne Extra Bold" pitchFamily="34" charset="0"/>
                <a:ea typeface="Syne Extra Bold" pitchFamily="34" charset="-122"/>
                <a:cs typeface="Syne Extra Bold" pitchFamily="34" charset="-120"/>
              </a:rPr>
              <a:t>Other Series</a:t>
            </a:r>
            <a:endParaRPr lang="en-US" sz="2200" dirty="0"/>
          </a:p>
        </p:txBody>
      </p:sp>
      <p:sp>
        <p:nvSpPr>
          <p:cNvPr id="14" name="Text 11"/>
          <p:cNvSpPr/>
          <p:nvPr/>
        </p:nvSpPr>
        <p:spPr>
          <a:xfrm>
            <a:off x="2381488" y="5824299"/>
            <a:ext cx="5968722" cy="1451610"/>
          </a:xfrm>
          <a:prstGeom prst="rect">
            <a:avLst/>
          </a:prstGeom>
          <a:noFill/>
          <a:ln/>
        </p:spPr>
        <p:txBody>
          <a:bodyPr wrap="square" lIns="0" tIns="0" rIns="0" bIns="0" rtlCol="0" anchor="t"/>
          <a:lstStyle/>
          <a:p>
            <a:pPr marL="0" indent="0" algn="l">
              <a:lnSpc>
                <a:spcPts val="2850"/>
              </a:lnSpc>
              <a:buNone/>
            </a:pPr>
            <a:r>
              <a:rPr lang="en-US" sz="1750" dirty="0">
                <a:solidFill>
                  <a:srgbClr val="D7E5D8"/>
                </a:solidFill>
                <a:latin typeface="Syne" pitchFamily="34" charset="0"/>
                <a:ea typeface="Syne" pitchFamily="34" charset="-122"/>
                <a:cs typeface="Syne" pitchFamily="34" charset="-120"/>
              </a:rPr>
              <a:t>For other types of infinite series, various convergence tests like the ratio test, integral test, and comparison test can be used to determine whether the series converges or diverges, and to calculate its sum if it converges.</a:t>
            </a:r>
            <a:endParaRPr lang="en-US" sz="1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572214" y="1227653"/>
            <a:ext cx="12170926" cy="510897"/>
          </a:xfrm>
          <a:prstGeom prst="rect">
            <a:avLst/>
          </a:prstGeom>
          <a:noFill/>
          <a:ln/>
        </p:spPr>
        <p:txBody>
          <a:bodyPr wrap="none" lIns="0" tIns="0" rIns="0" bIns="0" rtlCol="0" anchor="t"/>
          <a:lstStyle/>
          <a:p>
            <a:pPr marL="0" indent="0">
              <a:lnSpc>
                <a:spcPts val="4000"/>
              </a:lnSpc>
              <a:buNone/>
            </a:pPr>
            <a:r>
              <a:rPr lang="en-US" sz="3200" b="1" dirty="0">
                <a:solidFill>
                  <a:srgbClr val="F0F4F1"/>
                </a:solidFill>
                <a:latin typeface="Syne Extra Bold" pitchFamily="34" charset="0"/>
                <a:ea typeface="Syne Extra Bold" pitchFamily="34" charset="-122"/>
                <a:cs typeface="Syne Extra Bold" pitchFamily="34" charset="-120"/>
              </a:rPr>
              <a:t>Applications of Sequences and Series</a:t>
            </a:r>
            <a:endParaRPr lang="en-US" sz="3200" dirty="0"/>
          </a:p>
        </p:txBody>
      </p:sp>
      <p:pic>
        <p:nvPicPr>
          <p:cNvPr id="3" name="Image 0" descr="preencoded.png"/>
          <p:cNvPicPr>
            <a:picLocks noChangeAspect="1"/>
          </p:cNvPicPr>
          <p:nvPr/>
        </p:nvPicPr>
        <p:blipFill>
          <a:blip r:embed="rId3"/>
          <a:stretch>
            <a:fillRect/>
          </a:stretch>
        </p:blipFill>
        <p:spPr>
          <a:xfrm>
            <a:off x="3109198" y="2065496"/>
            <a:ext cx="1668780" cy="1203484"/>
          </a:xfrm>
          <a:prstGeom prst="rect">
            <a:avLst/>
          </a:prstGeom>
        </p:spPr>
      </p:pic>
      <p:sp>
        <p:nvSpPr>
          <p:cNvPr id="4" name="Text 1"/>
          <p:cNvSpPr/>
          <p:nvPr/>
        </p:nvSpPr>
        <p:spPr>
          <a:xfrm>
            <a:off x="3889534" y="2659618"/>
            <a:ext cx="108109" cy="327065"/>
          </a:xfrm>
          <a:prstGeom prst="rect">
            <a:avLst/>
          </a:prstGeom>
          <a:noFill/>
          <a:ln/>
        </p:spPr>
        <p:txBody>
          <a:bodyPr wrap="none" lIns="0" tIns="0" rIns="0" bIns="0" rtlCol="0" anchor="t"/>
          <a:lstStyle/>
          <a:p>
            <a:pPr marL="0" indent="0" algn="ctr">
              <a:lnSpc>
                <a:spcPts val="2550"/>
              </a:lnSpc>
              <a:buNone/>
            </a:pPr>
            <a:r>
              <a:rPr lang="en-US" sz="1600" b="1" dirty="0">
                <a:solidFill>
                  <a:srgbClr val="FFFFFF"/>
                </a:solidFill>
                <a:latin typeface="Syne Extra Bold" pitchFamily="34" charset="0"/>
                <a:ea typeface="Syne Extra Bold" pitchFamily="34" charset="-122"/>
                <a:cs typeface="Syne Extra Bold" pitchFamily="34" charset="-120"/>
              </a:rPr>
              <a:t>1</a:t>
            </a:r>
            <a:endParaRPr lang="en-US" sz="1600" dirty="0"/>
          </a:p>
        </p:txBody>
      </p:sp>
      <p:sp>
        <p:nvSpPr>
          <p:cNvPr id="5" name="Text 2"/>
          <p:cNvSpPr/>
          <p:nvPr/>
        </p:nvSpPr>
        <p:spPr>
          <a:xfrm>
            <a:off x="4941451" y="2359700"/>
            <a:ext cx="3069074" cy="255508"/>
          </a:xfrm>
          <a:prstGeom prst="rect">
            <a:avLst/>
          </a:prstGeom>
          <a:noFill/>
          <a:ln/>
        </p:spPr>
        <p:txBody>
          <a:bodyPr wrap="none" lIns="0" tIns="0" rIns="0" bIns="0" rtlCol="0" anchor="t"/>
          <a:lstStyle/>
          <a:p>
            <a:pPr marL="0" indent="0" algn="l">
              <a:lnSpc>
                <a:spcPts val="2000"/>
              </a:lnSpc>
              <a:buNone/>
            </a:pPr>
            <a:r>
              <a:rPr lang="en-US" sz="1600" b="1" dirty="0">
                <a:solidFill>
                  <a:srgbClr val="D7E5D8"/>
                </a:solidFill>
                <a:latin typeface="Syne Extra Bold" pitchFamily="34" charset="0"/>
                <a:ea typeface="Syne Extra Bold" pitchFamily="34" charset="-122"/>
                <a:cs typeface="Syne Extra Bold" pitchFamily="34" charset="-120"/>
              </a:rPr>
              <a:t>Financial Modeling</a:t>
            </a:r>
            <a:endParaRPr lang="en-US" sz="1600" dirty="0"/>
          </a:p>
        </p:txBody>
      </p:sp>
      <p:sp>
        <p:nvSpPr>
          <p:cNvPr id="6" name="Text 3"/>
          <p:cNvSpPr/>
          <p:nvPr/>
        </p:nvSpPr>
        <p:spPr>
          <a:xfrm>
            <a:off x="4941451" y="2713315"/>
            <a:ext cx="7983498" cy="261461"/>
          </a:xfrm>
          <a:prstGeom prst="rect">
            <a:avLst/>
          </a:prstGeom>
          <a:noFill/>
          <a:ln/>
        </p:spPr>
        <p:txBody>
          <a:bodyPr wrap="none" lIns="0" tIns="0" rIns="0" bIns="0" rtlCol="0" anchor="t"/>
          <a:lstStyle/>
          <a:p>
            <a:pPr marL="0" indent="0" algn="l">
              <a:lnSpc>
                <a:spcPts val="2050"/>
              </a:lnSpc>
              <a:buNone/>
            </a:pPr>
            <a:r>
              <a:rPr lang="en-US" sz="1250" dirty="0">
                <a:solidFill>
                  <a:srgbClr val="D7E5D8"/>
                </a:solidFill>
                <a:latin typeface="Syne" pitchFamily="34" charset="0"/>
                <a:ea typeface="Syne" pitchFamily="34" charset="-122"/>
                <a:cs typeface="Syne" pitchFamily="34" charset="-120"/>
              </a:rPr>
              <a:t>Sequences and series are used to model financial growth, such as compound interest, annuities, and mortgages.</a:t>
            </a:r>
            <a:endParaRPr lang="en-US" sz="1250" dirty="0"/>
          </a:p>
        </p:txBody>
      </p:sp>
      <p:sp>
        <p:nvSpPr>
          <p:cNvPr id="7" name="Shape 4"/>
          <p:cNvSpPr/>
          <p:nvPr/>
        </p:nvSpPr>
        <p:spPr>
          <a:xfrm>
            <a:off x="4818817" y="3279815"/>
            <a:ext cx="9198531" cy="11430"/>
          </a:xfrm>
          <a:prstGeom prst="roundRect">
            <a:avLst>
              <a:gd name="adj" fmla="val 600841"/>
            </a:avLst>
          </a:prstGeom>
          <a:solidFill>
            <a:srgbClr val="6D9121"/>
          </a:solidFill>
          <a:ln/>
        </p:spPr>
      </p:sp>
      <p:pic>
        <p:nvPicPr>
          <p:cNvPr id="8" name="Image 1" descr="preencoded.png"/>
          <p:cNvPicPr>
            <a:picLocks noChangeAspect="1"/>
          </p:cNvPicPr>
          <p:nvPr/>
        </p:nvPicPr>
        <p:blipFill>
          <a:blip r:embed="rId4"/>
          <a:stretch>
            <a:fillRect/>
          </a:stretch>
        </p:blipFill>
        <p:spPr>
          <a:xfrm>
            <a:off x="2274808" y="3309818"/>
            <a:ext cx="3337679" cy="1203484"/>
          </a:xfrm>
          <a:prstGeom prst="rect">
            <a:avLst/>
          </a:prstGeom>
        </p:spPr>
      </p:pic>
      <p:sp>
        <p:nvSpPr>
          <p:cNvPr id="9" name="Text 5"/>
          <p:cNvSpPr/>
          <p:nvPr/>
        </p:nvSpPr>
        <p:spPr>
          <a:xfrm>
            <a:off x="3841075" y="3747968"/>
            <a:ext cx="205026" cy="327065"/>
          </a:xfrm>
          <a:prstGeom prst="rect">
            <a:avLst/>
          </a:prstGeom>
          <a:noFill/>
          <a:ln/>
        </p:spPr>
        <p:txBody>
          <a:bodyPr wrap="none" lIns="0" tIns="0" rIns="0" bIns="0" rtlCol="0" anchor="t"/>
          <a:lstStyle/>
          <a:p>
            <a:pPr marL="0" indent="0" algn="ctr">
              <a:lnSpc>
                <a:spcPts val="2550"/>
              </a:lnSpc>
              <a:buNone/>
            </a:pPr>
            <a:r>
              <a:rPr lang="en-US" sz="1600" b="1" dirty="0">
                <a:solidFill>
                  <a:srgbClr val="FFFFFF"/>
                </a:solidFill>
                <a:latin typeface="Syne Extra Bold" pitchFamily="34" charset="0"/>
                <a:ea typeface="Syne Extra Bold" pitchFamily="34" charset="-122"/>
                <a:cs typeface="Syne Extra Bold" pitchFamily="34" charset="-120"/>
              </a:rPr>
              <a:t>2</a:t>
            </a:r>
            <a:endParaRPr lang="en-US" sz="1600" dirty="0"/>
          </a:p>
        </p:txBody>
      </p:sp>
      <p:sp>
        <p:nvSpPr>
          <p:cNvPr id="10" name="Text 6"/>
          <p:cNvSpPr/>
          <p:nvPr/>
        </p:nvSpPr>
        <p:spPr>
          <a:xfrm>
            <a:off x="5775960" y="3473291"/>
            <a:ext cx="2043827" cy="255508"/>
          </a:xfrm>
          <a:prstGeom prst="rect">
            <a:avLst/>
          </a:prstGeom>
          <a:noFill/>
          <a:ln/>
        </p:spPr>
        <p:txBody>
          <a:bodyPr wrap="none" lIns="0" tIns="0" rIns="0" bIns="0" rtlCol="0" anchor="t"/>
          <a:lstStyle/>
          <a:p>
            <a:pPr marL="0" indent="0" algn="l">
              <a:lnSpc>
                <a:spcPts val="2000"/>
              </a:lnSpc>
              <a:buNone/>
            </a:pPr>
            <a:r>
              <a:rPr lang="en-US" sz="1600" b="1" dirty="0">
                <a:solidFill>
                  <a:srgbClr val="D7E5D8"/>
                </a:solidFill>
                <a:latin typeface="Syne Extra Bold" pitchFamily="34" charset="0"/>
                <a:ea typeface="Syne Extra Bold" pitchFamily="34" charset="-122"/>
                <a:cs typeface="Syne Extra Bold" pitchFamily="34" charset="-120"/>
              </a:rPr>
              <a:t>Engineering</a:t>
            </a:r>
            <a:endParaRPr lang="en-US" sz="1600" dirty="0"/>
          </a:p>
        </p:txBody>
      </p:sp>
      <p:sp>
        <p:nvSpPr>
          <p:cNvPr id="11" name="Text 7"/>
          <p:cNvSpPr/>
          <p:nvPr/>
        </p:nvSpPr>
        <p:spPr>
          <a:xfrm>
            <a:off x="5775960" y="3826907"/>
            <a:ext cx="8118753" cy="522922"/>
          </a:xfrm>
          <a:prstGeom prst="rect">
            <a:avLst/>
          </a:prstGeom>
          <a:noFill/>
          <a:ln/>
        </p:spPr>
        <p:txBody>
          <a:bodyPr wrap="square" lIns="0" tIns="0" rIns="0" bIns="0" rtlCol="0" anchor="t"/>
          <a:lstStyle/>
          <a:p>
            <a:pPr marL="0" indent="0" algn="l">
              <a:lnSpc>
                <a:spcPts val="2050"/>
              </a:lnSpc>
              <a:buNone/>
            </a:pPr>
            <a:r>
              <a:rPr lang="en-US" sz="1250" dirty="0">
                <a:solidFill>
                  <a:srgbClr val="D7E5D8"/>
                </a:solidFill>
                <a:latin typeface="Syne" pitchFamily="34" charset="0"/>
                <a:ea typeface="Syne" pitchFamily="34" charset="-122"/>
                <a:cs typeface="Syne" pitchFamily="34" charset="-120"/>
              </a:rPr>
              <a:t>They are used in analyzing and predicting the behavior of systems over time, such as in signal processing, control systems, and structural analysis.</a:t>
            </a:r>
            <a:endParaRPr lang="en-US" sz="1250" dirty="0"/>
          </a:p>
        </p:txBody>
      </p:sp>
      <p:sp>
        <p:nvSpPr>
          <p:cNvPr id="12" name="Shape 8"/>
          <p:cNvSpPr/>
          <p:nvPr/>
        </p:nvSpPr>
        <p:spPr>
          <a:xfrm>
            <a:off x="5653326" y="4524137"/>
            <a:ext cx="8364022" cy="11430"/>
          </a:xfrm>
          <a:prstGeom prst="roundRect">
            <a:avLst>
              <a:gd name="adj" fmla="val 600841"/>
            </a:avLst>
          </a:prstGeom>
          <a:solidFill>
            <a:srgbClr val="6D9121"/>
          </a:solidFill>
          <a:ln/>
        </p:spPr>
      </p:sp>
      <p:pic>
        <p:nvPicPr>
          <p:cNvPr id="13" name="Image 2" descr="preencoded.png"/>
          <p:cNvPicPr>
            <a:picLocks noChangeAspect="1"/>
          </p:cNvPicPr>
          <p:nvPr/>
        </p:nvPicPr>
        <p:blipFill>
          <a:blip r:embed="rId5"/>
          <a:stretch>
            <a:fillRect/>
          </a:stretch>
        </p:blipFill>
        <p:spPr>
          <a:xfrm>
            <a:off x="1440299" y="4554141"/>
            <a:ext cx="5006578" cy="1203484"/>
          </a:xfrm>
          <a:prstGeom prst="rect">
            <a:avLst/>
          </a:prstGeom>
        </p:spPr>
      </p:pic>
      <p:sp>
        <p:nvSpPr>
          <p:cNvPr id="14" name="Text 9"/>
          <p:cNvSpPr/>
          <p:nvPr/>
        </p:nvSpPr>
        <p:spPr>
          <a:xfrm>
            <a:off x="3835718" y="4992291"/>
            <a:ext cx="215622" cy="327065"/>
          </a:xfrm>
          <a:prstGeom prst="rect">
            <a:avLst/>
          </a:prstGeom>
          <a:noFill/>
          <a:ln/>
        </p:spPr>
        <p:txBody>
          <a:bodyPr wrap="none" lIns="0" tIns="0" rIns="0" bIns="0" rtlCol="0" anchor="t"/>
          <a:lstStyle/>
          <a:p>
            <a:pPr marL="0" indent="0" algn="ctr">
              <a:lnSpc>
                <a:spcPts val="2550"/>
              </a:lnSpc>
              <a:buNone/>
            </a:pPr>
            <a:r>
              <a:rPr lang="en-US" sz="1600" b="1" dirty="0">
                <a:solidFill>
                  <a:srgbClr val="FFFFFF"/>
                </a:solidFill>
                <a:latin typeface="Syne Extra Bold" pitchFamily="34" charset="0"/>
                <a:ea typeface="Syne Extra Bold" pitchFamily="34" charset="-122"/>
                <a:cs typeface="Syne Extra Bold" pitchFamily="34" charset="-120"/>
              </a:rPr>
              <a:t>3</a:t>
            </a:r>
            <a:endParaRPr lang="en-US" sz="1600" dirty="0"/>
          </a:p>
        </p:txBody>
      </p:sp>
      <p:sp>
        <p:nvSpPr>
          <p:cNvPr id="15" name="Text 10"/>
          <p:cNvSpPr/>
          <p:nvPr/>
        </p:nvSpPr>
        <p:spPr>
          <a:xfrm>
            <a:off x="6610350" y="4848344"/>
            <a:ext cx="3051691" cy="255508"/>
          </a:xfrm>
          <a:prstGeom prst="rect">
            <a:avLst/>
          </a:prstGeom>
          <a:noFill/>
          <a:ln/>
        </p:spPr>
        <p:txBody>
          <a:bodyPr wrap="none" lIns="0" tIns="0" rIns="0" bIns="0" rtlCol="0" anchor="t"/>
          <a:lstStyle/>
          <a:p>
            <a:pPr marL="0" indent="0" algn="l">
              <a:lnSpc>
                <a:spcPts val="2000"/>
              </a:lnSpc>
              <a:buNone/>
            </a:pPr>
            <a:r>
              <a:rPr lang="en-US" sz="1600" b="1" dirty="0">
                <a:solidFill>
                  <a:srgbClr val="D7E5D8"/>
                </a:solidFill>
                <a:latin typeface="Syne Extra Bold" pitchFamily="34" charset="0"/>
                <a:ea typeface="Syne Extra Bold" pitchFamily="34" charset="-122"/>
                <a:cs typeface="Syne Extra Bold" pitchFamily="34" charset="-120"/>
              </a:rPr>
              <a:t>Computer Science</a:t>
            </a:r>
            <a:endParaRPr lang="en-US" sz="1600" dirty="0"/>
          </a:p>
        </p:txBody>
      </p:sp>
      <p:sp>
        <p:nvSpPr>
          <p:cNvPr id="16" name="Text 11"/>
          <p:cNvSpPr/>
          <p:nvPr/>
        </p:nvSpPr>
        <p:spPr>
          <a:xfrm>
            <a:off x="6610350" y="5201960"/>
            <a:ext cx="6696551" cy="261461"/>
          </a:xfrm>
          <a:prstGeom prst="rect">
            <a:avLst/>
          </a:prstGeom>
          <a:noFill/>
          <a:ln/>
        </p:spPr>
        <p:txBody>
          <a:bodyPr wrap="none" lIns="0" tIns="0" rIns="0" bIns="0" rtlCol="0" anchor="t"/>
          <a:lstStyle/>
          <a:p>
            <a:pPr marL="0" indent="0" algn="l">
              <a:lnSpc>
                <a:spcPts val="2050"/>
              </a:lnSpc>
              <a:buNone/>
            </a:pPr>
            <a:r>
              <a:rPr lang="en-US" sz="1250" dirty="0">
                <a:solidFill>
                  <a:srgbClr val="D7E5D8"/>
                </a:solidFill>
                <a:latin typeface="Syne" pitchFamily="34" charset="0"/>
                <a:ea typeface="Syne" pitchFamily="34" charset="-122"/>
                <a:cs typeface="Syne" pitchFamily="34" charset="-120"/>
              </a:rPr>
              <a:t>They are used in algorithms for data compression, image processing, and artificial intelligence.</a:t>
            </a:r>
            <a:endParaRPr lang="en-US" sz="1250" dirty="0"/>
          </a:p>
        </p:txBody>
      </p:sp>
      <p:sp>
        <p:nvSpPr>
          <p:cNvPr id="17" name="Shape 12"/>
          <p:cNvSpPr/>
          <p:nvPr/>
        </p:nvSpPr>
        <p:spPr>
          <a:xfrm>
            <a:off x="6487716" y="5768459"/>
            <a:ext cx="7529632" cy="11430"/>
          </a:xfrm>
          <a:prstGeom prst="roundRect">
            <a:avLst>
              <a:gd name="adj" fmla="val 600841"/>
            </a:avLst>
          </a:prstGeom>
          <a:solidFill>
            <a:srgbClr val="6D9121"/>
          </a:solidFill>
          <a:ln/>
        </p:spPr>
      </p:sp>
      <p:pic>
        <p:nvPicPr>
          <p:cNvPr id="18" name="Image 3" descr="preencoded.png"/>
          <p:cNvPicPr>
            <a:picLocks noChangeAspect="1"/>
          </p:cNvPicPr>
          <p:nvPr/>
        </p:nvPicPr>
        <p:blipFill>
          <a:blip r:embed="rId6"/>
          <a:stretch>
            <a:fillRect/>
          </a:stretch>
        </p:blipFill>
        <p:spPr>
          <a:xfrm>
            <a:off x="605909" y="5798463"/>
            <a:ext cx="6675477" cy="1203484"/>
          </a:xfrm>
          <a:prstGeom prst="rect">
            <a:avLst/>
          </a:prstGeom>
        </p:spPr>
      </p:pic>
      <p:sp>
        <p:nvSpPr>
          <p:cNvPr id="19" name="Text 13"/>
          <p:cNvSpPr/>
          <p:nvPr/>
        </p:nvSpPr>
        <p:spPr>
          <a:xfrm>
            <a:off x="3831788" y="6236613"/>
            <a:ext cx="223599" cy="327065"/>
          </a:xfrm>
          <a:prstGeom prst="rect">
            <a:avLst/>
          </a:prstGeom>
          <a:noFill/>
          <a:ln/>
        </p:spPr>
        <p:txBody>
          <a:bodyPr wrap="none" lIns="0" tIns="0" rIns="0" bIns="0" rtlCol="0" anchor="t"/>
          <a:lstStyle/>
          <a:p>
            <a:pPr marL="0" indent="0" algn="ctr">
              <a:lnSpc>
                <a:spcPts val="2550"/>
              </a:lnSpc>
              <a:buNone/>
            </a:pPr>
            <a:r>
              <a:rPr lang="en-US" sz="1600" b="1" dirty="0">
                <a:solidFill>
                  <a:srgbClr val="FFFFFF"/>
                </a:solidFill>
                <a:latin typeface="Syne Extra Bold" pitchFamily="34" charset="0"/>
                <a:ea typeface="Syne Extra Bold" pitchFamily="34" charset="-122"/>
                <a:cs typeface="Syne Extra Bold" pitchFamily="34" charset="-120"/>
              </a:rPr>
              <a:t>4</a:t>
            </a:r>
            <a:endParaRPr lang="en-US" sz="1600" dirty="0"/>
          </a:p>
        </p:txBody>
      </p:sp>
      <p:sp>
        <p:nvSpPr>
          <p:cNvPr id="20" name="Text 14"/>
          <p:cNvSpPr/>
          <p:nvPr/>
        </p:nvSpPr>
        <p:spPr>
          <a:xfrm>
            <a:off x="7444859" y="5961936"/>
            <a:ext cx="2043827" cy="255508"/>
          </a:xfrm>
          <a:prstGeom prst="rect">
            <a:avLst/>
          </a:prstGeom>
          <a:noFill/>
          <a:ln/>
        </p:spPr>
        <p:txBody>
          <a:bodyPr wrap="none" lIns="0" tIns="0" rIns="0" bIns="0" rtlCol="0" anchor="t"/>
          <a:lstStyle/>
          <a:p>
            <a:pPr marL="0" indent="0" algn="l">
              <a:lnSpc>
                <a:spcPts val="2000"/>
              </a:lnSpc>
              <a:buNone/>
            </a:pPr>
            <a:r>
              <a:rPr lang="en-US" sz="1600" b="1" dirty="0">
                <a:solidFill>
                  <a:srgbClr val="D7E5D8"/>
                </a:solidFill>
                <a:latin typeface="Syne Extra Bold" pitchFamily="34" charset="0"/>
                <a:ea typeface="Syne Extra Bold" pitchFamily="34" charset="-122"/>
                <a:cs typeface="Syne Extra Bold" pitchFamily="34" charset="-120"/>
              </a:rPr>
              <a:t>Physics</a:t>
            </a:r>
            <a:endParaRPr lang="en-US" sz="1600" dirty="0"/>
          </a:p>
        </p:txBody>
      </p:sp>
      <p:sp>
        <p:nvSpPr>
          <p:cNvPr id="21" name="Text 15"/>
          <p:cNvSpPr/>
          <p:nvPr/>
        </p:nvSpPr>
        <p:spPr>
          <a:xfrm>
            <a:off x="7444859" y="6315551"/>
            <a:ext cx="6449854" cy="522922"/>
          </a:xfrm>
          <a:prstGeom prst="rect">
            <a:avLst/>
          </a:prstGeom>
          <a:noFill/>
          <a:ln/>
        </p:spPr>
        <p:txBody>
          <a:bodyPr wrap="square" lIns="0" tIns="0" rIns="0" bIns="0" rtlCol="0" anchor="t"/>
          <a:lstStyle/>
          <a:p>
            <a:pPr marL="0" indent="0" algn="l">
              <a:lnSpc>
                <a:spcPts val="2050"/>
              </a:lnSpc>
              <a:buNone/>
            </a:pPr>
            <a:r>
              <a:rPr lang="en-US" sz="1250" dirty="0">
                <a:solidFill>
                  <a:srgbClr val="D7E5D8"/>
                </a:solidFill>
                <a:latin typeface="Syne" pitchFamily="34" charset="0"/>
                <a:ea typeface="Syne" pitchFamily="34" charset="-122"/>
                <a:cs typeface="Syne" pitchFamily="34" charset="-120"/>
              </a:rPr>
              <a:t>Sequences and series are used in describing periodic phenomena, such as waves and oscillations, as well as in modeling radioactive decay and other processes.</a:t>
            </a:r>
            <a:endParaRPr lang="en-US" sz="1250" dirty="0"/>
          </a:p>
        </p:txBody>
      </p:sp>
      <p:pic>
        <p:nvPicPr>
          <p:cNvPr id="23" name="Picture 22">
            <a:extLst>
              <a:ext uri="{FF2B5EF4-FFF2-40B4-BE49-F238E27FC236}">
                <a16:creationId xmlns:a16="http://schemas.microsoft.com/office/drawing/2014/main" id="{3C95AA59-1BB5-41A9-A99E-759908FD269E}"/>
              </a:ext>
            </a:extLst>
          </p:cNvPr>
          <p:cNvPicPr>
            <a:picLocks noChangeAspect="1"/>
          </p:cNvPicPr>
          <p:nvPr/>
        </p:nvPicPr>
        <p:blipFill>
          <a:blip r:embed="rId7"/>
          <a:stretch>
            <a:fillRect/>
          </a:stretch>
        </p:blipFill>
        <p:spPr>
          <a:xfrm>
            <a:off x="12353607" y="7605624"/>
            <a:ext cx="2276793" cy="51442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2147173"/>
            <a:ext cx="7556421" cy="1417558"/>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Conclusion and Key Takeaways</a:t>
            </a:r>
            <a:endParaRPr lang="en-US" sz="4450" dirty="0"/>
          </a:p>
        </p:txBody>
      </p:sp>
      <p:sp>
        <p:nvSpPr>
          <p:cNvPr id="4" name="Text 1"/>
          <p:cNvSpPr/>
          <p:nvPr/>
        </p:nvSpPr>
        <p:spPr>
          <a:xfrm>
            <a:off x="6280190" y="3904893"/>
            <a:ext cx="7556421" cy="2177415"/>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Sequences and series are fundamental concepts in mathematics with far-reaching applications. We have explored the definitions, properties, and convergence of sequences and series. We also saw how these concepts are used in various fields to model and analyze complex phenomena. Understanding sequences and series not only enhances mathematical understanding but also provides valuable insights into the world around us.</a:t>
            </a:r>
            <a:endParaRPr lang="en-US" sz="1750" dirty="0"/>
          </a:p>
        </p:txBody>
      </p:sp>
      <p:pic>
        <p:nvPicPr>
          <p:cNvPr id="6" name="Picture 5">
            <a:extLst>
              <a:ext uri="{FF2B5EF4-FFF2-40B4-BE49-F238E27FC236}">
                <a16:creationId xmlns:a16="http://schemas.microsoft.com/office/drawing/2014/main" id="{339CB8A5-AB0C-406D-A1A1-43A4F4134DA8}"/>
              </a:ext>
            </a:extLst>
          </p:cNvPr>
          <p:cNvPicPr>
            <a:picLocks noChangeAspect="1"/>
          </p:cNvPicPr>
          <p:nvPr/>
        </p:nvPicPr>
        <p:blipFill>
          <a:blip r:embed="rId4"/>
          <a:stretch>
            <a:fillRect/>
          </a:stretch>
        </p:blipFill>
        <p:spPr>
          <a:xfrm>
            <a:off x="12353607" y="7605625"/>
            <a:ext cx="2276793" cy="51442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780</Words>
  <Application>Microsoft Office PowerPoint</Application>
  <PresentationFormat>Custom</PresentationFormat>
  <Paragraphs>60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Syne Extra Bold</vt:lpstr>
      <vt:lpstr>Syne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2024-11-15T15:13:40Z</dcterms:created>
  <dcterms:modified xsi:type="dcterms:W3CDTF">2024-11-15T17:41:30Z</dcterms:modified>
</cp:coreProperties>
</file>