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42A2DF-954C-4FA3-9033-6A93F4B2D9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191480" y="584064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744883-36BA-46D7-993F-99305604CE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58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8C02D2-3EF9-4521-9662-FF4335D216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53480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87848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19148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53480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87848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A94177-766E-4EA4-8A71-DB91F02A11F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D51476-76B7-4257-B9CD-078C7532D8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191480" y="3865320"/>
            <a:ext cx="988848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72B587-086A-4CB6-A0C2-DE441CD63F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988848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0A12B2-1E75-4E11-BEDE-6C8BCC4BB5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04AACB-DA47-4EB9-8271-9C18690F25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70108A-0CF6-49AC-BA82-78F23E07D4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3896640" y="986040"/>
            <a:ext cx="135172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7DA0FB-A31C-4553-8AF4-7A123E8374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C66248-2E42-4B26-A047-28964949AA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191480" y="3865320"/>
            <a:ext cx="988848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54712F-124C-4518-9074-7184EEF78C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58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4FB58C-95D4-4871-A545-B7EA9BB601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DC1467-CA80-4BDB-83CD-45DEF9667E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191480" y="584064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671754-9BC3-4EAA-BE07-0202004E00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58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613D6A-8A32-448E-BFA5-BC26C66794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53480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878480" y="386532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19148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53480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878480" y="5840640"/>
            <a:ext cx="31838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D38FF7-DB26-439C-8A67-FEA83C4DD5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988848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E01117-5D92-46CE-A926-872382676A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F2B9D7-C6DC-4912-A1BC-5B54C08BB6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05E0B6-7B49-4114-BD5E-3E6CF24363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3896640" y="986040"/>
            <a:ext cx="135172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7CCA83-AC91-41B0-9AEF-0EF176EA79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C18E8A-9A0D-4686-A8AC-57D11A1B26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58480" y="584064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7ACDDA-A90A-43F6-A9DD-B59B9FD226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91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58480" y="3865320"/>
            <a:ext cx="4825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191480" y="5840640"/>
            <a:ext cx="988848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DCA08B-82B1-48C4-9A53-801F0C4853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8C05FE1-23EA-48E2-9601-B4EEC5ACA6A5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96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5250" spc="-1" strike="noStrike">
                <a:latin typeface="Calibri"/>
              </a:rPr>
              <a:t>Click to edit the title text format</a:t>
            </a:r>
            <a:endParaRPr b="0" lang="en-IN" sz="525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91480" y="3865320"/>
            <a:ext cx="988848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75502A6-D45F-43EA-9CED-09B48EA19DD7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598840"/>
            <a:ext cx="8390520" cy="63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6000" bIns="0" anchor="t">
            <a:spAutoFit/>
          </a:bodyPr>
          <a:p>
            <a:pPr marL="12600">
              <a:lnSpc>
                <a:spcPts val="8031"/>
              </a:lnSpc>
              <a:spcBef>
                <a:spcPts val="1701"/>
              </a:spcBef>
              <a:buNone/>
            </a:pPr>
            <a:r>
              <a:rPr b="0" lang="en-IN" sz="8000" spc="352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8000" spc="28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284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8000" spc="182" strike="noStrike">
                <a:solidFill>
                  <a:srgbClr val="ffffff"/>
                </a:solidFill>
                <a:latin typeface="Cambria"/>
              </a:rPr>
              <a:t>Parabola:</a:t>
            </a:r>
            <a:r>
              <a:rPr b="0" lang="en-IN" sz="8000" spc="-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344" strike="noStrike">
                <a:solidFill>
                  <a:srgbClr val="ffffff"/>
                </a:solidFill>
                <a:latin typeface="Cambria"/>
              </a:rPr>
              <a:t>A </a:t>
            </a:r>
            <a:r>
              <a:rPr b="0" lang="en-IN" sz="8000" spc="273" strike="noStrike">
                <a:solidFill>
                  <a:srgbClr val="ffffff"/>
                </a:solidFill>
                <a:latin typeface="Cambria"/>
              </a:rPr>
              <a:t>Journey</a:t>
            </a:r>
            <a:r>
              <a:rPr b="0" lang="en-IN" sz="8000" spc="-13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304" strike="noStrike">
                <a:solidFill>
                  <a:srgbClr val="ffffff"/>
                </a:solidFill>
                <a:latin typeface="Cambria"/>
              </a:rPr>
              <a:t>Through </a:t>
            </a:r>
            <a:r>
              <a:rPr b="0" lang="en-IN" sz="8000" spc="338" strike="noStrike">
                <a:solidFill>
                  <a:srgbClr val="ffffff"/>
                </a:solidFill>
                <a:latin typeface="Cambria"/>
              </a:rPr>
              <a:t>Quadratic</a:t>
            </a:r>
            <a:r>
              <a:rPr b="0" lang="en-IN" sz="8000" spc="31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389" strike="noStrike">
                <a:solidFill>
                  <a:srgbClr val="ffffff"/>
                </a:solidFill>
                <a:latin typeface="Cambria"/>
              </a:rPr>
              <a:t>Graphs</a:t>
            </a:r>
            <a:endParaRPr b="0" lang="en-IN" sz="800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16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2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3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6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7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29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69" strike="noStrike" u="sng">
                <a:solidFill>
                  <a:srgbClr val="ffffff"/>
                </a:solidFill>
                <a:uFillTx/>
                <a:latin typeface="Arial MT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" strike="noStrike">
                <a:solidFill>
                  <a:srgbClr val="ffffff"/>
                </a:solidFill>
                <a:latin typeface="Arial MT"/>
              </a:rPr>
              <a:t>+91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620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000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24" strike="noStrike">
                <a:solidFill>
                  <a:srgbClr val="ffffff"/>
                </a:solidFill>
                <a:latin typeface="Arial MT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94" strike="noStrike" u="sng">
                <a:solidFill>
                  <a:srgbClr val="ffffff"/>
                </a:solidFill>
                <a:uFillTx/>
                <a:latin typeface="Arial MT"/>
                <a:hlinkClick r:id="rId4"/>
              </a:rPr>
              <a:t>www.yourwebsite.com</a:t>
            </a:r>
            <a:r>
              <a:rPr b="0" lang="en-IN" sz="3050" spc="9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69" strike="noStrike">
                <a:solidFill>
                  <a:srgbClr val="ffffff"/>
                </a:solidFill>
                <a:latin typeface="Arial MT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30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95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99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0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700" spc="208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470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180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4700" spc="18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117" strike="noStrike">
                <a:solidFill>
                  <a:srgbClr val="ffffff"/>
                </a:solidFill>
                <a:latin typeface="Cambria"/>
              </a:rPr>
              <a:t>Parabola</a:t>
            </a:r>
            <a:endParaRPr b="0" lang="en-IN" sz="4700" spc="-1" strike="noStrike">
              <a:latin typeface="Calibri"/>
            </a:endParaRPr>
          </a:p>
        </p:txBody>
      </p:sp>
      <p:pic>
        <p:nvPicPr>
          <p:cNvPr id="102" name="object 10" descr=""/>
          <p:cNvPicPr/>
          <p:nvPr/>
        </p:nvPicPr>
        <p:blipFill>
          <a:blip r:embed="rId2"/>
          <a:stretch/>
        </p:blipFill>
        <p:spPr>
          <a:xfrm>
            <a:off x="6056280" y="3359880"/>
            <a:ext cx="2992320" cy="396360"/>
          </a:xfrm>
          <a:prstGeom prst="rect">
            <a:avLst/>
          </a:prstGeom>
          <a:ln w="0">
            <a:noFill/>
          </a:ln>
        </p:spPr>
      </p:pic>
      <p:pic>
        <p:nvPicPr>
          <p:cNvPr id="103" name="object 11" descr=""/>
          <p:cNvPicPr/>
          <p:nvPr/>
        </p:nvPicPr>
        <p:blipFill>
          <a:blip r:embed="rId3"/>
          <a:stretch/>
        </p:blipFill>
        <p:spPr>
          <a:xfrm>
            <a:off x="4537800" y="2902680"/>
            <a:ext cx="1632600" cy="30852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12" descr=""/>
          <p:cNvPicPr/>
          <p:nvPr/>
        </p:nvPicPr>
        <p:blipFill>
          <a:blip r:embed="rId4"/>
          <a:stretch/>
        </p:blipFill>
        <p:spPr>
          <a:xfrm>
            <a:off x="4759200" y="6103080"/>
            <a:ext cx="4069440" cy="396360"/>
          </a:xfrm>
          <a:prstGeom prst="rect">
            <a:avLst/>
          </a:prstGeom>
          <a:ln w="0">
            <a:noFill/>
          </a:ln>
        </p:spPr>
      </p:pic>
      <p:sp>
        <p:nvSpPr>
          <p:cNvPr id="105" name="object 13"/>
          <p:cNvSpPr/>
          <p:nvPr/>
        </p:nvSpPr>
        <p:spPr>
          <a:xfrm>
            <a:off x="4024080" y="2814120"/>
            <a:ext cx="6327360" cy="41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68" strike="noStrike">
                <a:solidFill>
                  <a:srgbClr val="ffffff"/>
                </a:solidFill>
                <a:latin typeface="Arial MT"/>
              </a:rPr>
              <a:t>our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journey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Arial MT"/>
              </a:rPr>
              <a:t>through</a:t>
            </a:r>
            <a:endParaRPr b="0" lang="en-IN" sz="3000" spc="-1" strike="noStrike">
              <a:latin typeface="Arial"/>
            </a:endParaRPr>
          </a:p>
          <a:p>
            <a:pPr marL="12600" indent="501336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!</a:t>
            </a:r>
            <a:r>
              <a:rPr b="0" lang="en-IN" sz="3000" spc="-8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000" spc="-8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this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presentation,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Arial MT"/>
              </a:rPr>
              <a:t>will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Arial MT"/>
              </a:rPr>
              <a:t>explore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beauty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Arial MT"/>
              </a:rPr>
              <a:t>intricacies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parabolas,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uncovering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7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properties,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transformations,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Arial MT"/>
              </a:rPr>
              <a:t>real-</a:t>
            </a:r>
            <a:r>
              <a:rPr b="0" lang="en-IN" sz="3000" spc="137" strike="noStrike">
                <a:solidFill>
                  <a:srgbClr val="ffffff"/>
                </a:solidFill>
                <a:latin typeface="Arial MT"/>
              </a:rPr>
              <a:t>world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applications.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Get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ready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embrace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06" name="object 14"/>
          <p:cNvSpPr/>
          <p:nvPr/>
        </p:nvSpPr>
        <p:spPr>
          <a:xfrm>
            <a:off x="4031640" y="6014520"/>
            <a:ext cx="60912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the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07" name="object 15"/>
          <p:cNvSpPr/>
          <p:nvPr/>
        </p:nvSpPr>
        <p:spPr>
          <a:xfrm>
            <a:off x="6797160" y="6014520"/>
            <a:ext cx="3551040" cy="13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21222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148" strike="noStrike">
                <a:solidFill>
                  <a:srgbClr val="ffffff"/>
                </a:solidFill>
                <a:latin typeface="Arial MT"/>
              </a:rPr>
              <a:t>that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21" strike="noStrike">
                <a:solidFill>
                  <a:srgbClr val="ffffff"/>
                </a:solidFill>
                <a:latin typeface="Arial MT"/>
              </a:rPr>
              <a:t>lies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within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2" strike="noStrike">
                <a:solidFill>
                  <a:srgbClr val="ffffff"/>
                </a:solidFill>
                <a:latin typeface="Arial MT"/>
              </a:rPr>
              <a:t>curves!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08" name="object 16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object 17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10" name="object 18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object 19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13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6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17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8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3168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600" spc="293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56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89" strike="noStrike">
                <a:solidFill>
                  <a:srgbClr val="ffffff"/>
                </a:solidFill>
                <a:latin typeface="Cambria"/>
              </a:rPr>
              <a:t>is</a:t>
            </a:r>
            <a:r>
              <a:rPr b="0" lang="en-IN" sz="560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134" strike="noStrike">
                <a:solidFill>
                  <a:srgbClr val="ffffff"/>
                </a:solidFill>
                <a:latin typeface="Cambria"/>
              </a:rPr>
              <a:t>a</a:t>
            </a:r>
            <a:r>
              <a:rPr b="0" lang="en-IN" sz="560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134" strike="noStrike">
                <a:solidFill>
                  <a:srgbClr val="ffffff"/>
                </a:solidFill>
                <a:latin typeface="Cambria"/>
              </a:rPr>
              <a:t>Parabola?</a:t>
            </a:r>
            <a:endParaRPr b="0" lang="en-IN" sz="5600" spc="-1" strike="noStrike">
              <a:latin typeface="Calibri"/>
            </a:endParaRPr>
          </a:p>
        </p:txBody>
      </p:sp>
      <p:pic>
        <p:nvPicPr>
          <p:cNvPr id="120" name="object 10" descr=""/>
          <p:cNvPicPr/>
          <p:nvPr/>
        </p:nvPicPr>
        <p:blipFill>
          <a:blip r:embed="rId2"/>
          <a:stretch/>
        </p:blipFill>
        <p:spPr>
          <a:xfrm>
            <a:off x="5062680" y="2902680"/>
            <a:ext cx="1534320" cy="396000"/>
          </a:xfrm>
          <a:prstGeom prst="rect">
            <a:avLst/>
          </a:prstGeom>
          <a:ln w="0">
            <a:noFill/>
          </a:ln>
        </p:spPr>
      </p:pic>
      <p:pic>
        <p:nvPicPr>
          <p:cNvPr id="121" name="object 11" descr=""/>
          <p:cNvPicPr/>
          <p:nvPr/>
        </p:nvPicPr>
        <p:blipFill>
          <a:blip r:embed="rId3"/>
          <a:stretch/>
        </p:blipFill>
        <p:spPr>
          <a:xfrm>
            <a:off x="6536160" y="3359880"/>
            <a:ext cx="3342960" cy="3960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12" descr=""/>
          <p:cNvPicPr/>
          <p:nvPr/>
        </p:nvPicPr>
        <p:blipFill>
          <a:blip r:embed="rId4"/>
          <a:stretch/>
        </p:blipFill>
        <p:spPr>
          <a:xfrm>
            <a:off x="8663760" y="5645880"/>
            <a:ext cx="1677240" cy="396000"/>
          </a:xfrm>
          <a:prstGeom prst="rect">
            <a:avLst/>
          </a:prstGeom>
          <a:ln w="0">
            <a:noFill/>
          </a:ln>
        </p:spPr>
      </p:pic>
      <p:sp>
        <p:nvSpPr>
          <p:cNvPr id="123" name="object 13"/>
          <p:cNvSpPr/>
          <p:nvPr/>
        </p:nvSpPr>
        <p:spPr>
          <a:xfrm>
            <a:off x="4677480" y="2814120"/>
            <a:ext cx="26640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A</a:t>
            </a:r>
            <a:endParaRPr b="0" lang="en-IN" sz="3000" spc="-1" strike="noStrike">
              <a:latin typeface="Arial"/>
            </a:endParaRPr>
          </a:p>
        </p:txBody>
      </p:sp>
      <p:pic>
        <p:nvPicPr>
          <p:cNvPr id="124" name="object 14" descr=""/>
          <p:cNvPicPr/>
          <p:nvPr/>
        </p:nvPicPr>
        <p:blipFill>
          <a:blip r:embed="rId5"/>
          <a:stretch/>
        </p:blipFill>
        <p:spPr>
          <a:xfrm>
            <a:off x="5991120" y="4731480"/>
            <a:ext cx="1592640" cy="308520"/>
          </a:xfrm>
          <a:prstGeom prst="rect">
            <a:avLst/>
          </a:prstGeom>
          <a:ln w="0">
            <a:noFill/>
          </a:ln>
        </p:spPr>
      </p:pic>
      <p:sp>
        <p:nvSpPr>
          <p:cNvPr id="125" name="object 15"/>
          <p:cNvSpPr/>
          <p:nvPr/>
        </p:nvSpPr>
        <p:spPr>
          <a:xfrm>
            <a:off x="6698880" y="2814120"/>
            <a:ext cx="365148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Arial MT"/>
              </a:rPr>
              <a:t>symmetric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curve</a:t>
            </a:r>
            <a:endParaRPr b="0" lang="en-IN" sz="3000" spc="-1" strike="noStrike">
              <a:latin typeface="Arial"/>
            </a:endParaRPr>
          </a:p>
        </p:txBody>
      </p:sp>
      <p:pic>
        <p:nvPicPr>
          <p:cNvPr id="126" name="object 16" descr=""/>
          <p:cNvPicPr/>
          <p:nvPr/>
        </p:nvPicPr>
        <p:blipFill>
          <a:blip r:embed="rId6"/>
          <a:stretch/>
        </p:blipFill>
        <p:spPr>
          <a:xfrm>
            <a:off x="4384440" y="6100920"/>
            <a:ext cx="1647000" cy="310680"/>
          </a:xfrm>
          <a:prstGeom prst="rect">
            <a:avLst/>
          </a:prstGeom>
          <a:ln w="0">
            <a:noFill/>
          </a:ln>
        </p:spPr>
      </p:pic>
      <p:sp>
        <p:nvSpPr>
          <p:cNvPr id="127" name="object 17"/>
          <p:cNvSpPr/>
          <p:nvPr/>
        </p:nvSpPr>
        <p:spPr>
          <a:xfrm>
            <a:off x="3936600" y="3271320"/>
            <a:ext cx="6415200" cy="45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ct val="100000"/>
              </a:lnSpc>
              <a:spcBef>
                <a:spcPts val="99"/>
              </a:spcBef>
              <a:buNone/>
              <a:tabLst>
                <a:tab algn="l" pos="5664240"/>
              </a:tabLst>
            </a:pP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defined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3000" spc="-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It</a:t>
            </a:r>
            <a:endParaRPr b="0" lang="en-IN" sz="3000" spc="-1" strike="noStrike">
              <a:latin typeface="Arial"/>
            </a:endParaRPr>
          </a:p>
          <a:p>
            <a:pPr marL="12600" indent="35676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open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upwards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or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downwards,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creating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Arial MT"/>
              </a:rPr>
              <a:t>unique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shape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8" strike="noStrike">
                <a:solidFill>
                  <a:srgbClr val="ffffff"/>
                </a:solidFill>
                <a:latin typeface="Arial MT"/>
              </a:rPr>
              <a:t>that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both</a:t>
            </a:r>
            <a:endParaRPr b="0" lang="en-IN" sz="3000" spc="-1" strike="noStrike">
              <a:latin typeface="Arial"/>
            </a:endParaRPr>
          </a:p>
          <a:p>
            <a:pPr marL="12600" indent="35676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functional.</a:t>
            </a:r>
            <a:endParaRPr b="0" lang="en-IN" sz="3000" spc="-1" strike="noStrike">
              <a:latin typeface="Arial"/>
            </a:endParaRPr>
          </a:p>
          <a:p>
            <a:pPr marL="969120" indent="-6523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helps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us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grasp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concept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Arial MT"/>
              </a:rPr>
              <a:t>of</a:t>
            </a:r>
            <a:endParaRPr b="0" lang="en-IN" sz="3000" spc="-1" strike="noStrike">
              <a:latin typeface="Arial"/>
            </a:endParaRPr>
          </a:p>
          <a:p>
            <a:pPr marL="969120" indent="-65232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7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significance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in</a:t>
            </a:r>
            <a:endParaRPr b="0" lang="en-IN" sz="3000" spc="-1" strike="noStrike">
              <a:latin typeface="Arial"/>
            </a:endParaRPr>
          </a:p>
          <a:p>
            <a:pPr marL="969120" indent="-65232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mathematics.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28" name="object 18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9" name="object 19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30" name="object 20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object 21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3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34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6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37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9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559296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800" spc="123" strike="noStrike">
                <a:solidFill>
                  <a:srgbClr val="ffffff"/>
                </a:solidFill>
                <a:latin typeface="Cambria"/>
              </a:rPr>
              <a:t>Key</a:t>
            </a:r>
            <a:r>
              <a:rPr b="0" lang="en-IN" sz="4800" spc="3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117" strike="noStrike">
                <a:solidFill>
                  <a:srgbClr val="ffffff"/>
                </a:solidFill>
                <a:latin typeface="Cambria"/>
              </a:rPr>
              <a:t>Features</a:t>
            </a:r>
            <a:r>
              <a:rPr b="0" lang="en-IN" sz="48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273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8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97" strike="noStrike">
                <a:solidFill>
                  <a:srgbClr val="ffffff"/>
                </a:solidFill>
                <a:latin typeface="Cambria"/>
              </a:rPr>
              <a:t>Parabolas</a:t>
            </a:r>
            <a:endParaRPr b="0" lang="en-IN" sz="4800" spc="-1" strike="noStrike">
              <a:latin typeface="Calibri"/>
            </a:endParaRPr>
          </a:p>
        </p:txBody>
      </p:sp>
      <p:pic>
        <p:nvPicPr>
          <p:cNvPr id="142" name="object 12" descr=""/>
          <p:cNvPicPr/>
          <p:nvPr/>
        </p:nvPicPr>
        <p:blipFill>
          <a:blip r:embed="rId3"/>
          <a:stretch/>
        </p:blipFill>
        <p:spPr>
          <a:xfrm>
            <a:off x="10113120" y="3379320"/>
            <a:ext cx="1015560" cy="243360"/>
          </a:xfrm>
          <a:prstGeom prst="rect">
            <a:avLst/>
          </a:prstGeom>
          <a:ln w="0">
            <a:noFill/>
          </a:ln>
        </p:spPr>
      </p:pic>
      <p:pic>
        <p:nvPicPr>
          <p:cNvPr id="143" name="object 13" descr=""/>
          <p:cNvPicPr/>
          <p:nvPr/>
        </p:nvPicPr>
        <p:blipFill>
          <a:blip r:embed="rId4"/>
          <a:stretch/>
        </p:blipFill>
        <p:spPr>
          <a:xfrm>
            <a:off x="11307960" y="3342960"/>
            <a:ext cx="2718000" cy="358920"/>
          </a:xfrm>
          <a:prstGeom prst="rect">
            <a:avLst/>
          </a:prstGeom>
          <a:ln w="0">
            <a:noFill/>
          </a:ln>
        </p:spPr>
      </p:pic>
      <p:pic>
        <p:nvPicPr>
          <p:cNvPr id="144" name="object 14" descr=""/>
          <p:cNvPicPr/>
          <p:nvPr/>
        </p:nvPicPr>
        <p:blipFill>
          <a:blip r:embed="rId5"/>
          <a:stretch/>
        </p:blipFill>
        <p:spPr>
          <a:xfrm>
            <a:off x="14891760" y="3342960"/>
            <a:ext cx="853200" cy="279720"/>
          </a:xfrm>
          <a:prstGeom prst="rect">
            <a:avLst/>
          </a:prstGeom>
          <a:ln w="0">
            <a:noFill/>
          </a:ln>
        </p:spPr>
      </p:pic>
      <p:pic>
        <p:nvPicPr>
          <p:cNvPr id="145" name="object 15" descr=""/>
          <p:cNvPicPr/>
          <p:nvPr/>
        </p:nvPicPr>
        <p:blipFill>
          <a:blip r:embed="rId6"/>
          <a:stretch/>
        </p:blipFill>
        <p:spPr>
          <a:xfrm>
            <a:off x="13056480" y="4591440"/>
            <a:ext cx="2081160" cy="348480"/>
          </a:xfrm>
          <a:prstGeom prst="rect">
            <a:avLst/>
          </a:prstGeom>
          <a:ln w="0">
            <a:noFill/>
          </a:ln>
        </p:spPr>
      </p:pic>
      <p:sp>
        <p:nvSpPr>
          <p:cNvPr id="146" name="object 16"/>
          <p:cNvSpPr/>
          <p:nvPr/>
        </p:nvSpPr>
        <p:spPr>
          <a:xfrm>
            <a:off x="9489240" y="2854440"/>
            <a:ext cx="696888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1625040"/>
                <a:tab algn="l" pos="4519440"/>
                <a:tab algn="l" pos="5740920"/>
                <a:tab algn="l" pos="625680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have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 distinct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features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such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as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-10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.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vertex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represents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highest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or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lowest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point,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while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axis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symmetry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divides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parabola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into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Arial MT"/>
              </a:rPr>
              <a:t>two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halves.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features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are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crucial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for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analyzing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 graphing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quadratic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functions.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47" name="object 17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49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2" name="object 6"/>
          <p:cNvGrpSpPr/>
          <p:nvPr/>
        </p:nvGrpSpPr>
        <p:grpSpPr>
          <a:xfrm>
            <a:off x="0" y="4062600"/>
            <a:ext cx="4616640" cy="6225120"/>
            <a:chOff x="0" y="4062600"/>
            <a:chExt cx="4616640" cy="6225120"/>
          </a:xfrm>
        </p:grpSpPr>
        <p:sp>
          <p:nvSpPr>
            <p:cNvPr id="153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1720" y="2152440"/>
            <a:ext cx="9088920" cy="19785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450" spc="228" strike="noStrike">
                <a:solidFill>
                  <a:srgbClr val="ffffff"/>
                </a:solidFill>
                <a:latin typeface="Cambria"/>
              </a:rPr>
              <a:t>Transforming</a:t>
            </a:r>
            <a:r>
              <a:rPr b="0" lang="en-IN" sz="6450" spc="22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148" strike="noStrike">
                <a:solidFill>
                  <a:srgbClr val="ffffff"/>
                </a:solidFill>
                <a:latin typeface="Cambria"/>
              </a:rPr>
              <a:t>Parabolas</a:t>
            </a:r>
            <a:endParaRPr b="0" lang="en-IN" sz="6450" spc="-1" strike="noStrike">
              <a:latin typeface="Calibri"/>
            </a:endParaRPr>
          </a:p>
        </p:txBody>
      </p:sp>
      <p:pic>
        <p:nvPicPr>
          <p:cNvPr id="156" name="object 10" descr=""/>
          <p:cNvPicPr/>
          <p:nvPr/>
        </p:nvPicPr>
        <p:blipFill>
          <a:blip r:embed="rId1"/>
          <a:stretch/>
        </p:blipFill>
        <p:spPr>
          <a:xfrm>
            <a:off x="7607160" y="3993120"/>
            <a:ext cx="1987200" cy="279720"/>
          </a:xfrm>
          <a:prstGeom prst="rect">
            <a:avLst/>
          </a:prstGeom>
          <a:ln w="0">
            <a:noFill/>
          </a:ln>
        </p:spPr>
      </p:pic>
      <p:sp>
        <p:nvSpPr>
          <p:cNvPr id="157" name="object 11"/>
          <p:cNvSpPr/>
          <p:nvPr/>
        </p:nvSpPr>
        <p:spPr>
          <a:xfrm>
            <a:off x="3567600" y="3913920"/>
            <a:ext cx="6057720" cy="454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be</a:t>
            </a:r>
            <a:endParaRPr b="0" lang="en-IN" sz="2700" spc="-1" strike="noStrike">
              <a:latin typeface="Arial"/>
            </a:endParaRPr>
          </a:p>
          <a:p>
            <a:pPr marL="1609560" indent="-240840" algn="r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through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shifts,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stretches,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reflections.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altering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coefficients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quadratic</a:t>
            </a:r>
            <a:endParaRPr b="0" lang="en-IN" sz="2700" spc="-1" strike="noStrike">
              <a:latin typeface="Arial"/>
            </a:endParaRPr>
          </a:p>
          <a:p>
            <a:pPr marL="29160" indent="-16560" algn="r">
              <a:lnSpc>
                <a:spcPts val="3229"/>
              </a:lnSpc>
              <a:spcBef>
                <a:spcPts val="34"/>
              </a:spcBef>
              <a:buNone/>
              <a:tabLst>
                <a:tab algn="l" pos="0"/>
              </a:tabLst>
            </a:pP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equation,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move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graph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left,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right,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up,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or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down.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flexibility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allows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for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rich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variety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shapes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positions,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making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parabolas fascinating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study.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58" name="object 12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object 13" descr=""/>
          <p:cNvPicPr/>
          <p:nvPr/>
        </p:nvPicPr>
        <p:blipFill>
          <a:blip r:embed="rId2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1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62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4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65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7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8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559296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000" spc="137" strike="noStrike">
                <a:solidFill>
                  <a:srgbClr val="ffffff"/>
                </a:solidFill>
                <a:latin typeface="Cambria"/>
              </a:rPr>
              <a:t>Real-</a:t>
            </a:r>
            <a:r>
              <a:rPr b="0" lang="en-IN" sz="5000" spc="182" strike="noStrike">
                <a:solidFill>
                  <a:srgbClr val="ffffff"/>
                </a:solidFill>
                <a:latin typeface="Cambria"/>
              </a:rPr>
              <a:t>World</a:t>
            </a:r>
            <a:r>
              <a:rPr b="0" lang="en-IN" sz="5000" spc="2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000" spc="188" strike="noStrike">
                <a:solidFill>
                  <a:srgbClr val="ffffff"/>
                </a:solidFill>
                <a:latin typeface="Cambria"/>
              </a:rPr>
              <a:t>Applications</a:t>
            </a:r>
            <a:endParaRPr b="0" lang="en-IN" sz="5000" spc="-1" strike="noStrike">
              <a:latin typeface="Calibri"/>
            </a:endParaRPr>
          </a:p>
        </p:txBody>
      </p:sp>
      <p:pic>
        <p:nvPicPr>
          <p:cNvPr id="170" name="object 12" descr=""/>
          <p:cNvPicPr/>
          <p:nvPr/>
        </p:nvPicPr>
        <p:blipFill>
          <a:blip r:embed="rId3"/>
          <a:stretch/>
        </p:blipFill>
        <p:spPr>
          <a:xfrm>
            <a:off x="11754000" y="3344760"/>
            <a:ext cx="1562400" cy="277920"/>
          </a:xfrm>
          <a:prstGeom prst="rect">
            <a:avLst/>
          </a:prstGeom>
          <a:ln w="0">
            <a:noFill/>
          </a:ln>
        </p:spPr>
      </p:pic>
      <p:pic>
        <p:nvPicPr>
          <p:cNvPr id="171" name="object 13" descr=""/>
          <p:cNvPicPr/>
          <p:nvPr/>
        </p:nvPicPr>
        <p:blipFill>
          <a:blip r:embed="rId4"/>
          <a:stretch/>
        </p:blipFill>
        <p:spPr>
          <a:xfrm>
            <a:off x="9520920" y="5001120"/>
            <a:ext cx="1882080" cy="348480"/>
          </a:xfrm>
          <a:prstGeom prst="rect">
            <a:avLst/>
          </a:prstGeom>
          <a:ln w="0">
            <a:noFill/>
          </a:ln>
        </p:spPr>
      </p:pic>
      <p:pic>
        <p:nvPicPr>
          <p:cNvPr id="172" name="object 14" descr=""/>
          <p:cNvPicPr/>
          <p:nvPr/>
        </p:nvPicPr>
        <p:blipFill>
          <a:blip r:embed="rId5"/>
          <a:stretch/>
        </p:blipFill>
        <p:spPr>
          <a:xfrm>
            <a:off x="14550840" y="4583160"/>
            <a:ext cx="113868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object 15"/>
          <p:cNvSpPr/>
          <p:nvPr/>
        </p:nvSpPr>
        <p:spPr>
          <a:xfrm>
            <a:off x="13145400" y="5027040"/>
            <a:ext cx="443520" cy="243360"/>
          </a:xfrm>
          <a:custGeom>
            <a:avLst/>
            <a:gdLst/>
            <a:ahLst/>
            <a:rect l="l" t="t" r="r" b="b"/>
            <a:pathLst>
              <a:path w="443865" h="243839">
                <a:moveTo>
                  <a:pt x="161036" y="108407"/>
                </a:moveTo>
                <a:lnTo>
                  <a:pt x="160070" y="94538"/>
                </a:lnTo>
                <a:lnTo>
                  <a:pt x="159956" y="92837"/>
                </a:lnTo>
                <a:lnTo>
                  <a:pt x="159893" y="91871"/>
                </a:lnTo>
                <a:lnTo>
                  <a:pt x="156476" y="77673"/>
                </a:lnTo>
                <a:lnTo>
                  <a:pt x="155879" y="76428"/>
                </a:lnTo>
                <a:lnTo>
                  <a:pt x="155765" y="76174"/>
                </a:lnTo>
                <a:lnTo>
                  <a:pt x="150799" y="65798"/>
                </a:lnTo>
                <a:lnTo>
                  <a:pt x="105968" y="40563"/>
                </a:lnTo>
                <a:lnTo>
                  <a:pt x="89281" y="39509"/>
                </a:lnTo>
                <a:lnTo>
                  <a:pt x="79984" y="39814"/>
                </a:lnTo>
                <a:lnTo>
                  <a:pt x="36271" y="50228"/>
                </a:lnTo>
                <a:lnTo>
                  <a:pt x="17907" y="58686"/>
                </a:lnTo>
                <a:lnTo>
                  <a:pt x="31750" y="92837"/>
                </a:lnTo>
                <a:lnTo>
                  <a:pt x="40436" y="88760"/>
                </a:lnTo>
                <a:lnTo>
                  <a:pt x="48399" y="85267"/>
                </a:lnTo>
                <a:lnTo>
                  <a:pt x="87757" y="76174"/>
                </a:lnTo>
                <a:lnTo>
                  <a:pt x="98298" y="76174"/>
                </a:lnTo>
                <a:lnTo>
                  <a:pt x="119634" y="111925"/>
                </a:lnTo>
                <a:lnTo>
                  <a:pt x="119634" y="116357"/>
                </a:lnTo>
                <a:lnTo>
                  <a:pt x="119380" y="116370"/>
                </a:lnTo>
                <a:lnTo>
                  <a:pt x="119380" y="150177"/>
                </a:lnTo>
                <a:lnTo>
                  <a:pt x="111760" y="188556"/>
                </a:lnTo>
                <a:lnTo>
                  <a:pt x="70866" y="206781"/>
                </a:lnTo>
                <a:lnTo>
                  <a:pt x="61976" y="206781"/>
                </a:lnTo>
                <a:lnTo>
                  <a:pt x="55245" y="204876"/>
                </a:lnTo>
                <a:lnTo>
                  <a:pt x="50292" y="201079"/>
                </a:lnTo>
                <a:lnTo>
                  <a:pt x="45593" y="197281"/>
                </a:lnTo>
                <a:lnTo>
                  <a:pt x="43180" y="191287"/>
                </a:lnTo>
                <a:lnTo>
                  <a:pt x="43180" y="173482"/>
                </a:lnTo>
                <a:lnTo>
                  <a:pt x="83858" y="152082"/>
                </a:lnTo>
                <a:lnTo>
                  <a:pt x="119380" y="150177"/>
                </a:lnTo>
                <a:lnTo>
                  <a:pt x="119380" y="116370"/>
                </a:lnTo>
                <a:lnTo>
                  <a:pt x="72999" y="119011"/>
                </a:lnTo>
                <a:lnTo>
                  <a:pt x="24130" y="135204"/>
                </a:lnTo>
                <a:lnTo>
                  <a:pt x="1498" y="168071"/>
                </a:lnTo>
                <a:lnTo>
                  <a:pt x="0" y="182753"/>
                </a:lnTo>
                <a:lnTo>
                  <a:pt x="457" y="191287"/>
                </a:lnTo>
                <a:lnTo>
                  <a:pt x="520" y="192481"/>
                </a:lnTo>
                <a:lnTo>
                  <a:pt x="2057" y="201079"/>
                </a:lnTo>
                <a:lnTo>
                  <a:pt x="2108" y="201383"/>
                </a:lnTo>
                <a:lnTo>
                  <a:pt x="4762" y="209473"/>
                </a:lnTo>
                <a:lnTo>
                  <a:pt x="31750" y="236994"/>
                </a:lnTo>
                <a:lnTo>
                  <a:pt x="64643" y="243611"/>
                </a:lnTo>
                <a:lnTo>
                  <a:pt x="72821" y="243382"/>
                </a:lnTo>
                <a:lnTo>
                  <a:pt x="115074" y="228625"/>
                </a:lnTo>
                <a:lnTo>
                  <a:pt x="127000" y="212115"/>
                </a:lnTo>
                <a:lnTo>
                  <a:pt x="127114" y="216738"/>
                </a:lnTo>
                <a:lnTo>
                  <a:pt x="127177" y="218808"/>
                </a:lnTo>
                <a:lnTo>
                  <a:pt x="127292" y="223126"/>
                </a:lnTo>
                <a:lnTo>
                  <a:pt x="127317" y="224282"/>
                </a:lnTo>
                <a:lnTo>
                  <a:pt x="127444" y="228625"/>
                </a:lnTo>
                <a:lnTo>
                  <a:pt x="127571" y="233260"/>
                </a:lnTo>
                <a:lnTo>
                  <a:pt x="127673" y="236994"/>
                </a:lnTo>
                <a:lnTo>
                  <a:pt x="127762" y="240258"/>
                </a:lnTo>
                <a:lnTo>
                  <a:pt x="161036" y="240258"/>
                </a:lnTo>
                <a:lnTo>
                  <a:pt x="161036" y="212115"/>
                </a:lnTo>
                <a:lnTo>
                  <a:pt x="161036" y="206781"/>
                </a:lnTo>
                <a:lnTo>
                  <a:pt x="161036" y="150177"/>
                </a:lnTo>
                <a:lnTo>
                  <a:pt x="161036" y="108407"/>
                </a:lnTo>
                <a:close/>
              </a:path>
              <a:path w="443865" h="243839">
                <a:moveTo>
                  <a:pt x="443484" y="199491"/>
                </a:moveTo>
                <a:lnTo>
                  <a:pt x="434467" y="202780"/>
                </a:lnTo>
                <a:lnTo>
                  <a:pt x="427736" y="204787"/>
                </a:lnTo>
                <a:lnTo>
                  <a:pt x="418973" y="206248"/>
                </a:lnTo>
                <a:lnTo>
                  <a:pt x="414782" y="206603"/>
                </a:lnTo>
                <a:lnTo>
                  <a:pt x="403860" y="206603"/>
                </a:lnTo>
                <a:lnTo>
                  <a:pt x="398399" y="204495"/>
                </a:lnTo>
                <a:lnTo>
                  <a:pt x="390525" y="196011"/>
                </a:lnTo>
                <a:lnTo>
                  <a:pt x="388493" y="189052"/>
                </a:lnTo>
                <a:lnTo>
                  <a:pt x="388493" y="78524"/>
                </a:lnTo>
                <a:lnTo>
                  <a:pt x="442341" y="78524"/>
                </a:lnTo>
                <a:lnTo>
                  <a:pt x="442341" y="42519"/>
                </a:lnTo>
                <a:lnTo>
                  <a:pt x="388493" y="42519"/>
                </a:lnTo>
                <a:lnTo>
                  <a:pt x="388493" y="0"/>
                </a:lnTo>
                <a:lnTo>
                  <a:pt x="359283" y="0"/>
                </a:lnTo>
                <a:lnTo>
                  <a:pt x="347840" y="41236"/>
                </a:lnTo>
                <a:lnTo>
                  <a:pt x="347726" y="41681"/>
                </a:lnTo>
                <a:lnTo>
                  <a:pt x="323532" y="51727"/>
                </a:lnTo>
                <a:lnTo>
                  <a:pt x="324739" y="42862"/>
                </a:lnTo>
                <a:lnTo>
                  <a:pt x="317119" y="41236"/>
                </a:lnTo>
                <a:lnTo>
                  <a:pt x="311023" y="40233"/>
                </a:lnTo>
                <a:lnTo>
                  <a:pt x="306705" y="39839"/>
                </a:lnTo>
                <a:lnTo>
                  <a:pt x="302514" y="39395"/>
                </a:lnTo>
                <a:lnTo>
                  <a:pt x="298450" y="39179"/>
                </a:lnTo>
                <a:lnTo>
                  <a:pt x="294513" y="39179"/>
                </a:lnTo>
                <a:lnTo>
                  <a:pt x="256743" y="51409"/>
                </a:lnTo>
                <a:lnTo>
                  <a:pt x="239014" y="73113"/>
                </a:lnTo>
                <a:lnTo>
                  <a:pt x="240652" y="44869"/>
                </a:lnTo>
                <a:lnTo>
                  <a:pt x="240766" y="42862"/>
                </a:lnTo>
                <a:lnTo>
                  <a:pt x="240792" y="42519"/>
                </a:lnTo>
                <a:lnTo>
                  <a:pt x="204089" y="42519"/>
                </a:lnTo>
                <a:lnTo>
                  <a:pt x="204089" y="240322"/>
                </a:lnTo>
                <a:lnTo>
                  <a:pt x="246253" y="240322"/>
                </a:lnTo>
                <a:lnTo>
                  <a:pt x="246253" y="126047"/>
                </a:lnTo>
                <a:lnTo>
                  <a:pt x="247396" y="118262"/>
                </a:lnTo>
                <a:lnTo>
                  <a:pt x="269367" y="85217"/>
                </a:lnTo>
                <a:lnTo>
                  <a:pt x="286512" y="78854"/>
                </a:lnTo>
                <a:lnTo>
                  <a:pt x="295783" y="78854"/>
                </a:lnTo>
                <a:lnTo>
                  <a:pt x="298958" y="79082"/>
                </a:lnTo>
                <a:lnTo>
                  <a:pt x="302260" y="79527"/>
                </a:lnTo>
                <a:lnTo>
                  <a:pt x="305689" y="79921"/>
                </a:lnTo>
                <a:lnTo>
                  <a:pt x="311404" y="81114"/>
                </a:lnTo>
                <a:lnTo>
                  <a:pt x="319278" y="83121"/>
                </a:lnTo>
                <a:lnTo>
                  <a:pt x="319671" y="80137"/>
                </a:lnTo>
                <a:lnTo>
                  <a:pt x="319760" y="79527"/>
                </a:lnTo>
                <a:lnTo>
                  <a:pt x="319849" y="78854"/>
                </a:lnTo>
                <a:lnTo>
                  <a:pt x="320294" y="75641"/>
                </a:lnTo>
                <a:lnTo>
                  <a:pt x="320294" y="78524"/>
                </a:lnTo>
                <a:lnTo>
                  <a:pt x="346329" y="78524"/>
                </a:lnTo>
                <a:lnTo>
                  <a:pt x="346329" y="180238"/>
                </a:lnTo>
                <a:lnTo>
                  <a:pt x="354584" y="217830"/>
                </a:lnTo>
                <a:lnTo>
                  <a:pt x="390601" y="242150"/>
                </a:lnTo>
                <a:lnTo>
                  <a:pt x="406019" y="243611"/>
                </a:lnTo>
                <a:lnTo>
                  <a:pt x="411861" y="243611"/>
                </a:lnTo>
                <a:lnTo>
                  <a:pt x="417957" y="243052"/>
                </a:lnTo>
                <a:lnTo>
                  <a:pt x="424180" y="241935"/>
                </a:lnTo>
                <a:lnTo>
                  <a:pt x="430403" y="240880"/>
                </a:lnTo>
                <a:lnTo>
                  <a:pt x="436880" y="238874"/>
                </a:lnTo>
                <a:lnTo>
                  <a:pt x="443484" y="235902"/>
                </a:lnTo>
                <a:lnTo>
                  <a:pt x="443484" y="206603"/>
                </a:lnTo>
                <a:lnTo>
                  <a:pt x="443484" y="19949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object 16"/>
          <p:cNvSpPr/>
          <p:nvPr/>
        </p:nvSpPr>
        <p:spPr>
          <a:xfrm>
            <a:off x="9489240" y="2854440"/>
            <a:ext cx="6738120" cy="37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  <a:tabLst>
                <a:tab algn="l" pos="3842280"/>
                <a:tab algn="l" pos="620136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are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not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just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theoretical;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they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appear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!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From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trajectory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thrown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ball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design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of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satellite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dishes,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parabolic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shapes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essential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fields </a:t>
            </a:r>
            <a:r>
              <a:rPr b="0" lang="en-IN" sz="2700" spc="32" strike="noStrike">
                <a:solidFill>
                  <a:srgbClr val="ffffff"/>
                </a:solidFill>
                <a:latin typeface="Arial MT"/>
              </a:rPr>
              <a:t>like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,</a:t>
            </a:r>
            <a:endParaRPr b="0" lang="en-IN" sz="2700" spc="-1" strike="noStrike">
              <a:latin typeface="Arial"/>
            </a:endParaRPr>
          </a:p>
          <a:p>
            <a:pPr marL="12600" indent="1894320">
              <a:lnSpc>
                <a:spcPts val="3229"/>
              </a:lnSpc>
              <a:spcBef>
                <a:spcPts val="91"/>
              </a:spcBef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-8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7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even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Let's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explore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how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curves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impact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our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lives.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75" name="object 17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77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294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07"/>
                  </a:lnTo>
                  <a:lnTo>
                    <a:pt x="2938869" y="3168294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15"/>
                  </a:lnTo>
                  <a:lnTo>
                    <a:pt x="2371077" y="630301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" name="object 6"/>
          <p:cNvGrpSpPr/>
          <p:nvPr/>
        </p:nvGrpSpPr>
        <p:grpSpPr>
          <a:xfrm>
            <a:off x="0" y="3993120"/>
            <a:ext cx="9610560" cy="6294600"/>
            <a:chOff x="0" y="3993120"/>
            <a:chExt cx="9610560" cy="6294600"/>
          </a:xfrm>
        </p:grpSpPr>
        <p:sp>
          <p:nvSpPr>
            <p:cNvPr id="181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3" name="object 9" descr=""/>
            <p:cNvPicPr/>
            <p:nvPr/>
          </p:nvPicPr>
          <p:blipFill>
            <a:blip r:embed="rId1"/>
            <a:stretch/>
          </p:blipFill>
          <p:spPr>
            <a:xfrm>
              <a:off x="4614840" y="3993120"/>
              <a:ext cx="2846880" cy="35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10" descr=""/>
            <p:cNvPicPr/>
            <p:nvPr/>
          </p:nvPicPr>
          <p:blipFill>
            <a:blip r:embed="rId2"/>
            <a:stretch/>
          </p:blipFill>
          <p:spPr>
            <a:xfrm>
              <a:off x="7443360" y="4781880"/>
              <a:ext cx="2167200" cy="360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object 11" descr=""/>
            <p:cNvPicPr/>
            <p:nvPr/>
          </p:nvPicPr>
          <p:blipFill>
            <a:blip r:embed="rId3"/>
            <a:stretch/>
          </p:blipFill>
          <p:spPr>
            <a:xfrm>
              <a:off x="3964320" y="5235840"/>
              <a:ext cx="1422000" cy="316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54760" y="2143080"/>
            <a:ext cx="9066240" cy="20239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600" spc="242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6600" spc="23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600" spc="262" strike="noStrike">
                <a:solidFill>
                  <a:srgbClr val="ffffff"/>
                </a:solidFill>
                <a:latin typeface="Cambria"/>
              </a:rPr>
              <a:t>Quadratic</a:t>
            </a:r>
            <a:r>
              <a:rPr b="0" lang="en-IN" sz="6600" spc="242" strike="noStrike">
                <a:solidFill>
                  <a:srgbClr val="ffffff"/>
                </a:solidFill>
                <a:latin typeface="Cambria"/>
              </a:rPr>
              <a:t> Formula</a:t>
            </a:r>
            <a:endParaRPr b="0" lang="en-IN" sz="6600" spc="-1" strike="noStrike">
              <a:latin typeface="Calibri"/>
            </a:endParaRPr>
          </a:p>
        </p:txBody>
      </p:sp>
      <p:sp>
        <p:nvSpPr>
          <p:cNvPr id="187" name="object 13"/>
          <p:cNvSpPr/>
          <p:nvPr/>
        </p:nvSpPr>
        <p:spPr>
          <a:xfrm>
            <a:off x="3563640" y="3913920"/>
            <a:ext cx="6062760" cy="41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1000">
              <a:lnSpc>
                <a:spcPts val="3229"/>
              </a:lnSpc>
              <a:spcBef>
                <a:spcPts val="99"/>
              </a:spcBef>
              <a:buNone/>
              <a:tabLst>
                <a:tab algn="l" pos="4001040"/>
              </a:tabLst>
            </a:pP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powerful</a:t>
            </a:r>
            <a:endParaRPr b="0" lang="en-IN" sz="2700" spc="-1" strike="noStrike">
              <a:latin typeface="Arial"/>
            </a:endParaRPr>
          </a:p>
          <a:p>
            <a:pPr marL="638640" indent="-524520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tool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for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finding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Arial MT"/>
              </a:rPr>
              <a:t>roots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quadratic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equations.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Given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by</a:t>
            </a:r>
            <a:endParaRPr b="0" lang="en-IN" sz="2700" spc="-1" strike="noStrike">
              <a:latin typeface="Arial"/>
            </a:endParaRPr>
          </a:p>
          <a:p>
            <a:pPr marL="638640" indent="-524520" algn="r">
              <a:lnSpc>
                <a:spcPts val="3115"/>
              </a:lnSpc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it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reveals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x-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intercepts</a:t>
            </a:r>
            <a:endParaRPr b="0" lang="en-IN" sz="2700" spc="-1" strike="noStrike">
              <a:latin typeface="Arial"/>
            </a:endParaRPr>
          </a:p>
          <a:p>
            <a:pPr marL="12600" indent="686520" algn="r">
              <a:lnSpc>
                <a:spcPts val="3229"/>
              </a:lnSpc>
              <a:spcBef>
                <a:spcPts val="156"/>
              </a:spcBef>
              <a:buNone/>
              <a:tabLst>
                <a:tab algn="l" pos="0"/>
              </a:tabLst>
            </a:pP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parabola.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this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formula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unlocks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potential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solve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complex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problems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involving</a:t>
            </a:r>
            <a:r>
              <a:rPr b="0" lang="en-IN" sz="2700" spc="67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parabolic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functions.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8" name="object 14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object 15" descr=""/>
          <p:cNvPicPr/>
          <p:nvPr/>
        </p:nvPicPr>
        <p:blipFill>
          <a:blip r:embed="rId4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1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92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4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896640" y="986040"/>
            <a:ext cx="13517280" cy="1871280"/>
          </a:xfrm>
          <a:prstGeom prst="rect">
            <a:avLst/>
          </a:prstGeom>
          <a:noFill/>
          <a:ln w="0">
            <a:noFill/>
          </a:ln>
        </p:spPr>
        <p:txBody>
          <a:bodyPr lIns="0" rIns="0" tIns="151560" bIns="0" anchor="t">
            <a:noAutofit/>
          </a:bodyPr>
          <a:p>
            <a:pPr marL="473148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5250" spc="180" strike="noStrike">
                <a:solidFill>
                  <a:srgbClr val="ffffff"/>
                </a:solidFill>
                <a:latin typeface="Cambria"/>
              </a:rPr>
              <a:t>Exploring </a:t>
            </a:r>
            <a:r>
              <a:rPr b="0" lang="en-IN" sz="5250" spc="148" strike="noStrike">
                <a:solidFill>
                  <a:srgbClr val="ffffff"/>
                </a:solidFill>
                <a:latin typeface="Cambria"/>
              </a:rPr>
              <a:t>Parabolic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17" strike="noStrike">
                <a:solidFill>
                  <a:srgbClr val="ffffff"/>
                </a:solidFill>
                <a:latin typeface="Cambria"/>
              </a:rPr>
              <a:t>Patterns</a:t>
            </a:r>
            <a:endParaRPr b="0" lang="en-IN" sz="5250" spc="-1" strike="noStrike">
              <a:latin typeface="Calibri"/>
            </a:endParaRPr>
          </a:p>
        </p:txBody>
      </p:sp>
      <p:pic>
        <p:nvPicPr>
          <p:cNvPr id="196" name="object 8" descr=""/>
          <p:cNvPicPr/>
          <p:nvPr/>
        </p:nvPicPr>
        <p:blipFill>
          <a:blip r:embed="rId2"/>
          <a:stretch/>
        </p:blipFill>
        <p:spPr>
          <a:xfrm>
            <a:off x="13025520" y="3263400"/>
            <a:ext cx="1320480" cy="321840"/>
          </a:xfrm>
          <a:prstGeom prst="rect">
            <a:avLst/>
          </a:prstGeom>
          <a:ln w="0">
            <a:noFill/>
          </a:ln>
        </p:spPr>
      </p:pic>
      <p:pic>
        <p:nvPicPr>
          <p:cNvPr id="197" name="object 9" descr=""/>
          <p:cNvPicPr/>
          <p:nvPr/>
        </p:nvPicPr>
        <p:blipFill>
          <a:blip r:embed="rId3"/>
          <a:stretch/>
        </p:blipFill>
        <p:spPr>
          <a:xfrm>
            <a:off x="12679920" y="3636360"/>
            <a:ext cx="2580120" cy="279720"/>
          </a:xfrm>
          <a:prstGeom prst="rect">
            <a:avLst/>
          </a:prstGeom>
          <a:ln w="0">
            <a:noFill/>
          </a:ln>
        </p:spPr>
      </p:pic>
      <p:pic>
        <p:nvPicPr>
          <p:cNvPr id="198" name="object 10" descr=""/>
          <p:cNvPicPr/>
          <p:nvPr/>
        </p:nvPicPr>
        <p:blipFill>
          <a:blip r:embed="rId4"/>
          <a:stretch/>
        </p:blipFill>
        <p:spPr>
          <a:xfrm>
            <a:off x="11064600" y="5286240"/>
            <a:ext cx="1434600" cy="357120"/>
          </a:xfrm>
          <a:prstGeom prst="rect">
            <a:avLst/>
          </a:prstGeom>
          <a:ln w="0">
            <a:noFill/>
          </a:ln>
        </p:spPr>
      </p:pic>
      <p:sp>
        <p:nvSpPr>
          <p:cNvPr id="199" name="object 11"/>
          <p:cNvSpPr/>
          <p:nvPr/>
        </p:nvSpPr>
        <p:spPr>
          <a:xfrm>
            <a:off x="8620200" y="3147840"/>
            <a:ext cx="6226920" cy="41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  <a:tabLst>
                <a:tab algn="l" pos="581580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 exhibit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beautiful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in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nature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art.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From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104"/>
              </a:lnSpc>
              <a:buNone/>
              <a:tabLst>
                <a:tab algn="l" pos="5815800"/>
              </a:tabLst>
            </a:pP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design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bridges,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curves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  <a:tabLst>
                <a:tab algn="l" pos="5815800"/>
              </a:tabLst>
            </a:pP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inspire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creativity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innovation.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By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59"/>
              </a:spcBef>
              <a:buNone/>
              <a:tabLst>
                <a:tab algn="l" pos="3950280"/>
              </a:tabLst>
            </a:pP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studying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properties,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can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appreciate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between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mathematics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world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around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us.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200" name="object 12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202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4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205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0" name="object 11" descr=""/>
          <p:cNvPicPr/>
          <p:nvPr/>
        </p:nvPicPr>
        <p:blipFill>
          <a:blip r:embed="rId1"/>
          <a:stretch/>
        </p:blipFill>
        <p:spPr>
          <a:xfrm>
            <a:off x="11644560" y="4545360"/>
            <a:ext cx="1738440" cy="421200"/>
          </a:xfrm>
          <a:prstGeom prst="rect">
            <a:avLst/>
          </a:prstGeom>
          <a:ln w="0">
            <a:noFill/>
          </a:ln>
        </p:spPr>
      </p:pic>
      <p:pic>
        <p:nvPicPr>
          <p:cNvPr id="211" name="object 12" descr=""/>
          <p:cNvPicPr/>
          <p:nvPr/>
        </p:nvPicPr>
        <p:blipFill>
          <a:blip r:embed="rId2"/>
          <a:stretch/>
        </p:blipFill>
        <p:spPr>
          <a:xfrm>
            <a:off x="7365600" y="6110280"/>
            <a:ext cx="1818000" cy="46584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/>
          </p:nvPr>
        </p:nvSpPr>
        <p:spPr>
          <a:xfrm>
            <a:off x="4191480" y="3865320"/>
            <a:ext cx="9888480" cy="58957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240" indent="252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69" strike="noStrike">
                <a:solidFill>
                  <a:srgbClr val="ffffff"/>
                </a:solidFill>
                <a:latin typeface="Arial MT"/>
              </a:rPr>
              <a:t>conclusion,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are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94" strike="noStrike">
                <a:solidFill>
                  <a:srgbClr val="ffffff"/>
                </a:solidFill>
                <a:latin typeface="Arial MT"/>
              </a:rPr>
              <a:t>more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than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just </a:t>
            </a:r>
            <a:r>
              <a:rPr b="0" lang="en-IN" sz="3500" spc="123" strike="noStrike">
                <a:solidFill>
                  <a:srgbClr val="ffffff"/>
                </a:solidFill>
                <a:latin typeface="Arial MT"/>
              </a:rPr>
              <a:t>mathematical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Arial MT"/>
              </a:rPr>
              <a:t>concepts;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Arial MT"/>
              </a:rPr>
              <a:t>they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are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52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500" spc="182" strike="noStrike">
                <a:solidFill>
                  <a:srgbClr val="ffffff"/>
                </a:solidFill>
                <a:latin typeface="Arial MT"/>
              </a:rPr>
              <a:t>to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Arial MT"/>
              </a:rPr>
              <a:t>world.</a:t>
            </a:r>
            <a:r>
              <a:rPr b="0" lang="en-IN" sz="35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35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unlocking</a:t>
            </a:r>
            <a:r>
              <a:rPr b="0" lang="en-IN" sz="35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their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secrets,</a:t>
            </a:r>
            <a:r>
              <a:rPr b="0" lang="en-IN" sz="35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35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Arial MT"/>
              </a:rPr>
              <a:t>gain</a:t>
            </a:r>
            <a:r>
              <a:rPr b="0" lang="en-IN" sz="35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insight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80" strike="noStrike">
                <a:solidFill>
                  <a:srgbClr val="ffffff"/>
                </a:solidFill>
                <a:latin typeface="Arial MT"/>
              </a:rPr>
              <a:t>into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Arial MT"/>
              </a:rPr>
              <a:t>various</a:t>
            </a:r>
            <a:r>
              <a:rPr b="0" lang="en-IN" sz="35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Arial MT"/>
              </a:rPr>
              <a:t>fields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appreciate</a:t>
            </a:r>
            <a:r>
              <a:rPr b="0" lang="en-IN" sz="35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500" spc="17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mathematics.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Thank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you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202" strike="noStrike">
                <a:solidFill>
                  <a:srgbClr val="ffffff"/>
                </a:solidFill>
                <a:latin typeface="Arial MT"/>
              </a:rPr>
              <a:t>for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1" strike="noStrike">
                <a:solidFill>
                  <a:srgbClr val="ffffff"/>
                </a:solidFill>
                <a:latin typeface="Arial MT"/>
              </a:rPr>
              <a:t>joining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Arial MT"/>
              </a:rPr>
              <a:t>creative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journey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through </a:t>
            </a:r>
            <a:r>
              <a:rPr b="0" lang="en-IN" sz="3500" spc="123" strike="noStrike">
                <a:solidFill>
                  <a:srgbClr val="ffffff"/>
                </a:solidFill>
                <a:latin typeface="Arial MT"/>
              </a:rPr>
              <a:t>quadratic</a:t>
            </a:r>
            <a:r>
              <a:rPr b="0" lang="en-IN" sz="35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49" strike="noStrike">
                <a:solidFill>
                  <a:srgbClr val="ffffff"/>
                </a:solidFill>
                <a:latin typeface="Arial MT"/>
              </a:rPr>
              <a:t>graphs!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5037120" y="1970280"/>
            <a:ext cx="7525800" cy="19958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2379240" indent="-236736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4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02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4850" spc="18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143" strike="noStrike">
                <a:solidFill>
                  <a:srgbClr val="ffffff"/>
                </a:solidFill>
                <a:latin typeface="Cambria"/>
              </a:rPr>
              <a:t>Beauty</a:t>
            </a:r>
            <a:r>
              <a:rPr b="0" lang="en-IN" sz="4850" spc="5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73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0" lang="en-IN" sz="4850" spc="117" strike="noStrike">
                <a:solidFill>
                  <a:srgbClr val="ffffff"/>
                </a:solidFill>
                <a:latin typeface="Cambria"/>
              </a:rPr>
              <a:t>Parabolas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214" name="object 15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2024-12-18T06:52:12Z</dcterms:created>
  <dc:creator/>
  <dc:description/>
  <dc:language>en-IN</dc:language>
  <cp:lastModifiedBy/>
  <dcterms:modified xsi:type="dcterms:W3CDTF">2025-01-20T11:30:59Z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