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package.core-properties+xml" PartName="/docProps/core.xml"/>
  <Override ContentType="application/vnd.openxmlformats-officedocument.extended-properties+xml" PartName="/docProps/app.xml"/>
  <Default ContentType="image/jpeg" Extension="jpeg"/>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5" d="100"/>
          <a:sy n="95" d="100"/>
        </p:scale>
        <p:origin x="4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1900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2.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3.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6.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7.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arget="https://gamma.app/?utm_source=made-with-gamma" TargetMode="External" Type="http://schemas.openxmlformats.org/officeDocument/2006/relationships/hyperlink"/><Relationship Id="rId2" Target="../media/image1.jpeg" Type="http://schemas.openxmlformats.org/officeDocument/2006/relationships/image"/><Relationship Id="rId1" Target="../slideMasters/slideMaster1.xml" Type="http://schemas.openxmlformats.org/officeDocument/2006/relationships/slideMaster"/><Relationship Id="rId4" Target="../media/image2.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A081B">
              <a:alpha val="7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4.jpeg" Type="http://schemas.openxmlformats.org/officeDocument/2006/relationships/image"/><Relationship Id="rId2" Target="../notesSlides/notesSlide1.xml" Type="http://schemas.openxmlformats.org/officeDocument/2006/relationships/notesSlide"/><Relationship Id="rId1" Target="../slideLayouts/slideLayout2.xml" Type="http://schemas.openxmlformats.org/officeDocument/2006/relationships/slideLayout"/><Relationship Id="rId5" Target="../media/image6.png" Type="http://schemas.openxmlformats.org/officeDocument/2006/relationships/image"/><Relationship Id="rId4" Target="../media/image5.png" Type="http://schemas.openxmlformats.org/officeDocument/2006/relationships/image"/></Relationships>
</file>

<file path=ppt/slides/_rels/slide2.xml.rels><?xml version="1.0" encoding="UTF-8" standalone="yes" ?><Relationships xmlns="http://schemas.openxmlformats.org/package/2006/relationships"><Relationship Id="rId3" Target="../media/image7.jpeg" Type="http://schemas.openxmlformats.org/officeDocument/2006/relationships/image"/><Relationship Id="rId2" Target="../notesSlides/notesSlide2.xml" Type="http://schemas.openxmlformats.org/officeDocument/2006/relationships/notesSlide"/><Relationship Id="rId1" Target="../slideLayouts/slideLayout3.xml" Type="http://schemas.openxmlformats.org/officeDocument/2006/relationships/slideLayout"/></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arget="../media/image16.jpeg" Type="http://schemas.openxmlformats.org/officeDocument/2006/relationships/image"/><Relationship Id="rId2" Target="../notesSlides/notesSlide7.xml" Type="http://schemas.openxmlformats.org/officeDocument/2006/relationships/notesSlide"/><Relationship Id="rId1" Target="../slideLayouts/slideLayout8.xml" Type="http://schemas.openxmlformats.org/officeDocument/2006/relationships/slideLayout"/></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arget="../media/image20.jpeg" Type="http://schemas.openxmlformats.org/officeDocument/2006/relationships/image"/><Relationship Id="rId2" Target="../notesSlides/notesSlide9.xml" Type="http://schemas.openxmlformats.org/officeDocument/2006/relationships/notesSlide"/><Relationship Id="rId1" Target="../slideLayouts/slideLayout10.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2311598"/>
            <a:ext cx="7415927" cy="946309"/>
          </a:xfrm>
          <a:prstGeom prst="rect">
            <a:avLst/>
          </a:prstGeom>
          <a:noFill/>
          <a:ln/>
        </p:spPr>
        <p:txBody>
          <a:bodyPr wrap="none" lIns="0" tIns="0" rIns="0" bIns="0" rtlCol="0" anchor="t"/>
          <a:lstStyle/>
          <a:p>
            <a:pPr marL="0" indent="0">
              <a:lnSpc>
                <a:spcPts val="7450"/>
              </a:lnSpc>
              <a:buNone/>
            </a:pPr>
            <a:r>
              <a:rPr lang="en-US" sz="5950" b="1" dirty="0">
                <a:solidFill>
                  <a:srgbClr val="F0FCFF"/>
                </a:solidFill>
                <a:latin typeface="Spline Sans Bold" pitchFamily="34" charset="0"/>
                <a:ea typeface="Spline Sans Bold" pitchFamily="34" charset="-122"/>
                <a:cs typeface="Spline Sans Bold" pitchFamily="34" charset="-120"/>
              </a:rPr>
              <a:t>Quadratic Equation</a:t>
            </a:r>
            <a:endParaRPr lang="en-US" sz="5950" dirty="0"/>
          </a:p>
        </p:txBody>
      </p:sp>
      <p:sp>
        <p:nvSpPr>
          <p:cNvPr id="4" name="Text 1"/>
          <p:cNvSpPr/>
          <p:nvPr/>
        </p:nvSpPr>
        <p:spPr>
          <a:xfrm>
            <a:off x="6350437" y="3628192"/>
            <a:ext cx="7415927" cy="1580198"/>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The quadratic equation is a mathematical formula that describes a parabola, a U-shaped curve. It is a powerful tool used in various fields, including physics, engineering, and economics, to model and solve problems involving curved paths, projectile motion, and optimization.</a:t>
            </a:r>
            <a:endParaRPr lang="en-US" sz="1900" dirty="0"/>
          </a:p>
        </p:txBody>
      </p:sp>
      <p:sp>
        <p:nvSpPr>
          <p:cNvPr id="5" name="Shape 2"/>
          <p:cNvSpPr/>
          <p:nvPr/>
        </p:nvSpPr>
        <p:spPr>
          <a:xfrm>
            <a:off x="6350437" y="5504498"/>
            <a:ext cx="394930" cy="394930"/>
          </a:xfrm>
          <a:prstGeom prst="roundRect">
            <a:avLst>
              <a:gd name="adj" fmla="val 23151155"/>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358057" y="5512118"/>
            <a:ext cx="379690" cy="379690"/>
          </a:xfrm>
          <a:prstGeom prst="rect">
            <a:avLst/>
          </a:prstGeom>
        </p:spPr>
      </p:pic>
      <p:sp>
        <p:nvSpPr>
          <p:cNvPr id="7" name="Text 3"/>
          <p:cNvSpPr/>
          <p:nvPr/>
        </p:nvSpPr>
        <p:spPr>
          <a:xfrm>
            <a:off x="6868716" y="5486043"/>
            <a:ext cx="2982516" cy="431959"/>
          </a:xfrm>
          <a:prstGeom prst="rect">
            <a:avLst/>
          </a:prstGeom>
          <a:noFill/>
          <a:ln/>
        </p:spPr>
        <p:txBody>
          <a:bodyPr wrap="none" lIns="0" tIns="0" rIns="0" bIns="0" rtlCol="0" anchor="t"/>
          <a:lstStyle/>
          <a:p>
            <a:pPr marL="0" indent="0" algn="l">
              <a:lnSpc>
                <a:spcPts val="3400"/>
              </a:lnSpc>
              <a:buNone/>
            </a:pPr>
            <a:r>
              <a:rPr lang="en-US" sz="2400" b="1" dirty="0">
                <a:solidFill>
                  <a:srgbClr val="E0E4E6"/>
                </a:solidFill>
                <a:latin typeface="Barlow Bold" pitchFamily="34" charset="0"/>
                <a:ea typeface="Barlow Bold" pitchFamily="34" charset="-122"/>
                <a:cs typeface="Barlow Bold" pitchFamily="34" charset="-120"/>
              </a:rPr>
              <a:t>by onyedikachi Ikenna</a:t>
            </a:r>
            <a:endParaRPr lang="en-US" sz="2400" dirty="0"/>
          </a:p>
        </p:txBody>
      </p:sp>
      <p:pic>
        <p:nvPicPr>
          <p:cNvPr id="11" name="Picture 10">
            <a:extLst>
              <a:ext uri="{FF2B5EF4-FFF2-40B4-BE49-F238E27FC236}">
                <a16:creationId xmlns:a16="http://schemas.microsoft.com/office/drawing/2014/main" id="{7FE2A104-D28A-476F-9E97-0041B4C1AFB9}"/>
              </a:ext>
            </a:extLst>
          </p:cNvPr>
          <p:cNvPicPr>
            <a:picLocks noChangeAspect="1"/>
          </p:cNvPicPr>
          <p:nvPr/>
        </p:nvPicPr>
        <p:blipFill>
          <a:blip r:embed="rId5"/>
          <a:stretch>
            <a:fillRect/>
          </a:stretch>
        </p:blipFill>
        <p:spPr>
          <a:xfrm>
            <a:off x="11547126" y="7450855"/>
            <a:ext cx="2991267" cy="73352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77835" y="725924"/>
            <a:ext cx="7588329" cy="1234678"/>
          </a:xfrm>
          <a:prstGeom prst="rect">
            <a:avLst/>
          </a:prstGeom>
          <a:noFill/>
          <a:ln/>
        </p:spPr>
        <p:txBody>
          <a:bodyPr wrap="square" lIns="0" tIns="0" rIns="0" bIns="0" rtlCol="0" anchor="t"/>
          <a:lstStyle/>
          <a:p>
            <a:pPr marL="0" indent="0">
              <a:lnSpc>
                <a:spcPts val="4850"/>
              </a:lnSpc>
              <a:buNone/>
            </a:pPr>
            <a:r>
              <a:rPr lang="en-US" sz="3850" b="1" dirty="0">
                <a:solidFill>
                  <a:srgbClr val="F0FCFF"/>
                </a:solidFill>
                <a:latin typeface="Spline Sans Bold" pitchFamily="34" charset="0"/>
                <a:ea typeface="Spline Sans Bold" pitchFamily="34" charset="-122"/>
                <a:cs typeface="Spline Sans Bold" pitchFamily="34" charset="-120"/>
              </a:rPr>
              <a:t>Introduction to Quadratic Equations</a:t>
            </a:r>
            <a:endParaRPr lang="en-US" sz="3850" dirty="0"/>
          </a:p>
        </p:txBody>
      </p:sp>
      <p:sp>
        <p:nvSpPr>
          <p:cNvPr id="4" name="Text 1"/>
          <p:cNvSpPr/>
          <p:nvPr/>
        </p:nvSpPr>
        <p:spPr>
          <a:xfrm>
            <a:off x="777835" y="2293977"/>
            <a:ext cx="7588329" cy="2133838"/>
          </a:xfrm>
          <a:prstGeom prst="rect">
            <a:avLst/>
          </a:prstGeom>
          <a:noFill/>
          <a:ln/>
        </p:spPr>
        <p:txBody>
          <a:bodyPr wrap="square" lIns="0" tIns="0" rIns="0" bIns="0" rtlCol="0" anchor="t"/>
          <a:lstStyle/>
          <a:p>
            <a:pPr marL="0" indent="0">
              <a:lnSpc>
                <a:spcPts val="2800"/>
              </a:lnSpc>
              <a:buNone/>
            </a:pPr>
            <a:r>
              <a:rPr lang="en-US" sz="1750" dirty="0">
                <a:solidFill>
                  <a:srgbClr val="E0E4E6"/>
                </a:solidFill>
                <a:latin typeface="Barlow" pitchFamily="34" charset="0"/>
                <a:ea typeface="Barlow" pitchFamily="34" charset="-122"/>
                <a:cs typeface="Barlow" pitchFamily="34" charset="-120"/>
              </a:rPr>
              <a:t>A quadratic equation is an equation where the highest power of the variable is 2. It can be written in the standard form ax² + bx + c = 0, where a, b, and c are constants and a ≠ 0. Quadratic equations are fundamental to understanding and solving problems in many different areas of mathematics and science. They are used to model a wide range of phenomena, from the trajectory of a projectile to the growth of a population.</a:t>
            </a:r>
            <a:endParaRPr lang="en-US" sz="1750" dirty="0"/>
          </a:p>
        </p:txBody>
      </p:sp>
      <p:sp>
        <p:nvSpPr>
          <p:cNvPr id="5" name="Shape 2"/>
          <p:cNvSpPr/>
          <p:nvPr/>
        </p:nvSpPr>
        <p:spPr>
          <a:xfrm>
            <a:off x="777835" y="4927878"/>
            <a:ext cx="500063" cy="500063"/>
          </a:xfrm>
          <a:prstGeom prst="roundRect">
            <a:avLst>
              <a:gd name="adj" fmla="val 66671"/>
            </a:avLst>
          </a:prstGeom>
          <a:solidFill>
            <a:srgbClr val="0A081B"/>
          </a:solidFill>
          <a:ln w="22860">
            <a:solidFill>
              <a:srgbClr val="16FFBB"/>
            </a:solidFill>
            <a:prstDash val="solid"/>
          </a:ln>
        </p:spPr>
      </p:sp>
      <p:sp>
        <p:nvSpPr>
          <p:cNvPr id="6" name="Text 3"/>
          <p:cNvSpPr/>
          <p:nvPr/>
        </p:nvSpPr>
        <p:spPr>
          <a:xfrm>
            <a:off x="963692" y="5029676"/>
            <a:ext cx="128230" cy="296347"/>
          </a:xfrm>
          <a:prstGeom prst="rect">
            <a:avLst/>
          </a:prstGeom>
          <a:noFill/>
          <a:ln/>
        </p:spPr>
        <p:txBody>
          <a:bodyPr wrap="none" lIns="0" tIns="0" rIns="0" bIns="0" rtlCol="0" anchor="t"/>
          <a:lstStyle/>
          <a:p>
            <a:pPr marL="0" indent="0" algn="ctr">
              <a:lnSpc>
                <a:spcPts val="2300"/>
              </a:lnSpc>
              <a:buNone/>
            </a:pPr>
            <a:r>
              <a:rPr lang="en-US" sz="2300" b="1" dirty="0">
                <a:solidFill>
                  <a:srgbClr val="E0E4E6"/>
                </a:solidFill>
                <a:latin typeface="Spline Sans Bold" pitchFamily="34" charset="0"/>
                <a:ea typeface="Spline Sans Bold" pitchFamily="34" charset="-122"/>
                <a:cs typeface="Spline Sans Bold" pitchFamily="34" charset="-120"/>
              </a:rPr>
              <a:t>1</a:t>
            </a:r>
            <a:endParaRPr lang="en-US" sz="2300" dirty="0"/>
          </a:p>
        </p:txBody>
      </p:sp>
      <p:sp>
        <p:nvSpPr>
          <p:cNvPr id="7" name="Text 4"/>
          <p:cNvSpPr/>
          <p:nvPr/>
        </p:nvSpPr>
        <p:spPr>
          <a:xfrm>
            <a:off x="1500068" y="4927878"/>
            <a:ext cx="2960846" cy="617220"/>
          </a:xfrm>
          <a:prstGeom prst="rect">
            <a:avLst/>
          </a:prstGeom>
          <a:noFill/>
          <a:ln/>
        </p:spPr>
        <p:txBody>
          <a:bodyPr wrap="square" lIns="0" tIns="0" rIns="0" bIns="0" rtlCol="0" anchor="t"/>
          <a:lstStyle/>
          <a:p>
            <a:pPr marL="0" indent="0">
              <a:lnSpc>
                <a:spcPts val="2400"/>
              </a:lnSpc>
              <a:buNone/>
            </a:pPr>
            <a:r>
              <a:rPr lang="en-US" sz="1900" b="1" dirty="0">
                <a:solidFill>
                  <a:srgbClr val="E0E4E6"/>
                </a:solidFill>
                <a:latin typeface="Spline Sans Bold" pitchFamily="34" charset="0"/>
                <a:ea typeface="Spline Sans Bold" pitchFamily="34" charset="-122"/>
                <a:cs typeface="Spline Sans Bold" pitchFamily="34" charset="-120"/>
              </a:rPr>
              <a:t>Example of a Quadratic Equation</a:t>
            </a:r>
            <a:endParaRPr lang="en-US" sz="1900" dirty="0"/>
          </a:p>
        </p:txBody>
      </p:sp>
      <p:sp>
        <p:nvSpPr>
          <p:cNvPr id="8" name="Text 5"/>
          <p:cNvSpPr/>
          <p:nvPr/>
        </p:nvSpPr>
        <p:spPr>
          <a:xfrm>
            <a:off x="1500068" y="5678448"/>
            <a:ext cx="2960846" cy="355640"/>
          </a:xfrm>
          <a:prstGeom prst="rect">
            <a:avLst/>
          </a:prstGeom>
          <a:noFill/>
          <a:ln/>
        </p:spPr>
        <p:txBody>
          <a:bodyPr wrap="none" lIns="0" tIns="0" rIns="0" bIns="0" rtlCol="0" anchor="t"/>
          <a:lstStyle/>
          <a:p>
            <a:pPr marL="0" indent="0">
              <a:lnSpc>
                <a:spcPts val="2800"/>
              </a:lnSpc>
              <a:buNone/>
            </a:pPr>
            <a:r>
              <a:rPr lang="en-US" sz="1750" dirty="0">
                <a:solidFill>
                  <a:srgbClr val="E0E4E6"/>
                </a:solidFill>
                <a:latin typeface="Barlow" pitchFamily="34" charset="0"/>
                <a:ea typeface="Barlow" pitchFamily="34" charset="-122"/>
                <a:cs typeface="Barlow" pitchFamily="34" charset="-120"/>
              </a:rPr>
              <a:t>2x² + 5x - 3 = 0</a:t>
            </a:r>
            <a:endParaRPr lang="en-US" sz="1750" dirty="0"/>
          </a:p>
        </p:txBody>
      </p:sp>
      <p:sp>
        <p:nvSpPr>
          <p:cNvPr id="9" name="Shape 6"/>
          <p:cNvSpPr/>
          <p:nvPr/>
        </p:nvSpPr>
        <p:spPr>
          <a:xfrm>
            <a:off x="4683085" y="4927878"/>
            <a:ext cx="500063" cy="500063"/>
          </a:xfrm>
          <a:prstGeom prst="roundRect">
            <a:avLst>
              <a:gd name="adj" fmla="val 66671"/>
            </a:avLst>
          </a:prstGeom>
          <a:solidFill>
            <a:srgbClr val="0A081B"/>
          </a:solidFill>
          <a:ln w="22860">
            <a:solidFill>
              <a:srgbClr val="29DDDA"/>
            </a:solidFill>
            <a:prstDash val="solid"/>
          </a:ln>
        </p:spPr>
      </p:sp>
      <p:sp>
        <p:nvSpPr>
          <p:cNvPr id="10" name="Text 7"/>
          <p:cNvSpPr/>
          <p:nvPr/>
        </p:nvSpPr>
        <p:spPr>
          <a:xfrm>
            <a:off x="4850725" y="5029676"/>
            <a:ext cx="164783" cy="296347"/>
          </a:xfrm>
          <a:prstGeom prst="rect">
            <a:avLst/>
          </a:prstGeom>
          <a:noFill/>
          <a:ln/>
        </p:spPr>
        <p:txBody>
          <a:bodyPr wrap="none" lIns="0" tIns="0" rIns="0" bIns="0" rtlCol="0" anchor="t"/>
          <a:lstStyle/>
          <a:p>
            <a:pPr marL="0" indent="0" algn="ctr">
              <a:lnSpc>
                <a:spcPts val="2300"/>
              </a:lnSpc>
              <a:buNone/>
            </a:pPr>
            <a:r>
              <a:rPr lang="en-US" sz="2300" b="1" dirty="0">
                <a:solidFill>
                  <a:srgbClr val="E0E4E6"/>
                </a:solidFill>
                <a:latin typeface="Spline Sans Bold" pitchFamily="34" charset="0"/>
                <a:ea typeface="Spline Sans Bold" pitchFamily="34" charset="-122"/>
                <a:cs typeface="Spline Sans Bold" pitchFamily="34" charset="-120"/>
              </a:rPr>
              <a:t>2</a:t>
            </a:r>
            <a:endParaRPr lang="en-US" sz="2300" dirty="0"/>
          </a:p>
        </p:txBody>
      </p:sp>
      <p:sp>
        <p:nvSpPr>
          <p:cNvPr id="11" name="Text 8"/>
          <p:cNvSpPr/>
          <p:nvPr/>
        </p:nvSpPr>
        <p:spPr>
          <a:xfrm>
            <a:off x="5405318" y="4927878"/>
            <a:ext cx="2469594" cy="308610"/>
          </a:xfrm>
          <a:prstGeom prst="rect">
            <a:avLst/>
          </a:prstGeom>
          <a:noFill/>
          <a:ln/>
        </p:spPr>
        <p:txBody>
          <a:bodyPr wrap="none" lIns="0" tIns="0" rIns="0" bIns="0" rtlCol="0" anchor="t"/>
          <a:lstStyle/>
          <a:p>
            <a:pPr marL="0" indent="0">
              <a:lnSpc>
                <a:spcPts val="2400"/>
              </a:lnSpc>
              <a:buNone/>
            </a:pPr>
            <a:r>
              <a:rPr lang="en-US" sz="1900" b="1" dirty="0">
                <a:solidFill>
                  <a:srgbClr val="E0E4E6"/>
                </a:solidFill>
                <a:latin typeface="Spline Sans Bold" pitchFamily="34" charset="0"/>
                <a:ea typeface="Spline Sans Bold" pitchFamily="34" charset="-122"/>
                <a:cs typeface="Spline Sans Bold" pitchFamily="34" charset="-120"/>
              </a:rPr>
              <a:t>Key Characteristics</a:t>
            </a:r>
            <a:endParaRPr lang="en-US" sz="1900" dirty="0"/>
          </a:p>
        </p:txBody>
      </p:sp>
      <p:sp>
        <p:nvSpPr>
          <p:cNvPr id="12" name="Text 9"/>
          <p:cNvSpPr/>
          <p:nvPr/>
        </p:nvSpPr>
        <p:spPr>
          <a:xfrm>
            <a:off x="5405318" y="5369838"/>
            <a:ext cx="2960846" cy="2133838"/>
          </a:xfrm>
          <a:prstGeom prst="rect">
            <a:avLst/>
          </a:prstGeom>
          <a:noFill/>
          <a:ln/>
        </p:spPr>
        <p:txBody>
          <a:bodyPr wrap="square" lIns="0" tIns="0" rIns="0" bIns="0" rtlCol="0" anchor="t"/>
          <a:lstStyle/>
          <a:p>
            <a:pPr marL="0" indent="0">
              <a:lnSpc>
                <a:spcPts val="2800"/>
              </a:lnSpc>
              <a:buNone/>
            </a:pPr>
            <a:r>
              <a:rPr lang="en-US" sz="1750" dirty="0">
                <a:solidFill>
                  <a:srgbClr val="E0E4E6"/>
                </a:solidFill>
                <a:latin typeface="Barlow" pitchFamily="34" charset="0"/>
                <a:ea typeface="Barlow" pitchFamily="34" charset="-122"/>
                <a:cs typeface="Barlow" pitchFamily="34" charset="-120"/>
              </a:rPr>
              <a:t>A quadratic equation has at most two solutions, also called roots. These roots represent the points where the graph of the equation intersects the x-axis.</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864037" y="1869162"/>
            <a:ext cx="8113395" cy="685800"/>
          </a:xfrm>
          <a:prstGeom prst="rect">
            <a:avLst/>
          </a:prstGeom>
          <a:noFill/>
          <a:ln/>
        </p:spPr>
        <p:txBody>
          <a:bodyPr wrap="none" lIns="0" tIns="0" rIns="0" bIns="0" rtlCol="0" anchor="t"/>
          <a:lstStyle/>
          <a:p>
            <a:pPr marL="0" indent="0">
              <a:lnSpc>
                <a:spcPts val="5400"/>
              </a:lnSpc>
              <a:buNone/>
            </a:pPr>
            <a:r>
              <a:rPr lang="en-US" sz="4300" b="1" dirty="0">
                <a:solidFill>
                  <a:srgbClr val="F0FCFF"/>
                </a:solidFill>
                <a:latin typeface="Spline Sans Bold" pitchFamily="34" charset="0"/>
                <a:ea typeface="Spline Sans Bold" pitchFamily="34" charset="-122"/>
                <a:cs typeface="Spline Sans Bold" pitchFamily="34" charset="-120"/>
              </a:rPr>
              <a:t>Standard Form and Vertex Form</a:t>
            </a:r>
            <a:endParaRPr lang="en-US" sz="4300" dirty="0"/>
          </a:p>
        </p:txBody>
      </p:sp>
      <p:sp>
        <p:nvSpPr>
          <p:cNvPr id="3" name="Text 1"/>
          <p:cNvSpPr/>
          <p:nvPr/>
        </p:nvSpPr>
        <p:spPr>
          <a:xfrm>
            <a:off x="864037" y="3048714"/>
            <a:ext cx="12902327" cy="1580198"/>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The standard form of a quadratic equation is ax² + bx + c = 0, where a, b, and c are constants. This form is useful for finding the roots of the equation and for performing algebraic manipulations. The vertex form of a quadratic equation is a(x - h)² + k = 0, where (h, k) represents the vertex of the parabola. This form provides easy identification of the vertex and the direction of the parabola.</a:t>
            </a:r>
            <a:endParaRPr lang="en-US" sz="1900" dirty="0"/>
          </a:p>
        </p:txBody>
      </p:sp>
      <p:sp>
        <p:nvSpPr>
          <p:cNvPr id="4" name="Text 2"/>
          <p:cNvSpPr/>
          <p:nvPr/>
        </p:nvSpPr>
        <p:spPr>
          <a:xfrm>
            <a:off x="864037" y="5153382"/>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0FCFF"/>
                </a:solidFill>
                <a:latin typeface="Spline Sans Bold" pitchFamily="34" charset="0"/>
                <a:ea typeface="Spline Sans Bold" pitchFamily="34" charset="-122"/>
                <a:cs typeface="Spline Sans Bold" pitchFamily="34" charset="-120"/>
              </a:rPr>
              <a:t>Standard Form</a:t>
            </a:r>
            <a:endParaRPr lang="en-US" sz="2150" dirty="0"/>
          </a:p>
        </p:txBody>
      </p:sp>
      <p:sp>
        <p:nvSpPr>
          <p:cNvPr id="5" name="Text 3"/>
          <p:cNvSpPr/>
          <p:nvPr/>
        </p:nvSpPr>
        <p:spPr>
          <a:xfrm>
            <a:off x="864037" y="5743099"/>
            <a:ext cx="6150054"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ax² + bx + c = 0</a:t>
            </a:r>
            <a:endParaRPr lang="en-US" sz="1900" dirty="0"/>
          </a:p>
        </p:txBody>
      </p:sp>
      <p:sp>
        <p:nvSpPr>
          <p:cNvPr id="6" name="Text 4"/>
          <p:cNvSpPr/>
          <p:nvPr/>
        </p:nvSpPr>
        <p:spPr>
          <a:xfrm>
            <a:off x="7623929" y="5153382"/>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0FCFF"/>
                </a:solidFill>
                <a:latin typeface="Spline Sans Bold" pitchFamily="34" charset="0"/>
                <a:ea typeface="Spline Sans Bold" pitchFamily="34" charset="-122"/>
                <a:cs typeface="Spline Sans Bold" pitchFamily="34" charset="-120"/>
              </a:rPr>
              <a:t>Vertex Form</a:t>
            </a:r>
            <a:endParaRPr lang="en-US" sz="2150" dirty="0"/>
          </a:p>
        </p:txBody>
      </p:sp>
      <p:sp>
        <p:nvSpPr>
          <p:cNvPr id="7" name="Text 5"/>
          <p:cNvSpPr/>
          <p:nvPr/>
        </p:nvSpPr>
        <p:spPr>
          <a:xfrm>
            <a:off x="7623929" y="5743099"/>
            <a:ext cx="6150054"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a(x - h)² + k = 0</a:t>
            </a:r>
            <a:endParaRPr lang="en-US" sz="1900" dirty="0"/>
          </a:p>
        </p:txBody>
      </p:sp>
      <p:pic>
        <p:nvPicPr>
          <p:cNvPr id="11" name="Picture 10">
            <a:extLst>
              <a:ext uri="{FF2B5EF4-FFF2-40B4-BE49-F238E27FC236}">
                <a16:creationId xmlns:a16="http://schemas.microsoft.com/office/drawing/2014/main" id="{D9D5F3A7-39B9-4F5A-A021-1C3E97DC44E8}"/>
              </a:ext>
            </a:extLst>
          </p:cNvPr>
          <p:cNvPicPr>
            <a:picLocks noChangeAspect="1"/>
          </p:cNvPicPr>
          <p:nvPr/>
        </p:nvPicPr>
        <p:blipFill>
          <a:blip r:embed="rId3"/>
          <a:stretch>
            <a:fillRect/>
          </a:stretch>
        </p:blipFill>
        <p:spPr>
          <a:xfrm>
            <a:off x="12010659" y="7562757"/>
            <a:ext cx="2619741" cy="66684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813554" y="827127"/>
            <a:ext cx="6851928" cy="645676"/>
          </a:xfrm>
          <a:prstGeom prst="rect">
            <a:avLst/>
          </a:prstGeom>
          <a:noFill/>
          <a:ln/>
        </p:spPr>
        <p:txBody>
          <a:bodyPr wrap="none" lIns="0" tIns="0" rIns="0" bIns="0" rtlCol="0" anchor="t"/>
          <a:lstStyle/>
          <a:p>
            <a:pPr marL="0" indent="0">
              <a:lnSpc>
                <a:spcPts val="5050"/>
              </a:lnSpc>
              <a:buNone/>
            </a:pPr>
            <a:r>
              <a:rPr lang="en-US" sz="4050" b="1" dirty="0">
                <a:solidFill>
                  <a:srgbClr val="F0FCFF"/>
                </a:solidFill>
                <a:latin typeface="Spline Sans Bold" pitchFamily="34" charset="0"/>
                <a:ea typeface="Spline Sans Bold" pitchFamily="34" charset="-122"/>
                <a:cs typeface="Spline Sans Bold" pitchFamily="34" charset="-120"/>
              </a:rPr>
              <a:t>Solving Quadratic Equations</a:t>
            </a:r>
            <a:endParaRPr lang="en-US" sz="4050" dirty="0"/>
          </a:p>
        </p:txBody>
      </p:sp>
      <p:sp>
        <p:nvSpPr>
          <p:cNvPr id="3" name="Text 1"/>
          <p:cNvSpPr/>
          <p:nvPr/>
        </p:nvSpPr>
        <p:spPr>
          <a:xfrm>
            <a:off x="813554" y="1937623"/>
            <a:ext cx="13003292" cy="1115497"/>
          </a:xfrm>
          <a:prstGeom prst="rect">
            <a:avLst/>
          </a:prstGeom>
          <a:noFill/>
          <a:ln/>
        </p:spPr>
        <p:txBody>
          <a:bodyPr wrap="square" lIns="0" tIns="0" rIns="0" bIns="0" rtlCol="0" anchor="t"/>
          <a:lstStyle/>
          <a:p>
            <a:pPr marL="0" indent="0">
              <a:lnSpc>
                <a:spcPts val="2900"/>
              </a:lnSpc>
              <a:buNone/>
            </a:pPr>
            <a:r>
              <a:rPr lang="en-US" sz="1800" dirty="0">
                <a:solidFill>
                  <a:srgbClr val="E0E4E6"/>
                </a:solidFill>
                <a:latin typeface="Barlow" pitchFamily="34" charset="0"/>
                <a:ea typeface="Barlow" pitchFamily="34" charset="-122"/>
                <a:cs typeface="Barlow" pitchFamily="34" charset="-120"/>
              </a:rPr>
              <a:t>Solving a quadratic equation involves finding the values of the variable (x) that satisfy the equation. There are several methods to solve quadratic equations, each with its own advantages and disadvantages. These methods include factoring, completing the square, and using the quadratic formula.</a:t>
            </a:r>
            <a:endParaRPr lang="en-US" sz="1800" dirty="0"/>
          </a:p>
        </p:txBody>
      </p:sp>
      <p:sp>
        <p:nvSpPr>
          <p:cNvPr id="4" name="Shape 2"/>
          <p:cNvSpPr/>
          <p:nvPr/>
        </p:nvSpPr>
        <p:spPr>
          <a:xfrm>
            <a:off x="813554" y="3663196"/>
            <a:ext cx="13003292" cy="30480"/>
          </a:xfrm>
          <a:prstGeom prst="roundRect">
            <a:avLst>
              <a:gd name="adj" fmla="val 1144029"/>
            </a:avLst>
          </a:prstGeom>
          <a:solidFill>
            <a:srgbClr val="FFFFFF">
              <a:alpha val="24000"/>
            </a:srgbClr>
          </a:solidFill>
          <a:ln/>
        </p:spPr>
      </p:sp>
      <p:sp>
        <p:nvSpPr>
          <p:cNvPr id="5" name="Shape 3"/>
          <p:cNvSpPr/>
          <p:nvPr/>
        </p:nvSpPr>
        <p:spPr>
          <a:xfrm>
            <a:off x="2887861" y="3663136"/>
            <a:ext cx="30480" cy="813554"/>
          </a:xfrm>
          <a:prstGeom prst="roundRect">
            <a:avLst>
              <a:gd name="adj" fmla="val 1144029"/>
            </a:avLst>
          </a:prstGeom>
          <a:solidFill>
            <a:srgbClr val="16FFBB"/>
          </a:solidFill>
          <a:ln/>
        </p:spPr>
      </p:sp>
      <p:sp>
        <p:nvSpPr>
          <p:cNvPr id="6" name="Shape 4"/>
          <p:cNvSpPr/>
          <p:nvPr/>
        </p:nvSpPr>
        <p:spPr>
          <a:xfrm>
            <a:off x="2641640" y="3401675"/>
            <a:ext cx="523042" cy="523042"/>
          </a:xfrm>
          <a:prstGeom prst="roundRect">
            <a:avLst>
              <a:gd name="adj" fmla="val 66668"/>
            </a:avLst>
          </a:prstGeom>
          <a:solidFill>
            <a:srgbClr val="0A081B"/>
          </a:solidFill>
          <a:ln w="22860">
            <a:solidFill>
              <a:srgbClr val="16FFBB"/>
            </a:solidFill>
            <a:prstDash val="solid"/>
          </a:ln>
        </p:spPr>
      </p:sp>
      <p:sp>
        <p:nvSpPr>
          <p:cNvPr id="7" name="Text 5"/>
          <p:cNvSpPr/>
          <p:nvPr/>
        </p:nvSpPr>
        <p:spPr>
          <a:xfrm>
            <a:off x="2836069" y="3508236"/>
            <a:ext cx="134064" cy="309920"/>
          </a:xfrm>
          <a:prstGeom prst="rect">
            <a:avLst/>
          </a:prstGeom>
          <a:noFill/>
          <a:ln/>
        </p:spPr>
        <p:txBody>
          <a:bodyPr wrap="none" lIns="0" tIns="0" rIns="0" bIns="0" rtlCol="0" anchor="t"/>
          <a:lstStyle/>
          <a:p>
            <a:pPr marL="0" indent="0" algn="ctr">
              <a:lnSpc>
                <a:spcPts val="2400"/>
              </a:lnSpc>
              <a:buNone/>
            </a:pPr>
            <a:r>
              <a:rPr lang="en-US" sz="2400" b="1" dirty="0">
                <a:solidFill>
                  <a:srgbClr val="E0E4E6"/>
                </a:solidFill>
                <a:latin typeface="Spline Sans Bold" pitchFamily="34" charset="0"/>
                <a:ea typeface="Spline Sans Bold" pitchFamily="34" charset="-122"/>
                <a:cs typeface="Spline Sans Bold" pitchFamily="34" charset="-120"/>
              </a:rPr>
              <a:t>1</a:t>
            </a:r>
            <a:endParaRPr lang="en-US" sz="2400" dirty="0"/>
          </a:p>
        </p:txBody>
      </p:sp>
      <p:sp>
        <p:nvSpPr>
          <p:cNvPr id="8" name="Text 6"/>
          <p:cNvSpPr/>
          <p:nvPr/>
        </p:nvSpPr>
        <p:spPr>
          <a:xfrm>
            <a:off x="1611749" y="4709279"/>
            <a:ext cx="2582942" cy="322778"/>
          </a:xfrm>
          <a:prstGeom prst="rect">
            <a:avLst/>
          </a:prstGeom>
          <a:noFill/>
          <a:ln/>
        </p:spPr>
        <p:txBody>
          <a:bodyPr wrap="none" lIns="0" tIns="0" rIns="0" bIns="0" rtlCol="0" anchor="t"/>
          <a:lstStyle/>
          <a:p>
            <a:pPr marL="0" indent="0" algn="ctr">
              <a:lnSpc>
                <a:spcPts val="2500"/>
              </a:lnSpc>
              <a:buNone/>
            </a:pPr>
            <a:r>
              <a:rPr lang="en-US" sz="2000" b="1" dirty="0">
                <a:solidFill>
                  <a:srgbClr val="E0E4E6"/>
                </a:solidFill>
                <a:latin typeface="Spline Sans Bold" pitchFamily="34" charset="0"/>
                <a:ea typeface="Spline Sans Bold" pitchFamily="34" charset="-122"/>
                <a:cs typeface="Spline Sans Bold" pitchFamily="34" charset="-120"/>
              </a:rPr>
              <a:t>Factoring</a:t>
            </a:r>
            <a:endParaRPr lang="en-US" sz="2000" dirty="0"/>
          </a:p>
        </p:txBody>
      </p:sp>
      <p:sp>
        <p:nvSpPr>
          <p:cNvPr id="9" name="Text 7"/>
          <p:cNvSpPr/>
          <p:nvPr/>
        </p:nvSpPr>
        <p:spPr>
          <a:xfrm>
            <a:off x="1045964" y="5171480"/>
            <a:ext cx="3714631" cy="2230993"/>
          </a:xfrm>
          <a:prstGeom prst="rect">
            <a:avLst/>
          </a:prstGeom>
          <a:noFill/>
          <a:ln/>
        </p:spPr>
        <p:txBody>
          <a:bodyPr wrap="square" lIns="0" tIns="0" rIns="0" bIns="0" rtlCol="0" anchor="t"/>
          <a:lstStyle/>
          <a:p>
            <a:pPr marL="0" indent="0" algn="ctr">
              <a:lnSpc>
                <a:spcPts val="2900"/>
              </a:lnSpc>
              <a:buNone/>
            </a:pPr>
            <a:r>
              <a:rPr lang="en-US" sz="1800" dirty="0">
                <a:solidFill>
                  <a:srgbClr val="E0E4E6"/>
                </a:solidFill>
                <a:latin typeface="Barlow" pitchFamily="34" charset="0"/>
                <a:ea typeface="Barlow" pitchFamily="34" charset="-122"/>
                <a:cs typeface="Barlow" pitchFamily="34" charset="-120"/>
              </a:rPr>
              <a:t>This method involves rewriting the quadratic equation as a product of two linear expressions. Factoring is only applicable when the quadratic equation can be expressed as a product of linear factors.</a:t>
            </a:r>
            <a:endParaRPr lang="en-US" sz="1800" dirty="0"/>
          </a:p>
        </p:txBody>
      </p:sp>
      <p:sp>
        <p:nvSpPr>
          <p:cNvPr id="10" name="Shape 8"/>
          <p:cNvSpPr/>
          <p:nvPr/>
        </p:nvSpPr>
        <p:spPr>
          <a:xfrm>
            <a:off x="7299722" y="3663136"/>
            <a:ext cx="30480" cy="813554"/>
          </a:xfrm>
          <a:prstGeom prst="roundRect">
            <a:avLst>
              <a:gd name="adj" fmla="val 1144029"/>
            </a:avLst>
          </a:prstGeom>
          <a:solidFill>
            <a:srgbClr val="29DDDA"/>
          </a:solidFill>
          <a:ln/>
        </p:spPr>
      </p:sp>
      <p:sp>
        <p:nvSpPr>
          <p:cNvPr id="11" name="Shape 9"/>
          <p:cNvSpPr/>
          <p:nvPr/>
        </p:nvSpPr>
        <p:spPr>
          <a:xfrm>
            <a:off x="7053501" y="3401675"/>
            <a:ext cx="523042" cy="523042"/>
          </a:xfrm>
          <a:prstGeom prst="roundRect">
            <a:avLst>
              <a:gd name="adj" fmla="val 66668"/>
            </a:avLst>
          </a:prstGeom>
          <a:solidFill>
            <a:srgbClr val="0A081B"/>
          </a:solidFill>
          <a:ln w="22860">
            <a:solidFill>
              <a:srgbClr val="29DDDA"/>
            </a:solidFill>
            <a:prstDash val="solid"/>
          </a:ln>
        </p:spPr>
      </p:sp>
      <p:sp>
        <p:nvSpPr>
          <p:cNvPr id="12" name="Text 10"/>
          <p:cNvSpPr/>
          <p:nvPr/>
        </p:nvSpPr>
        <p:spPr>
          <a:xfrm>
            <a:off x="7228880" y="3508236"/>
            <a:ext cx="172283" cy="309920"/>
          </a:xfrm>
          <a:prstGeom prst="rect">
            <a:avLst/>
          </a:prstGeom>
          <a:noFill/>
          <a:ln/>
        </p:spPr>
        <p:txBody>
          <a:bodyPr wrap="none" lIns="0" tIns="0" rIns="0" bIns="0" rtlCol="0" anchor="t"/>
          <a:lstStyle/>
          <a:p>
            <a:pPr marL="0" indent="0" algn="ctr">
              <a:lnSpc>
                <a:spcPts val="2400"/>
              </a:lnSpc>
              <a:buNone/>
            </a:pPr>
            <a:r>
              <a:rPr lang="en-US" sz="2400" b="1" dirty="0">
                <a:solidFill>
                  <a:srgbClr val="E0E4E6"/>
                </a:solidFill>
                <a:latin typeface="Spline Sans Bold" pitchFamily="34" charset="0"/>
                <a:ea typeface="Spline Sans Bold" pitchFamily="34" charset="-122"/>
                <a:cs typeface="Spline Sans Bold" pitchFamily="34" charset="-120"/>
              </a:rPr>
              <a:t>2</a:t>
            </a:r>
            <a:endParaRPr lang="en-US" sz="2400" dirty="0"/>
          </a:p>
        </p:txBody>
      </p:sp>
      <p:sp>
        <p:nvSpPr>
          <p:cNvPr id="13" name="Text 11"/>
          <p:cNvSpPr/>
          <p:nvPr/>
        </p:nvSpPr>
        <p:spPr>
          <a:xfrm>
            <a:off x="5921812" y="4709279"/>
            <a:ext cx="2786658" cy="322778"/>
          </a:xfrm>
          <a:prstGeom prst="rect">
            <a:avLst/>
          </a:prstGeom>
          <a:noFill/>
          <a:ln/>
        </p:spPr>
        <p:txBody>
          <a:bodyPr wrap="none" lIns="0" tIns="0" rIns="0" bIns="0" rtlCol="0" anchor="t"/>
          <a:lstStyle/>
          <a:p>
            <a:pPr marL="0" indent="0" algn="ctr">
              <a:lnSpc>
                <a:spcPts val="2500"/>
              </a:lnSpc>
              <a:buNone/>
            </a:pPr>
            <a:r>
              <a:rPr lang="en-US" sz="2000" b="1" dirty="0">
                <a:solidFill>
                  <a:srgbClr val="E0E4E6"/>
                </a:solidFill>
                <a:latin typeface="Spline Sans Bold" pitchFamily="34" charset="0"/>
                <a:ea typeface="Spline Sans Bold" pitchFamily="34" charset="-122"/>
                <a:cs typeface="Spline Sans Bold" pitchFamily="34" charset="-120"/>
              </a:rPr>
              <a:t>Completing the Square</a:t>
            </a:r>
            <a:endParaRPr lang="en-US" sz="2000" dirty="0"/>
          </a:p>
        </p:txBody>
      </p:sp>
      <p:sp>
        <p:nvSpPr>
          <p:cNvPr id="14" name="Text 12"/>
          <p:cNvSpPr/>
          <p:nvPr/>
        </p:nvSpPr>
        <p:spPr>
          <a:xfrm>
            <a:off x="5457825" y="5171480"/>
            <a:ext cx="3714631" cy="1859161"/>
          </a:xfrm>
          <a:prstGeom prst="rect">
            <a:avLst/>
          </a:prstGeom>
          <a:noFill/>
          <a:ln/>
        </p:spPr>
        <p:txBody>
          <a:bodyPr wrap="square" lIns="0" tIns="0" rIns="0" bIns="0" rtlCol="0" anchor="t"/>
          <a:lstStyle/>
          <a:p>
            <a:pPr marL="0" indent="0" algn="ctr">
              <a:lnSpc>
                <a:spcPts val="2900"/>
              </a:lnSpc>
              <a:buNone/>
            </a:pPr>
            <a:r>
              <a:rPr lang="en-US" sz="1800" dirty="0">
                <a:solidFill>
                  <a:srgbClr val="E0E4E6"/>
                </a:solidFill>
                <a:latin typeface="Barlow" pitchFamily="34" charset="0"/>
                <a:ea typeface="Barlow" pitchFamily="34" charset="-122"/>
                <a:cs typeface="Barlow" pitchFamily="34" charset="-120"/>
              </a:rPr>
              <a:t>This method involves manipulating the equation to create a perfect square trinomial. It is a versatile method that works for all quadratic equations.</a:t>
            </a:r>
            <a:endParaRPr lang="en-US" sz="1800" dirty="0"/>
          </a:p>
        </p:txBody>
      </p:sp>
      <p:sp>
        <p:nvSpPr>
          <p:cNvPr id="15" name="Shape 13"/>
          <p:cNvSpPr/>
          <p:nvPr/>
        </p:nvSpPr>
        <p:spPr>
          <a:xfrm>
            <a:off x="11711583" y="3663136"/>
            <a:ext cx="30480" cy="813554"/>
          </a:xfrm>
          <a:prstGeom prst="roundRect">
            <a:avLst>
              <a:gd name="adj" fmla="val 1144029"/>
            </a:avLst>
          </a:prstGeom>
          <a:solidFill>
            <a:srgbClr val="37A7E7"/>
          </a:solidFill>
          <a:ln/>
        </p:spPr>
      </p:sp>
      <p:sp>
        <p:nvSpPr>
          <p:cNvPr id="16" name="Shape 14"/>
          <p:cNvSpPr/>
          <p:nvPr/>
        </p:nvSpPr>
        <p:spPr>
          <a:xfrm>
            <a:off x="11465362" y="3401675"/>
            <a:ext cx="523042" cy="523042"/>
          </a:xfrm>
          <a:prstGeom prst="roundRect">
            <a:avLst>
              <a:gd name="adj" fmla="val 66668"/>
            </a:avLst>
          </a:prstGeom>
          <a:solidFill>
            <a:srgbClr val="0A081B"/>
          </a:solidFill>
          <a:ln w="22860">
            <a:solidFill>
              <a:srgbClr val="37A7E7"/>
            </a:solidFill>
            <a:prstDash val="solid"/>
          </a:ln>
        </p:spPr>
      </p:sp>
      <p:sp>
        <p:nvSpPr>
          <p:cNvPr id="17" name="Text 15"/>
          <p:cNvSpPr/>
          <p:nvPr/>
        </p:nvSpPr>
        <p:spPr>
          <a:xfrm>
            <a:off x="11636097" y="3508236"/>
            <a:ext cx="181451" cy="309920"/>
          </a:xfrm>
          <a:prstGeom prst="rect">
            <a:avLst/>
          </a:prstGeom>
          <a:noFill/>
          <a:ln/>
        </p:spPr>
        <p:txBody>
          <a:bodyPr wrap="none" lIns="0" tIns="0" rIns="0" bIns="0" rtlCol="0" anchor="t"/>
          <a:lstStyle/>
          <a:p>
            <a:pPr marL="0" indent="0" algn="ctr">
              <a:lnSpc>
                <a:spcPts val="2400"/>
              </a:lnSpc>
              <a:buNone/>
            </a:pPr>
            <a:r>
              <a:rPr lang="en-US" sz="2400" b="1" dirty="0">
                <a:solidFill>
                  <a:srgbClr val="E0E4E6"/>
                </a:solidFill>
                <a:latin typeface="Spline Sans Bold" pitchFamily="34" charset="0"/>
                <a:ea typeface="Spline Sans Bold" pitchFamily="34" charset="-122"/>
                <a:cs typeface="Spline Sans Bold" pitchFamily="34" charset="-120"/>
              </a:rPr>
              <a:t>3</a:t>
            </a:r>
            <a:endParaRPr lang="en-US" sz="2400" dirty="0"/>
          </a:p>
        </p:txBody>
      </p:sp>
      <p:sp>
        <p:nvSpPr>
          <p:cNvPr id="18" name="Text 16"/>
          <p:cNvSpPr/>
          <p:nvPr/>
        </p:nvSpPr>
        <p:spPr>
          <a:xfrm>
            <a:off x="10435471" y="4709279"/>
            <a:ext cx="2582942" cy="322778"/>
          </a:xfrm>
          <a:prstGeom prst="rect">
            <a:avLst/>
          </a:prstGeom>
          <a:noFill/>
          <a:ln/>
        </p:spPr>
        <p:txBody>
          <a:bodyPr wrap="none" lIns="0" tIns="0" rIns="0" bIns="0" rtlCol="0" anchor="t"/>
          <a:lstStyle/>
          <a:p>
            <a:pPr marL="0" indent="0" algn="ctr">
              <a:lnSpc>
                <a:spcPts val="2500"/>
              </a:lnSpc>
              <a:buNone/>
            </a:pPr>
            <a:r>
              <a:rPr lang="en-US" sz="2000" b="1" dirty="0">
                <a:solidFill>
                  <a:srgbClr val="E0E4E6"/>
                </a:solidFill>
                <a:latin typeface="Spline Sans Bold" pitchFamily="34" charset="0"/>
                <a:ea typeface="Spline Sans Bold" pitchFamily="34" charset="-122"/>
                <a:cs typeface="Spline Sans Bold" pitchFamily="34" charset="-120"/>
              </a:rPr>
              <a:t>Quadratic Formula</a:t>
            </a:r>
            <a:endParaRPr lang="en-US" sz="2000" dirty="0"/>
          </a:p>
        </p:txBody>
      </p:sp>
      <p:sp>
        <p:nvSpPr>
          <p:cNvPr id="19" name="Text 17"/>
          <p:cNvSpPr/>
          <p:nvPr/>
        </p:nvSpPr>
        <p:spPr>
          <a:xfrm>
            <a:off x="9869686" y="5171480"/>
            <a:ext cx="3714631" cy="1859161"/>
          </a:xfrm>
          <a:prstGeom prst="rect">
            <a:avLst/>
          </a:prstGeom>
          <a:noFill/>
          <a:ln/>
        </p:spPr>
        <p:txBody>
          <a:bodyPr wrap="square" lIns="0" tIns="0" rIns="0" bIns="0" rtlCol="0" anchor="t"/>
          <a:lstStyle/>
          <a:p>
            <a:pPr marL="0" indent="0" algn="ctr">
              <a:lnSpc>
                <a:spcPts val="2900"/>
              </a:lnSpc>
              <a:buNone/>
            </a:pPr>
            <a:r>
              <a:rPr lang="en-US" sz="1800" dirty="0">
                <a:solidFill>
                  <a:srgbClr val="E0E4E6"/>
                </a:solidFill>
                <a:latin typeface="Barlow" pitchFamily="34" charset="0"/>
                <a:ea typeface="Barlow" pitchFamily="34" charset="-122"/>
                <a:cs typeface="Barlow" pitchFamily="34" charset="-120"/>
              </a:rPr>
              <a:t>The quadratic formula provides a direct solution to any quadratic equation. It can be applied regardless of whether the equation can be factored or not.</a:t>
            </a:r>
            <a:endParaRPr lang="en-US" sz="1800" dirty="0"/>
          </a:p>
        </p:txBody>
      </p:sp>
      <p:pic>
        <p:nvPicPr>
          <p:cNvPr id="21" name="Picture 20">
            <a:extLst>
              <a:ext uri="{FF2B5EF4-FFF2-40B4-BE49-F238E27FC236}">
                <a16:creationId xmlns:a16="http://schemas.microsoft.com/office/drawing/2014/main" id="{DB40D3CD-68BC-434C-9C08-3116240CCC5C}"/>
              </a:ext>
            </a:extLst>
          </p:cNvPr>
          <p:cNvPicPr>
            <a:picLocks noChangeAspect="1"/>
          </p:cNvPicPr>
          <p:nvPr/>
        </p:nvPicPr>
        <p:blipFill>
          <a:blip r:embed="rId3"/>
          <a:stretch>
            <a:fillRect/>
          </a:stretch>
        </p:blipFill>
        <p:spPr>
          <a:xfrm>
            <a:off x="12153554" y="7547944"/>
            <a:ext cx="2476846" cy="60968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844868"/>
            <a:ext cx="7415927" cy="1371600"/>
          </a:xfrm>
          <a:prstGeom prst="rect">
            <a:avLst/>
          </a:prstGeom>
          <a:noFill/>
          <a:ln/>
        </p:spPr>
        <p:txBody>
          <a:bodyPr wrap="square" lIns="0" tIns="0" rIns="0" bIns="0" rtlCol="0" anchor="t"/>
          <a:lstStyle/>
          <a:p>
            <a:pPr marL="0" indent="0">
              <a:lnSpc>
                <a:spcPts val="5400"/>
              </a:lnSpc>
              <a:buNone/>
            </a:pPr>
            <a:r>
              <a:rPr lang="en-US" sz="4300" b="1" dirty="0">
                <a:solidFill>
                  <a:srgbClr val="F0FCFF"/>
                </a:solidFill>
                <a:latin typeface="Spline Sans Bold" pitchFamily="34" charset="0"/>
                <a:ea typeface="Spline Sans Bold" pitchFamily="34" charset="-122"/>
                <a:cs typeface="Spline Sans Bold" pitchFamily="34" charset="-120"/>
              </a:rPr>
              <a:t>Factoring Quadratic Equations</a:t>
            </a:r>
            <a:endParaRPr lang="en-US" sz="4300" dirty="0"/>
          </a:p>
        </p:txBody>
      </p:sp>
      <p:sp>
        <p:nvSpPr>
          <p:cNvPr id="4" name="Text 1"/>
          <p:cNvSpPr/>
          <p:nvPr/>
        </p:nvSpPr>
        <p:spPr>
          <a:xfrm>
            <a:off x="6350437" y="2586752"/>
            <a:ext cx="7415927" cy="2370296"/>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Factoring a quadratic equation involves rewriting it as a product of two linear expressions. This method is only applicable if the equation can be factored into two linear expressions. It is a straightforward method when it is possible. Factoring is a useful technique for solving quadratic equations because it often leads to simpler expressions that can be easily solved.</a:t>
            </a:r>
            <a:endParaRPr lang="en-US" sz="1900" dirty="0"/>
          </a:p>
        </p:txBody>
      </p:sp>
      <p:sp>
        <p:nvSpPr>
          <p:cNvPr id="5" name="Shape 2"/>
          <p:cNvSpPr/>
          <p:nvPr/>
        </p:nvSpPr>
        <p:spPr>
          <a:xfrm>
            <a:off x="6350437" y="5234702"/>
            <a:ext cx="7415927" cy="2150031"/>
          </a:xfrm>
          <a:prstGeom prst="roundRect">
            <a:avLst>
              <a:gd name="adj" fmla="val 17224"/>
            </a:avLst>
          </a:prstGeom>
          <a:noFill/>
          <a:ln w="15240">
            <a:solidFill>
              <a:srgbClr val="FFFFFF">
                <a:alpha val="24000"/>
              </a:srgbClr>
            </a:solidFill>
            <a:prstDash val="solid"/>
          </a:ln>
        </p:spPr>
      </p:sp>
      <p:sp>
        <p:nvSpPr>
          <p:cNvPr id="6" name="Shape 3"/>
          <p:cNvSpPr/>
          <p:nvPr/>
        </p:nvSpPr>
        <p:spPr>
          <a:xfrm>
            <a:off x="6365677" y="5249942"/>
            <a:ext cx="7385447" cy="706517"/>
          </a:xfrm>
          <a:prstGeom prst="rect">
            <a:avLst/>
          </a:prstGeom>
          <a:solidFill>
            <a:srgbClr val="FFFFFF">
              <a:alpha val="4000"/>
            </a:srgbClr>
          </a:solidFill>
          <a:ln/>
        </p:spPr>
      </p:sp>
      <p:sp>
        <p:nvSpPr>
          <p:cNvPr id="7" name="Text 4"/>
          <p:cNvSpPr/>
          <p:nvPr/>
        </p:nvSpPr>
        <p:spPr>
          <a:xfrm>
            <a:off x="6612493" y="5405676"/>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Equation</a:t>
            </a:r>
            <a:endParaRPr lang="en-US" sz="1900" dirty="0"/>
          </a:p>
        </p:txBody>
      </p:sp>
      <p:sp>
        <p:nvSpPr>
          <p:cNvPr id="8" name="Text 5"/>
          <p:cNvSpPr/>
          <p:nvPr/>
        </p:nvSpPr>
        <p:spPr>
          <a:xfrm>
            <a:off x="10309027" y="5405676"/>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Factored Form</a:t>
            </a:r>
            <a:endParaRPr lang="en-US" sz="1900" dirty="0"/>
          </a:p>
        </p:txBody>
      </p:sp>
      <p:sp>
        <p:nvSpPr>
          <p:cNvPr id="9" name="Shape 6"/>
          <p:cNvSpPr/>
          <p:nvPr/>
        </p:nvSpPr>
        <p:spPr>
          <a:xfrm>
            <a:off x="6365677" y="5956459"/>
            <a:ext cx="7385447" cy="706517"/>
          </a:xfrm>
          <a:prstGeom prst="rect">
            <a:avLst/>
          </a:prstGeom>
          <a:solidFill>
            <a:srgbClr val="000000">
              <a:alpha val="4000"/>
            </a:srgbClr>
          </a:solidFill>
          <a:ln/>
        </p:spPr>
      </p:sp>
      <p:sp>
        <p:nvSpPr>
          <p:cNvPr id="10" name="Text 7"/>
          <p:cNvSpPr/>
          <p:nvPr/>
        </p:nvSpPr>
        <p:spPr>
          <a:xfrm>
            <a:off x="6612493" y="6112193"/>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x² + 5x + 6 = 0</a:t>
            </a:r>
            <a:endParaRPr lang="en-US" sz="1900" dirty="0"/>
          </a:p>
        </p:txBody>
      </p:sp>
      <p:sp>
        <p:nvSpPr>
          <p:cNvPr id="11" name="Text 8"/>
          <p:cNvSpPr/>
          <p:nvPr/>
        </p:nvSpPr>
        <p:spPr>
          <a:xfrm>
            <a:off x="10309027" y="6112193"/>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(x + 2)(x + 3) = 0</a:t>
            </a:r>
            <a:endParaRPr lang="en-US" sz="1900" dirty="0"/>
          </a:p>
        </p:txBody>
      </p:sp>
      <p:sp>
        <p:nvSpPr>
          <p:cNvPr id="12" name="Shape 9"/>
          <p:cNvSpPr/>
          <p:nvPr/>
        </p:nvSpPr>
        <p:spPr>
          <a:xfrm>
            <a:off x="6365677" y="6662976"/>
            <a:ext cx="7385447" cy="706517"/>
          </a:xfrm>
          <a:prstGeom prst="rect">
            <a:avLst/>
          </a:prstGeom>
          <a:solidFill>
            <a:srgbClr val="FFFFFF">
              <a:alpha val="4000"/>
            </a:srgbClr>
          </a:solidFill>
          <a:ln/>
        </p:spPr>
      </p:sp>
      <p:sp>
        <p:nvSpPr>
          <p:cNvPr id="13" name="Text 10"/>
          <p:cNvSpPr/>
          <p:nvPr/>
        </p:nvSpPr>
        <p:spPr>
          <a:xfrm>
            <a:off x="6612493" y="6818709"/>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2x² - 7x + 3 = 0</a:t>
            </a:r>
            <a:endParaRPr lang="en-US" sz="1900" dirty="0"/>
          </a:p>
        </p:txBody>
      </p:sp>
      <p:sp>
        <p:nvSpPr>
          <p:cNvPr id="14" name="Text 11"/>
          <p:cNvSpPr/>
          <p:nvPr/>
        </p:nvSpPr>
        <p:spPr>
          <a:xfrm>
            <a:off x="10309027" y="6818709"/>
            <a:ext cx="3195280"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(2x - 1)(x - 3) = 0</a:t>
            </a:r>
            <a:endParaRPr lang="en-US" sz="1900" dirty="0"/>
          </a:p>
        </p:txBody>
      </p:sp>
      <p:pic>
        <p:nvPicPr>
          <p:cNvPr id="16" name="Picture 15">
            <a:extLst>
              <a:ext uri="{FF2B5EF4-FFF2-40B4-BE49-F238E27FC236}">
                <a16:creationId xmlns:a16="http://schemas.microsoft.com/office/drawing/2014/main" id="{A4B844F4-38F6-47D6-9F69-BF27D1337E7D}"/>
              </a:ext>
            </a:extLst>
          </p:cNvPr>
          <p:cNvPicPr>
            <a:picLocks noChangeAspect="1"/>
          </p:cNvPicPr>
          <p:nvPr/>
        </p:nvPicPr>
        <p:blipFill>
          <a:blip r:embed="rId4"/>
          <a:stretch>
            <a:fillRect/>
          </a:stretch>
        </p:blipFill>
        <p:spPr>
          <a:xfrm>
            <a:off x="12153554" y="7619915"/>
            <a:ext cx="2476846" cy="60968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527566" y="414457"/>
            <a:ext cx="3615690" cy="418624"/>
          </a:xfrm>
          <a:prstGeom prst="rect">
            <a:avLst/>
          </a:prstGeom>
          <a:noFill/>
          <a:ln/>
        </p:spPr>
        <p:txBody>
          <a:bodyPr wrap="none" lIns="0" tIns="0" rIns="0" bIns="0" rtlCol="0" anchor="t"/>
          <a:lstStyle/>
          <a:p>
            <a:pPr marL="0" indent="0">
              <a:lnSpc>
                <a:spcPts val="3250"/>
              </a:lnSpc>
              <a:buNone/>
            </a:pPr>
            <a:r>
              <a:rPr lang="en-US" sz="2600" b="1" dirty="0">
                <a:solidFill>
                  <a:srgbClr val="F0FCFF"/>
                </a:solidFill>
                <a:latin typeface="Spline Sans Bold" pitchFamily="34" charset="0"/>
                <a:ea typeface="Spline Sans Bold" pitchFamily="34" charset="-122"/>
                <a:cs typeface="Spline Sans Bold" pitchFamily="34" charset="-120"/>
              </a:rPr>
              <a:t>Completing the Square</a:t>
            </a:r>
            <a:endParaRPr lang="en-US" sz="2600" dirty="0"/>
          </a:p>
        </p:txBody>
      </p:sp>
      <p:sp>
        <p:nvSpPr>
          <p:cNvPr id="3" name="Text 1"/>
          <p:cNvSpPr/>
          <p:nvPr/>
        </p:nvSpPr>
        <p:spPr>
          <a:xfrm>
            <a:off x="527566" y="1134547"/>
            <a:ext cx="13575268" cy="482203"/>
          </a:xfrm>
          <a:prstGeom prst="rect">
            <a:avLst/>
          </a:prstGeom>
          <a:noFill/>
          <a:ln/>
        </p:spPr>
        <p:txBody>
          <a:bodyPr wrap="square" lIns="0" tIns="0" rIns="0" bIns="0" rtlCol="0" anchor="t"/>
          <a:lstStyle/>
          <a:p>
            <a:pPr marL="0" indent="0">
              <a:lnSpc>
                <a:spcPts val="1850"/>
              </a:lnSpc>
              <a:buNone/>
            </a:pPr>
            <a:r>
              <a:rPr lang="en-US" sz="1150" dirty="0">
                <a:solidFill>
                  <a:srgbClr val="E0E4E6"/>
                </a:solidFill>
                <a:latin typeface="Barlow" pitchFamily="34" charset="0"/>
                <a:ea typeface="Barlow" pitchFamily="34" charset="-122"/>
                <a:cs typeface="Barlow" pitchFamily="34" charset="-120"/>
              </a:rPr>
              <a:t>Completing the square is a method used to solve quadratic equations by manipulating the equation to create a perfect square trinomial. It is a versatile method that can be used to solve any quadratic equation, including those that cannot be factored. This method is also helpful in deriving the quadratic formula.</a:t>
            </a:r>
            <a:endParaRPr lang="en-US" sz="1150" dirty="0"/>
          </a:p>
        </p:txBody>
      </p:sp>
      <p:pic>
        <p:nvPicPr>
          <p:cNvPr id="4" name="Image 0" descr="preencoded.png"/>
          <p:cNvPicPr>
            <a:picLocks noChangeAspect="1"/>
          </p:cNvPicPr>
          <p:nvPr/>
        </p:nvPicPr>
        <p:blipFill>
          <a:blip r:embed="rId3"/>
          <a:stretch>
            <a:fillRect/>
          </a:stretch>
        </p:blipFill>
        <p:spPr>
          <a:xfrm>
            <a:off x="527566" y="1786295"/>
            <a:ext cx="753666" cy="1205865"/>
          </a:xfrm>
          <a:prstGeom prst="rect">
            <a:avLst/>
          </a:prstGeom>
        </p:spPr>
      </p:pic>
      <p:sp>
        <p:nvSpPr>
          <p:cNvPr id="5" name="Text 2"/>
          <p:cNvSpPr/>
          <p:nvPr/>
        </p:nvSpPr>
        <p:spPr>
          <a:xfrm>
            <a:off x="1507331" y="1937028"/>
            <a:ext cx="1674852" cy="209312"/>
          </a:xfrm>
          <a:prstGeom prst="rect">
            <a:avLst/>
          </a:prstGeom>
          <a:noFill/>
          <a:ln/>
        </p:spPr>
        <p:txBody>
          <a:bodyPr wrap="none" lIns="0" tIns="0" rIns="0" bIns="0" rtlCol="0" anchor="t"/>
          <a:lstStyle/>
          <a:p>
            <a:pPr marL="0" indent="0" algn="l">
              <a:lnSpc>
                <a:spcPts val="1600"/>
              </a:lnSpc>
              <a:buNone/>
            </a:pPr>
            <a:r>
              <a:rPr lang="en-US" sz="1300" b="1" dirty="0">
                <a:solidFill>
                  <a:srgbClr val="E0E4E6"/>
                </a:solidFill>
                <a:latin typeface="Spline Sans Bold" pitchFamily="34" charset="0"/>
                <a:ea typeface="Spline Sans Bold" pitchFamily="34" charset="-122"/>
                <a:cs typeface="Spline Sans Bold" pitchFamily="34" charset="-120"/>
              </a:rPr>
              <a:t>Step 1</a:t>
            </a:r>
            <a:endParaRPr lang="en-US" sz="1300" dirty="0"/>
          </a:p>
        </p:txBody>
      </p:sp>
      <p:sp>
        <p:nvSpPr>
          <p:cNvPr id="6" name="Text 3"/>
          <p:cNvSpPr/>
          <p:nvPr/>
        </p:nvSpPr>
        <p:spPr>
          <a:xfrm>
            <a:off x="1507331" y="2236708"/>
            <a:ext cx="12595503" cy="241102"/>
          </a:xfrm>
          <a:prstGeom prst="rect">
            <a:avLst/>
          </a:prstGeom>
          <a:noFill/>
          <a:ln/>
        </p:spPr>
        <p:txBody>
          <a:bodyPr wrap="none" lIns="0" tIns="0" rIns="0" bIns="0" rtlCol="0" anchor="t"/>
          <a:lstStyle/>
          <a:p>
            <a:pPr marL="0" indent="0" algn="l">
              <a:lnSpc>
                <a:spcPts val="1850"/>
              </a:lnSpc>
              <a:buNone/>
            </a:pPr>
            <a:r>
              <a:rPr lang="en-US" sz="1150" dirty="0">
                <a:solidFill>
                  <a:srgbClr val="E0E4E6"/>
                </a:solidFill>
                <a:latin typeface="Barlow" pitchFamily="34" charset="0"/>
                <a:ea typeface="Barlow" pitchFamily="34" charset="-122"/>
                <a:cs typeface="Barlow" pitchFamily="34" charset="-120"/>
              </a:rPr>
              <a:t>Rewrite the equation by moving the constant term to the right side.</a:t>
            </a:r>
            <a:endParaRPr lang="en-US" sz="1150" dirty="0"/>
          </a:p>
        </p:txBody>
      </p:sp>
      <p:pic>
        <p:nvPicPr>
          <p:cNvPr id="7" name="Image 1" descr="preencoded.png"/>
          <p:cNvPicPr>
            <a:picLocks noChangeAspect="1"/>
          </p:cNvPicPr>
          <p:nvPr/>
        </p:nvPicPr>
        <p:blipFill>
          <a:blip r:embed="rId4"/>
          <a:stretch>
            <a:fillRect/>
          </a:stretch>
        </p:blipFill>
        <p:spPr>
          <a:xfrm>
            <a:off x="527566" y="2992160"/>
            <a:ext cx="753666" cy="1205865"/>
          </a:xfrm>
          <a:prstGeom prst="rect">
            <a:avLst/>
          </a:prstGeom>
        </p:spPr>
      </p:pic>
      <p:sp>
        <p:nvSpPr>
          <p:cNvPr id="8" name="Text 4"/>
          <p:cNvSpPr/>
          <p:nvPr/>
        </p:nvSpPr>
        <p:spPr>
          <a:xfrm>
            <a:off x="1507331" y="3142893"/>
            <a:ext cx="1674852" cy="209312"/>
          </a:xfrm>
          <a:prstGeom prst="rect">
            <a:avLst/>
          </a:prstGeom>
          <a:noFill/>
          <a:ln/>
        </p:spPr>
        <p:txBody>
          <a:bodyPr wrap="none" lIns="0" tIns="0" rIns="0" bIns="0" rtlCol="0" anchor="t"/>
          <a:lstStyle/>
          <a:p>
            <a:pPr marL="0" indent="0" algn="l">
              <a:lnSpc>
                <a:spcPts val="1600"/>
              </a:lnSpc>
              <a:buNone/>
            </a:pPr>
            <a:r>
              <a:rPr lang="en-US" sz="1300" b="1" dirty="0">
                <a:solidFill>
                  <a:srgbClr val="E0E4E6"/>
                </a:solidFill>
                <a:latin typeface="Spline Sans Bold" pitchFamily="34" charset="0"/>
                <a:ea typeface="Spline Sans Bold" pitchFamily="34" charset="-122"/>
                <a:cs typeface="Spline Sans Bold" pitchFamily="34" charset="-120"/>
              </a:rPr>
              <a:t>Step 2</a:t>
            </a:r>
            <a:endParaRPr lang="en-US" sz="1300" dirty="0"/>
          </a:p>
        </p:txBody>
      </p:sp>
      <p:sp>
        <p:nvSpPr>
          <p:cNvPr id="9" name="Text 5"/>
          <p:cNvSpPr/>
          <p:nvPr/>
        </p:nvSpPr>
        <p:spPr>
          <a:xfrm>
            <a:off x="1507331" y="3442573"/>
            <a:ext cx="12595503" cy="241102"/>
          </a:xfrm>
          <a:prstGeom prst="rect">
            <a:avLst/>
          </a:prstGeom>
          <a:noFill/>
          <a:ln/>
        </p:spPr>
        <p:txBody>
          <a:bodyPr wrap="none" lIns="0" tIns="0" rIns="0" bIns="0" rtlCol="0" anchor="t"/>
          <a:lstStyle/>
          <a:p>
            <a:pPr marL="0" indent="0" algn="l">
              <a:lnSpc>
                <a:spcPts val="1850"/>
              </a:lnSpc>
              <a:buNone/>
            </a:pPr>
            <a:r>
              <a:rPr lang="en-US" sz="1150" dirty="0">
                <a:solidFill>
                  <a:srgbClr val="E0E4E6"/>
                </a:solidFill>
                <a:latin typeface="Barlow" pitchFamily="34" charset="0"/>
                <a:ea typeface="Barlow" pitchFamily="34" charset="-122"/>
                <a:cs typeface="Barlow" pitchFamily="34" charset="-120"/>
              </a:rPr>
              <a:t>Divide both sides of the equation by the coefficient of the x² term (a).</a:t>
            </a:r>
            <a:endParaRPr lang="en-US" sz="1150" dirty="0"/>
          </a:p>
        </p:txBody>
      </p:sp>
      <p:pic>
        <p:nvPicPr>
          <p:cNvPr id="10" name="Image 2" descr="preencoded.png"/>
          <p:cNvPicPr>
            <a:picLocks noChangeAspect="1"/>
          </p:cNvPicPr>
          <p:nvPr/>
        </p:nvPicPr>
        <p:blipFill>
          <a:blip r:embed="rId5"/>
          <a:stretch>
            <a:fillRect/>
          </a:stretch>
        </p:blipFill>
        <p:spPr>
          <a:xfrm>
            <a:off x="527566" y="4198025"/>
            <a:ext cx="753666" cy="1205865"/>
          </a:xfrm>
          <a:prstGeom prst="rect">
            <a:avLst/>
          </a:prstGeom>
        </p:spPr>
      </p:pic>
      <p:sp>
        <p:nvSpPr>
          <p:cNvPr id="11" name="Text 6"/>
          <p:cNvSpPr/>
          <p:nvPr/>
        </p:nvSpPr>
        <p:spPr>
          <a:xfrm>
            <a:off x="1507331" y="4348758"/>
            <a:ext cx="1674852" cy="209312"/>
          </a:xfrm>
          <a:prstGeom prst="rect">
            <a:avLst/>
          </a:prstGeom>
          <a:noFill/>
          <a:ln/>
        </p:spPr>
        <p:txBody>
          <a:bodyPr wrap="none" lIns="0" tIns="0" rIns="0" bIns="0" rtlCol="0" anchor="t"/>
          <a:lstStyle/>
          <a:p>
            <a:pPr marL="0" indent="0" algn="l">
              <a:lnSpc>
                <a:spcPts val="1600"/>
              </a:lnSpc>
              <a:buNone/>
            </a:pPr>
            <a:r>
              <a:rPr lang="en-US" sz="1300" b="1" dirty="0">
                <a:solidFill>
                  <a:srgbClr val="E0E4E6"/>
                </a:solidFill>
                <a:latin typeface="Spline Sans Bold" pitchFamily="34" charset="0"/>
                <a:ea typeface="Spline Sans Bold" pitchFamily="34" charset="-122"/>
                <a:cs typeface="Spline Sans Bold" pitchFamily="34" charset="-120"/>
              </a:rPr>
              <a:t>Step 3</a:t>
            </a:r>
            <a:endParaRPr lang="en-US" sz="1300" dirty="0"/>
          </a:p>
        </p:txBody>
      </p:sp>
      <p:sp>
        <p:nvSpPr>
          <p:cNvPr id="12" name="Text 7"/>
          <p:cNvSpPr/>
          <p:nvPr/>
        </p:nvSpPr>
        <p:spPr>
          <a:xfrm>
            <a:off x="1507331" y="4648438"/>
            <a:ext cx="12595503" cy="241102"/>
          </a:xfrm>
          <a:prstGeom prst="rect">
            <a:avLst/>
          </a:prstGeom>
          <a:noFill/>
          <a:ln/>
        </p:spPr>
        <p:txBody>
          <a:bodyPr wrap="none" lIns="0" tIns="0" rIns="0" bIns="0" rtlCol="0" anchor="t"/>
          <a:lstStyle/>
          <a:p>
            <a:pPr marL="0" indent="0" algn="l">
              <a:lnSpc>
                <a:spcPts val="1850"/>
              </a:lnSpc>
              <a:buNone/>
            </a:pPr>
            <a:r>
              <a:rPr lang="en-US" sz="1150" dirty="0">
                <a:solidFill>
                  <a:srgbClr val="E0E4E6"/>
                </a:solidFill>
                <a:latin typeface="Barlow" pitchFamily="34" charset="0"/>
                <a:ea typeface="Barlow" pitchFamily="34" charset="-122"/>
                <a:cs typeface="Barlow" pitchFamily="34" charset="-120"/>
              </a:rPr>
              <a:t>Take half of the coefficient of the x term (b/2), square it, and add it to both sides of the equation.</a:t>
            </a:r>
            <a:endParaRPr lang="en-US" sz="1150" dirty="0"/>
          </a:p>
        </p:txBody>
      </p:sp>
      <p:pic>
        <p:nvPicPr>
          <p:cNvPr id="13" name="Image 3" descr="preencoded.png"/>
          <p:cNvPicPr>
            <a:picLocks noChangeAspect="1"/>
          </p:cNvPicPr>
          <p:nvPr/>
        </p:nvPicPr>
        <p:blipFill>
          <a:blip r:embed="rId6"/>
          <a:stretch>
            <a:fillRect/>
          </a:stretch>
        </p:blipFill>
        <p:spPr>
          <a:xfrm>
            <a:off x="527566" y="5403890"/>
            <a:ext cx="753666" cy="1205865"/>
          </a:xfrm>
          <a:prstGeom prst="rect">
            <a:avLst/>
          </a:prstGeom>
        </p:spPr>
      </p:pic>
      <p:sp>
        <p:nvSpPr>
          <p:cNvPr id="14" name="Text 8"/>
          <p:cNvSpPr/>
          <p:nvPr/>
        </p:nvSpPr>
        <p:spPr>
          <a:xfrm>
            <a:off x="1507331" y="5554623"/>
            <a:ext cx="1674852" cy="209312"/>
          </a:xfrm>
          <a:prstGeom prst="rect">
            <a:avLst/>
          </a:prstGeom>
          <a:noFill/>
          <a:ln/>
        </p:spPr>
        <p:txBody>
          <a:bodyPr wrap="none" lIns="0" tIns="0" rIns="0" bIns="0" rtlCol="0" anchor="t"/>
          <a:lstStyle/>
          <a:p>
            <a:pPr marL="0" indent="0" algn="l">
              <a:lnSpc>
                <a:spcPts val="1600"/>
              </a:lnSpc>
              <a:buNone/>
            </a:pPr>
            <a:r>
              <a:rPr lang="en-US" sz="1300" b="1" dirty="0">
                <a:solidFill>
                  <a:srgbClr val="E0E4E6"/>
                </a:solidFill>
                <a:latin typeface="Spline Sans Bold" pitchFamily="34" charset="0"/>
                <a:ea typeface="Spline Sans Bold" pitchFamily="34" charset="-122"/>
                <a:cs typeface="Spline Sans Bold" pitchFamily="34" charset="-120"/>
              </a:rPr>
              <a:t>Step 4</a:t>
            </a:r>
            <a:endParaRPr lang="en-US" sz="1300" dirty="0"/>
          </a:p>
        </p:txBody>
      </p:sp>
      <p:sp>
        <p:nvSpPr>
          <p:cNvPr id="15" name="Text 9"/>
          <p:cNvSpPr/>
          <p:nvPr/>
        </p:nvSpPr>
        <p:spPr>
          <a:xfrm>
            <a:off x="1507331" y="5854303"/>
            <a:ext cx="12595503" cy="241102"/>
          </a:xfrm>
          <a:prstGeom prst="rect">
            <a:avLst/>
          </a:prstGeom>
          <a:noFill/>
          <a:ln/>
        </p:spPr>
        <p:txBody>
          <a:bodyPr wrap="none" lIns="0" tIns="0" rIns="0" bIns="0" rtlCol="0" anchor="t"/>
          <a:lstStyle/>
          <a:p>
            <a:pPr marL="0" indent="0" algn="l">
              <a:lnSpc>
                <a:spcPts val="1850"/>
              </a:lnSpc>
              <a:buNone/>
            </a:pPr>
            <a:r>
              <a:rPr lang="en-US" sz="1150" dirty="0">
                <a:solidFill>
                  <a:srgbClr val="E0E4E6"/>
                </a:solidFill>
                <a:latin typeface="Barlow" pitchFamily="34" charset="0"/>
                <a:ea typeface="Barlow" pitchFamily="34" charset="-122"/>
                <a:cs typeface="Barlow" pitchFamily="34" charset="-120"/>
              </a:rPr>
              <a:t>Factor the left side of the equation as a perfect square trinomial.</a:t>
            </a:r>
            <a:endParaRPr lang="en-US" sz="1150" dirty="0"/>
          </a:p>
        </p:txBody>
      </p:sp>
      <p:pic>
        <p:nvPicPr>
          <p:cNvPr id="16" name="Image 4" descr="preencoded.png"/>
          <p:cNvPicPr>
            <a:picLocks noChangeAspect="1"/>
          </p:cNvPicPr>
          <p:nvPr/>
        </p:nvPicPr>
        <p:blipFill>
          <a:blip r:embed="rId7"/>
          <a:stretch>
            <a:fillRect/>
          </a:stretch>
        </p:blipFill>
        <p:spPr>
          <a:xfrm>
            <a:off x="527566" y="6609755"/>
            <a:ext cx="753666" cy="1205865"/>
          </a:xfrm>
          <a:prstGeom prst="rect">
            <a:avLst/>
          </a:prstGeom>
        </p:spPr>
      </p:pic>
      <p:sp>
        <p:nvSpPr>
          <p:cNvPr id="17" name="Text 10"/>
          <p:cNvSpPr/>
          <p:nvPr/>
        </p:nvSpPr>
        <p:spPr>
          <a:xfrm>
            <a:off x="1507331" y="6760488"/>
            <a:ext cx="1674852" cy="209312"/>
          </a:xfrm>
          <a:prstGeom prst="rect">
            <a:avLst/>
          </a:prstGeom>
          <a:noFill/>
          <a:ln/>
        </p:spPr>
        <p:txBody>
          <a:bodyPr wrap="none" lIns="0" tIns="0" rIns="0" bIns="0" rtlCol="0" anchor="t"/>
          <a:lstStyle/>
          <a:p>
            <a:pPr marL="0" indent="0" algn="l">
              <a:lnSpc>
                <a:spcPts val="1600"/>
              </a:lnSpc>
              <a:buNone/>
            </a:pPr>
            <a:r>
              <a:rPr lang="en-US" sz="1300" b="1" dirty="0">
                <a:solidFill>
                  <a:srgbClr val="E0E4E6"/>
                </a:solidFill>
                <a:latin typeface="Spline Sans Bold" pitchFamily="34" charset="0"/>
                <a:ea typeface="Spline Sans Bold" pitchFamily="34" charset="-122"/>
                <a:cs typeface="Spline Sans Bold" pitchFamily="34" charset="-120"/>
              </a:rPr>
              <a:t>Step 5</a:t>
            </a:r>
            <a:endParaRPr lang="en-US" sz="1300" dirty="0"/>
          </a:p>
        </p:txBody>
      </p:sp>
      <p:sp>
        <p:nvSpPr>
          <p:cNvPr id="18" name="Text 11"/>
          <p:cNvSpPr/>
          <p:nvPr/>
        </p:nvSpPr>
        <p:spPr>
          <a:xfrm>
            <a:off x="1507331" y="7060168"/>
            <a:ext cx="12595503" cy="241102"/>
          </a:xfrm>
          <a:prstGeom prst="rect">
            <a:avLst/>
          </a:prstGeom>
          <a:noFill/>
          <a:ln/>
        </p:spPr>
        <p:txBody>
          <a:bodyPr wrap="none" lIns="0" tIns="0" rIns="0" bIns="0" rtlCol="0" anchor="t"/>
          <a:lstStyle/>
          <a:p>
            <a:pPr marL="0" indent="0" algn="l">
              <a:lnSpc>
                <a:spcPts val="1850"/>
              </a:lnSpc>
              <a:buNone/>
            </a:pPr>
            <a:r>
              <a:rPr lang="en-US" sz="1150" dirty="0">
                <a:solidFill>
                  <a:srgbClr val="E0E4E6"/>
                </a:solidFill>
                <a:latin typeface="Barlow" pitchFamily="34" charset="0"/>
                <a:ea typeface="Barlow" pitchFamily="34" charset="-122"/>
                <a:cs typeface="Barlow" pitchFamily="34" charset="-120"/>
              </a:rPr>
              <a:t>Solve for x by taking the square root of both sides and isolating x.</a:t>
            </a:r>
            <a:endParaRPr lang="en-US" sz="1150" dirty="0"/>
          </a:p>
        </p:txBody>
      </p:sp>
      <p:pic>
        <p:nvPicPr>
          <p:cNvPr id="20" name="Picture 19">
            <a:extLst>
              <a:ext uri="{FF2B5EF4-FFF2-40B4-BE49-F238E27FC236}">
                <a16:creationId xmlns:a16="http://schemas.microsoft.com/office/drawing/2014/main" id="{298A0AD1-E60D-49C9-A05B-138691EFFB68}"/>
              </a:ext>
            </a:extLst>
          </p:cNvPr>
          <p:cNvPicPr>
            <a:picLocks noChangeAspect="1"/>
          </p:cNvPicPr>
          <p:nvPr/>
        </p:nvPicPr>
        <p:blipFill>
          <a:blip r:embed="rId8"/>
          <a:stretch>
            <a:fillRect/>
          </a:stretch>
        </p:blipFill>
        <p:spPr>
          <a:xfrm>
            <a:off x="12065595" y="7619915"/>
            <a:ext cx="2476846" cy="6096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64037" y="1207413"/>
            <a:ext cx="5834539" cy="685800"/>
          </a:xfrm>
          <a:prstGeom prst="rect">
            <a:avLst/>
          </a:prstGeom>
          <a:noFill/>
          <a:ln/>
        </p:spPr>
        <p:txBody>
          <a:bodyPr wrap="none" lIns="0" tIns="0" rIns="0" bIns="0" rtlCol="0" anchor="t"/>
          <a:lstStyle/>
          <a:p>
            <a:pPr marL="0" indent="0">
              <a:lnSpc>
                <a:spcPts val="5400"/>
              </a:lnSpc>
              <a:buNone/>
            </a:pPr>
            <a:r>
              <a:rPr lang="en-US" sz="4300" b="1" dirty="0">
                <a:solidFill>
                  <a:srgbClr val="F0FCFF"/>
                </a:solidFill>
                <a:latin typeface="Spline Sans Bold" pitchFamily="34" charset="0"/>
                <a:ea typeface="Spline Sans Bold" pitchFamily="34" charset="-122"/>
                <a:cs typeface="Spline Sans Bold" pitchFamily="34" charset="-120"/>
              </a:rPr>
              <a:t>The Quadratic Formula</a:t>
            </a:r>
            <a:endParaRPr lang="en-US" sz="4300" dirty="0"/>
          </a:p>
        </p:txBody>
      </p:sp>
      <p:sp>
        <p:nvSpPr>
          <p:cNvPr id="4" name="Text 1"/>
          <p:cNvSpPr/>
          <p:nvPr/>
        </p:nvSpPr>
        <p:spPr>
          <a:xfrm>
            <a:off x="864037" y="2263497"/>
            <a:ext cx="7415927" cy="1580198"/>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The quadratic formula is a general solution for quadratic equations. It provides a direct way to find the roots of any quadratic equation, regardless of whether the equation can be factored or not. It is a fundamental concept in algebra and is widely used in various fields.</a:t>
            </a:r>
            <a:endParaRPr lang="en-US" sz="1900" dirty="0"/>
          </a:p>
        </p:txBody>
      </p:sp>
      <p:sp>
        <p:nvSpPr>
          <p:cNvPr id="5" name="Text 2"/>
          <p:cNvSpPr/>
          <p:nvPr/>
        </p:nvSpPr>
        <p:spPr>
          <a:xfrm>
            <a:off x="864037" y="4121348"/>
            <a:ext cx="7415927" cy="395049"/>
          </a:xfrm>
          <a:prstGeom prst="rect">
            <a:avLst/>
          </a:prstGeom>
          <a:noFill/>
          <a:ln/>
        </p:spPr>
        <p:txBody>
          <a:bodyPr wrap="non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The quadratic formula is given by:</a:t>
            </a:r>
            <a:endParaRPr lang="en-US" sz="1900" dirty="0"/>
          </a:p>
        </p:txBody>
      </p:sp>
      <p:sp>
        <p:nvSpPr>
          <p:cNvPr id="6" name="Shape 3"/>
          <p:cNvSpPr/>
          <p:nvPr/>
        </p:nvSpPr>
        <p:spPr>
          <a:xfrm>
            <a:off x="864037" y="4794052"/>
            <a:ext cx="7415927" cy="1160383"/>
          </a:xfrm>
          <a:prstGeom prst="roundRect">
            <a:avLst>
              <a:gd name="adj" fmla="val 31915"/>
            </a:avLst>
          </a:prstGeom>
          <a:solidFill>
            <a:srgbClr val="004D36"/>
          </a:solidFill>
          <a:ln/>
        </p:spPr>
      </p:sp>
      <p:sp>
        <p:nvSpPr>
          <p:cNvPr id="7" name="Shape 4"/>
          <p:cNvSpPr/>
          <p:nvPr/>
        </p:nvSpPr>
        <p:spPr>
          <a:xfrm>
            <a:off x="851773" y="4794052"/>
            <a:ext cx="7440454" cy="1160383"/>
          </a:xfrm>
          <a:prstGeom prst="roundRect">
            <a:avLst>
              <a:gd name="adj" fmla="val 3191"/>
            </a:avLst>
          </a:prstGeom>
          <a:solidFill>
            <a:srgbClr val="004D36"/>
          </a:solidFill>
          <a:ln/>
        </p:spPr>
      </p:sp>
      <p:sp>
        <p:nvSpPr>
          <p:cNvPr id="8" name="Text 5"/>
          <p:cNvSpPr/>
          <p:nvPr/>
        </p:nvSpPr>
        <p:spPr>
          <a:xfrm>
            <a:off x="1098590" y="4979194"/>
            <a:ext cx="6946821" cy="790099"/>
          </a:xfrm>
          <a:prstGeom prst="rect">
            <a:avLst/>
          </a:prstGeom>
          <a:noFill/>
          <a:ln/>
        </p:spPr>
        <p:txBody>
          <a:bodyPr wrap="square" lIns="0" tIns="0" rIns="0" bIns="0" rtlCol="0" anchor="t"/>
          <a:lstStyle/>
          <a:p>
            <a:pPr marL="0" indent="0">
              <a:lnSpc>
                <a:spcPts val="3100"/>
              </a:lnSpc>
              <a:buNone/>
            </a:pPr>
            <a:r>
              <a:rPr lang="en-US" sz="1900" dirty="0">
                <a:solidFill>
                  <a:srgbClr val="E0E4E6"/>
                </a:solidFill>
                <a:highlight>
                  <a:srgbClr val="004D36"/>
                </a:highlight>
                <a:latin typeface="Consolas" pitchFamily="34" charset="0"/>
                <a:ea typeface="Consolas" pitchFamily="34" charset="-122"/>
                <a:cs typeface="Consolas" pitchFamily="34" charset="-120"/>
              </a:rPr>
              <a:t>x = (-b ± √(b² - 4ac)) / 2a
</a:t>
            </a:r>
            <a:endParaRPr lang="en-US" sz="1900" dirty="0"/>
          </a:p>
        </p:txBody>
      </p:sp>
      <p:sp>
        <p:nvSpPr>
          <p:cNvPr id="9" name="Text 6"/>
          <p:cNvSpPr/>
          <p:nvPr/>
        </p:nvSpPr>
        <p:spPr>
          <a:xfrm>
            <a:off x="864037" y="6232088"/>
            <a:ext cx="7415927" cy="790099"/>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Where a, b, and c are the coefficients of the quadratic equation ax² + bx + c = 0.</a:t>
            </a: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864037" y="1128474"/>
            <a:ext cx="7752874" cy="685800"/>
          </a:xfrm>
          <a:prstGeom prst="rect">
            <a:avLst/>
          </a:prstGeom>
          <a:noFill/>
          <a:ln/>
        </p:spPr>
        <p:txBody>
          <a:bodyPr wrap="none" lIns="0" tIns="0" rIns="0" bIns="0" rtlCol="0" anchor="t"/>
          <a:lstStyle/>
          <a:p>
            <a:pPr marL="0" indent="0">
              <a:lnSpc>
                <a:spcPts val="5400"/>
              </a:lnSpc>
              <a:buNone/>
            </a:pPr>
            <a:r>
              <a:rPr lang="en-US" sz="4300" b="1" dirty="0">
                <a:solidFill>
                  <a:srgbClr val="F0FCFF"/>
                </a:solidFill>
                <a:latin typeface="Spline Sans Bold" pitchFamily="34" charset="0"/>
                <a:ea typeface="Spline Sans Bold" pitchFamily="34" charset="-122"/>
                <a:cs typeface="Spline Sans Bold" pitchFamily="34" charset="-120"/>
              </a:rPr>
              <a:t>Graphing Quadratic Equations</a:t>
            </a:r>
            <a:endParaRPr lang="en-US" sz="4300" dirty="0"/>
          </a:p>
        </p:txBody>
      </p:sp>
      <p:sp>
        <p:nvSpPr>
          <p:cNvPr id="3" name="Text 1"/>
          <p:cNvSpPr/>
          <p:nvPr/>
        </p:nvSpPr>
        <p:spPr>
          <a:xfrm>
            <a:off x="864037" y="2308027"/>
            <a:ext cx="12902327" cy="1185148"/>
          </a:xfrm>
          <a:prstGeom prst="rect">
            <a:avLst/>
          </a:prstGeom>
          <a:noFill/>
          <a:ln/>
        </p:spPr>
        <p:txBody>
          <a:bodyPr wrap="square" lIns="0" tIns="0" rIns="0" bIns="0" rtlCol="0" anchor="t"/>
          <a:lstStyle/>
          <a:p>
            <a:pPr marL="0" indent="0">
              <a:lnSpc>
                <a:spcPts val="3100"/>
              </a:lnSpc>
              <a:buNone/>
            </a:pPr>
            <a:r>
              <a:rPr lang="en-US" sz="1900" dirty="0">
                <a:solidFill>
                  <a:srgbClr val="E0E4E6"/>
                </a:solidFill>
                <a:latin typeface="Barlow" pitchFamily="34" charset="0"/>
                <a:ea typeface="Barlow" pitchFamily="34" charset="-122"/>
                <a:cs typeface="Barlow" pitchFamily="34" charset="-120"/>
              </a:rPr>
              <a:t>The graph of a quadratic equation is a parabola. It is a U-shaped curve that opens upwards if the coefficient of the x² term (a) is positive and opens downwards if a is negative. The vertex of the parabola is the point where the curve changes direction, and it is determined by the values of h and k in the vertex form of the equation.</a:t>
            </a:r>
            <a:endParaRPr lang="en-US" sz="1900" dirty="0"/>
          </a:p>
        </p:txBody>
      </p:sp>
      <p:pic>
        <p:nvPicPr>
          <p:cNvPr id="4" name="Image 0" descr="preencoded.png"/>
          <p:cNvPicPr>
            <a:picLocks noChangeAspect="1"/>
          </p:cNvPicPr>
          <p:nvPr/>
        </p:nvPicPr>
        <p:blipFill>
          <a:blip r:embed="rId3"/>
          <a:stretch>
            <a:fillRect/>
          </a:stretch>
        </p:blipFill>
        <p:spPr>
          <a:xfrm>
            <a:off x="864037" y="3770828"/>
            <a:ext cx="617220" cy="617220"/>
          </a:xfrm>
          <a:prstGeom prst="rect">
            <a:avLst/>
          </a:prstGeom>
        </p:spPr>
      </p:pic>
      <p:sp>
        <p:nvSpPr>
          <p:cNvPr id="5" name="Text 2"/>
          <p:cNvSpPr/>
          <p:nvPr/>
        </p:nvSpPr>
        <p:spPr>
          <a:xfrm>
            <a:off x="864037" y="4634865"/>
            <a:ext cx="2743200" cy="342900"/>
          </a:xfrm>
          <a:prstGeom prst="rect">
            <a:avLst/>
          </a:prstGeom>
          <a:noFill/>
          <a:ln/>
        </p:spPr>
        <p:txBody>
          <a:bodyPr wrap="none" lIns="0" tIns="0" rIns="0" bIns="0" rtlCol="0" anchor="t"/>
          <a:lstStyle/>
          <a:p>
            <a:pPr marL="0" indent="0" algn="l">
              <a:lnSpc>
                <a:spcPts val="2700"/>
              </a:lnSpc>
              <a:buNone/>
            </a:pPr>
            <a:r>
              <a:rPr lang="en-US" sz="2150" b="1" dirty="0">
                <a:solidFill>
                  <a:srgbClr val="E0E4E6"/>
                </a:solidFill>
                <a:latin typeface="Spline Sans Bold" pitchFamily="34" charset="0"/>
                <a:ea typeface="Spline Sans Bold" pitchFamily="34" charset="-122"/>
                <a:cs typeface="Spline Sans Bold" pitchFamily="34" charset="-120"/>
              </a:rPr>
              <a:t>X-Intercepts</a:t>
            </a:r>
            <a:endParaRPr lang="en-US" sz="2150" dirty="0"/>
          </a:p>
        </p:txBody>
      </p:sp>
      <p:sp>
        <p:nvSpPr>
          <p:cNvPr id="6" name="Text 3"/>
          <p:cNvSpPr/>
          <p:nvPr/>
        </p:nvSpPr>
        <p:spPr>
          <a:xfrm>
            <a:off x="864037" y="5125879"/>
            <a:ext cx="4053840" cy="1580198"/>
          </a:xfrm>
          <a:prstGeom prst="rect">
            <a:avLst/>
          </a:prstGeom>
          <a:noFill/>
          <a:ln/>
        </p:spPr>
        <p:txBody>
          <a:bodyPr wrap="square" lIns="0" tIns="0" rIns="0" bIns="0" rtlCol="0" anchor="t"/>
          <a:lstStyle/>
          <a:p>
            <a:pPr marL="0" indent="0" algn="l">
              <a:lnSpc>
                <a:spcPts val="3100"/>
              </a:lnSpc>
              <a:buNone/>
            </a:pPr>
            <a:r>
              <a:rPr lang="en-US" sz="1900" dirty="0">
                <a:solidFill>
                  <a:srgbClr val="E0E4E6"/>
                </a:solidFill>
                <a:latin typeface="Barlow" pitchFamily="34" charset="0"/>
                <a:ea typeface="Barlow" pitchFamily="34" charset="-122"/>
                <a:cs typeface="Barlow" pitchFamily="34" charset="-120"/>
              </a:rPr>
              <a:t>The x-intercepts are the points where the parabola intersects the x-axis. These points correspond to the solutions of the quadratic equation.</a:t>
            </a:r>
            <a:endParaRPr lang="en-US" sz="1900" dirty="0"/>
          </a:p>
        </p:txBody>
      </p:sp>
      <p:pic>
        <p:nvPicPr>
          <p:cNvPr id="7" name="Image 1" descr="preencoded.png"/>
          <p:cNvPicPr>
            <a:picLocks noChangeAspect="1"/>
          </p:cNvPicPr>
          <p:nvPr/>
        </p:nvPicPr>
        <p:blipFill>
          <a:blip r:embed="rId4"/>
          <a:stretch>
            <a:fillRect/>
          </a:stretch>
        </p:blipFill>
        <p:spPr>
          <a:xfrm>
            <a:off x="5288161" y="3770828"/>
            <a:ext cx="617220" cy="617220"/>
          </a:xfrm>
          <a:prstGeom prst="rect">
            <a:avLst/>
          </a:prstGeom>
        </p:spPr>
      </p:pic>
      <p:sp>
        <p:nvSpPr>
          <p:cNvPr id="8" name="Text 4"/>
          <p:cNvSpPr/>
          <p:nvPr/>
        </p:nvSpPr>
        <p:spPr>
          <a:xfrm>
            <a:off x="5288161" y="4634865"/>
            <a:ext cx="2743200" cy="342900"/>
          </a:xfrm>
          <a:prstGeom prst="rect">
            <a:avLst/>
          </a:prstGeom>
          <a:noFill/>
          <a:ln/>
        </p:spPr>
        <p:txBody>
          <a:bodyPr wrap="none" lIns="0" tIns="0" rIns="0" bIns="0" rtlCol="0" anchor="t"/>
          <a:lstStyle/>
          <a:p>
            <a:pPr marL="0" indent="0" algn="l">
              <a:lnSpc>
                <a:spcPts val="2700"/>
              </a:lnSpc>
              <a:buNone/>
            </a:pPr>
            <a:r>
              <a:rPr lang="en-US" sz="2150" b="1" dirty="0">
                <a:solidFill>
                  <a:srgbClr val="E0E4E6"/>
                </a:solidFill>
                <a:latin typeface="Spline Sans Bold" pitchFamily="34" charset="0"/>
                <a:ea typeface="Spline Sans Bold" pitchFamily="34" charset="-122"/>
                <a:cs typeface="Spline Sans Bold" pitchFamily="34" charset="-120"/>
              </a:rPr>
              <a:t>Vertex</a:t>
            </a:r>
            <a:endParaRPr lang="en-US" sz="2150" dirty="0"/>
          </a:p>
        </p:txBody>
      </p:sp>
      <p:sp>
        <p:nvSpPr>
          <p:cNvPr id="9" name="Text 5"/>
          <p:cNvSpPr/>
          <p:nvPr/>
        </p:nvSpPr>
        <p:spPr>
          <a:xfrm>
            <a:off x="5288161" y="5125879"/>
            <a:ext cx="4053959" cy="1975247"/>
          </a:xfrm>
          <a:prstGeom prst="rect">
            <a:avLst/>
          </a:prstGeom>
          <a:noFill/>
          <a:ln/>
        </p:spPr>
        <p:txBody>
          <a:bodyPr wrap="square" lIns="0" tIns="0" rIns="0" bIns="0" rtlCol="0" anchor="t"/>
          <a:lstStyle/>
          <a:p>
            <a:pPr marL="0" indent="0" algn="l">
              <a:lnSpc>
                <a:spcPts val="3100"/>
              </a:lnSpc>
              <a:buNone/>
            </a:pPr>
            <a:r>
              <a:rPr lang="en-US" sz="1900" dirty="0">
                <a:solidFill>
                  <a:srgbClr val="E0E4E6"/>
                </a:solidFill>
                <a:latin typeface="Barlow" pitchFamily="34" charset="0"/>
                <a:ea typeface="Barlow" pitchFamily="34" charset="-122"/>
                <a:cs typeface="Barlow" pitchFamily="34" charset="-120"/>
              </a:rPr>
              <a:t>The vertex is the point where the parabola changes direction. It is the highest or lowest point on the graph, depending on the direction of the parabola.</a:t>
            </a:r>
            <a:endParaRPr lang="en-US" sz="1900" dirty="0"/>
          </a:p>
        </p:txBody>
      </p:sp>
      <p:pic>
        <p:nvPicPr>
          <p:cNvPr id="10" name="Image 2" descr="preencoded.png"/>
          <p:cNvPicPr>
            <a:picLocks noChangeAspect="1"/>
          </p:cNvPicPr>
          <p:nvPr/>
        </p:nvPicPr>
        <p:blipFill>
          <a:blip r:embed="rId5"/>
          <a:stretch>
            <a:fillRect/>
          </a:stretch>
        </p:blipFill>
        <p:spPr>
          <a:xfrm>
            <a:off x="9712404" y="3770828"/>
            <a:ext cx="617220" cy="617220"/>
          </a:xfrm>
          <a:prstGeom prst="rect">
            <a:avLst/>
          </a:prstGeom>
        </p:spPr>
      </p:pic>
      <p:sp>
        <p:nvSpPr>
          <p:cNvPr id="11" name="Text 6"/>
          <p:cNvSpPr/>
          <p:nvPr/>
        </p:nvSpPr>
        <p:spPr>
          <a:xfrm>
            <a:off x="9712404" y="4634865"/>
            <a:ext cx="2743200" cy="342900"/>
          </a:xfrm>
          <a:prstGeom prst="rect">
            <a:avLst/>
          </a:prstGeom>
          <a:noFill/>
          <a:ln/>
        </p:spPr>
        <p:txBody>
          <a:bodyPr wrap="none" lIns="0" tIns="0" rIns="0" bIns="0" rtlCol="0" anchor="t"/>
          <a:lstStyle/>
          <a:p>
            <a:pPr marL="0" indent="0" algn="l">
              <a:lnSpc>
                <a:spcPts val="2700"/>
              </a:lnSpc>
              <a:buNone/>
            </a:pPr>
            <a:r>
              <a:rPr lang="en-US" sz="2150" b="1" dirty="0">
                <a:solidFill>
                  <a:srgbClr val="E0E4E6"/>
                </a:solidFill>
                <a:latin typeface="Spline Sans Bold" pitchFamily="34" charset="0"/>
                <a:ea typeface="Spline Sans Bold" pitchFamily="34" charset="-122"/>
                <a:cs typeface="Spline Sans Bold" pitchFamily="34" charset="-120"/>
              </a:rPr>
              <a:t>Axis of Symmetry</a:t>
            </a:r>
            <a:endParaRPr lang="en-US" sz="2150" dirty="0"/>
          </a:p>
        </p:txBody>
      </p:sp>
      <p:sp>
        <p:nvSpPr>
          <p:cNvPr id="12" name="Text 7"/>
          <p:cNvSpPr/>
          <p:nvPr/>
        </p:nvSpPr>
        <p:spPr>
          <a:xfrm>
            <a:off x="9712404" y="5125879"/>
            <a:ext cx="4053840" cy="1580198"/>
          </a:xfrm>
          <a:prstGeom prst="rect">
            <a:avLst/>
          </a:prstGeom>
          <a:noFill/>
          <a:ln/>
        </p:spPr>
        <p:txBody>
          <a:bodyPr wrap="square" lIns="0" tIns="0" rIns="0" bIns="0" rtlCol="0" anchor="t"/>
          <a:lstStyle/>
          <a:p>
            <a:pPr marL="0" indent="0" algn="l">
              <a:lnSpc>
                <a:spcPts val="3100"/>
              </a:lnSpc>
              <a:buNone/>
            </a:pPr>
            <a:r>
              <a:rPr lang="en-US" sz="1900" dirty="0">
                <a:solidFill>
                  <a:srgbClr val="E0E4E6"/>
                </a:solidFill>
                <a:latin typeface="Barlow" pitchFamily="34" charset="0"/>
                <a:ea typeface="Barlow" pitchFamily="34" charset="-122"/>
                <a:cs typeface="Barlow" pitchFamily="34" charset="-120"/>
              </a:rPr>
              <a:t>The axis of symmetry is a vertical line that divides the parabola into two symmetrical halves. It passes through the vertex.</a:t>
            </a:r>
            <a:endParaRPr lang="en-US" sz="1900" dirty="0"/>
          </a:p>
        </p:txBody>
      </p:sp>
      <p:pic>
        <p:nvPicPr>
          <p:cNvPr id="14" name="Picture 13">
            <a:extLst>
              <a:ext uri="{FF2B5EF4-FFF2-40B4-BE49-F238E27FC236}">
                <a16:creationId xmlns:a16="http://schemas.microsoft.com/office/drawing/2014/main" id="{B2640357-E398-4BEF-A410-1DCC29CE9668}"/>
              </a:ext>
            </a:extLst>
          </p:cNvPr>
          <p:cNvPicPr>
            <a:picLocks noChangeAspect="1"/>
          </p:cNvPicPr>
          <p:nvPr/>
        </p:nvPicPr>
        <p:blipFill>
          <a:blip r:embed="rId6"/>
          <a:stretch>
            <a:fillRect/>
          </a:stretch>
        </p:blipFill>
        <p:spPr>
          <a:xfrm>
            <a:off x="12045498" y="7619915"/>
            <a:ext cx="2476846" cy="60968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30076"/>
          </a:xfrm>
          <a:prstGeom prst="rect">
            <a:avLst/>
          </a:prstGeom>
        </p:spPr>
      </p:pic>
      <p:sp>
        <p:nvSpPr>
          <p:cNvPr id="3" name="Text 0"/>
          <p:cNvSpPr/>
          <p:nvPr/>
        </p:nvSpPr>
        <p:spPr>
          <a:xfrm>
            <a:off x="768668" y="603885"/>
            <a:ext cx="7606665" cy="1219914"/>
          </a:xfrm>
          <a:prstGeom prst="rect">
            <a:avLst/>
          </a:prstGeom>
          <a:noFill/>
          <a:ln/>
        </p:spPr>
        <p:txBody>
          <a:bodyPr wrap="square" lIns="0" tIns="0" rIns="0" bIns="0" rtlCol="0" anchor="t"/>
          <a:lstStyle/>
          <a:p>
            <a:pPr marL="0" indent="0">
              <a:lnSpc>
                <a:spcPts val="4800"/>
              </a:lnSpc>
              <a:buNone/>
            </a:pPr>
            <a:r>
              <a:rPr lang="en-US" sz="3800" b="1" dirty="0">
                <a:solidFill>
                  <a:srgbClr val="F0FCFF"/>
                </a:solidFill>
                <a:latin typeface="Spline Sans Bold" pitchFamily="34" charset="0"/>
                <a:ea typeface="Spline Sans Bold" pitchFamily="34" charset="-122"/>
                <a:cs typeface="Spline Sans Bold" pitchFamily="34" charset="-120"/>
              </a:rPr>
              <a:t>Applications of Quadratic Equations</a:t>
            </a:r>
            <a:endParaRPr lang="en-US" sz="3800" dirty="0"/>
          </a:p>
        </p:txBody>
      </p:sp>
      <p:sp>
        <p:nvSpPr>
          <p:cNvPr id="4" name="Text 1"/>
          <p:cNvSpPr/>
          <p:nvPr/>
        </p:nvSpPr>
        <p:spPr>
          <a:xfrm>
            <a:off x="768668" y="2153245"/>
            <a:ext cx="7606665" cy="1054418"/>
          </a:xfrm>
          <a:prstGeom prst="rect">
            <a:avLst/>
          </a:prstGeom>
          <a:noFill/>
          <a:ln/>
        </p:spPr>
        <p:txBody>
          <a:bodyPr wrap="square" lIns="0" tIns="0" rIns="0" bIns="0" rtlCol="0" anchor="t"/>
          <a:lstStyle/>
          <a:p>
            <a:pPr marL="0" indent="0">
              <a:lnSpc>
                <a:spcPts val="2750"/>
              </a:lnSpc>
              <a:buNone/>
            </a:pPr>
            <a:r>
              <a:rPr lang="en-US" sz="1700" dirty="0">
                <a:solidFill>
                  <a:srgbClr val="E0E4E6"/>
                </a:solidFill>
                <a:latin typeface="Barlow" pitchFamily="34" charset="0"/>
                <a:ea typeface="Barlow" pitchFamily="34" charset="-122"/>
                <a:cs typeface="Barlow" pitchFamily="34" charset="-120"/>
              </a:rPr>
              <a:t>Quadratic equations have numerous applications in various fields. They are used to model real-world phenomena, solve problems, and make predictions. Some common applications include:</a:t>
            </a:r>
            <a:endParaRPr lang="en-US" sz="1700" dirty="0"/>
          </a:p>
        </p:txBody>
      </p:sp>
      <p:sp>
        <p:nvSpPr>
          <p:cNvPr id="5" name="Shape 2"/>
          <p:cNvSpPr/>
          <p:nvPr/>
        </p:nvSpPr>
        <p:spPr>
          <a:xfrm>
            <a:off x="768668" y="3454717"/>
            <a:ext cx="3693557" cy="2327434"/>
          </a:xfrm>
          <a:prstGeom prst="roundRect">
            <a:avLst>
              <a:gd name="adj" fmla="val 14155"/>
            </a:avLst>
          </a:prstGeom>
          <a:solidFill>
            <a:srgbClr val="0A081B"/>
          </a:solidFill>
          <a:ln w="22860">
            <a:solidFill>
              <a:srgbClr val="16FFBB"/>
            </a:solidFill>
            <a:prstDash val="solid"/>
          </a:ln>
        </p:spPr>
      </p:sp>
      <p:sp>
        <p:nvSpPr>
          <p:cNvPr id="6" name="Text 3"/>
          <p:cNvSpPr/>
          <p:nvPr/>
        </p:nvSpPr>
        <p:spPr>
          <a:xfrm>
            <a:off x="1011079" y="3697129"/>
            <a:ext cx="2440305" cy="305038"/>
          </a:xfrm>
          <a:prstGeom prst="rect">
            <a:avLst/>
          </a:prstGeom>
          <a:noFill/>
          <a:ln/>
        </p:spPr>
        <p:txBody>
          <a:bodyPr wrap="none" lIns="0" tIns="0" rIns="0" bIns="0" rtlCol="0" anchor="t"/>
          <a:lstStyle/>
          <a:p>
            <a:pPr marL="0" indent="0">
              <a:lnSpc>
                <a:spcPts val="2400"/>
              </a:lnSpc>
              <a:buNone/>
            </a:pPr>
            <a:r>
              <a:rPr lang="en-US" sz="1900" b="1" dirty="0">
                <a:solidFill>
                  <a:srgbClr val="E0E4E6"/>
                </a:solidFill>
                <a:latin typeface="Spline Sans Bold" pitchFamily="34" charset="0"/>
                <a:ea typeface="Spline Sans Bold" pitchFamily="34" charset="-122"/>
                <a:cs typeface="Spline Sans Bold" pitchFamily="34" charset="-120"/>
              </a:rPr>
              <a:t>Physics</a:t>
            </a:r>
            <a:endParaRPr lang="en-US" sz="1900" dirty="0"/>
          </a:p>
        </p:txBody>
      </p:sp>
      <p:sp>
        <p:nvSpPr>
          <p:cNvPr id="7" name="Text 4"/>
          <p:cNvSpPr/>
          <p:nvPr/>
        </p:nvSpPr>
        <p:spPr>
          <a:xfrm>
            <a:off x="1011079" y="4133850"/>
            <a:ext cx="3208734" cy="1405890"/>
          </a:xfrm>
          <a:prstGeom prst="rect">
            <a:avLst/>
          </a:prstGeom>
          <a:noFill/>
          <a:ln/>
        </p:spPr>
        <p:txBody>
          <a:bodyPr wrap="square" lIns="0" tIns="0" rIns="0" bIns="0" rtlCol="0" anchor="t"/>
          <a:lstStyle/>
          <a:p>
            <a:pPr marL="0" indent="0">
              <a:lnSpc>
                <a:spcPts val="2750"/>
              </a:lnSpc>
              <a:buNone/>
            </a:pPr>
            <a:r>
              <a:rPr lang="en-US" sz="1700" dirty="0">
                <a:solidFill>
                  <a:srgbClr val="E0E4E6"/>
                </a:solidFill>
                <a:latin typeface="Barlow" pitchFamily="34" charset="0"/>
                <a:ea typeface="Barlow" pitchFamily="34" charset="-122"/>
                <a:cs typeface="Barlow" pitchFamily="34" charset="-120"/>
              </a:rPr>
              <a:t>Modeling projectile motion, calculating the trajectory of a ball thrown in the air, and analyzing the motion of a spring.</a:t>
            </a:r>
            <a:endParaRPr lang="en-US" sz="1700" dirty="0"/>
          </a:p>
        </p:txBody>
      </p:sp>
      <p:sp>
        <p:nvSpPr>
          <p:cNvPr id="8" name="Shape 5"/>
          <p:cNvSpPr/>
          <p:nvPr/>
        </p:nvSpPr>
        <p:spPr>
          <a:xfrm>
            <a:off x="4681776" y="3454717"/>
            <a:ext cx="3693557" cy="2327434"/>
          </a:xfrm>
          <a:prstGeom prst="roundRect">
            <a:avLst>
              <a:gd name="adj" fmla="val 14155"/>
            </a:avLst>
          </a:prstGeom>
          <a:solidFill>
            <a:srgbClr val="0A081B"/>
          </a:solidFill>
          <a:ln w="22860">
            <a:solidFill>
              <a:srgbClr val="29DDDA"/>
            </a:solidFill>
            <a:prstDash val="solid"/>
          </a:ln>
        </p:spPr>
      </p:sp>
      <p:sp>
        <p:nvSpPr>
          <p:cNvPr id="9" name="Text 6"/>
          <p:cNvSpPr/>
          <p:nvPr/>
        </p:nvSpPr>
        <p:spPr>
          <a:xfrm>
            <a:off x="4924187" y="3697129"/>
            <a:ext cx="2440305" cy="305038"/>
          </a:xfrm>
          <a:prstGeom prst="rect">
            <a:avLst/>
          </a:prstGeom>
          <a:noFill/>
          <a:ln/>
        </p:spPr>
        <p:txBody>
          <a:bodyPr wrap="none" lIns="0" tIns="0" rIns="0" bIns="0" rtlCol="0" anchor="t"/>
          <a:lstStyle/>
          <a:p>
            <a:pPr marL="0" indent="0">
              <a:lnSpc>
                <a:spcPts val="2400"/>
              </a:lnSpc>
              <a:buNone/>
            </a:pPr>
            <a:r>
              <a:rPr lang="en-US" sz="1900" b="1" dirty="0">
                <a:solidFill>
                  <a:srgbClr val="E0E4E6"/>
                </a:solidFill>
                <a:latin typeface="Spline Sans Bold" pitchFamily="34" charset="0"/>
                <a:ea typeface="Spline Sans Bold" pitchFamily="34" charset="-122"/>
                <a:cs typeface="Spline Sans Bold" pitchFamily="34" charset="-120"/>
              </a:rPr>
              <a:t>Engineering</a:t>
            </a:r>
            <a:endParaRPr lang="en-US" sz="1900" dirty="0"/>
          </a:p>
        </p:txBody>
      </p:sp>
      <p:sp>
        <p:nvSpPr>
          <p:cNvPr id="10" name="Text 7"/>
          <p:cNvSpPr/>
          <p:nvPr/>
        </p:nvSpPr>
        <p:spPr>
          <a:xfrm>
            <a:off x="4924187" y="4133850"/>
            <a:ext cx="3208734" cy="1405890"/>
          </a:xfrm>
          <a:prstGeom prst="rect">
            <a:avLst/>
          </a:prstGeom>
          <a:noFill/>
          <a:ln/>
        </p:spPr>
        <p:txBody>
          <a:bodyPr wrap="square" lIns="0" tIns="0" rIns="0" bIns="0" rtlCol="0" anchor="t"/>
          <a:lstStyle/>
          <a:p>
            <a:pPr marL="0" indent="0">
              <a:lnSpc>
                <a:spcPts val="2750"/>
              </a:lnSpc>
              <a:buNone/>
            </a:pPr>
            <a:r>
              <a:rPr lang="en-US" sz="1700" dirty="0">
                <a:solidFill>
                  <a:srgbClr val="E0E4E6"/>
                </a:solidFill>
                <a:latin typeface="Barlow" pitchFamily="34" charset="0"/>
                <a:ea typeface="Barlow" pitchFamily="34" charset="-122"/>
                <a:cs typeface="Barlow" pitchFamily="34" charset="-120"/>
              </a:rPr>
              <a:t>Designing structures, calculating the strength of materials, and analyzing the behavior of electrical circuits.</a:t>
            </a:r>
            <a:endParaRPr lang="en-US" sz="1700" dirty="0"/>
          </a:p>
        </p:txBody>
      </p:sp>
      <p:sp>
        <p:nvSpPr>
          <p:cNvPr id="11" name="Shape 8"/>
          <p:cNvSpPr/>
          <p:nvPr/>
        </p:nvSpPr>
        <p:spPr>
          <a:xfrm>
            <a:off x="768668" y="6001703"/>
            <a:ext cx="7606665" cy="1624489"/>
          </a:xfrm>
          <a:prstGeom prst="roundRect">
            <a:avLst>
              <a:gd name="adj" fmla="val 20281"/>
            </a:avLst>
          </a:prstGeom>
          <a:solidFill>
            <a:srgbClr val="0A081B"/>
          </a:solidFill>
          <a:ln w="22860">
            <a:solidFill>
              <a:srgbClr val="37A7E7"/>
            </a:solidFill>
            <a:prstDash val="solid"/>
          </a:ln>
        </p:spPr>
      </p:sp>
      <p:sp>
        <p:nvSpPr>
          <p:cNvPr id="12" name="Text 9"/>
          <p:cNvSpPr/>
          <p:nvPr/>
        </p:nvSpPr>
        <p:spPr>
          <a:xfrm>
            <a:off x="1011079" y="6244114"/>
            <a:ext cx="2440305" cy="305038"/>
          </a:xfrm>
          <a:prstGeom prst="rect">
            <a:avLst/>
          </a:prstGeom>
          <a:noFill/>
          <a:ln/>
        </p:spPr>
        <p:txBody>
          <a:bodyPr wrap="none" lIns="0" tIns="0" rIns="0" bIns="0" rtlCol="0" anchor="t"/>
          <a:lstStyle/>
          <a:p>
            <a:pPr marL="0" indent="0">
              <a:lnSpc>
                <a:spcPts val="2400"/>
              </a:lnSpc>
              <a:buNone/>
            </a:pPr>
            <a:r>
              <a:rPr lang="en-US" sz="1900" b="1" dirty="0">
                <a:solidFill>
                  <a:srgbClr val="E0E4E6"/>
                </a:solidFill>
                <a:latin typeface="Spline Sans Bold" pitchFamily="34" charset="0"/>
                <a:ea typeface="Spline Sans Bold" pitchFamily="34" charset="-122"/>
                <a:cs typeface="Spline Sans Bold" pitchFamily="34" charset="-120"/>
              </a:rPr>
              <a:t>Economics</a:t>
            </a:r>
            <a:endParaRPr lang="en-US" sz="1900" dirty="0"/>
          </a:p>
        </p:txBody>
      </p:sp>
      <p:sp>
        <p:nvSpPr>
          <p:cNvPr id="13" name="Text 10"/>
          <p:cNvSpPr/>
          <p:nvPr/>
        </p:nvSpPr>
        <p:spPr>
          <a:xfrm>
            <a:off x="1011079" y="6680835"/>
            <a:ext cx="7121843" cy="702945"/>
          </a:xfrm>
          <a:prstGeom prst="rect">
            <a:avLst/>
          </a:prstGeom>
          <a:noFill/>
          <a:ln/>
        </p:spPr>
        <p:txBody>
          <a:bodyPr wrap="square" lIns="0" tIns="0" rIns="0" bIns="0" rtlCol="0" anchor="t"/>
          <a:lstStyle/>
          <a:p>
            <a:pPr marL="0" indent="0">
              <a:lnSpc>
                <a:spcPts val="2750"/>
              </a:lnSpc>
              <a:buNone/>
            </a:pPr>
            <a:r>
              <a:rPr lang="en-US" sz="1700" dirty="0">
                <a:solidFill>
                  <a:srgbClr val="E0E4E6"/>
                </a:solidFill>
                <a:latin typeface="Barlow" pitchFamily="34" charset="0"/>
                <a:ea typeface="Barlow" pitchFamily="34" charset="-122"/>
                <a:cs typeface="Barlow" pitchFamily="34" charset="-120"/>
              </a:rPr>
              <a:t>Modeling market trends, analyzing supply and demand, and optimizing production processes.</a:t>
            </a:r>
            <a:endParaRPr lang="en-US" sz="1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1064</Words>
  <Application>Microsoft Office PowerPoint</Application>
  <PresentationFormat>Custom</PresentationFormat>
  <Paragraphs>78</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Barlow</vt:lpstr>
      <vt:lpstr>Barlow Bold</vt:lpstr>
      <vt:lpstr>Spline Sans Bold</vt:lpstr>
      <vt:lpstr>Calibri</vt:lpstr>
      <vt:lpstr>Consolas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3</cp:revision>
  <dcterms:created xsi:type="dcterms:W3CDTF">2024-11-14T12:45:26Z</dcterms:created>
  <dcterms:modified xsi:type="dcterms:W3CDTF">2024-11-14T12:50:26Z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191396</vt:lpwstr>
  </property>
  <property fmtid="{D5CDD505-2E9C-101B-9397-08002B2CF9AE}" name="NXPowerLiteSettings" pid="3">
    <vt:lpwstr>F7000400038000</vt:lpwstr>
  </property>
  <property fmtid="{D5CDD505-2E9C-101B-9397-08002B2CF9AE}" name="NXPowerLiteVersion" pid="4">
    <vt:lpwstr>S10.3.1</vt:lpwstr>
  </property>
</Properties>
</file>