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76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5255" y="4739271"/>
            <a:ext cx="1896148" cy="2494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00594" y="-1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3192" y="1484668"/>
            <a:ext cx="6230619" cy="68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0496" y="3316961"/>
            <a:ext cx="7644765" cy="266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95601" y="1253090"/>
            <a:ext cx="8555990" cy="82251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635">
              <a:lnSpc>
                <a:spcPct val="100099"/>
              </a:lnSpc>
              <a:spcBef>
                <a:spcPts val="125"/>
              </a:spcBef>
            </a:pPr>
            <a:r>
              <a:rPr dirty="0" sz="8950" spc="-10" b="1">
                <a:solidFill>
                  <a:srgbClr val="FFFFFF"/>
                </a:solidFill>
                <a:latin typeface="Cambria"/>
                <a:cs typeface="Cambria"/>
              </a:rPr>
              <a:t>Understanding </a:t>
            </a:r>
            <a:r>
              <a:rPr dirty="0" sz="8950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8950" spc="-15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950" spc="-10" b="1">
                <a:solidFill>
                  <a:srgbClr val="FFFFFF"/>
                </a:solidFill>
                <a:latin typeface="Cambria"/>
                <a:cs typeface="Cambria"/>
              </a:rPr>
              <a:t>Foundations </a:t>
            </a:r>
            <a:r>
              <a:rPr dirty="0" sz="8950" spc="85" b="1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dirty="0" sz="8950" spc="-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950" spc="-10" b="1">
                <a:solidFill>
                  <a:srgbClr val="FFFFFF"/>
                </a:solidFill>
                <a:latin typeface="Cambria"/>
                <a:cs typeface="Cambria"/>
              </a:rPr>
              <a:t>Triangle </a:t>
            </a:r>
            <a:r>
              <a:rPr dirty="0" sz="8950" spc="40" b="1">
                <a:solidFill>
                  <a:srgbClr val="FFFFFF"/>
                </a:solidFill>
                <a:latin typeface="Cambria"/>
                <a:cs typeface="Cambria"/>
              </a:rPr>
              <a:t>Similarity: </a:t>
            </a:r>
            <a:r>
              <a:rPr dirty="0" sz="8950" spc="135" b="1">
                <a:solidFill>
                  <a:srgbClr val="FFFFFF"/>
                </a:solidFill>
                <a:latin typeface="Cambria"/>
                <a:cs typeface="Cambria"/>
              </a:rPr>
              <a:t>Concepts</a:t>
            </a:r>
            <a:r>
              <a:rPr dirty="0" sz="8950" spc="1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8950" spc="-25" b="1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dirty="0" sz="8950" spc="-10" b="1">
                <a:solidFill>
                  <a:srgbClr val="FFFFFF"/>
                </a:solidFill>
                <a:latin typeface="Cambria"/>
                <a:cs typeface="Cambria"/>
              </a:rPr>
              <a:t>Applications</a:t>
            </a:r>
            <a:endParaRPr sz="895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8" y="1143001"/>
            <a:ext cx="5122075" cy="8000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61384" y="782342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520166" y="551942"/>
                </a:moveTo>
                <a:lnTo>
                  <a:pt x="365836" y="331190"/>
                </a:ln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04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55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01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04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691612" y="7818666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2"/>
                </a:lnTo>
                <a:lnTo>
                  <a:pt x="14482" y="671312"/>
                </a:lnTo>
                <a:lnTo>
                  <a:pt x="30201" y="681912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36"/>
                </a:lnTo>
                <a:lnTo>
                  <a:pt x="390437" y="153952"/>
                </a:lnTo>
                <a:lnTo>
                  <a:pt x="418456" y="126212"/>
                </a:lnTo>
                <a:lnTo>
                  <a:pt x="455261" y="109292"/>
                </a:lnTo>
                <a:lnTo>
                  <a:pt x="499452" y="103568"/>
                </a:lnTo>
                <a:lnTo>
                  <a:pt x="526564" y="104030"/>
                </a:lnTo>
                <a:lnTo>
                  <a:pt x="550021" y="105141"/>
                </a:lnTo>
                <a:lnTo>
                  <a:pt x="568157" y="106488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3"/>
                </a:lnTo>
                <a:lnTo>
                  <a:pt x="483033" y="214214"/>
                </a:lnTo>
                <a:lnTo>
                  <a:pt x="475467" y="230139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2"/>
                </a:lnTo>
                <a:lnTo>
                  <a:pt x="671310" y="671312"/>
                </a:lnTo>
                <a:lnTo>
                  <a:pt x="681912" y="655592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11477" y="7818666"/>
            <a:ext cx="685800" cy="685800"/>
            <a:chOff x="1511477" y="7818666"/>
            <a:chExt cx="685800" cy="685800"/>
          </a:xfrm>
        </p:grpSpPr>
        <p:sp>
          <p:nvSpPr>
            <p:cNvPr id="6" name="object 6" descr=""/>
            <p:cNvSpPr/>
            <p:nvPr/>
          </p:nvSpPr>
          <p:spPr>
            <a:xfrm>
              <a:off x="1693179" y="8000195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192891" y="0"/>
                  </a:moveTo>
                  <a:lnTo>
                    <a:pt x="129481" y="0"/>
                  </a:lnTo>
                  <a:lnTo>
                    <a:pt x="109421" y="174"/>
                  </a:lnTo>
                  <a:lnTo>
                    <a:pt x="95302" y="526"/>
                  </a:lnTo>
                  <a:lnTo>
                    <a:pt x="81327" y="1109"/>
                  </a:lnTo>
                  <a:lnTo>
                    <a:pt x="81477" y="1109"/>
                  </a:lnTo>
                  <a:lnTo>
                    <a:pt x="68766" y="2152"/>
                  </a:lnTo>
                  <a:lnTo>
                    <a:pt x="27451" y="17991"/>
                  </a:lnTo>
                  <a:lnTo>
                    <a:pt x="5633" y="51186"/>
                  </a:lnTo>
                  <a:lnTo>
                    <a:pt x="2100" y="68210"/>
                  </a:lnTo>
                  <a:lnTo>
                    <a:pt x="1974" y="68973"/>
                  </a:lnTo>
                  <a:lnTo>
                    <a:pt x="923" y="81804"/>
                  </a:lnTo>
                  <a:lnTo>
                    <a:pt x="348" y="95603"/>
                  </a:lnTo>
                  <a:lnTo>
                    <a:pt x="0" y="109659"/>
                  </a:lnTo>
                  <a:lnTo>
                    <a:pt x="0" y="213084"/>
                  </a:lnTo>
                  <a:lnTo>
                    <a:pt x="1974" y="253774"/>
                  </a:lnTo>
                  <a:lnTo>
                    <a:pt x="17821" y="295129"/>
                  </a:lnTo>
                  <a:lnTo>
                    <a:pt x="51008" y="316947"/>
                  </a:lnTo>
                  <a:lnTo>
                    <a:pt x="95430" y="322232"/>
                  </a:lnTo>
                  <a:lnTo>
                    <a:pt x="129504" y="322753"/>
                  </a:lnTo>
                  <a:lnTo>
                    <a:pt x="192893" y="322753"/>
                  </a:lnTo>
                  <a:lnTo>
                    <a:pt x="240763" y="321657"/>
                  </a:lnTo>
                  <a:lnTo>
                    <a:pt x="289237" y="308776"/>
                  </a:lnTo>
                  <a:lnTo>
                    <a:pt x="314690" y="277499"/>
                  </a:lnTo>
                  <a:lnTo>
                    <a:pt x="318988" y="262475"/>
                  </a:lnTo>
                  <a:lnTo>
                    <a:pt x="161197" y="262475"/>
                  </a:lnTo>
                  <a:lnTo>
                    <a:pt x="121842" y="254530"/>
                  </a:lnTo>
                  <a:lnTo>
                    <a:pt x="89704" y="232863"/>
                  </a:lnTo>
                  <a:lnTo>
                    <a:pt x="68038" y="200726"/>
                  </a:lnTo>
                  <a:lnTo>
                    <a:pt x="60093" y="161370"/>
                  </a:lnTo>
                  <a:lnTo>
                    <a:pt x="68038" y="122014"/>
                  </a:lnTo>
                  <a:lnTo>
                    <a:pt x="89704" y="89877"/>
                  </a:lnTo>
                  <a:lnTo>
                    <a:pt x="121842" y="68210"/>
                  </a:lnTo>
                  <a:lnTo>
                    <a:pt x="161197" y="60265"/>
                  </a:lnTo>
                  <a:lnTo>
                    <a:pt x="243488" y="60265"/>
                  </a:lnTo>
                  <a:lnTo>
                    <a:pt x="242681" y="56265"/>
                  </a:lnTo>
                  <a:lnTo>
                    <a:pt x="244537" y="47069"/>
                  </a:lnTo>
                  <a:lnTo>
                    <a:pt x="249601" y="39556"/>
                  </a:lnTo>
                  <a:lnTo>
                    <a:pt x="257109" y="34489"/>
                  </a:lnTo>
                  <a:lnTo>
                    <a:pt x="266303" y="32630"/>
                  </a:lnTo>
                  <a:lnTo>
                    <a:pt x="308251" y="32630"/>
                  </a:lnTo>
                  <a:lnTo>
                    <a:pt x="304581" y="27623"/>
                  </a:lnTo>
                  <a:lnTo>
                    <a:pt x="271388" y="5806"/>
                  </a:lnTo>
                  <a:lnTo>
                    <a:pt x="226965" y="526"/>
                  </a:lnTo>
                  <a:lnTo>
                    <a:pt x="212910" y="174"/>
                  </a:lnTo>
                  <a:lnTo>
                    <a:pt x="192891" y="0"/>
                  </a:lnTo>
                  <a:close/>
                </a:path>
                <a:path w="322580" h="323215">
                  <a:moveTo>
                    <a:pt x="243488" y="60265"/>
                  </a:moveTo>
                  <a:lnTo>
                    <a:pt x="161197" y="60265"/>
                  </a:lnTo>
                  <a:lnTo>
                    <a:pt x="200553" y="68210"/>
                  </a:lnTo>
                  <a:lnTo>
                    <a:pt x="232690" y="89877"/>
                  </a:lnTo>
                  <a:lnTo>
                    <a:pt x="254357" y="122014"/>
                  </a:lnTo>
                  <a:lnTo>
                    <a:pt x="262302" y="161370"/>
                  </a:lnTo>
                  <a:lnTo>
                    <a:pt x="254357" y="200726"/>
                  </a:lnTo>
                  <a:lnTo>
                    <a:pt x="232690" y="232863"/>
                  </a:lnTo>
                  <a:lnTo>
                    <a:pt x="200553" y="254530"/>
                  </a:lnTo>
                  <a:lnTo>
                    <a:pt x="161197" y="262475"/>
                  </a:lnTo>
                  <a:lnTo>
                    <a:pt x="318988" y="262475"/>
                  </a:lnTo>
                  <a:lnTo>
                    <a:pt x="320298" y="254530"/>
                  </a:lnTo>
                  <a:lnTo>
                    <a:pt x="320422" y="253774"/>
                  </a:lnTo>
                  <a:lnTo>
                    <a:pt x="321471" y="240935"/>
                  </a:lnTo>
                  <a:lnTo>
                    <a:pt x="322054" y="227137"/>
                  </a:lnTo>
                  <a:lnTo>
                    <a:pt x="322406" y="213084"/>
                  </a:lnTo>
                  <a:lnTo>
                    <a:pt x="322406" y="109659"/>
                  </a:lnTo>
                  <a:lnTo>
                    <a:pt x="322054" y="95603"/>
                  </a:lnTo>
                  <a:lnTo>
                    <a:pt x="321471" y="81804"/>
                  </a:lnTo>
                  <a:lnTo>
                    <a:pt x="321317" y="79899"/>
                  </a:lnTo>
                  <a:lnTo>
                    <a:pt x="266303" y="79899"/>
                  </a:lnTo>
                  <a:lnTo>
                    <a:pt x="257109" y="78041"/>
                  </a:lnTo>
                  <a:lnTo>
                    <a:pt x="249601" y="72973"/>
                  </a:lnTo>
                  <a:lnTo>
                    <a:pt x="244537" y="65460"/>
                  </a:lnTo>
                  <a:lnTo>
                    <a:pt x="243488" y="60265"/>
                  </a:lnTo>
                  <a:close/>
                </a:path>
                <a:path w="322580" h="323215">
                  <a:moveTo>
                    <a:pt x="308251" y="32630"/>
                  </a:moveTo>
                  <a:lnTo>
                    <a:pt x="266303" y="32630"/>
                  </a:lnTo>
                  <a:lnTo>
                    <a:pt x="275503" y="34489"/>
                  </a:lnTo>
                  <a:lnTo>
                    <a:pt x="283016" y="39556"/>
                  </a:lnTo>
                  <a:lnTo>
                    <a:pt x="288080" y="47069"/>
                  </a:lnTo>
                  <a:lnTo>
                    <a:pt x="289937" y="56265"/>
                  </a:lnTo>
                  <a:lnTo>
                    <a:pt x="288075" y="65460"/>
                  </a:lnTo>
                  <a:lnTo>
                    <a:pt x="283011" y="72973"/>
                  </a:lnTo>
                  <a:lnTo>
                    <a:pt x="275502" y="78041"/>
                  </a:lnTo>
                  <a:lnTo>
                    <a:pt x="266303" y="79899"/>
                  </a:lnTo>
                  <a:lnTo>
                    <a:pt x="321317" y="79899"/>
                  </a:lnTo>
                  <a:lnTo>
                    <a:pt x="311979" y="38992"/>
                  </a:lnTo>
                  <a:lnTo>
                    <a:pt x="308597" y="33101"/>
                  </a:lnTo>
                  <a:lnTo>
                    <a:pt x="308251" y="32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8744" y="8095932"/>
              <a:ext cx="131267" cy="13126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11477" y="7818666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2"/>
                  </a:lnTo>
                  <a:lnTo>
                    <a:pt x="14489" y="671312"/>
                  </a:lnTo>
                  <a:lnTo>
                    <a:pt x="30212" y="681912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2"/>
                  </a:lnTo>
                  <a:lnTo>
                    <a:pt x="671317" y="671312"/>
                  </a:lnTo>
                  <a:lnTo>
                    <a:pt x="681914" y="655592"/>
                  </a:lnTo>
                  <a:lnTo>
                    <a:pt x="685800" y="636346"/>
                  </a:lnTo>
                  <a:lnTo>
                    <a:pt x="685800" y="539750"/>
                  </a:lnTo>
                  <a:lnTo>
                    <a:pt x="310618" y="539750"/>
                  </a:lnTo>
                  <a:lnTo>
                    <a:pt x="290139" y="539565"/>
                  </a:lnTo>
                  <a:lnTo>
                    <a:pt x="247174" y="537460"/>
                  </a:lnTo>
                  <a:lnTo>
                    <a:pt x="204321" y="525237"/>
                  </a:lnTo>
                  <a:lnTo>
                    <a:pt x="171976" y="498995"/>
                  </a:lnTo>
                  <a:lnTo>
                    <a:pt x="153000" y="462076"/>
                  </a:lnTo>
                  <a:lnTo>
                    <a:pt x="147193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4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6050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6050"/>
                  </a:moveTo>
                  <a:lnTo>
                    <a:pt x="375193" y="146050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1" y="165792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9" y="424078"/>
                  </a:lnTo>
                  <a:lnTo>
                    <a:pt x="532810" y="462076"/>
                  </a:lnTo>
                  <a:lnTo>
                    <a:pt x="506753" y="506753"/>
                  </a:lnTo>
                  <a:lnTo>
                    <a:pt x="471881" y="529463"/>
                  </a:lnTo>
                  <a:lnTo>
                    <a:pt x="424091" y="538607"/>
                  </a:lnTo>
                  <a:lnTo>
                    <a:pt x="375201" y="539750"/>
                  </a:lnTo>
                  <a:lnTo>
                    <a:pt x="685800" y="539750"/>
                  </a:lnTo>
                  <a:lnTo>
                    <a:pt x="685800" y="1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5153" y="2530856"/>
            <a:ext cx="7125970" cy="2305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950" spc="-45">
                <a:solidFill>
                  <a:srgbClr val="FFFFFF"/>
                </a:solidFill>
              </a:rPr>
              <a:t>Thanks!</a:t>
            </a:r>
            <a:endParaRPr sz="14950"/>
          </a:p>
        </p:txBody>
      </p:sp>
      <p:sp>
        <p:nvSpPr>
          <p:cNvPr id="10" name="object 10" descr=""/>
          <p:cNvSpPr txBox="1"/>
          <p:nvPr/>
        </p:nvSpPr>
        <p:spPr>
          <a:xfrm>
            <a:off x="1505153" y="5084813"/>
            <a:ext cx="4913630" cy="21507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0"/>
              </a:spcBef>
            </a:pPr>
            <a:r>
              <a:rPr dirty="0" sz="2750" spc="9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75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</a:rPr>
              <a:t>questions? 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youremail@email.com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750" spc="-515">
                <a:solidFill>
                  <a:srgbClr val="FFFFFF"/>
                </a:solidFill>
                <a:latin typeface="Verdana"/>
                <a:cs typeface="Verdana"/>
              </a:rPr>
              <a:t>+91</a:t>
            </a:r>
            <a:r>
              <a:rPr dirty="0" sz="27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75">
                <a:solidFill>
                  <a:srgbClr val="FFFFFF"/>
                </a:solidFill>
                <a:latin typeface="Verdana"/>
                <a:cs typeface="Verdana"/>
              </a:rPr>
              <a:t>620</a:t>
            </a:r>
            <a:r>
              <a:rPr dirty="0" sz="275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305">
                <a:solidFill>
                  <a:srgbClr val="FFFFFF"/>
                </a:solidFill>
                <a:latin typeface="Verdana"/>
                <a:cs typeface="Verdana"/>
              </a:rPr>
              <a:t>421</a:t>
            </a:r>
            <a:r>
              <a:rPr dirty="0" sz="275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Verdana"/>
                <a:cs typeface="Verdana"/>
              </a:rPr>
              <a:t>838</a:t>
            </a:r>
            <a:endParaRPr sz="2750">
              <a:latin typeface="Verdana"/>
              <a:cs typeface="Verdana"/>
            </a:endParaRPr>
          </a:p>
          <a:p>
            <a:pPr marL="12700" marR="922655">
              <a:lnSpc>
                <a:spcPct val="102299"/>
              </a:lnSpc>
            </a:pP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www.yourwebsite.com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</a:rPr>
              <a:t> @yourusername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487" y="2036451"/>
            <a:ext cx="4749165" cy="103759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dirty="0" sz="3300">
                <a:solidFill>
                  <a:srgbClr val="FFFFFF"/>
                </a:solidFill>
              </a:rPr>
              <a:t>Introduction</a:t>
            </a:r>
            <a:r>
              <a:rPr dirty="0" sz="3300" spc="5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to</a:t>
            </a:r>
            <a:r>
              <a:rPr dirty="0" sz="3300" spc="20">
                <a:solidFill>
                  <a:srgbClr val="FFFFFF"/>
                </a:solidFill>
              </a:rPr>
              <a:t> </a:t>
            </a:r>
            <a:r>
              <a:rPr dirty="0" sz="3300" spc="-10">
                <a:solidFill>
                  <a:srgbClr val="FFFFFF"/>
                </a:solidFill>
              </a:rPr>
              <a:t>Triangle Similarity</a:t>
            </a:r>
            <a:endParaRPr sz="33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6127" y="3215995"/>
            <a:ext cx="2798114" cy="3088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0350" y="6273520"/>
            <a:ext cx="2035683" cy="3088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2167" y="6654520"/>
            <a:ext cx="1904377" cy="3072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1062195" y="3135224"/>
            <a:ext cx="5645785" cy="3069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 indent="2865120">
              <a:lnSpc>
                <a:spcPct val="102000"/>
              </a:lnSpc>
              <a:spcBef>
                <a:spcPts val="65"/>
              </a:spcBef>
            </a:pPr>
            <a:r>
              <a:rPr dirty="0" sz="2450" spc="-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4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foundational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concept</a:t>
            </a:r>
            <a:r>
              <a:rPr dirty="0" sz="24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4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Verdana"/>
                <a:cs typeface="Verdana"/>
              </a:rPr>
              <a:t>geometry</a:t>
            </a:r>
            <a:r>
              <a:rPr dirty="0" sz="2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4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describes </a:t>
            </a:r>
            <a:r>
              <a:rPr dirty="0" sz="2450" spc="10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dirty="0" sz="24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0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4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triangles</a:t>
            </a:r>
            <a:r>
              <a:rPr dirty="0" sz="24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4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same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shape</a:t>
            </a:r>
            <a:r>
              <a:rPr dirty="0" sz="245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95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necessarily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same </a:t>
            </a:r>
            <a:r>
              <a:rPr dirty="0" sz="2450" spc="-100">
                <a:solidFill>
                  <a:srgbClr val="FFFFFF"/>
                </a:solidFill>
                <a:latin typeface="Verdana"/>
                <a:cs typeface="Verdana"/>
              </a:rPr>
              <a:t>size.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5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dirty="0" sz="24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4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concept</a:t>
            </a:r>
            <a:r>
              <a:rPr dirty="0" sz="24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dirty="0" sz="24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4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solving</a:t>
            </a:r>
            <a:r>
              <a:rPr dirty="0" sz="24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various </a:t>
            </a:r>
            <a:r>
              <a:rPr dirty="0" sz="2450" spc="60">
                <a:solidFill>
                  <a:srgbClr val="FFFFFF"/>
                </a:solidFill>
                <a:latin typeface="Verdana"/>
                <a:cs typeface="Verdana"/>
              </a:rPr>
              <a:t>geometric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0">
                <a:solidFill>
                  <a:srgbClr val="FFFFFF"/>
                </a:solidFill>
                <a:latin typeface="Verdana"/>
                <a:cs typeface="Verdana"/>
              </a:rPr>
              <a:t>problems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applications.</a:t>
            </a:r>
            <a:r>
              <a:rPr dirty="0" sz="24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3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4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presentation</a:t>
            </a:r>
            <a:r>
              <a:rPr dirty="0" sz="24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62195" y="6192748"/>
            <a:ext cx="1797685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dirty="0" sz="24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62895" y="6192748"/>
            <a:ext cx="3202305" cy="783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11680">
              <a:lnSpc>
                <a:spcPct val="100000"/>
              </a:lnSpc>
              <a:spcBef>
                <a:spcPts val="125"/>
              </a:spcBef>
            </a:pP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4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triangle</a:t>
            </a:r>
            <a:r>
              <a:rPr dirty="0" sz="24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45">
                <a:solidFill>
                  <a:srgbClr val="FFFFFF"/>
                </a:solidFill>
                <a:latin typeface="Verdana"/>
                <a:cs typeface="Verdana"/>
              </a:rPr>
              <a:t>similarity.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10287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0" y="-1"/>
            <a:ext cx="9144000" cy="10287000"/>
            <a:chOff x="914400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914400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097" y="1929117"/>
            <a:ext cx="5009515" cy="1282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4100"/>
              <a:t>Deﬁnition</a:t>
            </a:r>
            <a:r>
              <a:rPr dirty="0" sz="4100" spc="229"/>
              <a:t> </a:t>
            </a:r>
            <a:r>
              <a:rPr dirty="0" sz="4100"/>
              <a:t>of</a:t>
            </a:r>
            <a:r>
              <a:rPr dirty="0" sz="4100" spc="235"/>
              <a:t> </a:t>
            </a:r>
            <a:r>
              <a:rPr dirty="0" sz="4100" spc="40"/>
              <a:t>Similar </a:t>
            </a:r>
            <a:r>
              <a:rPr dirty="0" sz="4100" spc="-10"/>
              <a:t>Triangles</a:t>
            </a:r>
            <a:endParaRPr sz="41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3638" y="3317036"/>
            <a:ext cx="1046873" cy="24780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6822" y="3755187"/>
            <a:ext cx="851662" cy="3072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3446" y="4641012"/>
            <a:ext cx="1915591" cy="3072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433296" y="3175317"/>
            <a:ext cx="4859655" cy="90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2450" spc="-10">
                <a:latin typeface="Verdana"/>
                <a:cs typeface="Verdana"/>
              </a:rPr>
              <a:t>Two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triangles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considered </a:t>
            </a:r>
            <a:r>
              <a:rPr dirty="0" sz="2450">
                <a:latin typeface="Verdana"/>
                <a:cs typeface="Verdana"/>
              </a:rPr>
              <a:t>their</a:t>
            </a:r>
            <a:r>
              <a:rPr dirty="0" sz="2450" spc="-114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corresponding</a:t>
            </a:r>
            <a:r>
              <a:rPr dirty="0" sz="2450" spc="-114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angles</a:t>
            </a:r>
            <a:r>
              <a:rPr dirty="0" sz="2450" spc="-11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59059" y="3236277"/>
            <a:ext cx="216535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25">
                <a:latin typeface="Verdana"/>
                <a:cs typeface="Verdana"/>
              </a:rPr>
              <a:t>if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33296" y="4042092"/>
            <a:ext cx="6176010" cy="22352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50"/>
              </a:spcBef>
              <a:tabLst>
                <a:tab pos="3433445" algn="l"/>
              </a:tabLst>
            </a:pP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lengths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their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corresponding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This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relationship 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fundamental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geometry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helps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solving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various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problems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involving triangles.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434" y="1419873"/>
            <a:ext cx="4025265" cy="12407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3950" spc="95"/>
              <a:t>Angle-</a:t>
            </a:r>
            <a:r>
              <a:rPr dirty="0" sz="3950"/>
              <a:t>Angle</a:t>
            </a:r>
            <a:r>
              <a:rPr dirty="0" sz="3950" spc="150"/>
              <a:t> </a:t>
            </a:r>
            <a:r>
              <a:rPr dirty="0" sz="3950" spc="-105"/>
              <a:t>(AA)</a:t>
            </a:r>
            <a:endParaRPr sz="3950"/>
          </a:p>
          <a:p>
            <a:pPr algn="r" marR="5080">
              <a:lnSpc>
                <a:spcPct val="100000"/>
              </a:lnSpc>
              <a:spcBef>
                <a:spcPts val="60"/>
              </a:spcBef>
            </a:pPr>
            <a:r>
              <a:rPr dirty="0" sz="3950" spc="35"/>
              <a:t>Criterion</a:t>
            </a:r>
            <a:endParaRPr sz="39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409" y="2950057"/>
            <a:ext cx="4148467" cy="3088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2098" y="4274032"/>
            <a:ext cx="1046861" cy="24778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12582" y="2869286"/>
            <a:ext cx="608330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25">
                <a:latin typeface="Verdana"/>
                <a:cs typeface="Verdana"/>
              </a:rPr>
              <a:t>The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721735" y="2869286"/>
            <a:ext cx="956944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0">
                <a:latin typeface="Verdana"/>
                <a:cs typeface="Verdana"/>
              </a:rPr>
              <a:t>states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77276" y="3246476"/>
            <a:ext cx="6201410" cy="26638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497205">
              <a:lnSpc>
                <a:spcPct val="118000"/>
              </a:lnSpc>
              <a:spcBef>
                <a:spcPts val="75"/>
              </a:spcBef>
              <a:tabLst>
                <a:tab pos="4540250" algn="l"/>
              </a:tabLst>
            </a:pPr>
            <a:r>
              <a:rPr dirty="0" sz="2450">
                <a:latin typeface="Verdana"/>
                <a:cs typeface="Verdana"/>
              </a:rPr>
              <a:t>that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if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two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angles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one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triangle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 </a:t>
            </a:r>
            <a:r>
              <a:rPr dirty="0" sz="2450" spc="50">
                <a:latin typeface="Verdana"/>
                <a:cs typeface="Verdana"/>
              </a:rPr>
              <a:t>equal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two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angles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another</a:t>
            </a:r>
            <a:r>
              <a:rPr dirty="0" sz="2450" spc="-12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triangle, </a:t>
            </a:r>
            <a:r>
              <a:rPr dirty="0" sz="2450" spc="70">
                <a:latin typeface="Verdana"/>
                <a:cs typeface="Verdana"/>
              </a:rPr>
              <a:t>then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triangles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This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50">
                <a:latin typeface="Verdana"/>
                <a:cs typeface="Verdana"/>
              </a:rPr>
              <a:t>a </a:t>
            </a:r>
            <a:r>
              <a:rPr dirty="0" sz="2450">
                <a:latin typeface="Verdana"/>
                <a:cs typeface="Verdana"/>
              </a:rPr>
              <a:t>powerful</a:t>
            </a:r>
            <a:r>
              <a:rPr dirty="0" sz="2450" spc="-1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tool</a:t>
            </a:r>
            <a:r>
              <a:rPr dirty="0" sz="2450" spc="-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</a:t>
            </a:r>
            <a:r>
              <a:rPr dirty="0" sz="2450" spc="-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establishing</a:t>
            </a:r>
            <a:r>
              <a:rPr dirty="0" sz="2450" spc="-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similarity </a:t>
            </a:r>
            <a:r>
              <a:rPr dirty="0" sz="2450" spc="70">
                <a:latin typeface="Verdana"/>
                <a:cs typeface="Verdana"/>
              </a:rPr>
              <a:t>without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needing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measure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side</a:t>
            </a:r>
            <a:endParaRPr sz="2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09"/>
              </a:spcBef>
            </a:pPr>
            <a:r>
              <a:rPr dirty="0" sz="2450" spc="-10">
                <a:latin typeface="Verdana"/>
                <a:cs typeface="Verdana"/>
              </a:rPr>
              <a:t>lengths.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9143999" cy="10287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9144000" cy="10287000"/>
            <a:chOff x="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2" y="1484668"/>
            <a:ext cx="4853305" cy="124079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60"/>
              </a:spcBef>
            </a:pPr>
            <a:r>
              <a:rPr dirty="0" sz="3950" spc="150"/>
              <a:t>Side-Side-</a:t>
            </a:r>
            <a:r>
              <a:rPr dirty="0" sz="3950"/>
              <a:t>Side</a:t>
            </a:r>
            <a:r>
              <a:rPr dirty="0" sz="3950" spc="285"/>
              <a:t> </a:t>
            </a:r>
            <a:r>
              <a:rPr dirty="0" sz="3950" spc="-10"/>
              <a:t>(SSS) </a:t>
            </a:r>
            <a:r>
              <a:rPr dirty="0" sz="3950" spc="35"/>
              <a:t>Criterion</a:t>
            </a:r>
            <a:endParaRPr sz="395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4440" y="2869311"/>
            <a:ext cx="4562614" cy="30726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1870" y="4393311"/>
            <a:ext cx="1046861" cy="24778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6098" y="4012310"/>
            <a:ext cx="1647456" cy="3072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553192" y="2788539"/>
            <a:ext cx="5730875" cy="2688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25">
                <a:latin typeface="Verdana"/>
                <a:cs typeface="Verdana"/>
              </a:rPr>
              <a:t>The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102000"/>
              </a:lnSpc>
              <a:tabLst>
                <a:tab pos="1644014" algn="l"/>
                <a:tab pos="2666365" algn="l"/>
              </a:tabLst>
            </a:pPr>
            <a:r>
              <a:rPr dirty="0" sz="2450" spc="-35">
                <a:latin typeface="Verdana"/>
                <a:cs typeface="Verdana"/>
              </a:rPr>
              <a:t>asserts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that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if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lengths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the </a:t>
            </a:r>
            <a:r>
              <a:rPr dirty="0" sz="2450" spc="50">
                <a:latin typeface="Verdana"/>
                <a:cs typeface="Verdana"/>
              </a:rPr>
              <a:t>corresponding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95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two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triangles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9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in</a:t>
            </a:r>
            <a:r>
              <a:rPr dirty="0" sz="2450">
                <a:latin typeface="Verdana"/>
                <a:cs typeface="Verdana"/>
              </a:rPr>
              <a:t>		</a:t>
            </a: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then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triangles </a:t>
            </a:r>
            <a:r>
              <a:rPr dirty="0" sz="2450" spc="-25">
                <a:latin typeface="Verdana"/>
                <a:cs typeface="Verdana"/>
              </a:rPr>
              <a:t>are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This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criterion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useful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 </a:t>
            </a:r>
            <a:r>
              <a:rPr dirty="0" sz="2450" spc="60">
                <a:latin typeface="Verdana"/>
                <a:cs typeface="Verdana"/>
              </a:rPr>
              <a:t>determining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similarity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100">
                <a:latin typeface="Verdana"/>
                <a:cs typeface="Verdana"/>
              </a:rPr>
              <a:t>when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side </a:t>
            </a:r>
            <a:r>
              <a:rPr dirty="0" sz="2450" spc="50">
                <a:latin typeface="Verdana"/>
                <a:cs typeface="Verdana"/>
              </a:rPr>
              <a:t>lengths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known.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0" y="-1"/>
            <a:ext cx="9144000" cy="10287000"/>
            <a:chOff x="914400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914400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097" y="1929117"/>
            <a:ext cx="5393690" cy="1282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4100" spc="140"/>
              <a:t>Side-</a:t>
            </a:r>
            <a:r>
              <a:rPr dirty="0" sz="4100" spc="105"/>
              <a:t>Angle-</a:t>
            </a:r>
            <a:r>
              <a:rPr dirty="0" sz="4100"/>
              <a:t>Side</a:t>
            </a:r>
            <a:r>
              <a:rPr dirty="0" sz="4100" spc="270"/>
              <a:t> </a:t>
            </a:r>
            <a:r>
              <a:rPr dirty="0" sz="4100" spc="-10"/>
              <a:t>(SAS) </a:t>
            </a:r>
            <a:r>
              <a:rPr dirty="0" sz="4100" spc="35"/>
              <a:t>Criterion</a:t>
            </a:r>
            <a:endParaRPr sz="41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1823" y="3317036"/>
            <a:ext cx="3393414" cy="308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2341" y="3755187"/>
            <a:ext cx="1330706" cy="24818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2295" y="5517312"/>
            <a:ext cx="1046861" cy="24780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6676" y="5079162"/>
            <a:ext cx="1647494" cy="30726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433296" y="3175317"/>
            <a:ext cx="6359525" cy="178752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450" spc="65">
                <a:latin typeface="Verdana"/>
                <a:cs typeface="Verdana"/>
              </a:rPr>
              <a:t>According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the</a:t>
            </a:r>
            <a:endParaRPr sz="2450">
              <a:latin typeface="Verdana"/>
              <a:cs typeface="Verdana"/>
            </a:endParaRPr>
          </a:p>
          <a:p>
            <a:pPr marL="12700" marR="376555" indent="1362710">
              <a:lnSpc>
                <a:spcPct val="117300"/>
              </a:lnSpc>
            </a:pP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if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one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angle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triangle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is </a:t>
            </a:r>
            <a:r>
              <a:rPr dirty="0" sz="2450" spc="50">
                <a:latin typeface="Verdana"/>
                <a:cs typeface="Verdana"/>
              </a:rPr>
              <a:t>equal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one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angle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another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triangle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5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75">
                <a:latin typeface="Verdana"/>
                <a:cs typeface="Verdana"/>
              </a:rPr>
              <a:t>including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these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angles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33296" y="4998402"/>
            <a:ext cx="322580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25">
                <a:latin typeface="Verdana"/>
                <a:cs typeface="Verdana"/>
              </a:rPr>
              <a:t>in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85364" y="4937442"/>
            <a:ext cx="4812665" cy="90170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034415">
              <a:lnSpc>
                <a:spcPct val="100000"/>
              </a:lnSpc>
              <a:spcBef>
                <a:spcPts val="605"/>
              </a:spcBef>
            </a:pP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then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triangles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This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criterion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combines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angle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33296" y="5874702"/>
            <a:ext cx="3906520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side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measurements.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9144000" cy="10287000"/>
            <a:chOff x="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Applications</a:t>
            </a:r>
            <a:r>
              <a:rPr dirty="0" spc="25"/>
              <a:t> </a:t>
            </a:r>
            <a:r>
              <a:rPr dirty="0"/>
              <a:t>in</a:t>
            </a:r>
            <a:r>
              <a:rPr dirty="0" spc="35"/>
              <a:t> </a:t>
            </a:r>
            <a:r>
              <a:rPr dirty="0"/>
              <a:t>Real</a:t>
            </a:r>
            <a:r>
              <a:rPr dirty="0" spc="35"/>
              <a:t> </a:t>
            </a:r>
            <a:r>
              <a:rPr dirty="0" spc="-20"/>
              <a:t>Life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13355955" y="4044010"/>
            <a:ext cx="431800" cy="216535"/>
          </a:xfrm>
          <a:custGeom>
            <a:avLst/>
            <a:gdLst/>
            <a:ahLst/>
            <a:cxnLst/>
            <a:rect l="l" t="t" r="r" b="b"/>
            <a:pathLst>
              <a:path w="431800" h="216535">
                <a:moveTo>
                  <a:pt x="151765" y="137896"/>
                </a:moveTo>
                <a:lnTo>
                  <a:pt x="151688" y="104597"/>
                </a:lnTo>
                <a:lnTo>
                  <a:pt x="150647" y="90474"/>
                </a:lnTo>
                <a:lnTo>
                  <a:pt x="150545" y="89052"/>
                </a:lnTo>
                <a:lnTo>
                  <a:pt x="146888" y="74701"/>
                </a:lnTo>
                <a:lnTo>
                  <a:pt x="143230" y="67449"/>
                </a:lnTo>
                <a:lnTo>
                  <a:pt x="140779" y="62572"/>
                </a:lnTo>
                <a:lnTo>
                  <a:pt x="109029" y="39344"/>
                </a:lnTo>
                <a:lnTo>
                  <a:pt x="78232" y="34912"/>
                </a:lnTo>
                <a:lnTo>
                  <a:pt x="68059" y="35306"/>
                </a:lnTo>
                <a:lnTo>
                  <a:pt x="29464" y="44894"/>
                </a:lnTo>
                <a:lnTo>
                  <a:pt x="2540" y="62382"/>
                </a:lnTo>
                <a:lnTo>
                  <a:pt x="19558" y="90474"/>
                </a:lnTo>
                <a:lnTo>
                  <a:pt x="26911" y="84391"/>
                </a:lnTo>
                <a:lnTo>
                  <a:pt x="34099" y="79349"/>
                </a:lnTo>
                <a:lnTo>
                  <a:pt x="75946" y="67449"/>
                </a:lnTo>
                <a:lnTo>
                  <a:pt x="85636" y="68046"/>
                </a:lnTo>
                <a:lnTo>
                  <a:pt x="115709" y="96024"/>
                </a:lnTo>
                <a:lnTo>
                  <a:pt x="116332" y="104597"/>
                </a:lnTo>
                <a:lnTo>
                  <a:pt x="116332" y="108127"/>
                </a:lnTo>
                <a:lnTo>
                  <a:pt x="116332" y="137896"/>
                </a:lnTo>
                <a:lnTo>
                  <a:pt x="116332" y="155181"/>
                </a:lnTo>
                <a:lnTo>
                  <a:pt x="112064" y="163131"/>
                </a:lnTo>
                <a:lnTo>
                  <a:pt x="85559" y="183769"/>
                </a:lnTo>
                <a:lnTo>
                  <a:pt x="85153" y="183769"/>
                </a:lnTo>
                <a:lnTo>
                  <a:pt x="78295" y="185051"/>
                </a:lnTo>
                <a:lnTo>
                  <a:pt x="77774" y="185051"/>
                </a:lnTo>
                <a:lnTo>
                  <a:pt x="70358" y="185470"/>
                </a:lnTo>
                <a:lnTo>
                  <a:pt x="62128" y="185051"/>
                </a:lnTo>
                <a:lnTo>
                  <a:pt x="35052" y="168186"/>
                </a:lnTo>
                <a:lnTo>
                  <a:pt x="35052" y="154419"/>
                </a:lnTo>
                <a:lnTo>
                  <a:pt x="70993" y="137896"/>
                </a:lnTo>
                <a:lnTo>
                  <a:pt x="116332" y="137896"/>
                </a:lnTo>
                <a:lnTo>
                  <a:pt x="116332" y="108127"/>
                </a:lnTo>
                <a:lnTo>
                  <a:pt x="70358" y="108127"/>
                </a:lnTo>
                <a:lnTo>
                  <a:pt x="58445" y="108585"/>
                </a:lnTo>
                <a:lnTo>
                  <a:pt x="16332" y="123748"/>
                </a:lnTo>
                <a:lnTo>
                  <a:pt x="0" y="161531"/>
                </a:lnTo>
                <a:lnTo>
                  <a:pt x="431" y="168186"/>
                </a:lnTo>
                <a:lnTo>
                  <a:pt x="24625" y="205613"/>
                </a:lnTo>
                <a:lnTo>
                  <a:pt x="66929" y="216090"/>
                </a:lnTo>
                <a:lnTo>
                  <a:pt x="79095" y="215430"/>
                </a:lnTo>
                <a:lnTo>
                  <a:pt x="114935" y="201739"/>
                </a:lnTo>
                <a:lnTo>
                  <a:pt x="117221" y="199656"/>
                </a:lnTo>
                <a:lnTo>
                  <a:pt x="117221" y="214566"/>
                </a:lnTo>
                <a:lnTo>
                  <a:pt x="151765" y="214566"/>
                </a:lnTo>
                <a:lnTo>
                  <a:pt x="151765" y="199656"/>
                </a:lnTo>
                <a:lnTo>
                  <a:pt x="151765" y="185470"/>
                </a:lnTo>
                <a:lnTo>
                  <a:pt x="151765" y="137896"/>
                </a:lnTo>
                <a:close/>
              </a:path>
              <a:path w="431800" h="216535">
                <a:moveTo>
                  <a:pt x="295402" y="34912"/>
                </a:moveTo>
                <a:lnTo>
                  <a:pt x="254546" y="41084"/>
                </a:lnTo>
                <a:lnTo>
                  <a:pt x="231140" y="57264"/>
                </a:lnTo>
                <a:lnTo>
                  <a:pt x="233680" y="36525"/>
                </a:lnTo>
                <a:lnTo>
                  <a:pt x="199390" y="36525"/>
                </a:lnTo>
                <a:lnTo>
                  <a:pt x="199390" y="214566"/>
                </a:lnTo>
                <a:lnTo>
                  <a:pt x="234696" y="214566"/>
                </a:lnTo>
                <a:lnTo>
                  <a:pt x="234696" y="123774"/>
                </a:lnTo>
                <a:lnTo>
                  <a:pt x="235496" y="111239"/>
                </a:lnTo>
                <a:lnTo>
                  <a:pt x="254635" y="77190"/>
                </a:lnTo>
                <a:lnTo>
                  <a:pt x="279857" y="69672"/>
                </a:lnTo>
                <a:lnTo>
                  <a:pt x="295402" y="69672"/>
                </a:lnTo>
                <a:lnTo>
                  <a:pt x="295402" y="57264"/>
                </a:lnTo>
                <a:lnTo>
                  <a:pt x="295402" y="34912"/>
                </a:lnTo>
                <a:close/>
              </a:path>
              <a:path w="431800" h="216535">
                <a:moveTo>
                  <a:pt x="431673" y="199517"/>
                </a:moveTo>
                <a:lnTo>
                  <a:pt x="424065" y="183946"/>
                </a:lnTo>
                <a:lnTo>
                  <a:pt x="417957" y="171424"/>
                </a:lnTo>
                <a:lnTo>
                  <a:pt x="410921" y="176911"/>
                </a:lnTo>
                <a:lnTo>
                  <a:pt x="404139" y="180822"/>
                </a:lnTo>
                <a:lnTo>
                  <a:pt x="397586" y="183172"/>
                </a:lnTo>
                <a:lnTo>
                  <a:pt x="391287" y="183946"/>
                </a:lnTo>
                <a:lnTo>
                  <a:pt x="383921" y="183946"/>
                </a:lnTo>
                <a:lnTo>
                  <a:pt x="378460" y="181978"/>
                </a:lnTo>
                <a:lnTo>
                  <a:pt x="374650" y="178028"/>
                </a:lnTo>
                <a:lnTo>
                  <a:pt x="370967" y="174091"/>
                </a:lnTo>
                <a:lnTo>
                  <a:pt x="369189" y="168160"/>
                </a:lnTo>
                <a:lnTo>
                  <a:pt x="369189" y="68059"/>
                </a:lnTo>
                <a:lnTo>
                  <a:pt x="419481" y="68059"/>
                </a:lnTo>
                <a:lnTo>
                  <a:pt x="419481" y="36525"/>
                </a:lnTo>
                <a:lnTo>
                  <a:pt x="369189" y="36525"/>
                </a:lnTo>
                <a:lnTo>
                  <a:pt x="369189" y="0"/>
                </a:lnTo>
                <a:lnTo>
                  <a:pt x="333883" y="0"/>
                </a:lnTo>
                <a:lnTo>
                  <a:pt x="333883" y="36525"/>
                </a:lnTo>
                <a:lnTo>
                  <a:pt x="304292" y="36525"/>
                </a:lnTo>
                <a:lnTo>
                  <a:pt x="304292" y="68059"/>
                </a:lnTo>
                <a:lnTo>
                  <a:pt x="333883" y="68059"/>
                </a:lnTo>
                <a:lnTo>
                  <a:pt x="333883" y="161531"/>
                </a:lnTo>
                <a:lnTo>
                  <a:pt x="334784" y="173659"/>
                </a:lnTo>
                <a:lnTo>
                  <a:pt x="356387" y="208026"/>
                </a:lnTo>
                <a:lnTo>
                  <a:pt x="388747" y="216090"/>
                </a:lnTo>
                <a:lnTo>
                  <a:pt x="395859" y="216090"/>
                </a:lnTo>
                <a:lnTo>
                  <a:pt x="426097" y="204216"/>
                </a:lnTo>
                <a:lnTo>
                  <a:pt x="431673" y="199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3164" y="3250311"/>
            <a:ext cx="1904365" cy="3072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53086" y="3631310"/>
            <a:ext cx="1902079" cy="24778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0319" y="4012310"/>
            <a:ext cx="1897748" cy="3088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553192" y="2788552"/>
            <a:ext cx="5549265" cy="2688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>
                <a:latin typeface="Verdana"/>
                <a:cs typeface="Verdana"/>
              </a:rPr>
              <a:t>Triangle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similarity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has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numerous</a:t>
            </a:r>
            <a:endParaRPr sz="2450">
              <a:latin typeface="Verdana"/>
              <a:cs typeface="Verdana"/>
            </a:endParaRPr>
          </a:p>
          <a:p>
            <a:pPr marL="2012950">
              <a:lnSpc>
                <a:spcPct val="100000"/>
              </a:lnSpc>
              <a:spcBef>
                <a:spcPts val="60"/>
              </a:spcBef>
            </a:pP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40">
                <a:latin typeface="Verdana"/>
                <a:cs typeface="Verdana"/>
              </a:rPr>
              <a:t>real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90">
                <a:latin typeface="Verdana"/>
                <a:cs typeface="Verdana"/>
              </a:rPr>
              <a:t>life,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75">
                <a:latin typeface="Verdana"/>
                <a:cs typeface="Verdana"/>
              </a:rPr>
              <a:t>including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in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4102100" algn="l"/>
              </a:tabLst>
            </a:pPr>
            <a:r>
              <a:rPr dirty="0" sz="2450">
                <a:latin typeface="Verdana"/>
                <a:cs typeface="Verdana"/>
              </a:rPr>
              <a:t>ﬁelds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such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as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</a:t>
            </a:r>
            <a:endParaRPr sz="2450">
              <a:latin typeface="Verdana"/>
              <a:cs typeface="Verdana"/>
            </a:endParaRPr>
          </a:p>
          <a:p>
            <a:pPr marL="12700" marR="198120" indent="1929764">
              <a:lnSpc>
                <a:spcPct val="102000"/>
              </a:lnSpc>
              <a:tabLst>
                <a:tab pos="3228975" algn="l"/>
              </a:tabLst>
            </a:pP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and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145">
                <a:latin typeface="Verdana"/>
                <a:cs typeface="Verdana"/>
              </a:rPr>
              <a:t> </a:t>
            </a:r>
            <a:r>
              <a:rPr dirty="0" sz="2450" spc="-130">
                <a:latin typeface="Verdana"/>
                <a:cs typeface="Verdana"/>
              </a:rPr>
              <a:t>It</a:t>
            </a:r>
            <a:r>
              <a:rPr dirty="0" sz="2450" spc="-14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helps</a:t>
            </a:r>
            <a:r>
              <a:rPr dirty="0" sz="2450" spc="-14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in </a:t>
            </a:r>
            <a:r>
              <a:rPr dirty="0" sz="2450">
                <a:latin typeface="Verdana"/>
                <a:cs typeface="Verdana"/>
              </a:rPr>
              <a:t>creating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scale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models,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calculating </a:t>
            </a:r>
            <a:r>
              <a:rPr dirty="0" sz="2450" spc="-20">
                <a:latin typeface="Verdana"/>
                <a:cs typeface="Verdana"/>
              </a:rPr>
              <a:t>distances,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understanding </a:t>
            </a:r>
            <a:r>
              <a:rPr dirty="0" sz="2450">
                <a:latin typeface="Verdana"/>
                <a:cs typeface="Verdana"/>
              </a:rPr>
              <a:t>proportions</a:t>
            </a:r>
            <a:r>
              <a:rPr dirty="0" sz="2450" spc="3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4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design.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546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1752600"/>
          </a:xfrm>
          <a:prstGeom prst="rect"/>
          <a:solidFill>
            <a:srgbClr val="000000"/>
          </a:solidFill>
        </p:spPr>
        <p:txBody>
          <a:bodyPr wrap="square" lIns="0" tIns="241300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900"/>
              </a:spcBef>
            </a:pPr>
            <a:r>
              <a:rPr dirty="0" sz="5400" spc="120">
                <a:solidFill>
                  <a:srgbClr val="FFFFFF"/>
                </a:solidFill>
              </a:rPr>
              <a:t>Common</a:t>
            </a:r>
            <a:r>
              <a:rPr dirty="0" sz="5400" spc="90">
                <a:solidFill>
                  <a:srgbClr val="FFFFFF"/>
                </a:solidFill>
              </a:rPr>
              <a:t> </a:t>
            </a:r>
            <a:r>
              <a:rPr dirty="0" sz="5400" spc="-10">
                <a:solidFill>
                  <a:srgbClr val="FFFFFF"/>
                </a:solidFill>
              </a:rPr>
              <a:t>Misconceptions</a:t>
            </a:r>
            <a:endParaRPr sz="5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55648" y="3458679"/>
            <a:ext cx="1438910" cy="3088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1675" y="3963441"/>
            <a:ext cx="1887651" cy="2421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57019" y="4334979"/>
            <a:ext cx="1314958" cy="247802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842644">
              <a:lnSpc>
                <a:spcPct val="100000"/>
              </a:lnSpc>
              <a:spcBef>
                <a:spcPts val="605"/>
              </a:spcBef>
              <a:tabLst>
                <a:tab pos="6099810" algn="l"/>
              </a:tabLst>
            </a:pPr>
            <a:r>
              <a:rPr dirty="0" spc="60"/>
              <a:t>Many</a:t>
            </a:r>
            <a:r>
              <a:rPr dirty="0" spc="-55"/>
              <a:t> </a:t>
            </a:r>
            <a:r>
              <a:rPr dirty="0"/>
              <a:t>students</a:t>
            </a:r>
            <a:r>
              <a:rPr dirty="0" spc="-55"/>
              <a:t> </a:t>
            </a:r>
            <a:r>
              <a:rPr dirty="0" spc="-10"/>
              <a:t>confuse</a:t>
            </a:r>
            <a:r>
              <a:rPr dirty="0"/>
              <a:t>	</a:t>
            </a:r>
            <a:r>
              <a:rPr dirty="0" spc="50"/>
              <a:t>with</a:t>
            </a:r>
          </a:p>
          <a:p>
            <a:pPr marL="34925" marR="27305" indent="2183765">
              <a:lnSpc>
                <a:spcPct val="117300"/>
              </a:lnSpc>
              <a:tabLst>
                <a:tab pos="7311390" algn="l"/>
              </a:tabLst>
            </a:pPr>
            <a:r>
              <a:rPr dirty="0" spc="-365"/>
              <a:t>.</a:t>
            </a:r>
            <a:r>
              <a:rPr dirty="0" spc="-180"/>
              <a:t> </a:t>
            </a:r>
            <a:r>
              <a:rPr dirty="0" spc="85"/>
              <a:t>While</a:t>
            </a:r>
            <a:r>
              <a:rPr dirty="0" spc="-180"/>
              <a:t> </a:t>
            </a:r>
            <a:r>
              <a:rPr dirty="0"/>
              <a:t>similar</a:t>
            </a:r>
            <a:r>
              <a:rPr dirty="0" spc="-175"/>
              <a:t> </a:t>
            </a:r>
            <a:r>
              <a:rPr dirty="0"/>
              <a:t>triangles</a:t>
            </a:r>
            <a:r>
              <a:rPr dirty="0" spc="-180"/>
              <a:t> </a:t>
            </a:r>
            <a:r>
              <a:rPr dirty="0" spc="-20"/>
              <a:t>have</a:t>
            </a:r>
            <a:r>
              <a:rPr dirty="0" spc="-175"/>
              <a:t> </a:t>
            </a:r>
            <a:r>
              <a:rPr dirty="0" spc="30"/>
              <a:t>the </a:t>
            </a:r>
            <a:r>
              <a:rPr dirty="0"/>
              <a:t>same</a:t>
            </a:r>
            <a:r>
              <a:rPr dirty="0" spc="-130"/>
              <a:t> </a:t>
            </a:r>
            <a:r>
              <a:rPr dirty="0" spc="-35"/>
              <a:t>shape,</a:t>
            </a:r>
            <a:r>
              <a:rPr dirty="0" spc="-125"/>
              <a:t> </a:t>
            </a:r>
            <a:r>
              <a:rPr dirty="0" spc="70"/>
              <a:t>congruent</a:t>
            </a:r>
            <a:r>
              <a:rPr dirty="0" spc="-125"/>
              <a:t> </a:t>
            </a:r>
            <a:r>
              <a:rPr dirty="0"/>
              <a:t>triangles</a:t>
            </a:r>
            <a:r>
              <a:rPr dirty="0" spc="-125"/>
              <a:t> </a:t>
            </a:r>
            <a:r>
              <a:rPr dirty="0" spc="-25"/>
              <a:t>are</a:t>
            </a:r>
            <a:r>
              <a:rPr dirty="0"/>
              <a:t>	</a:t>
            </a:r>
            <a:r>
              <a:rPr dirty="0" spc="-25"/>
              <a:t>in</a:t>
            </a:r>
          </a:p>
          <a:p>
            <a:pPr algn="ctr" marL="12700" marR="5080">
              <a:lnSpc>
                <a:spcPct val="117300"/>
              </a:lnSpc>
              <a:spcBef>
                <a:spcPts val="75"/>
              </a:spcBef>
            </a:pPr>
            <a:r>
              <a:rPr dirty="0" spc="-35"/>
              <a:t>size</a:t>
            </a:r>
            <a:r>
              <a:rPr dirty="0" spc="-190"/>
              <a:t> </a:t>
            </a:r>
            <a:r>
              <a:rPr dirty="0" spc="80"/>
              <a:t>and</a:t>
            </a:r>
            <a:r>
              <a:rPr dirty="0" spc="-190"/>
              <a:t> </a:t>
            </a:r>
            <a:r>
              <a:rPr dirty="0" spc="-35"/>
              <a:t>shape.</a:t>
            </a:r>
            <a:r>
              <a:rPr dirty="0" spc="-185"/>
              <a:t> </a:t>
            </a:r>
            <a:r>
              <a:rPr dirty="0" spc="65"/>
              <a:t>Understanding</a:t>
            </a:r>
            <a:r>
              <a:rPr dirty="0" spc="-190"/>
              <a:t> </a:t>
            </a:r>
            <a:r>
              <a:rPr dirty="0"/>
              <a:t>this</a:t>
            </a:r>
            <a:r>
              <a:rPr dirty="0" spc="-185"/>
              <a:t> </a:t>
            </a:r>
            <a:r>
              <a:rPr dirty="0" spc="45"/>
              <a:t>distinction</a:t>
            </a:r>
            <a:r>
              <a:rPr dirty="0" spc="-190"/>
              <a:t> </a:t>
            </a:r>
            <a:r>
              <a:rPr dirty="0" spc="-25"/>
              <a:t>is </a:t>
            </a:r>
            <a:r>
              <a:rPr dirty="0"/>
              <a:t>essential</a:t>
            </a:r>
            <a:r>
              <a:rPr dirty="0" spc="-155"/>
              <a:t> </a:t>
            </a:r>
            <a:r>
              <a:rPr dirty="0" spc="-25"/>
              <a:t>for</a:t>
            </a:r>
            <a:r>
              <a:rPr dirty="0" spc="-155"/>
              <a:t> </a:t>
            </a:r>
            <a:r>
              <a:rPr dirty="0"/>
              <a:t>correctly</a:t>
            </a:r>
            <a:r>
              <a:rPr dirty="0" spc="-155"/>
              <a:t> </a:t>
            </a:r>
            <a:r>
              <a:rPr dirty="0" spc="50"/>
              <a:t>applying</a:t>
            </a:r>
            <a:r>
              <a:rPr dirty="0" spc="-155"/>
              <a:t> </a:t>
            </a:r>
            <a:r>
              <a:rPr dirty="0"/>
              <a:t>triangle</a:t>
            </a:r>
            <a:r>
              <a:rPr dirty="0" spc="-150"/>
              <a:t> </a:t>
            </a:r>
            <a:r>
              <a:rPr dirty="0" spc="-10"/>
              <a:t>similarity concepts.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5660" y="2378017"/>
            <a:ext cx="9686925" cy="420878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15570" marR="107950">
              <a:lnSpc>
                <a:spcPct val="100400"/>
              </a:lnSpc>
              <a:spcBef>
                <a:spcPts val="105"/>
              </a:spcBef>
            </a:pPr>
            <a:r>
              <a:rPr dirty="0" sz="6850" spc="125"/>
              <a:t>Conclusion </a:t>
            </a:r>
            <a:r>
              <a:rPr dirty="0" sz="6850"/>
              <a:t>on</a:t>
            </a:r>
            <a:r>
              <a:rPr dirty="0" sz="6850" spc="-35"/>
              <a:t> </a:t>
            </a:r>
            <a:r>
              <a:rPr dirty="0" sz="6850" spc="-10"/>
              <a:t>Triangle Similarity</a:t>
            </a:r>
            <a:endParaRPr sz="6850"/>
          </a:p>
          <a:p>
            <a:pPr algn="ctr" marL="12700" marR="5080">
              <a:lnSpc>
                <a:spcPct val="102000"/>
              </a:lnSpc>
              <a:spcBef>
                <a:spcPts val="1425"/>
              </a:spcBef>
              <a:tabLst>
                <a:tab pos="7284720" algn="l"/>
              </a:tabLst>
            </a:pPr>
            <a:r>
              <a:rPr dirty="0" sz="2450" spc="-95" b="0">
                <a:latin typeface="Verdana"/>
                <a:cs typeface="Verdana"/>
              </a:rPr>
              <a:t>In</a:t>
            </a:r>
            <a:r>
              <a:rPr dirty="0" sz="2450" spc="-15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conclusion,</a:t>
            </a:r>
            <a:r>
              <a:rPr dirty="0" sz="2450" spc="-155" b="0">
                <a:latin typeface="Verdana"/>
                <a:cs typeface="Verdana"/>
              </a:rPr>
              <a:t> </a:t>
            </a:r>
            <a:r>
              <a:rPr dirty="0" sz="2450" spc="60" b="0">
                <a:latin typeface="Verdana"/>
                <a:cs typeface="Verdana"/>
              </a:rPr>
              <a:t>understanding</a:t>
            </a:r>
            <a:r>
              <a:rPr dirty="0" sz="2450" spc="-150" b="0">
                <a:latin typeface="Verdana"/>
                <a:cs typeface="Verdana"/>
              </a:rPr>
              <a:t> </a:t>
            </a:r>
            <a:r>
              <a:rPr dirty="0" sz="2450" spc="30" b="0">
                <a:latin typeface="Verdana"/>
                <a:cs typeface="Verdana"/>
              </a:rPr>
              <a:t>the</a:t>
            </a:r>
            <a:r>
              <a:rPr dirty="0" sz="2450" b="0">
                <a:latin typeface="Verdana"/>
                <a:cs typeface="Verdana"/>
              </a:rPr>
              <a:t>	of</a:t>
            </a:r>
            <a:r>
              <a:rPr dirty="0" sz="2450" spc="-185" b="0">
                <a:latin typeface="Verdana"/>
                <a:cs typeface="Verdana"/>
              </a:rPr>
              <a:t> </a:t>
            </a:r>
            <a:r>
              <a:rPr dirty="0" sz="2450" spc="-10" b="0">
                <a:latin typeface="Verdana"/>
                <a:cs typeface="Verdana"/>
              </a:rPr>
              <a:t>triangle </a:t>
            </a:r>
            <a:r>
              <a:rPr dirty="0" sz="2450" spc="-20" b="0">
                <a:latin typeface="Verdana"/>
                <a:cs typeface="Verdana"/>
              </a:rPr>
              <a:t>similarity</a:t>
            </a:r>
            <a:r>
              <a:rPr dirty="0" sz="2450" spc="-140" b="0">
                <a:latin typeface="Verdana"/>
                <a:cs typeface="Verdana"/>
              </a:rPr>
              <a:t> </a:t>
            </a:r>
            <a:r>
              <a:rPr dirty="0" sz="2450" spc="-50" b="0">
                <a:latin typeface="Verdana"/>
                <a:cs typeface="Verdana"/>
              </a:rPr>
              <a:t>is</a:t>
            </a:r>
            <a:r>
              <a:rPr dirty="0" sz="2450" spc="-14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crucial</a:t>
            </a:r>
            <a:r>
              <a:rPr dirty="0" sz="2450" spc="-135" b="0">
                <a:latin typeface="Verdana"/>
                <a:cs typeface="Verdana"/>
              </a:rPr>
              <a:t> </a:t>
            </a:r>
            <a:r>
              <a:rPr dirty="0" sz="2450" spc="-25" b="0">
                <a:latin typeface="Verdana"/>
                <a:cs typeface="Verdana"/>
              </a:rPr>
              <a:t>for</a:t>
            </a:r>
            <a:r>
              <a:rPr dirty="0" sz="2450" spc="-140" b="0">
                <a:latin typeface="Verdana"/>
                <a:cs typeface="Verdana"/>
              </a:rPr>
              <a:t> </a:t>
            </a:r>
            <a:r>
              <a:rPr dirty="0" sz="2450" spc="-35" b="0">
                <a:latin typeface="Verdana"/>
                <a:cs typeface="Verdana"/>
              </a:rPr>
              <a:t>various</a:t>
            </a:r>
            <a:r>
              <a:rPr dirty="0" sz="2450" spc="-135" b="0">
                <a:latin typeface="Verdana"/>
                <a:cs typeface="Verdana"/>
              </a:rPr>
              <a:t> </a:t>
            </a:r>
            <a:r>
              <a:rPr dirty="0" sz="2450" spc="55" b="0">
                <a:latin typeface="Verdana"/>
                <a:cs typeface="Verdana"/>
              </a:rPr>
              <a:t>mathematical</a:t>
            </a:r>
            <a:r>
              <a:rPr dirty="0" sz="2450" spc="-14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applications.</a:t>
            </a:r>
            <a:r>
              <a:rPr dirty="0" sz="2450" spc="-135" b="0">
                <a:latin typeface="Verdana"/>
                <a:cs typeface="Verdana"/>
              </a:rPr>
              <a:t> </a:t>
            </a:r>
            <a:r>
              <a:rPr dirty="0" sz="2450" spc="-25" b="0">
                <a:latin typeface="Verdana"/>
                <a:cs typeface="Verdana"/>
              </a:rPr>
              <a:t>By </a:t>
            </a:r>
            <a:r>
              <a:rPr dirty="0" sz="2450" b="0">
                <a:latin typeface="Verdana"/>
                <a:cs typeface="Verdana"/>
              </a:rPr>
              <a:t>mastering</a:t>
            </a:r>
            <a:r>
              <a:rPr dirty="0" sz="2450" spc="-95" b="0">
                <a:latin typeface="Verdana"/>
                <a:cs typeface="Verdana"/>
              </a:rPr>
              <a:t> </a:t>
            </a:r>
            <a:r>
              <a:rPr dirty="0" sz="2450" spc="55" b="0">
                <a:latin typeface="Verdana"/>
                <a:cs typeface="Verdana"/>
              </a:rPr>
              <a:t>the</a:t>
            </a:r>
            <a:r>
              <a:rPr dirty="0" sz="2450" spc="-95" b="0">
                <a:latin typeface="Verdana"/>
                <a:cs typeface="Verdana"/>
              </a:rPr>
              <a:t> </a:t>
            </a:r>
            <a:r>
              <a:rPr dirty="0" sz="2450" spc="-10" b="0">
                <a:latin typeface="Verdana"/>
                <a:cs typeface="Verdana"/>
              </a:rPr>
              <a:t>criteria</a:t>
            </a:r>
            <a:r>
              <a:rPr dirty="0" sz="2450" spc="-90" b="0">
                <a:latin typeface="Verdana"/>
                <a:cs typeface="Verdana"/>
              </a:rPr>
              <a:t> </a:t>
            </a:r>
            <a:r>
              <a:rPr dirty="0" sz="2450" spc="80" b="0">
                <a:latin typeface="Verdana"/>
                <a:cs typeface="Verdana"/>
              </a:rPr>
              <a:t>and</a:t>
            </a:r>
            <a:r>
              <a:rPr dirty="0" sz="2450" spc="-95" b="0">
                <a:latin typeface="Verdana"/>
                <a:cs typeface="Verdana"/>
              </a:rPr>
              <a:t> </a:t>
            </a:r>
            <a:r>
              <a:rPr dirty="0" sz="2450" spc="50" b="0">
                <a:latin typeface="Verdana"/>
                <a:cs typeface="Verdana"/>
              </a:rPr>
              <a:t>recognizing</a:t>
            </a:r>
            <a:r>
              <a:rPr dirty="0" sz="2450" spc="-90" b="0">
                <a:latin typeface="Verdana"/>
                <a:cs typeface="Verdana"/>
              </a:rPr>
              <a:t> </a:t>
            </a:r>
            <a:r>
              <a:rPr dirty="0" sz="2450" spc="55" b="0">
                <a:latin typeface="Verdana"/>
                <a:cs typeface="Verdana"/>
              </a:rPr>
              <a:t>the</a:t>
            </a:r>
            <a:r>
              <a:rPr dirty="0" sz="2450" spc="-95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signiﬁcance</a:t>
            </a:r>
            <a:r>
              <a:rPr dirty="0" sz="2450" spc="-95" b="0">
                <a:latin typeface="Verdana"/>
                <a:cs typeface="Verdana"/>
              </a:rPr>
              <a:t> </a:t>
            </a:r>
            <a:r>
              <a:rPr dirty="0" sz="2450" spc="-25" b="0">
                <a:latin typeface="Verdana"/>
                <a:cs typeface="Verdana"/>
              </a:rPr>
              <a:t>of </a:t>
            </a:r>
            <a:r>
              <a:rPr dirty="0" sz="2450" b="0">
                <a:latin typeface="Verdana"/>
                <a:cs typeface="Verdana"/>
              </a:rPr>
              <a:t>similar</a:t>
            </a:r>
            <a:r>
              <a:rPr dirty="0" sz="2450" spc="-75" b="0">
                <a:latin typeface="Verdana"/>
                <a:cs typeface="Verdana"/>
              </a:rPr>
              <a:t> </a:t>
            </a:r>
            <a:r>
              <a:rPr dirty="0" sz="2450" spc="-30" b="0">
                <a:latin typeface="Verdana"/>
                <a:cs typeface="Verdana"/>
              </a:rPr>
              <a:t>triangles,</a:t>
            </a:r>
            <a:r>
              <a:rPr dirty="0" sz="2450" spc="-7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students</a:t>
            </a:r>
            <a:r>
              <a:rPr dirty="0" sz="2450" spc="-75" b="0">
                <a:latin typeface="Verdana"/>
                <a:cs typeface="Verdana"/>
              </a:rPr>
              <a:t> </a:t>
            </a:r>
            <a:r>
              <a:rPr dirty="0" sz="2450" spc="65" b="0">
                <a:latin typeface="Verdana"/>
                <a:cs typeface="Verdana"/>
              </a:rPr>
              <a:t>can</a:t>
            </a:r>
            <a:r>
              <a:rPr dirty="0" sz="2450" spc="-70" b="0">
                <a:latin typeface="Verdana"/>
                <a:cs typeface="Verdana"/>
              </a:rPr>
              <a:t> </a:t>
            </a:r>
            <a:r>
              <a:rPr dirty="0" sz="2450" spc="65" b="0">
                <a:latin typeface="Verdana"/>
                <a:cs typeface="Verdana"/>
              </a:rPr>
              <a:t>enhance</a:t>
            </a:r>
            <a:r>
              <a:rPr dirty="0" sz="2450" spc="-7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their</a:t>
            </a:r>
            <a:r>
              <a:rPr dirty="0" sz="2450" spc="-75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problem-</a:t>
            </a:r>
            <a:r>
              <a:rPr dirty="0" sz="2450" spc="-10" b="0">
                <a:latin typeface="Verdana"/>
                <a:cs typeface="Verdana"/>
              </a:rPr>
              <a:t>solving </a:t>
            </a:r>
            <a:r>
              <a:rPr dirty="0" sz="2450" spc="-35" b="0">
                <a:latin typeface="Verdana"/>
                <a:cs typeface="Verdana"/>
              </a:rPr>
              <a:t>skills</a:t>
            </a:r>
            <a:r>
              <a:rPr dirty="0" sz="2450" spc="-170" b="0">
                <a:latin typeface="Verdana"/>
                <a:cs typeface="Verdana"/>
              </a:rPr>
              <a:t> </a:t>
            </a:r>
            <a:r>
              <a:rPr dirty="0" sz="2450" b="0">
                <a:latin typeface="Verdana"/>
                <a:cs typeface="Verdana"/>
              </a:rPr>
              <a:t>in</a:t>
            </a:r>
            <a:r>
              <a:rPr dirty="0" sz="2450" spc="-170" b="0">
                <a:latin typeface="Verdana"/>
                <a:cs typeface="Verdana"/>
              </a:rPr>
              <a:t> </a:t>
            </a:r>
            <a:r>
              <a:rPr dirty="0" sz="2450" spc="45" b="0">
                <a:latin typeface="Verdana"/>
                <a:cs typeface="Verdana"/>
              </a:rPr>
              <a:t>geometry</a:t>
            </a:r>
            <a:r>
              <a:rPr dirty="0" sz="2450" spc="-170" b="0">
                <a:latin typeface="Verdana"/>
                <a:cs typeface="Verdana"/>
              </a:rPr>
              <a:t> </a:t>
            </a:r>
            <a:r>
              <a:rPr dirty="0" sz="2450" spc="80" b="0">
                <a:latin typeface="Verdana"/>
                <a:cs typeface="Verdana"/>
              </a:rPr>
              <a:t>and</a:t>
            </a:r>
            <a:r>
              <a:rPr dirty="0" sz="2450" spc="-170" b="0">
                <a:latin typeface="Verdana"/>
                <a:cs typeface="Verdana"/>
              </a:rPr>
              <a:t> </a:t>
            </a:r>
            <a:r>
              <a:rPr dirty="0" sz="2450" spc="-10" b="0">
                <a:latin typeface="Verdana"/>
                <a:cs typeface="Verdana"/>
              </a:rPr>
              <a:t>beyond.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2024-12-18T15:29:25Z</dcterms:created>
  <dcterms:modified xsi:type="dcterms:W3CDTF">2024-12-18T15:29:25Z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oducer">
    <vt:lpwstr>GPL Ghostscript 10.04.0</vt:lpwstr>
  </property>
</Properties>
</file>