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57080"/>
            <a:ext cx="6914912"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Patterns and Sequences</a:t>
            </a:r>
            <a:endParaRPr lang="en-US" sz="4450" dirty="0"/>
          </a:p>
        </p:txBody>
      </p:sp>
      <p:sp>
        <p:nvSpPr>
          <p:cNvPr id="4" name="Text 1"/>
          <p:cNvSpPr/>
          <p:nvPr/>
        </p:nvSpPr>
        <p:spPr>
          <a:xfrm>
            <a:off x="6280190" y="3406021"/>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Patterns and sequences are all around us, from the intricate designs in nature to the mathematical formulas that govern the universe. In this presentation, we'll explore the fascinating world of patterns and sequences, delving into their types, how to recognize them, and their practical applications in various fields.</a:t>
            </a:r>
            <a:endParaRPr lang="en-US" sz="1750" dirty="0"/>
          </a:p>
        </p:txBody>
      </p:sp>
      <p:sp>
        <p:nvSpPr>
          <p:cNvPr id="5" name="Shape 2"/>
          <p:cNvSpPr/>
          <p:nvPr/>
        </p:nvSpPr>
        <p:spPr>
          <a:xfrm>
            <a:off x="6280190" y="5492591"/>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5475684"/>
            <a:ext cx="4206312" cy="396835"/>
          </a:xfrm>
          <a:prstGeom prst="rect">
            <a:avLst/>
          </a:prstGeom>
          <a:noFill/>
          <a:ln/>
        </p:spPr>
        <p:txBody>
          <a:bodyPr wrap="none" lIns="0" tIns="0" rIns="0" bIns="0" rtlCol="0" anchor="t"/>
          <a:lstStyle/>
          <a:p>
            <a:pPr marL="0" indent="0" algn="l">
              <a:lnSpc>
                <a:spcPts val="3100"/>
              </a:lnSpc>
              <a:buNone/>
            </a:pPr>
            <a:r>
              <a:rPr lang="en-US" sz="2200" b="1" dirty="0">
                <a:solidFill>
                  <a:srgbClr val="DCD7E5"/>
                </a:solidFill>
                <a:latin typeface="Heebo Bold" pitchFamily="34" charset="0"/>
                <a:ea typeface="Heebo Bold" pitchFamily="34" charset="-122"/>
                <a:cs typeface="Heebo Bold" pitchFamily="34" charset="-120"/>
              </a:rPr>
              <a:t>by </a:t>
            </a:r>
            <a:r>
              <a:rPr lang="en-US" sz="2200" b="1" dirty="0" err="1">
                <a:solidFill>
                  <a:srgbClr val="DCD7E5"/>
                </a:solidFill>
                <a:latin typeface="Heebo Bold" pitchFamily="34" charset="0"/>
                <a:ea typeface="Heebo Bold" pitchFamily="34" charset="-122"/>
                <a:cs typeface="Heebo Bold" pitchFamily="34" charset="-120"/>
              </a:rPr>
              <a:t>Onyedikachi</a:t>
            </a:r>
            <a:r>
              <a:rPr lang="en-US" sz="2200" b="1" dirty="0">
                <a:solidFill>
                  <a:srgbClr val="DCD7E5"/>
                </a:solidFill>
                <a:latin typeface="Heebo Bold" pitchFamily="34" charset="0"/>
                <a:ea typeface="Heebo Bold" pitchFamily="34" charset="-122"/>
                <a:cs typeface="Heebo Bold" pitchFamily="34" charset="-120"/>
              </a:rPr>
              <a:t> Ikenna Onwurah</a:t>
            </a:r>
            <a:endParaRPr lang="en-US" sz="2200" dirty="0"/>
          </a:p>
        </p:txBody>
      </p:sp>
      <p:pic>
        <p:nvPicPr>
          <p:cNvPr id="9" name="Picture 8">
            <a:extLst>
              <a:ext uri="{FF2B5EF4-FFF2-40B4-BE49-F238E27FC236}">
                <a16:creationId xmlns:a16="http://schemas.microsoft.com/office/drawing/2014/main" id="{33DB77F8-546B-45B5-BDDE-B4968006000A}"/>
              </a:ext>
            </a:extLst>
          </p:cNvPr>
          <p:cNvPicPr>
            <a:picLocks noChangeAspect="1"/>
          </p:cNvPicPr>
          <p:nvPr/>
        </p:nvPicPr>
        <p:blipFill>
          <a:blip r:embed="rId4"/>
          <a:stretch>
            <a:fillRect/>
          </a:stretch>
        </p:blipFill>
        <p:spPr>
          <a:xfrm>
            <a:off x="11724870" y="7591336"/>
            <a:ext cx="2905530" cy="638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1967" y="1026676"/>
            <a:ext cx="6252686" cy="647819"/>
          </a:xfrm>
          <a:prstGeom prst="rect">
            <a:avLst/>
          </a:prstGeom>
          <a:noFill/>
          <a:ln/>
        </p:spPr>
        <p:txBody>
          <a:bodyPr wrap="none" lIns="0" tIns="0" rIns="0" bIns="0" rtlCol="0" anchor="t"/>
          <a:lstStyle/>
          <a:p>
            <a:pPr marL="0" indent="0">
              <a:lnSpc>
                <a:spcPts val="5100"/>
              </a:lnSpc>
              <a:buNone/>
            </a:pPr>
            <a:r>
              <a:rPr lang="en-US" sz="4050" dirty="0">
                <a:solidFill>
                  <a:srgbClr val="F2F0F4"/>
                </a:solidFill>
                <a:latin typeface="Montserrat" pitchFamily="34" charset="0"/>
                <a:ea typeface="Montserrat" pitchFamily="34" charset="-122"/>
                <a:cs typeface="Montserrat" pitchFamily="34" charset="-120"/>
              </a:rPr>
              <a:t>Introduction to Patterns</a:t>
            </a:r>
            <a:endParaRPr lang="en-US" sz="4050" dirty="0"/>
          </a:p>
        </p:txBody>
      </p:sp>
      <p:sp>
        <p:nvSpPr>
          <p:cNvPr id="4" name="Shape 1"/>
          <p:cNvSpPr/>
          <p:nvPr/>
        </p:nvSpPr>
        <p:spPr>
          <a:xfrm>
            <a:off x="6211967" y="2218492"/>
            <a:ext cx="466368" cy="466368"/>
          </a:xfrm>
          <a:prstGeom prst="roundRect">
            <a:avLst>
              <a:gd name="adj" fmla="val 18670"/>
            </a:avLst>
          </a:prstGeom>
          <a:solidFill>
            <a:srgbClr val="31136C"/>
          </a:solidFill>
          <a:ln w="7620">
            <a:solidFill>
              <a:srgbClr val="4A2C85"/>
            </a:solidFill>
            <a:prstDash val="solid"/>
          </a:ln>
        </p:spPr>
      </p:sp>
      <p:sp>
        <p:nvSpPr>
          <p:cNvPr id="5" name="Text 2"/>
          <p:cNvSpPr/>
          <p:nvPr/>
        </p:nvSpPr>
        <p:spPr>
          <a:xfrm>
            <a:off x="6389013" y="2296120"/>
            <a:ext cx="112276" cy="310991"/>
          </a:xfrm>
          <a:prstGeom prst="rect">
            <a:avLst/>
          </a:prstGeom>
          <a:noFill/>
          <a:ln/>
        </p:spPr>
        <p:txBody>
          <a:bodyPr wrap="none" lIns="0" tIns="0" rIns="0" bIns="0" rtlCol="0" anchor="t"/>
          <a:lstStyle/>
          <a:p>
            <a:pPr marL="0" indent="0" algn="ctr">
              <a:lnSpc>
                <a:spcPts val="2400"/>
              </a:lnSpc>
              <a:buNone/>
            </a:pPr>
            <a:r>
              <a:rPr lang="en-US" sz="2400" dirty="0">
                <a:solidFill>
                  <a:srgbClr val="DCD7E5"/>
                </a:solidFill>
                <a:latin typeface="Montserrat" pitchFamily="34" charset="0"/>
                <a:ea typeface="Montserrat" pitchFamily="34" charset="-122"/>
                <a:cs typeface="Montserrat" pitchFamily="34" charset="-120"/>
              </a:rPr>
              <a:t>1</a:t>
            </a:r>
            <a:endParaRPr lang="en-US" sz="2400" dirty="0"/>
          </a:p>
        </p:txBody>
      </p:sp>
      <p:sp>
        <p:nvSpPr>
          <p:cNvPr id="6" name="Text 3"/>
          <p:cNvSpPr/>
          <p:nvPr/>
        </p:nvSpPr>
        <p:spPr>
          <a:xfrm>
            <a:off x="6885623" y="2218492"/>
            <a:ext cx="2591395" cy="323969"/>
          </a:xfrm>
          <a:prstGeom prst="rect">
            <a:avLst/>
          </a:prstGeom>
          <a:noFill/>
          <a:ln/>
        </p:spPr>
        <p:txBody>
          <a:bodyPr wrap="none" lIns="0" tIns="0" rIns="0" bIns="0" rtlCol="0" anchor="t"/>
          <a:lstStyle/>
          <a:p>
            <a:pPr marL="0" indent="0">
              <a:lnSpc>
                <a:spcPts val="2550"/>
              </a:lnSpc>
              <a:buNone/>
            </a:pPr>
            <a:r>
              <a:rPr lang="en-US" sz="2000" dirty="0">
                <a:solidFill>
                  <a:srgbClr val="DCD7E5"/>
                </a:solidFill>
                <a:latin typeface="Montserrat" pitchFamily="34" charset="0"/>
                <a:ea typeface="Montserrat" pitchFamily="34" charset="-122"/>
                <a:cs typeface="Montserrat" pitchFamily="34" charset="-120"/>
              </a:rPr>
              <a:t>What are Patterns?</a:t>
            </a:r>
            <a:endParaRPr lang="en-US" sz="2000" dirty="0"/>
          </a:p>
        </p:txBody>
      </p:sp>
      <p:sp>
        <p:nvSpPr>
          <p:cNvPr id="7" name="Text 4"/>
          <p:cNvSpPr/>
          <p:nvPr/>
        </p:nvSpPr>
        <p:spPr>
          <a:xfrm>
            <a:off x="6885623" y="2666762"/>
            <a:ext cx="3069193" cy="2652713"/>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Patterns are recurring arrangements or designs that can be observed in the natural and man-made world. They can be visual, auditory, or even behavioral, and are often characterized by their repetitive nature.</a:t>
            </a:r>
            <a:endParaRPr lang="en-US" sz="1600" dirty="0"/>
          </a:p>
        </p:txBody>
      </p:sp>
      <p:sp>
        <p:nvSpPr>
          <p:cNvPr id="8" name="Shape 5"/>
          <p:cNvSpPr/>
          <p:nvPr/>
        </p:nvSpPr>
        <p:spPr>
          <a:xfrm>
            <a:off x="10162103" y="2218492"/>
            <a:ext cx="466368" cy="466368"/>
          </a:xfrm>
          <a:prstGeom prst="roundRect">
            <a:avLst>
              <a:gd name="adj" fmla="val 18670"/>
            </a:avLst>
          </a:prstGeom>
          <a:solidFill>
            <a:srgbClr val="31136C"/>
          </a:solidFill>
          <a:ln w="7620">
            <a:solidFill>
              <a:srgbClr val="4A2C85"/>
            </a:solidFill>
            <a:prstDash val="solid"/>
          </a:ln>
        </p:spPr>
      </p:sp>
      <p:sp>
        <p:nvSpPr>
          <p:cNvPr id="9" name="Text 6"/>
          <p:cNvSpPr/>
          <p:nvPr/>
        </p:nvSpPr>
        <p:spPr>
          <a:xfrm>
            <a:off x="10306883" y="2296120"/>
            <a:ext cx="176689" cy="310991"/>
          </a:xfrm>
          <a:prstGeom prst="rect">
            <a:avLst/>
          </a:prstGeom>
          <a:noFill/>
          <a:ln/>
        </p:spPr>
        <p:txBody>
          <a:bodyPr wrap="none" lIns="0" tIns="0" rIns="0" bIns="0" rtlCol="0" anchor="t"/>
          <a:lstStyle/>
          <a:p>
            <a:pPr marL="0" indent="0" algn="ctr">
              <a:lnSpc>
                <a:spcPts val="2400"/>
              </a:lnSpc>
              <a:buNone/>
            </a:pPr>
            <a:r>
              <a:rPr lang="en-US" sz="2400" dirty="0">
                <a:solidFill>
                  <a:srgbClr val="DCD7E5"/>
                </a:solidFill>
                <a:latin typeface="Montserrat" pitchFamily="34" charset="0"/>
                <a:ea typeface="Montserrat" pitchFamily="34" charset="-122"/>
                <a:cs typeface="Montserrat" pitchFamily="34" charset="-120"/>
              </a:rPr>
              <a:t>2</a:t>
            </a:r>
            <a:endParaRPr lang="en-US" sz="2400" dirty="0"/>
          </a:p>
        </p:txBody>
      </p:sp>
      <p:sp>
        <p:nvSpPr>
          <p:cNvPr id="10" name="Text 7"/>
          <p:cNvSpPr/>
          <p:nvPr/>
        </p:nvSpPr>
        <p:spPr>
          <a:xfrm>
            <a:off x="10835759" y="2218492"/>
            <a:ext cx="3009781" cy="323969"/>
          </a:xfrm>
          <a:prstGeom prst="rect">
            <a:avLst/>
          </a:prstGeom>
          <a:noFill/>
          <a:ln/>
        </p:spPr>
        <p:txBody>
          <a:bodyPr wrap="none" lIns="0" tIns="0" rIns="0" bIns="0" rtlCol="0" anchor="t"/>
          <a:lstStyle/>
          <a:p>
            <a:pPr marL="0" indent="0">
              <a:lnSpc>
                <a:spcPts val="2550"/>
              </a:lnSpc>
              <a:buNone/>
            </a:pPr>
            <a:r>
              <a:rPr lang="en-US" sz="2000" dirty="0">
                <a:solidFill>
                  <a:srgbClr val="DCD7E5"/>
                </a:solidFill>
                <a:latin typeface="Montserrat" pitchFamily="34" charset="0"/>
                <a:ea typeface="Montserrat" pitchFamily="34" charset="-122"/>
                <a:cs typeface="Montserrat" pitchFamily="34" charset="-120"/>
              </a:rPr>
              <a:t>Importance of Patterns</a:t>
            </a:r>
            <a:endParaRPr lang="en-US" sz="2000" dirty="0"/>
          </a:p>
        </p:txBody>
      </p:sp>
      <p:sp>
        <p:nvSpPr>
          <p:cNvPr id="11" name="Text 8"/>
          <p:cNvSpPr/>
          <p:nvPr/>
        </p:nvSpPr>
        <p:spPr>
          <a:xfrm>
            <a:off x="10835759" y="2666762"/>
            <a:ext cx="3069193" cy="2321123"/>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Patterns play a crucial role in our understanding and perception of the world around us. They help us make sense of the complexity of our surroundings, identify relationships, and make predictions about future events.</a:t>
            </a:r>
            <a:endParaRPr lang="en-US" sz="1600" dirty="0"/>
          </a:p>
        </p:txBody>
      </p:sp>
      <p:sp>
        <p:nvSpPr>
          <p:cNvPr id="12" name="Shape 9"/>
          <p:cNvSpPr/>
          <p:nvPr/>
        </p:nvSpPr>
        <p:spPr>
          <a:xfrm>
            <a:off x="6211967" y="5759887"/>
            <a:ext cx="466368" cy="466368"/>
          </a:xfrm>
          <a:prstGeom prst="roundRect">
            <a:avLst>
              <a:gd name="adj" fmla="val 18670"/>
            </a:avLst>
          </a:prstGeom>
          <a:solidFill>
            <a:srgbClr val="31136C"/>
          </a:solidFill>
          <a:ln w="7620">
            <a:solidFill>
              <a:srgbClr val="4A2C85"/>
            </a:solidFill>
            <a:prstDash val="solid"/>
          </a:ln>
        </p:spPr>
      </p:sp>
      <p:sp>
        <p:nvSpPr>
          <p:cNvPr id="13" name="Text 10"/>
          <p:cNvSpPr/>
          <p:nvPr/>
        </p:nvSpPr>
        <p:spPr>
          <a:xfrm>
            <a:off x="6357461" y="5837515"/>
            <a:ext cx="175379" cy="310991"/>
          </a:xfrm>
          <a:prstGeom prst="rect">
            <a:avLst/>
          </a:prstGeom>
          <a:noFill/>
          <a:ln/>
        </p:spPr>
        <p:txBody>
          <a:bodyPr wrap="none" lIns="0" tIns="0" rIns="0" bIns="0" rtlCol="0" anchor="t"/>
          <a:lstStyle/>
          <a:p>
            <a:pPr marL="0" indent="0" algn="ctr">
              <a:lnSpc>
                <a:spcPts val="2400"/>
              </a:lnSpc>
              <a:buNone/>
            </a:pPr>
            <a:r>
              <a:rPr lang="en-US" sz="2400" dirty="0">
                <a:solidFill>
                  <a:srgbClr val="DCD7E5"/>
                </a:solidFill>
                <a:latin typeface="Montserrat" pitchFamily="34" charset="0"/>
                <a:ea typeface="Montserrat" pitchFamily="34" charset="-122"/>
                <a:cs typeface="Montserrat" pitchFamily="34" charset="-120"/>
              </a:rPr>
              <a:t>3</a:t>
            </a:r>
            <a:endParaRPr lang="en-US" sz="2400" dirty="0"/>
          </a:p>
        </p:txBody>
      </p:sp>
      <p:sp>
        <p:nvSpPr>
          <p:cNvPr id="14" name="Text 11"/>
          <p:cNvSpPr/>
          <p:nvPr/>
        </p:nvSpPr>
        <p:spPr>
          <a:xfrm>
            <a:off x="6885623" y="5759887"/>
            <a:ext cx="2655094" cy="323969"/>
          </a:xfrm>
          <a:prstGeom prst="rect">
            <a:avLst/>
          </a:prstGeom>
          <a:noFill/>
          <a:ln/>
        </p:spPr>
        <p:txBody>
          <a:bodyPr wrap="none" lIns="0" tIns="0" rIns="0" bIns="0" rtlCol="0" anchor="t"/>
          <a:lstStyle/>
          <a:p>
            <a:pPr marL="0" indent="0">
              <a:lnSpc>
                <a:spcPts val="2550"/>
              </a:lnSpc>
              <a:buNone/>
            </a:pPr>
            <a:r>
              <a:rPr lang="en-US" sz="2000" dirty="0">
                <a:solidFill>
                  <a:srgbClr val="DCD7E5"/>
                </a:solidFill>
                <a:latin typeface="Montserrat" pitchFamily="34" charset="0"/>
                <a:ea typeface="Montserrat" pitchFamily="34" charset="-122"/>
                <a:cs typeface="Montserrat" pitchFamily="34" charset="-120"/>
              </a:rPr>
              <a:t>Patterns in Daily Life</a:t>
            </a:r>
            <a:endParaRPr lang="en-US" sz="2000" dirty="0"/>
          </a:p>
        </p:txBody>
      </p:sp>
      <p:sp>
        <p:nvSpPr>
          <p:cNvPr id="15" name="Text 12"/>
          <p:cNvSpPr/>
          <p:nvPr/>
        </p:nvSpPr>
        <p:spPr>
          <a:xfrm>
            <a:off x="6885623" y="6208157"/>
            <a:ext cx="7019211" cy="994767"/>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From the symmetry of a butterfly's wings to the rhythmic patterns in music, patterns are an integral part of our daily lives. They can be found in everything from the layout of a city to the design of our clothing.</a:t>
            </a:r>
            <a:endParaRPr lang="en-US" sz="1600" dirty="0"/>
          </a:p>
        </p:txBody>
      </p:sp>
      <p:pic>
        <p:nvPicPr>
          <p:cNvPr id="17" name="Picture 16">
            <a:extLst>
              <a:ext uri="{FF2B5EF4-FFF2-40B4-BE49-F238E27FC236}">
                <a16:creationId xmlns:a16="http://schemas.microsoft.com/office/drawing/2014/main" id="{254F8F79-47C7-4D30-A06D-6AD2364BC90B}"/>
              </a:ext>
            </a:extLst>
          </p:cNvPr>
          <p:cNvPicPr>
            <a:picLocks noChangeAspect="1"/>
          </p:cNvPicPr>
          <p:nvPr/>
        </p:nvPicPr>
        <p:blipFill>
          <a:blip r:embed="rId4"/>
          <a:stretch>
            <a:fillRect/>
          </a:stretch>
        </p:blipFill>
        <p:spPr>
          <a:xfrm>
            <a:off x="11724870" y="7546118"/>
            <a:ext cx="2905530" cy="638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1415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Types of Patterns</a:t>
            </a:r>
            <a:endParaRPr lang="en-US" sz="4450" dirty="0"/>
          </a:p>
        </p:txBody>
      </p:sp>
      <p:sp>
        <p:nvSpPr>
          <p:cNvPr id="3" name="Text 1"/>
          <p:cNvSpPr/>
          <p:nvPr/>
        </p:nvSpPr>
        <p:spPr>
          <a:xfrm>
            <a:off x="793790" y="308991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Geometric Patterns</a:t>
            </a:r>
            <a:endParaRPr lang="en-US" sz="2200" dirty="0"/>
          </a:p>
        </p:txBody>
      </p:sp>
      <p:sp>
        <p:nvSpPr>
          <p:cNvPr id="4" name="Text 2"/>
          <p:cNvSpPr/>
          <p:nvPr/>
        </p:nvSpPr>
        <p:spPr>
          <a:xfrm>
            <a:off x="793790" y="367105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These patterns are characterized by their mathematical precision, often featuring shapes such as circles, squares, triangles, and other regular polygons. They can be found in architectural designs, artwork, and even in the natural world.</a:t>
            </a:r>
            <a:endParaRPr lang="en-US" sz="1750" dirty="0"/>
          </a:p>
        </p:txBody>
      </p:sp>
      <p:sp>
        <p:nvSpPr>
          <p:cNvPr id="5" name="Text 3"/>
          <p:cNvSpPr/>
          <p:nvPr/>
        </p:nvSpPr>
        <p:spPr>
          <a:xfrm>
            <a:off x="5332928" y="308991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Natural Patterns</a:t>
            </a:r>
            <a:endParaRPr lang="en-US" sz="2200" dirty="0"/>
          </a:p>
        </p:txBody>
      </p:sp>
      <p:sp>
        <p:nvSpPr>
          <p:cNvPr id="6" name="Text 4"/>
          <p:cNvSpPr/>
          <p:nvPr/>
        </p:nvSpPr>
        <p:spPr>
          <a:xfrm>
            <a:off x="5332928" y="3671054"/>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Patterns in nature, such as the spirals of a seashell or the hexagonal structure of a honeycomb, are often the result of complex natural processes and phenomena. These patterns are often irregular and asymmetrical, yet still captivating and beautiful.</a:t>
            </a:r>
            <a:endParaRPr lang="en-US" sz="1750" dirty="0"/>
          </a:p>
        </p:txBody>
      </p:sp>
      <p:sp>
        <p:nvSpPr>
          <p:cNvPr id="7" name="Text 5"/>
          <p:cNvSpPr/>
          <p:nvPr/>
        </p:nvSpPr>
        <p:spPr>
          <a:xfrm>
            <a:off x="9872067" y="308991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F0F4"/>
                </a:solidFill>
                <a:latin typeface="Montserrat" pitchFamily="34" charset="0"/>
                <a:ea typeface="Montserrat" pitchFamily="34" charset="-122"/>
                <a:cs typeface="Montserrat" pitchFamily="34" charset="-120"/>
              </a:rPr>
              <a:t>Repetitive Patterns</a:t>
            </a:r>
            <a:endParaRPr lang="en-US" sz="2200" dirty="0"/>
          </a:p>
        </p:txBody>
      </p:sp>
      <p:sp>
        <p:nvSpPr>
          <p:cNvPr id="8" name="Text 6"/>
          <p:cNvSpPr/>
          <p:nvPr/>
        </p:nvSpPr>
        <p:spPr>
          <a:xfrm>
            <a:off x="9872067" y="3671054"/>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Repetitive patterns involve the regular, predictable repetition of a specific design or motif. These patterns can be found in textiles, wallpapers, and even in the rhythmic patterns of music and dance.</a:t>
            </a:r>
            <a:endParaRPr lang="en-US" sz="1750" dirty="0"/>
          </a:p>
        </p:txBody>
      </p:sp>
      <p:pic>
        <p:nvPicPr>
          <p:cNvPr id="10" name="Picture 9">
            <a:extLst>
              <a:ext uri="{FF2B5EF4-FFF2-40B4-BE49-F238E27FC236}">
                <a16:creationId xmlns:a16="http://schemas.microsoft.com/office/drawing/2014/main" id="{646F4846-DBE3-49D1-8D71-145A3C88E8A9}"/>
              </a:ext>
            </a:extLst>
          </p:cNvPr>
          <p:cNvPicPr>
            <a:picLocks noChangeAspect="1"/>
          </p:cNvPicPr>
          <p:nvPr/>
        </p:nvPicPr>
        <p:blipFill>
          <a:blip r:embed="rId3"/>
          <a:stretch>
            <a:fillRect/>
          </a:stretch>
        </p:blipFill>
        <p:spPr>
          <a:xfrm>
            <a:off x="11724870" y="7503510"/>
            <a:ext cx="2905530" cy="638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3754" y="584478"/>
            <a:ext cx="5673804" cy="658416"/>
          </a:xfrm>
          <a:prstGeom prst="rect">
            <a:avLst/>
          </a:prstGeom>
          <a:noFill/>
          <a:ln/>
        </p:spPr>
        <p:txBody>
          <a:bodyPr wrap="none" lIns="0" tIns="0" rIns="0" bIns="0" rtlCol="0" anchor="t"/>
          <a:lstStyle/>
          <a:p>
            <a:pPr marL="0" indent="0">
              <a:lnSpc>
                <a:spcPts val="5150"/>
              </a:lnSpc>
              <a:buNone/>
            </a:pPr>
            <a:r>
              <a:rPr lang="en-US" sz="4100" dirty="0">
                <a:solidFill>
                  <a:srgbClr val="F2F0F4"/>
                </a:solidFill>
                <a:latin typeface="Montserrat" pitchFamily="34" charset="0"/>
                <a:ea typeface="Montserrat" pitchFamily="34" charset="-122"/>
                <a:cs typeface="Montserrat" pitchFamily="34" charset="-120"/>
              </a:rPr>
              <a:t>Recognizing Patterns</a:t>
            </a:r>
            <a:endParaRPr lang="en-US" sz="4100" dirty="0"/>
          </a:p>
        </p:txBody>
      </p:sp>
      <p:sp>
        <p:nvSpPr>
          <p:cNvPr id="4" name="Shape 1"/>
          <p:cNvSpPr/>
          <p:nvPr/>
        </p:nvSpPr>
        <p:spPr>
          <a:xfrm>
            <a:off x="6528316" y="1558885"/>
            <a:ext cx="22860" cy="6086237"/>
          </a:xfrm>
          <a:prstGeom prst="roundRect">
            <a:avLst>
              <a:gd name="adj" fmla="val 387100"/>
            </a:avLst>
          </a:prstGeom>
          <a:solidFill>
            <a:srgbClr val="4A2C85"/>
          </a:solidFill>
          <a:ln/>
        </p:spPr>
      </p:sp>
      <p:sp>
        <p:nvSpPr>
          <p:cNvPr id="5" name="Shape 2"/>
          <p:cNvSpPr/>
          <p:nvPr/>
        </p:nvSpPr>
        <p:spPr>
          <a:xfrm>
            <a:off x="6753880" y="2021324"/>
            <a:ext cx="737354" cy="22860"/>
          </a:xfrm>
          <a:prstGeom prst="roundRect">
            <a:avLst>
              <a:gd name="adj" fmla="val 387100"/>
            </a:avLst>
          </a:prstGeom>
          <a:solidFill>
            <a:srgbClr val="4A2C85"/>
          </a:solidFill>
          <a:ln/>
        </p:spPr>
      </p:sp>
      <p:sp>
        <p:nvSpPr>
          <p:cNvPr id="6" name="Shape 3"/>
          <p:cNvSpPr/>
          <p:nvPr/>
        </p:nvSpPr>
        <p:spPr>
          <a:xfrm>
            <a:off x="6302752" y="1795820"/>
            <a:ext cx="473988" cy="473988"/>
          </a:xfrm>
          <a:prstGeom prst="roundRect">
            <a:avLst>
              <a:gd name="adj" fmla="val 18669"/>
            </a:avLst>
          </a:prstGeom>
          <a:solidFill>
            <a:srgbClr val="31136C"/>
          </a:solidFill>
          <a:ln w="7620">
            <a:solidFill>
              <a:srgbClr val="4A2C85"/>
            </a:solidFill>
            <a:prstDash val="solid"/>
          </a:ln>
        </p:spPr>
      </p:sp>
      <p:sp>
        <p:nvSpPr>
          <p:cNvPr id="7" name="Text 4"/>
          <p:cNvSpPr/>
          <p:nvPr/>
        </p:nvSpPr>
        <p:spPr>
          <a:xfrm>
            <a:off x="6482655" y="1874758"/>
            <a:ext cx="114181" cy="315992"/>
          </a:xfrm>
          <a:prstGeom prst="rect">
            <a:avLst/>
          </a:prstGeom>
          <a:noFill/>
          <a:ln/>
        </p:spPr>
        <p:txBody>
          <a:bodyPr wrap="none" lIns="0" tIns="0" rIns="0" bIns="0" rtlCol="0" anchor="t"/>
          <a:lstStyle/>
          <a:p>
            <a:pPr marL="0" indent="0" algn="ctr">
              <a:lnSpc>
                <a:spcPts val="2450"/>
              </a:lnSpc>
              <a:buNone/>
            </a:pPr>
            <a:r>
              <a:rPr lang="en-US" sz="2450" dirty="0">
                <a:solidFill>
                  <a:srgbClr val="DCD7E5"/>
                </a:solidFill>
                <a:latin typeface="Montserrat" pitchFamily="34" charset="0"/>
                <a:ea typeface="Montserrat" pitchFamily="34" charset="-122"/>
                <a:cs typeface="Montserrat" pitchFamily="34" charset="-120"/>
              </a:rPr>
              <a:t>1</a:t>
            </a:r>
            <a:endParaRPr lang="en-US" sz="2450" dirty="0"/>
          </a:p>
        </p:txBody>
      </p:sp>
      <p:sp>
        <p:nvSpPr>
          <p:cNvPr id="8" name="Text 5"/>
          <p:cNvSpPr/>
          <p:nvPr/>
        </p:nvSpPr>
        <p:spPr>
          <a:xfrm>
            <a:off x="7698462" y="1769507"/>
            <a:ext cx="2633543" cy="329208"/>
          </a:xfrm>
          <a:prstGeom prst="rect">
            <a:avLst/>
          </a:prstGeom>
          <a:noFill/>
          <a:ln/>
        </p:spPr>
        <p:txBody>
          <a:bodyPr wrap="none" lIns="0" tIns="0" rIns="0" bIns="0" rtlCol="0" anchor="t"/>
          <a:lstStyle/>
          <a:p>
            <a:pPr marL="0" indent="0" algn="l">
              <a:lnSpc>
                <a:spcPts val="2550"/>
              </a:lnSpc>
              <a:buNone/>
            </a:pPr>
            <a:r>
              <a:rPr lang="en-US" sz="2050" dirty="0">
                <a:solidFill>
                  <a:srgbClr val="DCD7E5"/>
                </a:solidFill>
                <a:latin typeface="Montserrat" pitchFamily="34" charset="0"/>
                <a:ea typeface="Montserrat" pitchFamily="34" charset="-122"/>
                <a:cs typeface="Montserrat" pitchFamily="34" charset="-120"/>
              </a:rPr>
              <a:t>Observation</a:t>
            </a:r>
            <a:endParaRPr lang="en-US" sz="2050" dirty="0"/>
          </a:p>
        </p:txBody>
      </p:sp>
      <p:sp>
        <p:nvSpPr>
          <p:cNvPr id="9" name="Text 6"/>
          <p:cNvSpPr/>
          <p:nvPr/>
        </p:nvSpPr>
        <p:spPr>
          <a:xfrm>
            <a:off x="7698462" y="2225040"/>
            <a:ext cx="6194584" cy="1011555"/>
          </a:xfrm>
          <a:prstGeom prst="rect">
            <a:avLst/>
          </a:prstGeom>
          <a:noFill/>
          <a:ln/>
        </p:spPr>
        <p:txBody>
          <a:bodyPr wrap="square" lIns="0" tIns="0" rIns="0" bIns="0" rtlCol="0" anchor="t"/>
          <a:lstStyle/>
          <a:p>
            <a:pPr marL="0" indent="0" algn="l">
              <a:lnSpc>
                <a:spcPts val="2650"/>
              </a:lnSpc>
              <a:buNone/>
            </a:pPr>
            <a:r>
              <a:rPr lang="en-US" sz="1650" dirty="0">
                <a:solidFill>
                  <a:srgbClr val="DCD7E5"/>
                </a:solidFill>
                <a:latin typeface="Heebo Light" pitchFamily="34" charset="0"/>
                <a:ea typeface="Heebo Light" pitchFamily="34" charset="-122"/>
                <a:cs typeface="Heebo Light" pitchFamily="34" charset="-120"/>
              </a:rPr>
              <a:t>The first step in recognizing patterns is to carefully observe the world around you. Look for recurring shapes, colors, or arrangements that catch your eye.</a:t>
            </a:r>
            <a:endParaRPr lang="en-US" sz="1650" dirty="0"/>
          </a:p>
        </p:txBody>
      </p:sp>
      <p:sp>
        <p:nvSpPr>
          <p:cNvPr id="10" name="Shape 7"/>
          <p:cNvSpPr/>
          <p:nvPr/>
        </p:nvSpPr>
        <p:spPr>
          <a:xfrm>
            <a:off x="6753880" y="4120277"/>
            <a:ext cx="737354" cy="22860"/>
          </a:xfrm>
          <a:prstGeom prst="roundRect">
            <a:avLst>
              <a:gd name="adj" fmla="val 387100"/>
            </a:avLst>
          </a:prstGeom>
          <a:solidFill>
            <a:srgbClr val="4A2C85"/>
          </a:solidFill>
          <a:ln/>
        </p:spPr>
      </p:sp>
      <p:sp>
        <p:nvSpPr>
          <p:cNvPr id="11" name="Shape 8"/>
          <p:cNvSpPr/>
          <p:nvPr/>
        </p:nvSpPr>
        <p:spPr>
          <a:xfrm>
            <a:off x="6302752" y="3894773"/>
            <a:ext cx="473988" cy="473988"/>
          </a:xfrm>
          <a:prstGeom prst="roundRect">
            <a:avLst>
              <a:gd name="adj" fmla="val 18669"/>
            </a:avLst>
          </a:prstGeom>
          <a:solidFill>
            <a:srgbClr val="31136C"/>
          </a:solidFill>
          <a:ln w="7620">
            <a:solidFill>
              <a:srgbClr val="4A2C85"/>
            </a:solidFill>
            <a:prstDash val="solid"/>
          </a:ln>
        </p:spPr>
      </p:sp>
      <p:sp>
        <p:nvSpPr>
          <p:cNvPr id="12" name="Text 9"/>
          <p:cNvSpPr/>
          <p:nvPr/>
        </p:nvSpPr>
        <p:spPr>
          <a:xfrm>
            <a:off x="6449913" y="3973711"/>
            <a:ext cx="179546" cy="315992"/>
          </a:xfrm>
          <a:prstGeom prst="rect">
            <a:avLst/>
          </a:prstGeom>
          <a:noFill/>
          <a:ln/>
        </p:spPr>
        <p:txBody>
          <a:bodyPr wrap="none" lIns="0" tIns="0" rIns="0" bIns="0" rtlCol="0" anchor="t"/>
          <a:lstStyle/>
          <a:p>
            <a:pPr marL="0" indent="0" algn="ctr">
              <a:lnSpc>
                <a:spcPts val="2450"/>
              </a:lnSpc>
              <a:buNone/>
            </a:pPr>
            <a:r>
              <a:rPr lang="en-US" sz="2450" dirty="0">
                <a:solidFill>
                  <a:srgbClr val="DCD7E5"/>
                </a:solidFill>
                <a:latin typeface="Montserrat" pitchFamily="34" charset="0"/>
                <a:ea typeface="Montserrat" pitchFamily="34" charset="-122"/>
                <a:cs typeface="Montserrat" pitchFamily="34" charset="-120"/>
              </a:rPr>
              <a:t>2</a:t>
            </a:r>
            <a:endParaRPr lang="en-US" sz="2450" dirty="0"/>
          </a:p>
        </p:txBody>
      </p:sp>
      <p:sp>
        <p:nvSpPr>
          <p:cNvPr id="13" name="Text 10"/>
          <p:cNvSpPr/>
          <p:nvPr/>
        </p:nvSpPr>
        <p:spPr>
          <a:xfrm>
            <a:off x="7698462" y="3868460"/>
            <a:ext cx="2633543" cy="329208"/>
          </a:xfrm>
          <a:prstGeom prst="rect">
            <a:avLst/>
          </a:prstGeom>
          <a:noFill/>
          <a:ln/>
        </p:spPr>
        <p:txBody>
          <a:bodyPr wrap="none" lIns="0" tIns="0" rIns="0" bIns="0" rtlCol="0" anchor="t"/>
          <a:lstStyle/>
          <a:p>
            <a:pPr marL="0" indent="0" algn="l">
              <a:lnSpc>
                <a:spcPts val="2550"/>
              </a:lnSpc>
              <a:buNone/>
            </a:pPr>
            <a:r>
              <a:rPr lang="en-US" sz="2050" dirty="0">
                <a:solidFill>
                  <a:srgbClr val="DCD7E5"/>
                </a:solidFill>
                <a:latin typeface="Montserrat" pitchFamily="34" charset="0"/>
                <a:ea typeface="Montserrat" pitchFamily="34" charset="-122"/>
                <a:cs typeface="Montserrat" pitchFamily="34" charset="-120"/>
              </a:rPr>
              <a:t>Identification</a:t>
            </a:r>
            <a:endParaRPr lang="en-US" sz="2050" dirty="0"/>
          </a:p>
        </p:txBody>
      </p:sp>
      <p:sp>
        <p:nvSpPr>
          <p:cNvPr id="14" name="Text 11"/>
          <p:cNvSpPr/>
          <p:nvPr/>
        </p:nvSpPr>
        <p:spPr>
          <a:xfrm>
            <a:off x="7698462" y="4323993"/>
            <a:ext cx="6194584" cy="1011555"/>
          </a:xfrm>
          <a:prstGeom prst="rect">
            <a:avLst/>
          </a:prstGeom>
          <a:noFill/>
          <a:ln/>
        </p:spPr>
        <p:txBody>
          <a:bodyPr wrap="square" lIns="0" tIns="0" rIns="0" bIns="0" rtlCol="0" anchor="t"/>
          <a:lstStyle/>
          <a:p>
            <a:pPr marL="0" indent="0" algn="l">
              <a:lnSpc>
                <a:spcPts val="2650"/>
              </a:lnSpc>
              <a:buNone/>
            </a:pPr>
            <a:r>
              <a:rPr lang="en-US" sz="1650" dirty="0">
                <a:solidFill>
                  <a:srgbClr val="DCD7E5"/>
                </a:solidFill>
                <a:latin typeface="Heebo Light" pitchFamily="34" charset="0"/>
                <a:ea typeface="Heebo Light" pitchFamily="34" charset="-122"/>
                <a:cs typeface="Heebo Light" pitchFamily="34" charset="-120"/>
              </a:rPr>
              <a:t>Once you've identified a pattern, try to understand its underlying structure and characteristics. What are the key elements that make it a pattern?</a:t>
            </a:r>
            <a:endParaRPr lang="en-US" sz="1650" dirty="0"/>
          </a:p>
        </p:txBody>
      </p:sp>
      <p:sp>
        <p:nvSpPr>
          <p:cNvPr id="15" name="Shape 12"/>
          <p:cNvSpPr/>
          <p:nvPr/>
        </p:nvSpPr>
        <p:spPr>
          <a:xfrm>
            <a:off x="6753880" y="6219230"/>
            <a:ext cx="737354" cy="22860"/>
          </a:xfrm>
          <a:prstGeom prst="roundRect">
            <a:avLst>
              <a:gd name="adj" fmla="val 387100"/>
            </a:avLst>
          </a:prstGeom>
          <a:solidFill>
            <a:srgbClr val="4A2C85"/>
          </a:solidFill>
          <a:ln/>
        </p:spPr>
      </p:sp>
      <p:sp>
        <p:nvSpPr>
          <p:cNvPr id="16" name="Shape 13"/>
          <p:cNvSpPr/>
          <p:nvPr/>
        </p:nvSpPr>
        <p:spPr>
          <a:xfrm>
            <a:off x="6302752" y="5993725"/>
            <a:ext cx="473988" cy="473988"/>
          </a:xfrm>
          <a:prstGeom prst="roundRect">
            <a:avLst>
              <a:gd name="adj" fmla="val 18669"/>
            </a:avLst>
          </a:prstGeom>
          <a:solidFill>
            <a:srgbClr val="31136C"/>
          </a:solidFill>
          <a:ln w="7620">
            <a:solidFill>
              <a:srgbClr val="4A2C85"/>
            </a:solidFill>
            <a:prstDash val="solid"/>
          </a:ln>
        </p:spPr>
      </p:sp>
      <p:sp>
        <p:nvSpPr>
          <p:cNvPr id="17" name="Text 14"/>
          <p:cNvSpPr/>
          <p:nvPr/>
        </p:nvSpPr>
        <p:spPr>
          <a:xfrm>
            <a:off x="6450628" y="6072664"/>
            <a:ext cx="178237" cy="315992"/>
          </a:xfrm>
          <a:prstGeom prst="rect">
            <a:avLst/>
          </a:prstGeom>
          <a:noFill/>
          <a:ln/>
        </p:spPr>
        <p:txBody>
          <a:bodyPr wrap="none" lIns="0" tIns="0" rIns="0" bIns="0" rtlCol="0" anchor="t"/>
          <a:lstStyle/>
          <a:p>
            <a:pPr marL="0" indent="0" algn="ctr">
              <a:lnSpc>
                <a:spcPts val="2450"/>
              </a:lnSpc>
              <a:buNone/>
            </a:pPr>
            <a:r>
              <a:rPr lang="en-US" sz="2450" dirty="0">
                <a:solidFill>
                  <a:srgbClr val="DCD7E5"/>
                </a:solidFill>
                <a:latin typeface="Montserrat" pitchFamily="34" charset="0"/>
                <a:ea typeface="Montserrat" pitchFamily="34" charset="-122"/>
                <a:cs typeface="Montserrat" pitchFamily="34" charset="-120"/>
              </a:rPr>
              <a:t>3</a:t>
            </a:r>
            <a:endParaRPr lang="en-US" sz="2450" dirty="0"/>
          </a:p>
        </p:txBody>
      </p:sp>
      <p:sp>
        <p:nvSpPr>
          <p:cNvPr id="18" name="Text 15"/>
          <p:cNvSpPr/>
          <p:nvPr/>
        </p:nvSpPr>
        <p:spPr>
          <a:xfrm>
            <a:off x="7698462" y="5967413"/>
            <a:ext cx="2633543" cy="329208"/>
          </a:xfrm>
          <a:prstGeom prst="rect">
            <a:avLst/>
          </a:prstGeom>
          <a:noFill/>
          <a:ln/>
        </p:spPr>
        <p:txBody>
          <a:bodyPr wrap="none" lIns="0" tIns="0" rIns="0" bIns="0" rtlCol="0" anchor="t"/>
          <a:lstStyle/>
          <a:p>
            <a:pPr marL="0" indent="0" algn="l">
              <a:lnSpc>
                <a:spcPts val="2550"/>
              </a:lnSpc>
              <a:buNone/>
            </a:pPr>
            <a:r>
              <a:rPr lang="en-US" sz="2050" dirty="0">
                <a:solidFill>
                  <a:srgbClr val="DCD7E5"/>
                </a:solidFill>
                <a:latin typeface="Montserrat" pitchFamily="34" charset="0"/>
                <a:ea typeface="Montserrat" pitchFamily="34" charset="-122"/>
                <a:cs typeface="Montserrat" pitchFamily="34" charset="-120"/>
              </a:rPr>
              <a:t>Classification</a:t>
            </a:r>
            <a:endParaRPr lang="en-US" sz="2050" dirty="0"/>
          </a:p>
        </p:txBody>
      </p:sp>
      <p:sp>
        <p:nvSpPr>
          <p:cNvPr id="19" name="Text 16"/>
          <p:cNvSpPr/>
          <p:nvPr/>
        </p:nvSpPr>
        <p:spPr>
          <a:xfrm>
            <a:off x="7698462" y="6422946"/>
            <a:ext cx="6194584" cy="1011555"/>
          </a:xfrm>
          <a:prstGeom prst="rect">
            <a:avLst/>
          </a:prstGeom>
          <a:noFill/>
          <a:ln/>
        </p:spPr>
        <p:txBody>
          <a:bodyPr wrap="square" lIns="0" tIns="0" rIns="0" bIns="0" rtlCol="0" anchor="t"/>
          <a:lstStyle/>
          <a:p>
            <a:pPr marL="0" indent="0" algn="l">
              <a:lnSpc>
                <a:spcPts val="2650"/>
              </a:lnSpc>
              <a:buNone/>
            </a:pPr>
            <a:r>
              <a:rPr lang="en-US" sz="1650" dirty="0">
                <a:solidFill>
                  <a:srgbClr val="DCD7E5"/>
                </a:solidFill>
                <a:latin typeface="Heebo Light" pitchFamily="34" charset="0"/>
                <a:ea typeface="Heebo Light" pitchFamily="34" charset="-122"/>
                <a:cs typeface="Heebo Light" pitchFamily="34" charset="-120"/>
              </a:rPr>
              <a:t>Patterns can be classified into different types, such as geometric, natural, or repetitive. Categorizing the pattern you've observed can help you better understand its nature and significance.</a:t>
            </a:r>
            <a:endParaRPr lang="en-US" sz="1650" dirty="0"/>
          </a:p>
        </p:txBody>
      </p:sp>
      <p:pic>
        <p:nvPicPr>
          <p:cNvPr id="21" name="Picture 20">
            <a:extLst>
              <a:ext uri="{FF2B5EF4-FFF2-40B4-BE49-F238E27FC236}">
                <a16:creationId xmlns:a16="http://schemas.microsoft.com/office/drawing/2014/main" id="{FE37486D-B8C9-4522-AF37-438C41F24610}"/>
              </a:ext>
            </a:extLst>
          </p:cNvPr>
          <p:cNvPicPr>
            <a:picLocks noChangeAspect="1"/>
          </p:cNvPicPr>
          <p:nvPr/>
        </p:nvPicPr>
        <p:blipFill>
          <a:blip r:embed="rId4"/>
          <a:stretch>
            <a:fillRect/>
          </a:stretch>
        </p:blipFill>
        <p:spPr>
          <a:xfrm>
            <a:off x="11724870" y="7548600"/>
            <a:ext cx="2905530" cy="638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27842"/>
            <a:ext cx="6354723"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Describing Sequences</a:t>
            </a:r>
            <a:endParaRPr lang="en-US" sz="4450" dirty="0"/>
          </a:p>
        </p:txBody>
      </p:sp>
      <p:sp>
        <p:nvSpPr>
          <p:cNvPr id="3" name="Shape 1"/>
          <p:cNvSpPr/>
          <p:nvPr/>
        </p:nvSpPr>
        <p:spPr>
          <a:xfrm>
            <a:off x="793790" y="1990249"/>
            <a:ext cx="6408063" cy="2410897"/>
          </a:xfrm>
          <a:prstGeom prst="roundRect">
            <a:avLst>
              <a:gd name="adj" fmla="val 3952"/>
            </a:avLst>
          </a:prstGeom>
          <a:solidFill>
            <a:srgbClr val="31136C"/>
          </a:solidFill>
          <a:ln w="7620">
            <a:solidFill>
              <a:srgbClr val="4A2C85"/>
            </a:solidFill>
            <a:prstDash val="solid"/>
          </a:ln>
        </p:spPr>
      </p:sp>
      <p:sp>
        <p:nvSpPr>
          <p:cNvPr id="4" name="Text 2"/>
          <p:cNvSpPr/>
          <p:nvPr/>
        </p:nvSpPr>
        <p:spPr>
          <a:xfrm>
            <a:off x="1028224" y="2224683"/>
            <a:ext cx="3093006" cy="354330"/>
          </a:xfrm>
          <a:prstGeom prst="rect">
            <a:avLst/>
          </a:prstGeom>
          <a:noFill/>
          <a:ln/>
        </p:spPr>
        <p:txBody>
          <a:bodyPr wrap="none" lIns="0" tIns="0" rIns="0" bIns="0" rtlCol="0" anchor="t"/>
          <a:lstStyle/>
          <a:p>
            <a:pPr marL="0" indent="0">
              <a:lnSpc>
                <a:spcPts val="2750"/>
              </a:lnSpc>
              <a:buNone/>
            </a:pPr>
            <a:r>
              <a:rPr lang="en-US" sz="2200" dirty="0">
                <a:solidFill>
                  <a:srgbClr val="DCD7E5"/>
                </a:solidFill>
                <a:latin typeface="Montserrat" pitchFamily="34" charset="0"/>
                <a:ea typeface="Montserrat" pitchFamily="34" charset="-122"/>
                <a:cs typeface="Montserrat" pitchFamily="34" charset="-120"/>
              </a:rPr>
              <a:t>What are Sequences?</a:t>
            </a:r>
            <a:endParaRPr lang="en-US" sz="2200" dirty="0"/>
          </a:p>
        </p:txBody>
      </p:sp>
      <p:sp>
        <p:nvSpPr>
          <p:cNvPr id="5" name="Text 3"/>
          <p:cNvSpPr/>
          <p:nvPr/>
        </p:nvSpPr>
        <p:spPr>
          <a:xfrm>
            <a:off x="1028224" y="2715101"/>
            <a:ext cx="5939195" cy="1451610"/>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Sequences are ordered arrangements of elements, such as numbers, shapes, or objects, that follow a specific rule or pattern. They can be found in various aspects of our lives, from numerical patterns to the sequential growth of plants.</a:t>
            </a:r>
            <a:endParaRPr lang="en-US" sz="1750" dirty="0"/>
          </a:p>
        </p:txBody>
      </p:sp>
      <p:sp>
        <p:nvSpPr>
          <p:cNvPr id="6" name="Shape 4"/>
          <p:cNvSpPr/>
          <p:nvPr/>
        </p:nvSpPr>
        <p:spPr>
          <a:xfrm>
            <a:off x="7428667" y="1990249"/>
            <a:ext cx="6408063" cy="2410897"/>
          </a:xfrm>
          <a:prstGeom prst="roundRect">
            <a:avLst>
              <a:gd name="adj" fmla="val 3952"/>
            </a:avLst>
          </a:prstGeom>
          <a:solidFill>
            <a:srgbClr val="31136C"/>
          </a:solidFill>
          <a:ln w="7620">
            <a:solidFill>
              <a:srgbClr val="4A2C85"/>
            </a:solidFill>
            <a:prstDash val="solid"/>
          </a:ln>
        </p:spPr>
      </p:sp>
      <p:sp>
        <p:nvSpPr>
          <p:cNvPr id="7" name="Text 5"/>
          <p:cNvSpPr/>
          <p:nvPr/>
        </p:nvSpPr>
        <p:spPr>
          <a:xfrm>
            <a:off x="7663101" y="2224683"/>
            <a:ext cx="4065270" cy="354330"/>
          </a:xfrm>
          <a:prstGeom prst="rect">
            <a:avLst/>
          </a:prstGeom>
          <a:noFill/>
          <a:ln/>
        </p:spPr>
        <p:txBody>
          <a:bodyPr wrap="none" lIns="0" tIns="0" rIns="0" bIns="0" rtlCol="0" anchor="t"/>
          <a:lstStyle/>
          <a:p>
            <a:pPr marL="0" indent="0">
              <a:lnSpc>
                <a:spcPts val="2750"/>
              </a:lnSpc>
              <a:buNone/>
            </a:pPr>
            <a:r>
              <a:rPr lang="en-US" sz="2200" dirty="0">
                <a:solidFill>
                  <a:srgbClr val="DCD7E5"/>
                </a:solidFill>
                <a:latin typeface="Montserrat" pitchFamily="34" charset="0"/>
                <a:ea typeface="Montserrat" pitchFamily="34" charset="-122"/>
                <a:cs typeface="Montserrat" pitchFamily="34" charset="-120"/>
              </a:rPr>
              <a:t>Characteristics of Sequences</a:t>
            </a:r>
            <a:endParaRPr lang="en-US" sz="2200" dirty="0"/>
          </a:p>
        </p:txBody>
      </p:sp>
      <p:sp>
        <p:nvSpPr>
          <p:cNvPr id="8" name="Text 6"/>
          <p:cNvSpPr/>
          <p:nvPr/>
        </p:nvSpPr>
        <p:spPr>
          <a:xfrm>
            <a:off x="7663101" y="2715101"/>
            <a:ext cx="5939195" cy="1451610"/>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Sequences are often characterized by their predictability, as each element in the sequence can be determined based on the preceding elements. They can be linear, exponential, or even more complex, depending on the underlying rule.</a:t>
            </a:r>
            <a:endParaRPr lang="en-US" sz="1750" dirty="0"/>
          </a:p>
        </p:txBody>
      </p:sp>
      <p:sp>
        <p:nvSpPr>
          <p:cNvPr id="9" name="Shape 7"/>
          <p:cNvSpPr/>
          <p:nvPr/>
        </p:nvSpPr>
        <p:spPr>
          <a:xfrm>
            <a:off x="793790" y="4627959"/>
            <a:ext cx="6408063" cy="2773799"/>
          </a:xfrm>
          <a:prstGeom prst="roundRect">
            <a:avLst>
              <a:gd name="adj" fmla="val 3435"/>
            </a:avLst>
          </a:prstGeom>
          <a:solidFill>
            <a:srgbClr val="31136C"/>
          </a:solidFill>
          <a:ln w="7620">
            <a:solidFill>
              <a:srgbClr val="4A2C85"/>
            </a:solidFill>
            <a:prstDash val="solid"/>
          </a:ln>
        </p:spPr>
      </p:sp>
      <p:sp>
        <p:nvSpPr>
          <p:cNvPr id="10" name="Text 8"/>
          <p:cNvSpPr/>
          <p:nvPr/>
        </p:nvSpPr>
        <p:spPr>
          <a:xfrm>
            <a:off x="1028224" y="4862393"/>
            <a:ext cx="3176111" cy="354330"/>
          </a:xfrm>
          <a:prstGeom prst="rect">
            <a:avLst/>
          </a:prstGeom>
          <a:noFill/>
          <a:ln/>
        </p:spPr>
        <p:txBody>
          <a:bodyPr wrap="none" lIns="0" tIns="0" rIns="0" bIns="0" rtlCol="0" anchor="t"/>
          <a:lstStyle/>
          <a:p>
            <a:pPr marL="0" indent="0">
              <a:lnSpc>
                <a:spcPts val="2750"/>
              </a:lnSpc>
              <a:buNone/>
            </a:pPr>
            <a:r>
              <a:rPr lang="en-US" sz="2200" dirty="0">
                <a:solidFill>
                  <a:srgbClr val="DCD7E5"/>
                </a:solidFill>
                <a:latin typeface="Montserrat" pitchFamily="34" charset="0"/>
                <a:ea typeface="Montserrat" pitchFamily="34" charset="-122"/>
                <a:cs typeface="Montserrat" pitchFamily="34" charset="-120"/>
              </a:rPr>
              <a:t>Describing Sequences</a:t>
            </a:r>
            <a:endParaRPr lang="en-US" sz="2200" dirty="0"/>
          </a:p>
        </p:txBody>
      </p:sp>
      <p:sp>
        <p:nvSpPr>
          <p:cNvPr id="11" name="Text 9"/>
          <p:cNvSpPr/>
          <p:nvPr/>
        </p:nvSpPr>
        <p:spPr>
          <a:xfrm>
            <a:off x="1028224" y="5352812"/>
            <a:ext cx="5939195" cy="1814513"/>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When describing a sequence, it's important to identify the pattern or rule that governs the arrangement of the elements. This can involve recognizing the relationship between consecutive terms, finding a formula, or identifying a recursive process.</a:t>
            </a:r>
            <a:endParaRPr lang="en-US" sz="1750" dirty="0"/>
          </a:p>
        </p:txBody>
      </p:sp>
      <p:sp>
        <p:nvSpPr>
          <p:cNvPr id="12" name="Shape 10"/>
          <p:cNvSpPr/>
          <p:nvPr/>
        </p:nvSpPr>
        <p:spPr>
          <a:xfrm>
            <a:off x="7428667" y="4627959"/>
            <a:ext cx="6408063" cy="2773799"/>
          </a:xfrm>
          <a:prstGeom prst="roundRect">
            <a:avLst>
              <a:gd name="adj" fmla="val 3435"/>
            </a:avLst>
          </a:prstGeom>
          <a:solidFill>
            <a:srgbClr val="31136C"/>
          </a:solidFill>
          <a:ln w="7620">
            <a:solidFill>
              <a:srgbClr val="4A2C85"/>
            </a:solidFill>
            <a:prstDash val="solid"/>
          </a:ln>
        </p:spPr>
      </p:sp>
      <p:sp>
        <p:nvSpPr>
          <p:cNvPr id="13" name="Text 11"/>
          <p:cNvSpPr/>
          <p:nvPr/>
        </p:nvSpPr>
        <p:spPr>
          <a:xfrm>
            <a:off x="7663101" y="4862393"/>
            <a:ext cx="3061335" cy="354330"/>
          </a:xfrm>
          <a:prstGeom prst="rect">
            <a:avLst/>
          </a:prstGeom>
          <a:noFill/>
          <a:ln/>
        </p:spPr>
        <p:txBody>
          <a:bodyPr wrap="none" lIns="0" tIns="0" rIns="0" bIns="0" rtlCol="0" anchor="t"/>
          <a:lstStyle/>
          <a:p>
            <a:pPr marL="0" indent="0">
              <a:lnSpc>
                <a:spcPts val="2750"/>
              </a:lnSpc>
              <a:buNone/>
            </a:pPr>
            <a:r>
              <a:rPr lang="en-US" sz="2200" dirty="0">
                <a:solidFill>
                  <a:srgbClr val="DCD7E5"/>
                </a:solidFill>
                <a:latin typeface="Montserrat" pitchFamily="34" charset="0"/>
                <a:ea typeface="Montserrat" pitchFamily="34" charset="-122"/>
                <a:cs typeface="Montserrat" pitchFamily="34" charset="-120"/>
              </a:rPr>
              <a:t>Practical Applications</a:t>
            </a:r>
            <a:endParaRPr lang="en-US" sz="2200" dirty="0"/>
          </a:p>
        </p:txBody>
      </p:sp>
      <p:sp>
        <p:nvSpPr>
          <p:cNvPr id="14" name="Text 12"/>
          <p:cNvSpPr/>
          <p:nvPr/>
        </p:nvSpPr>
        <p:spPr>
          <a:xfrm>
            <a:off x="7663101" y="5352812"/>
            <a:ext cx="5939195" cy="1814513"/>
          </a:xfrm>
          <a:prstGeom prst="rect">
            <a:avLst/>
          </a:prstGeom>
          <a:noFill/>
          <a:ln/>
        </p:spPr>
        <p:txBody>
          <a:bodyPr wrap="square" lIns="0" tIns="0" rIns="0" bIns="0" rtlCol="0" anchor="t"/>
          <a:lstStyle/>
          <a:p>
            <a:pPr marL="0" indent="0">
              <a:lnSpc>
                <a:spcPts val="2850"/>
              </a:lnSpc>
              <a:buNone/>
            </a:pPr>
            <a:r>
              <a:rPr lang="en-US" sz="1750" dirty="0">
                <a:solidFill>
                  <a:srgbClr val="DCD7E5"/>
                </a:solidFill>
                <a:latin typeface="Heebo Light" pitchFamily="34" charset="0"/>
                <a:ea typeface="Heebo Light" pitchFamily="34" charset="-122"/>
                <a:cs typeface="Heebo Light" pitchFamily="34" charset="-120"/>
              </a:rPr>
              <a:t>Sequences have a wide range of practical applications, from mathematics and computer science to biology and art. Understanding and manipulating sequences can lead to breakthroughs in various fields of study and problem-solving.</a:t>
            </a:r>
            <a:endParaRPr lang="en-US" sz="1750" dirty="0"/>
          </a:p>
        </p:txBody>
      </p:sp>
      <p:pic>
        <p:nvPicPr>
          <p:cNvPr id="16" name="Picture 15">
            <a:extLst>
              <a:ext uri="{FF2B5EF4-FFF2-40B4-BE49-F238E27FC236}">
                <a16:creationId xmlns:a16="http://schemas.microsoft.com/office/drawing/2014/main" id="{C6094530-2D46-4286-AE39-4601CF122E22}"/>
              </a:ext>
            </a:extLst>
          </p:cNvPr>
          <p:cNvPicPr>
            <a:picLocks noChangeAspect="1"/>
          </p:cNvPicPr>
          <p:nvPr/>
        </p:nvPicPr>
        <p:blipFill>
          <a:blip r:embed="rId3"/>
          <a:stretch>
            <a:fillRect/>
          </a:stretch>
        </p:blipFill>
        <p:spPr>
          <a:xfrm>
            <a:off x="11728371" y="7537739"/>
            <a:ext cx="2905530" cy="6382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076920"/>
            <a:ext cx="6231731" cy="708779"/>
          </a:xfrm>
          <a:prstGeom prst="rect">
            <a:avLst/>
          </a:prstGeom>
          <a:noFill/>
          <a:ln/>
        </p:spPr>
        <p:txBody>
          <a:bodyPr wrap="none" lIns="0" tIns="0" rIns="0" bIns="0" rtlCol="0" anchor="t"/>
          <a:lstStyle/>
          <a:p>
            <a:pPr marL="0" indent="0">
              <a:lnSpc>
                <a:spcPts val="5550"/>
              </a:lnSpc>
              <a:buNone/>
            </a:pPr>
            <a:r>
              <a:rPr lang="en-US" sz="4450" dirty="0">
                <a:solidFill>
                  <a:srgbClr val="F2F0F4"/>
                </a:solidFill>
                <a:latin typeface="Montserrat" pitchFamily="34" charset="0"/>
                <a:ea typeface="Montserrat" pitchFamily="34" charset="-122"/>
                <a:cs typeface="Montserrat" pitchFamily="34" charset="-120"/>
              </a:rPr>
              <a:t>Numerical Sequences</a:t>
            </a:r>
            <a:endParaRPr lang="en-US" sz="4450" dirty="0"/>
          </a:p>
        </p:txBody>
      </p:sp>
      <p:pic>
        <p:nvPicPr>
          <p:cNvPr id="3" name="Image 0" descr="preencoded.png"/>
          <p:cNvPicPr>
            <a:picLocks noChangeAspect="1"/>
          </p:cNvPicPr>
          <p:nvPr/>
        </p:nvPicPr>
        <p:blipFill>
          <a:blip r:embed="rId3"/>
          <a:stretch>
            <a:fillRect/>
          </a:stretch>
        </p:blipFill>
        <p:spPr>
          <a:xfrm>
            <a:off x="793790" y="2239328"/>
            <a:ext cx="566976" cy="566976"/>
          </a:xfrm>
          <a:prstGeom prst="rect">
            <a:avLst/>
          </a:prstGeom>
        </p:spPr>
      </p:pic>
      <p:sp>
        <p:nvSpPr>
          <p:cNvPr id="4" name="Text 1"/>
          <p:cNvSpPr/>
          <p:nvPr/>
        </p:nvSpPr>
        <p:spPr>
          <a:xfrm>
            <a:off x="793790" y="3033117"/>
            <a:ext cx="2867739"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Fibonacci Sequence</a:t>
            </a:r>
            <a:endParaRPr lang="en-US" sz="2200" dirty="0"/>
          </a:p>
        </p:txBody>
      </p:sp>
      <p:sp>
        <p:nvSpPr>
          <p:cNvPr id="5" name="Text 2"/>
          <p:cNvSpPr/>
          <p:nvPr/>
        </p:nvSpPr>
        <p:spPr>
          <a:xfrm>
            <a:off x="793790" y="3523536"/>
            <a:ext cx="3005495" cy="362902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The Fibonacci sequence is a well-known numerical sequence where each number is the sum of the two preceding ones, starting with 0 and 1. This sequence is found in various natural phenomena, from the spirals of a seashell to the branching patterns of trees.</a:t>
            </a:r>
            <a:endParaRPr lang="en-US" sz="1750" dirty="0"/>
          </a:p>
        </p:txBody>
      </p:sp>
      <p:pic>
        <p:nvPicPr>
          <p:cNvPr id="6" name="Image 1" descr="preencoded.png"/>
          <p:cNvPicPr>
            <a:picLocks noChangeAspect="1"/>
          </p:cNvPicPr>
          <p:nvPr/>
        </p:nvPicPr>
        <p:blipFill>
          <a:blip r:embed="rId4"/>
          <a:stretch>
            <a:fillRect/>
          </a:stretch>
        </p:blipFill>
        <p:spPr>
          <a:xfrm>
            <a:off x="4139446" y="2239328"/>
            <a:ext cx="566976" cy="566976"/>
          </a:xfrm>
          <a:prstGeom prst="rect">
            <a:avLst/>
          </a:prstGeom>
        </p:spPr>
      </p:pic>
      <p:sp>
        <p:nvSpPr>
          <p:cNvPr id="7" name="Text 3"/>
          <p:cNvSpPr/>
          <p:nvPr/>
        </p:nvSpPr>
        <p:spPr>
          <a:xfrm>
            <a:off x="4139446" y="3033117"/>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Arithmetic Sequences</a:t>
            </a:r>
            <a:endParaRPr lang="en-US" sz="2200" dirty="0"/>
          </a:p>
        </p:txBody>
      </p:sp>
      <p:sp>
        <p:nvSpPr>
          <p:cNvPr id="8" name="Text 4"/>
          <p:cNvSpPr/>
          <p:nvPr/>
        </p:nvSpPr>
        <p:spPr>
          <a:xfrm>
            <a:off x="4139446" y="3877866"/>
            <a:ext cx="3005614" cy="3266123"/>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Arithmetic sequences are linear numerical sequences where the difference between consecutive terms is constant. These sequences are often used in practical applications, such as calculating interest rates or projecting growth patterns.</a:t>
            </a:r>
            <a:endParaRPr lang="en-US" sz="1750" dirty="0"/>
          </a:p>
        </p:txBody>
      </p:sp>
      <p:pic>
        <p:nvPicPr>
          <p:cNvPr id="9" name="Image 2" descr="preencoded.png"/>
          <p:cNvPicPr>
            <a:picLocks noChangeAspect="1"/>
          </p:cNvPicPr>
          <p:nvPr/>
        </p:nvPicPr>
        <p:blipFill>
          <a:blip r:embed="rId5"/>
          <a:stretch>
            <a:fillRect/>
          </a:stretch>
        </p:blipFill>
        <p:spPr>
          <a:xfrm>
            <a:off x="7485221" y="2239328"/>
            <a:ext cx="566976" cy="566976"/>
          </a:xfrm>
          <a:prstGeom prst="rect">
            <a:avLst/>
          </a:prstGeom>
        </p:spPr>
      </p:pic>
      <p:sp>
        <p:nvSpPr>
          <p:cNvPr id="10" name="Text 5"/>
          <p:cNvSpPr/>
          <p:nvPr/>
        </p:nvSpPr>
        <p:spPr>
          <a:xfrm>
            <a:off x="7485221" y="3033117"/>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Geometric Sequences</a:t>
            </a:r>
            <a:endParaRPr lang="en-US" sz="2200" dirty="0"/>
          </a:p>
        </p:txBody>
      </p:sp>
      <p:sp>
        <p:nvSpPr>
          <p:cNvPr id="11" name="Text 6"/>
          <p:cNvSpPr/>
          <p:nvPr/>
        </p:nvSpPr>
        <p:spPr>
          <a:xfrm>
            <a:off x="7485221" y="3877866"/>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Geometric sequences are numerical sequences where the ratio between consecutive terms is constant. These sequences are commonly used in areas like population growth, investment, and computer science algorithms.</a:t>
            </a:r>
            <a:endParaRPr lang="en-US" sz="1750" dirty="0"/>
          </a:p>
        </p:txBody>
      </p:sp>
      <p:pic>
        <p:nvPicPr>
          <p:cNvPr id="12" name="Image 3" descr="preencoded.png"/>
          <p:cNvPicPr>
            <a:picLocks noChangeAspect="1"/>
          </p:cNvPicPr>
          <p:nvPr/>
        </p:nvPicPr>
        <p:blipFill>
          <a:blip r:embed="rId6"/>
          <a:stretch>
            <a:fillRect/>
          </a:stretch>
        </p:blipFill>
        <p:spPr>
          <a:xfrm>
            <a:off x="10830997" y="2239328"/>
            <a:ext cx="566976" cy="566976"/>
          </a:xfrm>
          <a:prstGeom prst="rect">
            <a:avLst/>
          </a:prstGeom>
        </p:spPr>
      </p:pic>
      <p:sp>
        <p:nvSpPr>
          <p:cNvPr id="13" name="Text 7"/>
          <p:cNvSpPr/>
          <p:nvPr/>
        </p:nvSpPr>
        <p:spPr>
          <a:xfrm>
            <a:off x="10830997" y="3033117"/>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Prime Number Sequences</a:t>
            </a:r>
            <a:endParaRPr lang="en-US" sz="2200" dirty="0"/>
          </a:p>
        </p:txBody>
      </p:sp>
      <p:sp>
        <p:nvSpPr>
          <p:cNvPr id="14" name="Text 8"/>
          <p:cNvSpPr/>
          <p:nvPr/>
        </p:nvSpPr>
        <p:spPr>
          <a:xfrm>
            <a:off x="10830997" y="3877866"/>
            <a:ext cx="3005614" cy="3266123"/>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Prime number sequences are a fascinating class of numerical patterns, where each term in the sequence is a prime number. These sequences have important applications in cryptography, computer science, and number theory.</a:t>
            </a:r>
            <a:endParaRPr lang="en-US" sz="1750" dirty="0"/>
          </a:p>
        </p:txBody>
      </p:sp>
      <p:pic>
        <p:nvPicPr>
          <p:cNvPr id="16" name="Picture 15">
            <a:extLst>
              <a:ext uri="{FF2B5EF4-FFF2-40B4-BE49-F238E27FC236}">
                <a16:creationId xmlns:a16="http://schemas.microsoft.com/office/drawing/2014/main" id="{677B5D11-36EF-444A-B778-89D61F298446}"/>
              </a:ext>
            </a:extLst>
          </p:cNvPr>
          <p:cNvPicPr>
            <a:picLocks noChangeAspect="1"/>
          </p:cNvPicPr>
          <p:nvPr/>
        </p:nvPicPr>
        <p:blipFill>
          <a:blip r:embed="rId7"/>
          <a:stretch>
            <a:fillRect/>
          </a:stretch>
        </p:blipFill>
        <p:spPr>
          <a:xfrm>
            <a:off x="11620140" y="7546118"/>
            <a:ext cx="2905530" cy="6382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7954" y="612458"/>
            <a:ext cx="5557480" cy="694730"/>
          </a:xfrm>
          <a:prstGeom prst="rect">
            <a:avLst/>
          </a:prstGeom>
          <a:noFill/>
          <a:ln/>
        </p:spPr>
        <p:txBody>
          <a:bodyPr wrap="none" lIns="0" tIns="0" rIns="0" bIns="0" rtlCol="0" anchor="t"/>
          <a:lstStyle/>
          <a:p>
            <a:pPr marL="0" indent="0">
              <a:lnSpc>
                <a:spcPts val="5450"/>
              </a:lnSpc>
              <a:buNone/>
            </a:pPr>
            <a:r>
              <a:rPr lang="en-US" sz="4350" dirty="0">
                <a:solidFill>
                  <a:srgbClr val="F2F0F4"/>
                </a:solidFill>
                <a:latin typeface="Montserrat" pitchFamily="34" charset="0"/>
                <a:ea typeface="Montserrat" pitchFamily="34" charset="-122"/>
                <a:cs typeface="Montserrat" pitchFamily="34" charset="-120"/>
              </a:rPr>
              <a:t>Patterns in Nature</a:t>
            </a:r>
            <a:endParaRPr lang="en-US" sz="4350" dirty="0"/>
          </a:p>
        </p:txBody>
      </p:sp>
      <p:pic>
        <p:nvPicPr>
          <p:cNvPr id="4" name="Image 1" descr="preencoded.png"/>
          <p:cNvPicPr>
            <a:picLocks noChangeAspect="1"/>
          </p:cNvPicPr>
          <p:nvPr/>
        </p:nvPicPr>
        <p:blipFill>
          <a:blip r:embed="rId4"/>
          <a:stretch>
            <a:fillRect/>
          </a:stretch>
        </p:blipFill>
        <p:spPr>
          <a:xfrm>
            <a:off x="777954" y="1640562"/>
            <a:ext cx="1111448" cy="1992154"/>
          </a:xfrm>
          <a:prstGeom prst="rect">
            <a:avLst/>
          </a:prstGeom>
        </p:spPr>
      </p:pic>
      <p:sp>
        <p:nvSpPr>
          <p:cNvPr id="5" name="Text 1"/>
          <p:cNvSpPr/>
          <p:nvPr/>
        </p:nvSpPr>
        <p:spPr>
          <a:xfrm>
            <a:off x="2222778" y="1862852"/>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DCD7E5"/>
                </a:solidFill>
                <a:latin typeface="Montserrat" pitchFamily="34" charset="0"/>
                <a:ea typeface="Montserrat" pitchFamily="34" charset="-122"/>
                <a:cs typeface="Montserrat" pitchFamily="34" charset="-120"/>
              </a:rPr>
              <a:t>Symmetry</a:t>
            </a:r>
            <a:endParaRPr lang="en-US" sz="2150" dirty="0"/>
          </a:p>
        </p:txBody>
      </p:sp>
      <p:sp>
        <p:nvSpPr>
          <p:cNvPr id="6" name="Text 2"/>
          <p:cNvSpPr/>
          <p:nvPr/>
        </p:nvSpPr>
        <p:spPr>
          <a:xfrm>
            <a:off x="2222778" y="2343507"/>
            <a:ext cx="6143268" cy="1066919"/>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Many natural patterns exhibit a high degree of symmetry, such as the radial symmetry of a starfish or the bilateral symmetry of a butterfly's wings.</a:t>
            </a:r>
            <a:endParaRPr lang="en-US" sz="1750" dirty="0"/>
          </a:p>
        </p:txBody>
      </p:sp>
      <p:pic>
        <p:nvPicPr>
          <p:cNvPr id="7" name="Image 2" descr="preencoded.png"/>
          <p:cNvPicPr>
            <a:picLocks noChangeAspect="1"/>
          </p:cNvPicPr>
          <p:nvPr/>
        </p:nvPicPr>
        <p:blipFill>
          <a:blip r:embed="rId5"/>
          <a:stretch>
            <a:fillRect/>
          </a:stretch>
        </p:blipFill>
        <p:spPr>
          <a:xfrm>
            <a:off x="777954" y="3632716"/>
            <a:ext cx="1111448" cy="1992154"/>
          </a:xfrm>
          <a:prstGeom prst="rect">
            <a:avLst/>
          </a:prstGeom>
        </p:spPr>
      </p:pic>
      <p:sp>
        <p:nvSpPr>
          <p:cNvPr id="8" name="Text 3"/>
          <p:cNvSpPr/>
          <p:nvPr/>
        </p:nvSpPr>
        <p:spPr>
          <a:xfrm>
            <a:off x="2222778" y="3855006"/>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DCD7E5"/>
                </a:solidFill>
                <a:latin typeface="Montserrat" pitchFamily="34" charset="0"/>
                <a:ea typeface="Montserrat" pitchFamily="34" charset="-122"/>
                <a:cs typeface="Montserrat" pitchFamily="34" charset="-120"/>
              </a:rPr>
              <a:t>Fractals</a:t>
            </a:r>
            <a:endParaRPr lang="en-US" sz="2150" dirty="0"/>
          </a:p>
        </p:txBody>
      </p:sp>
      <p:sp>
        <p:nvSpPr>
          <p:cNvPr id="9" name="Text 4"/>
          <p:cNvSpPr/>
          <p:nvPr/>
        </p:nvSpPr>
        <p:spPr>
          <a:xfrm>
            <a:off x="2222778" y="4335661"/>
            <a:ext cx="6143268" cy="1066919"/>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Fractals are complex, self-similar patterns that occur at every scale, from the branching of a tree to the structure of a snowflake.</a:t>
            </a:r>
            <a:endParaRPr lang="en-US" sz="1750" dirty="0"/>
          </a:p>
        </p:txBody>
      </p:sp>
      <p:pic>
        <p:nvPicPr>
          <p:cNvPr id="10" name="Image 3" descr="preencoded.png"/>
          <p:cNvPicPr>
            <a:picLocks noChangeAspect="1"/>
          </p:cNvPicPr>
          <p:nvPr/>
        </p:nvPicPr>
        <p:blipFill>
          <a:blip r:embed="rId6"/>
          <a:stretch>
            <a:fillRect/>
          </a:stretch>
        </p:blipFill>
        <p:spPr>
          <a:xfrm>
            <a:off x="777954" y="5624870"/>
            <a:ext cx="1111448" cy="1992154"/>
          </a:xfrm>
          <a:prstGeom prst="rect">
            <a:avLst/>
          </a:prstGeom>
        </p:spPr>
      </p:pic>
      <p:sp>
        <p:nvSpPr>
          <p:cNvPr id="11" name="Text 5"/>
          <p:cNvSpPr/>
          <p:nvPr/>
        </p:nvSpPr>
        <p:spPr>
          <a:xfrm>
            <a:off x="2222778" y="5847159"/>
            <a:ext cx="2778681" cy="347305"/>
          </a:xfrm>
          <a:prstGeom prst="rect">
            <a:avLst/>
          </a:prstGeom>
          <a:noFill/>
          <a:ln/>
        </p:spPr>
        <p:txBody>
          <a:bodyPr wrap="none" lIns="0" tIns="0" rIns="0" bIns="0" rtlCol="0" anchor="t"/>
          <a:lstStyle/>
          <a:p>
            <a:pPr marL="0" indent="0" algn="l">
              <a:lnSpc>
                <a:spcPts val="2700"/>
              </a:lnSpc>
              <a:buNone/>
            </a:pPr>
            <a:r>
              <a:rPr lang="en-US" sz="2150" dirty="0">
                <a:solidFill>
                  <a:srgbClr val="DCD7E5"/>
                </a:solidFill>
                <a:latin typeface="Montserrat" pitchFamily="34" charset="0"/>
                <a:ea typeface="Montserrat" pitchFamily="34" charset="-122"/>
                <a:cs typeface="Montserrat" pitchFamily="34" charset="-120"/>
              </a:rPr>
              <a:t>Spirals</a:t>
            </a:r>
            <a:endParaRPr lang="en-US" sz="2150" dirty="0"/>
          </a:p>
        </p:txBody>
      </p:sp>
      <p:sp>
        <p:nvSpPr>
          <p:cNvPr id="12" name="Text 6"/>
          <p:cNvSpPr/>
          <p:nvPr/>
        </p:nvSpPr>
        <p:spPr>
          <a:xfrm>
            <a:off x="2222778" y="6327815"/>
            <a:ext cx="6143268" cy="1066919"/>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Spiral patterns are found in a wide range of natural phenomena, from the coiling of a nautilus shell to the arrangement of seeds in a sunflower.</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9972" y="573524"/>
            <a:ext cx="10383798" cy="651867"/>
          </a:xfrm>
          <a:prstGeom prst="rect">
            <a:avLst/>
          </a:prstGeom>
          <a:noFill/>
          <a:ln/>
        </p:spPr>
        <p:txBody>
          <a:bodyPr wrap="none" lIns="0" tIns="0" rIns="0" bIns="0" rtlCol="0" anchor="t"/>
          <a:lstStyle/>
          <a:p>
            <a:pPr marL="0" indent="0">
              <a:lnSpc>
                <a:spcPts val="5100"/>
              </a:lnSpc>
              <a:buNone/>
            </a:pPr>
            <a:r>
              <a:rPr lang="en-US" sz="4100" dirty="0">
                <a:solidFill>
                  <a:srgbClr val="F2F0F4"/>
                </a:solidFill>
                <a:latin typeface="Montserrat" pitchFamily="34" charset="0"/>
                <a:ea typeface="Montserrat" pitchFamily="34" charset="-122"/>
                <a:cs typeface="Montserrat" pitchFamily="34" charset="-120"/>
              </a:rPr>
              <a:t>Applications of Patterns and Sequences</a:t>
            </a:r>
            <a:endParaRPr lang="en-US" sz="4100" dirty="0"/>
          </a:p>
        </p:txBody>
      </p:sp>
      <p:sp>
        <p:nvSpPr>
          <p:cNvPr id="3" name="Shape 1"/>
          <p:cNvSpPr/>
          <p:nvPr/>
        </p:nvSpPr>
        <p:spPr>
          <a:xfrm>
            <a:off x="729972" y="1642467"/>
            <a:ext cx="13170456" cy="6015037"/>
          </a:xfrm>
          <a:prstGeom prst="roundRect">
            <a:avLst>
              <a:gd name="adj" fmla="val 1456"/>
            </a:avLst>
          </a:prstGeom>
          <a:noFill/>
          <a:ln w="7620">
            <a:solidFill>
              <a:srgbClr val="FFFFFF">
                <a:alpha val="24000"/>
              </a:srgbClr>
            </a:solidFill>
            <a:prstDash val="solid"/>
          </a:ln>
        </p:spPr>
      </p:sp>
      <p:sp>
        <p:nvSpPr>
          <p:cNvPr id="4" name="Shape 2"/>
          <p:cNvSpPr/>
          <p:nvPr/>
        </p:nvSpPr>
        <p:spPr>
          <a:xfrm>
            <a:off x="737592" y="1650087"/>
            <a:ext cx="13155216" cy="1266706"/>
          </a:xfrm>
          <a:prstGeom prst="rect">
            <a:avLst/>
          </a:prstGeom>
          <a:solidFill>
            <a:srgbClr val="FFFFFF">
              <a:alpha val="4000"/>
            </a:srgbClr>
          </a:solidFill>
          <a:ln/>
        </p:spPr>
      </p:sp>
      <p:sp>
        <p:nvSpPr>
          <p:cNvPr id="5" name="Text 3"/>
          <p:cNvSpPr/>
          <p:nvPr/>
        </p:nvSpPr>
        <p:spPr>
          <a:xfrm>
            <a:off x="946071" y="1782842"/>
            <a:ext cx="6156841" cy="333732"/>
          </a:xfrm>
          <a:prstGeom prst="rect">
            <a:avLst/>
          </a:prstGeom>
          <a:noFill/>
          <a:ln/>
        </p:spPr>
        <p:txBody>
          <a:bodyPr wrap="non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Architecture</a:t>
            </a:r>
            <a:endParaRPr lang="en-US" sz="1600" dirty="0"/>
          </a:p>
        </p:txBody>
      </p:sp>
      <p:sp>
        <p:nvSpPr>
          <p:cNvPr id="6" name="Text 4"/>
          <p:cNvSpPr/>
          <p:nvPr/>
        </p:nvSpPr>
        <p:spPr>
          <a:xfrm>
            <a:off x="7527488" y="1782842"/>
            <a:ext cx="6156841" cy="1001197"/>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Patterns and sequences are used in the design of buildings, bridges, and other structures to create aesthetically pleasing and structurally sound designs.</a:t>
            </a:r>
            <a:endParaRPr lang="en-US" sz="1600" dirty="0"/>
          </a:p>
        </p:txBody>
      </p:sp>
      <p:sp>
        <p:nvSpPr>
          <p:cNvPr id="7" name="Shape 5"/>
          <p:cNvSpPr/>
          <p:nvPr/>
        </p:nvSpPr>
        <p:spPr>
          <a:xfrm>
            <a:off x="737592" y="2916793"/>
            <a:ext cx="13155216" cy="1266706"/>
          </a:xfrm>
          <a:prstGeom prst="rect">
            <a:avLst/>
          </a:prstGeom>
          <a:solidFill>
            <a:srgbClr val="000000">
              <a:alpha val="4000"/>
            </a:srgbClr>
          </a:solidFill>
          <a:ln/>
        </p:spPr>
      </p:sp>
      <p:sp>
        <p:nvSpPr>
          <p:cNvPr id="8" name="Text 6"/>
          <p:cNvSpPr/>
          <p:nvPr/>
        </p:nvSpPr>
        <p:spPr>
          <a:xfrm>
            <a:off x="946071" y="3049548"/>
            <a:ext cx="6156841" cy="333732"/>
          </a:xfrm>
          <a:prstGeom prst="rect">
            <a:avLst/>
          </a:prstGeom>
          <a:noFill/>
          <a:ln/>
        </p:spPr>
        <p:txBody>
          <a:bodyPr wrap="non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Art and Design</a:t>
            </a:r>
            <a:endParaRPr lang="en-US" sz="1600" dirty="0"/>
          </a:p>
        </p:txBody>
      </p:sp>
      <p:sp>
        <p:nvSpPr>
          <p:cNvPr id="9" name="Text 7"/>
          <p:cNvSpPr/>
          <p:nvPr/>
        </p:nvSpPr>
        <p:spPr>
          <a:xfrm>
            <a:off x="7527488" y="3049548"/>
            <a:ext cx="6156841" cy="1001197"/>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Artists and designers often incorporate patterns and sequences into their work, using them to create visually appealing and harmonious compositions.</a:t>
            </a:r>
            <a:endParaRPr lang="en-US" sz="1600" dirty="0"/>
          </a:p>
        </p:txBody>
      </p:sp>
      <p:sp>
        <p:nvSpPr>
          <p:cNvPr id="10" name="Shape 8"/>
          <p:cNvSpPr/>
          <p:nvPr/>
        </p:nvSpPr>
        <p:spPr>
          <a:xfrm>
            <a:off x="737592" y="4183499"/>
            <a:ext cx="13155216" cy="932974"/>
          </a:xfrm>
          <a:prstGeom prst="rect">
            <a:avLst/>
          </a:prstGeom>
          <a:solidFill>
            <a:srgbClr val="FFFFFF">
              <a:alpha val="4000"/>
            </a:srgbClr>
          </a:solidFill>
          <a:ln/>
        </p:spPr>
      </p:sp>
      <p:sp>
        <p:nvSpPr>
          <p:cNvPr id="11" name="Text 9"/>
          <p:cNvSpPr/>
          <p:nvPr/>
        </p:nvSpPr>
        <p:spPr>
          <a:xfrm>
            <a:off x="946071" y="4316254"/>
            <a:ext cx="6156841" cy="333732"/>
          </a:xfrm>
          <a:prstGeom prst="rect">
            <a:avLst/>
          </a:prstGeom>
          <a:noFill/>
          <a:ln/>
        </p:spPr>
        <p:txBody>
          <a:bodyPr wrap="non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Music and Dance</a:t>
            </a:r>
            <a:endParaRPr lang="en-US" sz="1600" dirty="0"/>
          </a:p>
        </p:txBody>
      </p:sp>
      <p:sp>
        <p:nvSpPr>
          <p:cNvPr id="12" name="Text 10"/>
          <p:cNvSpPr/>
          <p:nvPr/>
        </p:nvSpPr>
        <p:spPr>
          <a:xfrm>
            <a:off x="7527488" y="4316254"/>
            <a:ext cx="6156841" cy="667464"/>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The rhythmic patterns and sequences found in music and dance are essential for creating a sense of structure and cohesion.</a:t>
            </a:r>
            <a:endParaRPr lang="en-US" sz="1600" dirty="0"/>
          </a:p>
        </p:txBody>
      </p:sp>
      <p:sp>
        <p:nvSpPr>
          <p:cNvPr id="13" name="Shape 11"/>
          <p:cNvSpPr/>
          <p:nvPr/>
        </p:nvSpPr>
        <p:spPr>
          <a:xfrm>
            <a:off x="737592" y="5116473"/>
            <a:ext cx="13155216" cy="1266706"/>
          </a:xfrm>
          <a:prstGeom prst="rect">
            <a:avLst/>
          </a:prstGeom>
          <a:solidFill>
            <a:srgbClr val="000000">
              <a:alpha val="4000"/>
            </a:srgbClr>
          </a:solidFill>
          <a:ln/>
        </p:spPr>
      </p:sp>
      <p:sp>
        <p:nvSpPr>
          <p:cNvPr id="14" name="Text 12"/>
          <p:cNvSpPr/>
          <p:nvPr/>
        </p:nvSpPr>
        <p:spPr>
          <a:xfrm>
            <a:off x="946071" y="5249228"/>
            <a:ext cx="6156841" cy="333732"/>
          </a:xfrm>
          <a:prstGeom prst="rect">
            <a:avLst/>
          </a:prstGeom>
          <a:noFill/>
          <a:ln/>
        </p:spPr>
        <p:txBody>
          <a:bodyPr wrap="non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Computer Science</a:t>
            </a:r>
            <a:endParaRPr lang="en-US" sz="1600" dirty="0"/>
          </a:p>
        </p:txBody>
      </p:sp>
      <p:sp>
        <p:nvSpPr>
          <p:cNvPr id="15" name="Text 13"/>
          <p:cNvSpPr/>
          <p:nvPr/>
        </p:nvSpPr>
        <p:spPr>
          <a:xfrm>
            <a:off x="7527488" y="5249228"/>
            <a:ext cx="6156841" cy="1001197"/>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Patterns and sequences are fundamental to algorithms, data structures, and programming languages, allowing for efficient problem-solving and information processing.</a:t>
            </a:r>
            <a:endParaRPr lang="en-US" sz="1600" dirty="0"/>
          </a:p>
        </p:txBody>
      </p:sp>
      <p:sp>
        <p:nvSpPr>
          <p:cNvPr id="16" name="Shape 14"/>
          <p:cNvSpPr/>
          <p:nvPr/>
        </p:nvSpPr>
        <p:spPr>
          <a:xfrm>
            <a:off x="737592" y="6383179"/>
            <a:ext cx="13155216" cy="1266706"/>
          </a:xfrm>
          <a:prstGeom prst="rect">
            <a:avLst/>
          </a:prstGeom>
          <a:solidFill>
            <a:srgbClr val="FFFFFF">
              <a:alpha val="4000"/>
            </a:srgbClr>
          </a:solidFill>
          <a:ln/>
        </p:spPr>
      </p:sp>
      <p:sp>
        <p:nvSpPr>
          <p:cNvPr id="17" name="Text 15"/>
          <p:cNvSpPr/>
          <p:nvPr/>
        </p:nvSpPr>
        <p:spPr>
          <a:xfrm>
            <a:off x="946071" y="6515933"/>
            <a:ext cx="6156841" cy="333732"/>
          </a:xfrm>
          <a:prstGeom prst="rect">
            <a:avLst/>
          </a:prstGeom>
          <a:noFill/>
          <a:ln/>
        </p:spPr>
        <p:txBody>
          <a:bodyPr wrap="non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Nature and Biology</a:t>
            </a:r>
            <a:endParaRPr lang="en-US" sz="1600" dirty="0"/>
          </a:p>
        </p:txBody>
      </p:sp>
      <p:sp>
        <p:nvSpPr>
          <p:cNvPr id="18" name="Text 16"/>
          <p:cNvSpPr/>
          <p:nvPr/>
        </p:nvSpPr>
        <p:spPr>
          <a:xfrm>
            <a:off x="7527488" y="6515933"/>
            <a:ext cx="6156841" cy="1001197"/>
          </a:xfrm>
          <a:prstGeom prst="rect">
            <a:avLst/>
          </a:prstGeom>
          <a:noFill/>
          <a:ln/>
        </p:spPr>
        <p:txBody>
          <a:bodyPr wrap="square" lIns="0" tIns="0" rIns="0" bIns="0" rtlCol="0" anchor="t"/>
          <a:lstStyle/>
          <a:p>
            <a:pPr marL="0" indent="0">
              <a:lnSpc>
                <a:spcPts val="2600"/>
              </a:lnSpc>
              <a:buNone/>
            </a:pPr>
            <a:r>
              <a:rPr lang="en-US" sz="1600" dirty="0">
                <a:solidFill>
                  <a:srgbClr val="DCD7E5"/>
                </a:solidFill>
                <a:latin typeface="Heebo Light" pitchFamily="34" charset="0"/>
                <a:ea typeface="Heebo Light" pitchFamily="34" charset="-122"/>
                <a:cs typeface="Heebo Light" pitchFamily="34" charset="-120"/>
              </a:rPr>
              <a:t>The study of patterns and sequences in nature, such as the Fibonacci sequence in plant growth, has led to important scientific discoveries and innovations.</a:t>
            </a:r>
            <a:endParaRPr lang="en-US" sz="1600" dirty="0"/>
          </a:p>
        </p:txBody>
      </p:sp>
      <p:pic>
        <p:nvPicPr>
          <p:cNvPr id="20" name="Picture 19">
            <a:extLst>
              <a:ext uri="{FF2B5EF4-FFF2-40B4-BE49-F238E27FC236}">
                <a16:creationId xmlns:a16="http://schemas.microsoft.com/office/drawing/2014/main" id="{EDA440E2-5C65-419B-88D7-167A9B4593C2}"/>
              </a:ext>
            </a:extLst>
          </p:cNvPr>
          <p:cNvPicPr>
            <a:picLocks noChangeAspect="1"/>
          </p:cNvPicPr>
          <p:nvPr/>
        </p:nvPicPr>
        <p:blipFill>
          <a:blip r:embed="rId3"/>
          <a:stretch>
            <a:fillRect/>
          </a:stretch>
        </p:blipFill>
        <p:spPr>
          <a:xfrm>
            <a:off x="11630189" y="7714038"/>
            <a:ext cx="2905530" cy="5205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989</Words>
  <Application>Microsoft Office PowerPoint</Application>
  <PresentationFormat>Custom</PresentationFormat>
  <Paragraphs>74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Montserrat</vt:lpstr>
      <vt:lpstr>Heebo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2024-11-15T06:23:07Z</dcterms:created>
  <dcterms:modified xsi:type="dcterms:W3CDTF">2024-11-15T07:44:38Z</dcterms:modified>
</cp:coreProperties>
</file>