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3978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93790" y="1458278"/>
            <a:ext cx="7556421" cy="1417558"/>
          </a:xfrm>
          <a:prstGeom prst="rect">
            <a:avLst/>
          </a:prstGeom>
          <a:noFill/>
          <a:ln/>
        </p:spPr>
        <p:txBody>
          <a:bodyPr wrap="square" lIns="0" tIns="0" rIns="0" bIns="0" rtlCol="0" anchor="t"/>
          <a:lstStyle/>
          <a:p>
            <a:pPr marL="0" indent="0">
              <a:lnSpc>
                <a:spcPts val="5550"/>
              </a:lnSpc>
              <a:buNone/>
            </a:pPr>
            <a:r>
              <a:rPr lang="en-US" sz="4450" b="1" dirty="0">
                <a:solidFill>
                  <a:srgbClr val="3B4540"/>
                </a:solidFill>
                <a:latin typeface="Fraunces Extra Bold" pitchFamily="34" charset="0"/>
                <a:ea typeface="Fraunces Extra Bold" pitchFamily="34" charset="-122"/>
                <a:cs typeface="Fraunces Extra Bold" pitchFamily="34" charset="-120"/>
              </a:rPr>
              <a:t>Trigonometry: The Language of Angles</a:t>
            </a:r>
            <a:endParaRPr lang="en-US" sz="4450" dirty="0"/>
          </a:p>
        </p:txBody>
      </p:sp>
      <p:sp>
        <p:nvSpPr>
          <p:cNvPr id="4" name="Text 1"/>
          <p:cNvSpPr/>
          <p:nvPr/>
        </p:nvSpPr>
        <p:spPr>
          <a:xfrm>
            <a:off x="793790" y="3215997"/>
            <a:ext cx="7556421" cy="2903220"/>
          </a:xfrm>
          <a:prstGeom prst="rect">
            <a:avLst/>
          </a:prstGeom>
          <a:noFill/>
          <a:ln/>
        </p:spPr>
        <p:txBody>
          <a:bodyPr wrap="square" lIns="0" tIns="0" rIns="0" bIns="0" rtlCol="0" anchor="t"/>
          <a:lstStyle/>
          <a:p>
            <a:pPr marL="0" indent="0">
              <a:lnSpc>
                <a:spcPts val="2850"/>
              </a:lnSpc>
              <a:buNone/>
            </a:pPr>
            <a:r>
              <a:rPr lang="en-US" sz="1750" dirty="0">
                <a:solidFill>
                  <a:srgbClr val="405449"/>
                </a:solidFill>
                <a:latin typeface="Nobile" pitchFamily="34" charset="0"/>
                <a:ea typeface="Nobile" pitchFamily="34" charset="-122"/>
                <a:cs typeface="Nobile" pitchFamily="34" charset="-120"/>
              </a:rPr>
              <a:t>Welcome to our journey into the fascinating world of trigonometry! This presentation will explore the fundamental concepts of trigonometry, its applications, and its impact on various fields. We'll start by understanding the basics of trigonometric functions and their relationships. Then we'll delve into the power of the unit circle and right triangle trigonometry. Finally, we'll explore the practical applications of trigonometry in fields like surveying, navigation, and engineering.</a:t>
            </a:r>
            <a:endParaRPr lang="en-US" sz="1750" dirty="0"/>
          </a:p>
        </p:txBody>
      </p:sp>
      <p:sp>
        <p:nvSpPr>
          <p:cNvPr id="5" name="Shape 2"/>
          <p:cNvSpPr/>
          <p:nvPr/>
        </p:nvSpPr>
        <p:spPr>
          <a:xfrm>
            <a:off x="793790" y="6391275"/>
            <a:ext cx="362903" cy="362903"/>
          </a:xfrm>
          <a:prstGeom prst="roundRect">
            <a:avLst>
              <a:gd name="adj" fmla="val 25194296"/>
            </a:avLst>
          </a:prstGeom>
          <a:noFill/>
          <a:ln w="7620">
            <a:solidFill>
              <a:srgbClr val="FFFFFF"/>
            </a:solidFill>
            <a:prstDash val="solid"/>
          </a:ln>
        </p:spPr>
      </p:sp>
      <p:pic>
        <p:nvPicPr>
          <p:cNvPr id="6" name="Image 1" descr="preencoded.png"/>
          <p:cNvPicPr>
            <a:picLocks noChangeAspect="1"/>
          </p:cNvPicPr>
          <p:nvPr/>
        </p:nvPicPr>
        <p:blipFill>
          <a:blip r:embed="rId4"/>
          <a:stretch>
            <a:fillRect/>
          </a:stretch>
        </p:blipFill>
        <p:spPr>
          <a:xfrm>
            <a:off x="801410" y="6398895"/>
            <a:ext cx="347663" cy="347663"/>
          </a:xfrm>
          <a:prstGeom prst="rect">
            <a:avLst/>
          </a:prstGeom>
        </p:spPr>
      </p:pic>
      <p:sp>
        <p:nvSpPr>
          <p:cNvPr id="7" name="Text 3"/>
          <p:cNvSpPr/>
          <p:nvPr/>
        </p:nvSpPr>
        <p:spPr>
          <a:xfrm>
            <a:off x="1270040" y="6374368"/>
            <a:ext cx="4832271" cy="396835"/>
          </a:xfrm>
          <a:prstGeom prst="rect">
            <a:avLst/>
          </a:prstGeom>
          <a:noFill/>
          <a:ln/>
        </p:spPr>
        <p:txBody>
          <a:bodyPr wrap="none" lIns="0" tIns="0" rIns="0" bIns="0" rtlCol="0" anchor="t"/>
          <a:lstStyle/>
          <a:p>
            <a:pPr marL="0" indent="0" algn="l">
              <a:lnSpc>
                <a:spcPts val="3100"/>
              </a:lnSpc>
              <a:buNone/>
            </a:pPr>
            <a:r>
              <a:rPr lang="en-US" sz="2200" b="1" dirty="0">
                <a:solidFill>
                  <a:srgbClr val="405449"/>
                </a:solidFill>
                <a:latin typeface="Nobile Bold" pitchFamily="34" charset="0"/>
                <a:ea typeface="Nobile Bold" pitchFamily="34" charset="-122"/>
                <a:cs typeface="Nobile Bold" pitchFamily="34" charset="-120"/>
              </a:rPr>
              <a:t>by Onyedikachi Ikenna Onwurah</a:t>
            </a:r>
            <a:endParaRPr lang="en-US"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2004060"/>
            <a:ext cx="13042821" cy="1417558"/>
          </a:xfrm>
          <a:prstGeom prst="rect">
            <a:avLst/>
          </a:prstGeom>
          <a:noFill/>
          <a:ln/>
        </p:spPr>
        <p:txBody>
          <a:bodyPr wrap="square" lIns="0" tIns="0" rIns="0" bIns="0" rtlCol="0" anchor="t"/>
          <a:lstStyle/>
          <a:p>
            <a:pPr marL="0" indent="0">
              <a:lnSpc>
                <a:spcPts val="5550"/>
              </a:lnSpc>
              <a:buNone/>
            </a:pPr>
            <a:r>
              <a:rPr lang="en-US" sz="4450" b="1" dirty="0">
                <a:solidFill>
                  <a:srgbClr val="3B4540"/>
                </a:solidFill>
                <a:latin typeface="Fraunces Extra Bold" pitchFamily="34" charset="0"/>
                <a:ea typeface="Fraunces Extra Bold" pitchFamily="34" charset="-122"/>
                <a:cs typeface="Fraunces Extra Bold" pitchFamily="34" charset="-120"/>
              </a:rPr>
              <a:t>Defining Trigonometric Functions: Sine, Cosine, and Tangent</a:t>
            </a:r>
            <a:endParaRPr lang="en-US" sz="4450" dirty="0"/>
          </a:p>
        </p:txBody>
      </p:sp>
      <p:sp>
        <p:nvSpPr>
          <p:cNvPr id="3" name="Text 1"/>
          <p:cNvSpPr/>
          <p:nvPr/>
        </p:nvSpPr>
        <p:spPr>
          <a:xfrm>
            <a:off x="793790" y="3988594"/>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3B4540"/>
                </a:solidFill>
                <a:latin typeface="Fraunces Extra Bold" pitchFamily="34" charset="0"/>
                <a:ea typeface="Fraunces Extra Bold" pitchFamily="34" charset="-122"/>
                <a:cs typeface="Fraunces Extra Bold" pitchFamily="34" charset="-120"/>
              </a:rPr>
              <a:t>Sine</a:t>
            </a:r>
            <a:endParaRPr lang="en-US" sz="2200" dirty="0"/>
          </a:p>
        </p:txBody>
      </p:sp>
      <p:sp>
        <p:nvSpPr>
          <p:cNvPr id="4" name="Text 2"/>
          <p:cNvSpPr/>
          <p:nvPr/>
        </p:nvSpPr>
        <p:spPr>
          <a:xfrm>
            <a:off x="793790" y="4569738"/>
            <a:ext cx="3978116" cy="1088708"/>
          </a:xfrm>
          <a:prstGeom prst="rect">
            <a:avLst/>
          </a:prstGeom>
          <a:noFill/>
          <a:ln/>
        </p:spPr>
        <p:txBody>
          <a:bodyPr wrap="square" lIns="0" tIns="0" rIns="0" bIns="0" rtlCol="0" anchor="t"/>
          <a:lstStyle/>
          <a:p>
            <a:pPr marL="0" indent="0">
              <a:lnSpc>
                <a:spcPts val="2850"/>
              </a:lnSpc>
              <a:buNone/>
            </a:pPr>
            <a:r>
              <a:rPr lang="en-US" sz="1750" dirty="0">
                <a:solidFill>
                  <a:srgbClr val="405449"/>
                </a:solidFill>
                <a:latin typeface="Nobile" pitchFamily="34" charset="0"/>
                <a:ea typeface="Nobile" pitchFamily="34" charset="-122"/>
                <a:cs typeface="Nobile" pitchFamily="34" charset="-120"/>
              </a:rPr>
              <a:t>Sine is the ratio of the side opposite an angle to the hypotenuse. It is represented by the abbreviation sin.</a:t>
            </a:r>
            <a:endParaRPr lang="en-US" sz="1750" dirty="0"/>
          </a:p>
        </p:txBody>
      </p:sp>
      <p:sp>
        <p:nvSpPr>
          <p:cNvPr id="5" name="Text 3"/>
          <p:cNvSpPr/>
          <p:nvPr/>
        </p:nvSpPr>
        <p:spPr>
          <a:xfrm>
            <a:off x="5332928" y="3988594"/>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3B4540"/>
                </a:solidFill>
                <a:latin typeface="Fraunces Extra Bold" pitchFamily="34" charset="0"/>
                <a:ea typeface="Fraunces Extra Bold" pitchFamily="34" charset="-122"/>
                <a:cs typeface="Fraunces Extra Bold" pitchFamily="34" charset="-120"/>
              </a:rPr>
              <a:t>Cosine</a:t>
            </a:r>
            <a:endParaRPr lang="en-US" sz="2200" dirty="0"/>
          </a:p>
        </p:txBody>
      </p:sp>
      <p:sp>
        <p:nvSpPr>
          <p:cNvPr id="6" name="Text 4"/>
          <p:cNvSpPr/>
          <p:nvPr/>
        </p:nvSpPr>
        <p:spPr>
          <a:xfrm>
            <a:off x="5332928" y="4569738"/>
            <a:ext cx="3978116" cy="1451610"/>
          </a:xfrm>
          <a:prstGeom prst="rect">
            <a:avLst/>
          </a:prstGeom>
          <a:noFill/>
          <a:ln/>
        </p:spPr>
        <p:txBody>
          <a:bodyPr wrap="square" lIns="0" tIns="0" rIns="0" bIns="0" rtlCol="0" anchor="t"/>
          <a:lstStyle/>
          <a:p>
            <a:pPr marL="0" indent="0">
              <a:lnSpc>
                <a:spcPts val="2850"/>
              </a:lnSpc>
              <a:buNone/>
            </a:pPr>
            <a:r>
              <a:rPr lang="en-US" sz="1750" dirty="0">
                <a:solidFill>
                  <a:srgbClr val="405449"/>
                </a:solidFill>
                <a:latin typeface="Nobile" pitchFamily="34" charset="0"/>
                <a:ea typeface="Nobile" pitchFamily="34" charset="-122"/>
                <a:cs typeface="Nobile" pitchFamily="34" charset="-120"/>
              </a:rPr>
              <a:t>Cosine is the ratio of the side adjacent to an angle to the hypotenuse. It is represented by the abbreviation cos.</a:t>
            </a:r>
            <a:endParaRPr lang="en-US" sz="1750" dirty="0"/>
          </a:p>
        </p:txBody>
      </p:sp>
      <p:sp>
        <p:nvSpPr>
          <p:cNvPr id="7" name="Text 5"/>
          <p:cNvSpPr/>
          <p:nvPr/>
        </p:nvSpPr>
        <p:spPr>
          <a:xfrm>
            <a:off x="9872067" y="3988594"/>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3B4540"/>
                </a:solidFill>
                <a:latin typeface="Fraunces Extra Bold" pitchFamily="34" charset="0"/>
                <a:ea typeface="Fraunces Extra Bold" pitchFamily="34" charset="-122"/>
                <a:cs typeface="Fraunces Extra Bold" pitchFamily="34" charset="-120"/>
              </a:rPr>
              <a:t>Tangent</a:t>
            </a:r>
            <a:endParaRPr lang="en-US" sz="2200" dirty="0"/>
          </a:p>
        </p:txBody>
      </p:sp>
      <p:sp>
        <p:nvSpPr>
          <p:cNvPr id="8" name="Text 6"/>
          <p:cNvSpPr/>
          <p:nvPr/>
        </p:nvSpPr>
        <p:spPr>
          <a:xfrm>
            <a:off x="9872067" y="4569738"/>
            <a:ext cx="3978116" cy="1451610"/>
          </a:xfrm>
          <a:prstGeom prst="rect">
            <a:avLst/>
          </a:prstGeom>
          <a:noFill/>
          <a:ln/>
        </p:spPr>
        <p:txBody>
          <a:bodyPr wrap="square" lIns="0" tIns="0" rIns="0" bIns="0" rtlCol="0" anchor="t"/>
          <a:lstStyle/>
          <a:p>
            <a:pPr marL="0" indent="0">
              <a:lnSpc>
                <a:spcPts val="2850"/>
              </a:lnSpc>
              <a:buNone/>
            </a:pPr>
            <a:r>
              <a:rPr lang="en-US" sz="1750" dirty="0">
                <a:solidFill>
                  <a:srgbClr val="405449"/>
                </a:solidFill>
                <a:latin typeface="Nobile" pitchFamily="34" charset="0"/>
                <a:ea typeface="Nobile" pitchFamily="34" charset="-122"/>
                <a:cs typeface="Nobile" pitchFamily="34" charset="-120"/>
              </a:rPr>
              <a:t>Tangent is the ratio of the side opposite an angle to the side adjacent to the angle. It is represented by the abbreviation tan.</a:t>
            </a:r>
            <a:endParaRPr lang="en-US" sz="1750" dirty="0"/>
          </a:p>
        </p:txBody>
      </p:sp>
      <p:pic>
        <p:nvPicPr>
          <p:cNvPr id="10" name="Picture 9">
            <a:extLst>
              <a:ext uri="{FF2B5EF4-FFF2-40B4-BE49-F238E27FC236}">
                <a16:creationId xmlns:a16="http://schemas.microsoft.com/office/drawing/2014/main" id="{84BDF97D-771E-46C2-AEEF-53F0010B6A52}"/>
              </a:ext>
            </a:extLst>
          </p:cNvPr>
          <p:cNvPicPr>
            <a:picLocks noChangeAspect="1"/>
          </p:cNvPicPr>
          <p:nvPr/>
        </p:nvPicPr>
        <p:blipFill>
          <a:blip r:embed="rId3"/>
          <a:stretch>
            <a:fillRect/>
          </a:stretch>
        </p:blipFill>
        <p:spPr>
          <a:xfrm>
            <a:off x="11820133" y="7489220"/>
            <a:ext cx="2810267" cy="66684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586038"/>
          </a:xfrm>
          <a:prstGeom prst="rect">
            <a:avLst/>
          </a:prstGeom>
        </p:spPr>
      </p:pic>
      <p:sp>
        <p:nvSpPr>
          <p:cNvPr id="3" name="Text 0"/>
          <p:cNvSpPr/>
          <p:nvPr/>
        </p:nvSpPr>
        <p:spPr>
          <a:xfrm>
            <a:off x="724019" y="3269337"/>
            <a:ext cx="12497276" cy="646509"/>
          </a:xfrm>
          <a:prstGeom prst="rect">
            <a:avLst/>
          </a:prstGeom>
          <a:noFill/>
          <a:ln/>
        </p:spPr>
        <p:txBody>
          <a:bodyPr wrap="none" lIns="0" tIns="0" rIns="0" bIns="0" rtlCol="0" anchor="t"/>
          <a:lstStyle/>
          <a:p>
            <a:pPr marL="0" indent="0">
              <a:lnSpc>
                <a:spcPts val="5050"/>
              </a:lnSpc>
              <a:buNone/>
            </a:pPr>
            <a:r>
              <a:rPr lang="en-US" sz="4050" b="1" dirty="0">
                <a:solidFill>
                  <a:srgbClr val="3B4540"/>
                </a:solidFill>
                <a:latin typeface="Fraunces Extra Bold" pitchFamily="34" charset="0"/>
                <a:ea typeface="Fraunces Extra Bold" pitchFamily="34" charset="-122"/>
                <a:cs typeface="Fraunces Extra Bold" pitchFamily="34" charset="-120"/>
              </a:rPr>
              <a:t>The Unit Circle: Understanding Radian Measure</a:t>
            </a:r>
            <a:endParaRPr lang="en-US" sz="4050" dirty="0"/>
          </a:p>
        </p:txBody>
      </p:sp>
      <p:sp>
        <p:nvSpPr>
          <p:cNvPr id="4" name="Shape 1"/>
          <p:cNvSpPr/>
          <p:nvPr/>
        </p:nvSpPr>
        <p:spPr>
          <a:xfrm>
            <a:off x="724019" y="4458772"/>
            <a:ext cx="465415" cy="465415"/>
          </a:xfrm>
          <a:prstGeom prst="roundRect">
            <a:avLst>
              <a:gd name="adj" fmla="val 40008"/>
            </a:avLst>
          </a:prstGeom>
          <a:solidFill>
            <a:srgbClr val="E8F3E8"/>
          </a:solidFill>
          <a:ln/>
        </p:spPr>
      </p:sp>
      <p:sp>
        <p:nvSpPr>
          <p:cNvPr id="5" name="Text 2"/>
          <p:cNvSpPr/>
          <p:nvPr/>
        </p:nvSpPr>
        <p:spPr>
          <a:xfrm>
            <a:off x="879277" y="4536281"/>
            <a:ext cx="154900" cy="310396"/>
          </a:xfrm>
          <a:prstGeom prst="rect">
            <a:avLst/>
          </a:prstGeom>
          <a:noFill/>
          <a:ln/>
        </p:spPr>
        <p:txBody>
          <a:bodyPr wrap="none" lIns="0" tIns="0" rIns="0" bIns="0" rtlCol="0" anchor="t"/>
          <a:lstStyle/>
          <a:p>
            <a:pPr marL="0" indent="0" algn="ctr">
              <a:lnSpc>
                <a:spcPts val="2400"/>
              </a:lnSpc>
              <a:buNone/>
            </a:pPr>
            <a:r>
              <a:rPr lang="en-US" sz="2400" b="1" dirty="0">
                <a:solidFill>
                  <a:srgbClr val="405449"/>
                </a:solidFill>
                <a:latin typeface="Fraunces Extra Bold" pitchFamily="34" charset="0"/>
                <a:ea typeface="Fraunces Extra Bold" pitchFamily="34" charset="-122"/>
                <a:cs typeface="Fraunces Extra Bold" pitchFamily="34" charset="-120"/>
              </a:rPr>
              <a:t>1</a:t>
            </a:r>
            <a:endParaRPr lang="en-US" sz="2400" dirty="0"/>
          </a:p>
        </p:txBody>
      </p:sp>
      <p:sp>
        <p:nvSpPr>
          <p:cNvPr id="6" name="Text 3"/>
          <p:cNvSpPr/>
          <p:nvPr/>
        </p:nvSpPr>
        <p:spPr>
          <a:xfrm>
            <a:off x="1396246" y="4458772"/>
            <a:ext cx="3584019" cy="646509"/>
          </a:xfrm>
          <a:prstGeom prst="rect">
            <a:avLst/>
          </a:prstGeom>
          <a:noFill/>
          <a:ln/>
        </p:spPr>
        <p:txBody>
          <a:bodyPr wrap="square" lIns="0" tIns="0" rIns="0" bIns="0" rtlCol="0" anchor="t"/>
          <a:lstStyle/>
          <a:p>
            <a:pPr marL="0" indent="0">
              <a:lnSpc>
                <a:spcPts val="2500"/>
              </a:lnSpc>
              <a:buNone/>
            </a:pPr>
            <a:r>
              <a:rPr lang="en-US" sz="2000" b="1" dirty="0">
                <a:solidFill>
                  <a:srgbClr val="405449"/>
                </a:solidFill>
                <a:latin typeface="Fraunces Extra Bold" pitchFamily="34" charset="0"/>
                <a:ea typeface="Fraunces Extra Bold" pitchFamily="34" charset="-122"/>
                <a:cs typeface="Fraunces Extra Bold" pitchFamily="34" charset="-120"/>
              </a:rPr>
              <a:t>Understanding Radian Measure</a:t>
            </a:r>
            <a:endParaRPr lang="en-US" sz="2000" dirty="0"/>
          </a:p>
        </p:txBody>
      </p:sp>
      <p:sp>
        <p:nvSpPr>
          <p:cNvPr id="7" name="Text 4"/>
          <p:cNvSpPr/>
          <p:nvPr/>
        </p:nvSpPr>
        <p:spPr>
          <a:xfrm>
            <a:off x="1396246" y="5229344"/>
            <a:ext cx="3584019" cy="1654969"/>
          </a:xfrm>
          <a:prstGeom prst="rect">
            <a:avLst/>
          </a:prstGeom>
          <a:noFill/>
          <a:ln/>
        </p:spPr>
        <p:txBody>
          <a:bodyPr wrap="square" lIns="0" tIns="0" rIns="0" bIns="0" rtlCol="0" anchor="t"/>
          <a:lstStyle/>
          <a:p>
            <a:pPr marL="0" indent="0">
              <a:lnSpc>
                <a:spcPts val="2600"/>
              </a:lnSpc>
              <a:buNone/>
            </a:pPr>
            <a:r>
              <a:rPr lang="en-US" sz="1600" dirty="0">
                <a:solidFill>
                  <a:srgbClr val="405449"/>
                </a:solidFill>
                <a:latin typeface="Nobile" pitchFamily="34" charset="0"/>
                <a:ea typeface="Nobile" pitchFamily="34" charset="-122"/>
                <a:cs typeface="Nobile" pitchFamily="34" charset="-120"/>
              </a:rPr>
              <a:t>Radian measure represents angles as the ratio of arc length to radius. It's crucial for understanding trigonometric functions in their entirety.</a:t>
            </a:r>
            <a:endParaRPr lang="en-US" sz="1600" dirty="0"/>
          </a:p>
        </p:txBody>
      </p:sp>
      <p:sp>
        <p:nvSpPr>
          <p:cNvPr id="8" name="Shape 5"/>
          <p:cNvSpPr/>
          <p:nvPr/>
        </p:nvSpPr>
        <p:spPr>
          <a:xfrm>
            <a:off x="5187077" y="4458772"/>
            <a:ext cx="465415" cy="465415"/>
          </a:xfrm>
          <a:prstGeom prst="roundRect">
            <a:avLst>
              <a:gd name="adj" fmla="val 40008"/>
            </a:avLst>
          </a:prstGeom>
          <a:solidFill>
            <a:srgbClr val="E8F3E8"/>
          </a:solidFill>
          <a:ln/>
        </p:spPr>
      </p:sp>
      <p:sp>
        <p:nvSpPr>
          <p:cNvPr id="9" name="Text 6"/>
          <p:cNvSpPr/>
          <p:nvPr/>
        </p:nvSpPr>
        <p:spPr>
          <a:xfrm>
            <a:off x="5318284" y="4536281"/>
            <a:ext cx="202883" cy="310396"/>
          </a:xfrm>
          <a:prstGeom prst="rect">
            <a:avLst/>
          </a:prstGeom>
          <a:noFill/>
          <a:ln/>
        </p:spPr>
        <p:txBody>
          <a:bodyPr wrap="none" lIns="0" tIns="0" rIns="0" bIns="0" rtlCol="0" anchor="t"/>
          <a:lstStyle/>
          <a:p>
            <a:pPr marL="0" indent="0" algn="ctr">
              <a:lnSpc>
                <a:spcPts val="2400"/>
              </a:lnSpc>
              <a:buNone/>
            </a:pPr>
            <a:r>
              <a:rPr lang="en-US" sz="2400" b="1" dirty="0">
                <a:solidFill>
                  <a:srgbClr val="405449"/>
                </a:solidFill>
                <a:latin typeface="Fraunces Extra Bold" pitchFamily="34" charset="0"/>
                <a:ea typeface="Fraunces Extra Bold" pitchFamily="34" charset="-122"/>
                <a:cs typeface="Fraunces Extra Bold" pitchFamily="34" charset="-120"/>
              </a:rPr>
              <a:t>2</a:t>
            </a:r>
            <a:endParaRPr lang="en-US" sz="2400" dirty="0"/>
          </a:p>
        </p:txBody>
      </p:sp>
      <p:sp>
        <p:nvSpPr>
          <p:cNvPr id="10" name="Text 7"/>
          <p:cNvSpPr/>
          <p:nvPr/>
        </p:nvSpPr>
        <p:spPr>
          <a:xfrm>
            <a:off x="5859304" y="4458772"/>
            <a:ext cx="3343751" cy="323255"/>
          </a:xfrm>
          <a:prstGeom prst="rect">
            <a:avLst/>
          </a:prstGeom>
          <a:noFill/>
          <a:ln/>
        </p:spPr>
        <p:txBody>
          <a:bodyPr wrap="none" lIns="0" tIns="0" rIns="0" bIns="0" rtlCol="0" anchor="t"/>
          <a:lstStyle/>
          <a:p>
            <a:pPr marL="0" indent="0">
              <a:lnSpc>
                <a:spcPts val="2500"/>
              </a:lnSpc>
              <a:buNone/>
            </a:pPr>
            <a:r>
              <a:rPr lang="en-US" sz="2000" b="1" dirty="0">
                <a:solidFill>
                  <a:srgbClr val="405449"/>
                </a:solidFill>
                <a:latin typeface="Fraunces Extra Bold" pitchFamily="34" charset="0"/>
                <a:ea typeface="Fraunces Extra Bold" pitchFamily="34" charset="-122"/>
                <a:cs typeface="Fraunces Extra Bold" pitchFamily="34" charset="-120"/>
              </a:rPr>
              <a:t>Unit Circle as a Reference</a:t>
            </a:r>
            <a:endParaRPr lang="en-US" sz="2000" dirty="0"/>
          </a:p>
        </p:txBody>
      </p:sp>
      <p:sp>
        <p:nvSpPr>
          <p:cNvPr id="11" name="Text 8"/>
          <p:cNvSpPr/>
          <p:nvPr/>
        </p:nvSpPr>
        <p:spPr>
          <a:xfrm>
            <a:off x="5859304" y="4906089"/>
            <a:ext cx="3584019" cy="1985962"/>
          </a:xfrm>
          <a:prstGeom prst="rect">
            <a:avLst/>
          </a:prstGeom>
          <a:noFill/>
          <a:ln/>
        </p:spPr>
        <p:txBody>
          <a:bodyPr wrap="square" lIns="0" tIns="0" rIns="0" bIns="0" rtlCol="0" anchor="t"/>
          <a:lstStyle/>
          <a:p>
            <a:pPr marL="0" indent="0">
              <a:lnSpc>
                <a:spcPts val="2600"/>
              </a:lnSpc>
              <a:buNone/>
            </a:pPr>
            <a:r>
              <a:rPr lang="en-US" sz="1600" dirty="0">
                <a:solidFill>
                  <a:srgbClr val="405449"/>
                </a:solidFill>
                <a:latin typeface="Nobile" pitchFamily="34" charset="0"/>
                <a:ea typeface="Nobile" pitchFamily="34" charset="-122"/>
                <a:cs typeface="Nobile" pitchFamily="34" charset="-120"/>
              </a:rPr>
              <a:t>The unit circle is a powerful tool for visualizing trigonometric functions and their values across different angles. It allows us to understand the cyclical nature of these functions.</a:t>
            </a:r>
            <a:endParaRPr lang="en-US" sz="1600" dirty="0"/>
          </a:p>
        </p:txBody>
      </p:sp>
      <p:sp>
        <p:nvSpPr>
          <p:cNvPr id="12" name="Shape 9"/>
          <p:cNvSpPr/>
          <p:nvPr/>
        </p:nvSpPr>
        <p:spPr>
          <a:xfrm>
            <a:off x="9650135" y="4458772"/>
            <a:ext cx="465415" cy="465415"/>
          </a:xfrm>
          <a:prstGeom prst="roundRect">
            <a:avLst>
              <a:gd name="adj" fmla="val 40008"/>
            </a:avLst>
          </a:prstGeom>
          <a:solidFill>
            <a:srgbClr val="E8F3E8"/>
          </a:solidFill>
          <a:ln/>
        </p:spPr>
      </p:sp>
      <p:sp>
        <p:nvSpPr>
          <p:cNvPr id="13" name="Text 10"/>
          <p:cNvSpPr/>
          <p:nvPr/>
        </p:nvSpPr>
        <p:spPr>
          <a:xfrm>
            <a:off x="9789081" y="4536281"/>
            <a:ext cx="187523" cy="310396"/>
          </a:xfrm>
          <a:prstGeom prst="rect">
            <a:avLst/>
          </a:prstGeom>
          <a:noFill/>
          <a:ln/>
        </p:spPr>
        <p:txBody>
          <a:bodyPr wrap="none" lIns="0" tIns="0" rIns="0" bIns="0" rtlCol="0" anchor="t"/>
          <a:lstStyle/>
          <a:p>
            <a:pPr marL="0" indent="0" algn="ctr">
              <a:lnSpc>
                <a:spcPts val="2400"/>
              </a:lnSpc>
              <a:buNone/>
            </a:pPr>
            <a:r>
              <a:rPr lang="en-US" sz="2400" b="1" dirty="0">
                <a:solidFill>
                  <a:srgbClr val="405449"/>
                </a:solidFill>
                <a:latin typeface="Fraunces Extra Bold" pitchFamily="34" charset="0"/>
                <a:ea typeface="Fraunces Extra Bold" pitchFamily="34" charset="-122"/>
                <a:cs typeface="Fraunces Extra Bold" pitchFamily="34" charset="-120"/>
              </a:rPr>
              <a:t>3</a:t>
            </a:r>
            <a:endParaRPr lang="en-US" sz="2400" dirty="0"/>
          </a:p>
        </p:txBody>
      </p:sp>
      <p:sp>
        <p:nvSpPr>
          <p:cNvPr id="14" name="Text 11"/>
          <p:cNvSpPr/>
          <p:nvPr/>
        </p:nvSpPr>
        <p:spPr>
          <a:xfrm>
            <a:off x="10322362" y="4458772"/>
            <a:ext cx="3584019" cy="646509"/>
          </a:xfrm>
          <a:prstGeom prst="rect">
            <a:avLst/>
          </a:prstGeom>
          <a:noFill/>
          <a:ln/>
        </p:spPr>
        <p:txBody>
          <a:bodyPr wrap="square" lIns="0" tIns="0" rIns="0" bIns="0" rtlCol="0" anchor="t"/>
          <a:lstStyle/>
          <a:p>
            <a:pPr marL="0" indent="0">
              <a:lnSpc>
                <a:spcPts val="2500"/>
              </a:lnSpc>
              <a:buNone/>
            </a:pPr>
            <a:r>
              <a:rPr lang="en-US" sz="2000" b="1" dirty="0">
                <a:solidFill>
                  <a:srgbClr val="405449"/>
                </a:solidFill>
                <a:latin typeface="Fraunces Extra Bold" pitchFamily="34" charset="0"/>
                <a:ea typeface="Fraunces Extra Bold" pitchFamily="34" charset="-122"/>
                <a:cs typeface="Fraunces Extra Bold" pitchFamily="34" charset="-120"/>
              </a:rPr>
              <a:t>Connecting Angles and Coordinates</a:t>
            </a:r>
            <a:endParaRPr lang="en-US" sz="2000" dirty="0"/>
          </a:p>
        </p:txBody>
      </p:sp>
      <p:sp>
        <p:nvSpPr>
          <p:cNvPr id="15" name="Text 12"/>
          <p:cNvSpPr/>
          <p:nvPr/>
        </p:nvSpPr>
        <p:spPr>
          <a:xfrm>
            <a:off x="10322362" y="5229344"/>
            <a:ext cx="3584019" cy="2316956"/>
          </a:xfrm>
          <a:prstGeom prst="rect">
            <a:avLst/>
          </a:prstGeom>
          <a:noFill/>
          <a:ln/>
        </p:spPr>
        <p:txBody>
          <a:bodyPr wrap="square" lIns="0" tIns="0" rIns="0" bIns="0" rtlCol="0" anchor="t"/>
          <a:lstStyle/>
          <a:p>
            <a:pPr marL="0" indent="0">
              <a:lnSpc>
                <a:spcPts val="2600"/>
              </a:lnSpc>
              <a:buNone/>
            </a:pPr>
            <a:r>
              <a:rPr lang="en-US" sz="1600" dirty="0">
                <a:solidFill>
                  <a:srgbClr val="405449"/>
                </a:solidFill>
                <a:latin typeface="Nobile" pitchFamily="34" charset="0"/>
                <a:ea typeface="Nobile" pitchFamily="34" charset="-122"/>
                <a:cs typeface="Nobile" pitchFamily="34" charset="-120"/>
              </a:rPr>
              <a:t>The unit circle enables us to connect angles in radians with corresponding coordinates on the circle, offering a visual representation of the relationship between angles and trigonometric functions.</a:t>
            </a:r>
            <a:endParaRPr lang="en-US" sz="1600" dirty="0"/>
          </a:p>
        </p:txBody>
      </p:sp>
      <p:pic>
        <p:nvPicPr>
          <p:cNvPr id="17" name="Picture 16">
            <a:extLst>
              <a:ext uri="{FF2B5EF4-FFF2-40B4-BE49-F238E27FC236}">
                <a16:creationId xmlns:a16="http://schemas.microsoft.com/office/drawing/2014/main" id="{BF0340D0-0941-4ABF-B78E-343EE4771171}"/>
              </a:ext>
            </a:extLst>
          </p:cNvPr>
          <p:cNvPicPr>
            <a:picLocks noChangeAspect="1"/>
          </p:cNvPicPr>
          <p:nvPr/>
        </p:nvPicPr>
        <p:blipFill>
          <a:blip r:embed="rId4"/>
          <a:stretch>
            <a:fillRect/>
          </a:stretch>
        </p:blipFill>
        <p:spPr>
          <a:xfrm>
            <a:off x="11738110" y="7449026"/>
            <a:ext cx="2810267" cy="666843"/>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651272" y="743545"/>
            <a:ext cx="7841456" cy="1163241"/>
          </a:xfrm>
          <a:prstGeom prst="rect">
            <a:avLst/>
          </a:prstGeom>
          <a:noFill/>
          <a:ln/>
        </p:spPr>
        <p:txBody>
          <a:bodyPr wrap="square" lIns="0" tIns="0" rIns="0" bIns="0" rtlCol="0" anchor="t"/>
          <a:lstStyle/>
          <a:p>
            <a:pPr marL="0" indent="0">
              <a:lnSpc>
                <a:spcPts val="4550"/>
              </a:lnSpc>
              <a:buNone/>
            </a:pPr>
            <a:r>
              <a:rPr lang="en-US" sz="3650" b="1" dirty="0">
                <a:solidFill>
                  <a:srgbClr val="3B4540"/>
                </a:solidFill>
                <a:latin typeface="Fraunces Extra Bold" pitchFamily="34" charset="0"/>
                <a:ea typeface="Fraunces Extra Bold" pitchFamily="34" charset="-122"/>
                <a:cs typeface="Fraunces Extra Bold" pitchFamily="34" charset="-120"/>
              </a:rPr>
              <a:t>Right Triangle Trigonometry: Solving for Sides and Angles</a:t>
            </a:r>
            <a:endParaRPr lang="en-US" sz="3650" dirty="0"/>
          </a:p>
        </p:txBody>
      </p:sp>
      <p:pic>
        <p:nvPicPr>
          <p:cNvPr id="4" name="Image 1" descr="preencoded.png"/>
          <p:cNvPicPr>
            <a:picLocks noChangeAspect="1"/>
          </p:cNvPicPr>
          <p:nvPr/>
        </p:nvPicPr>
        <p:blipFill>
          <a:blip r:embed="rId4"/>
          <a:stretch>
            <a:fillRect/>
          </a:stretch>
        </p:blipFill>
        <p:spPr>
          <a:xfrm>
            <a:off x="651272" y="2185868"/>
            <a:ext cx="930473" cy="1965127"/>
          </a:xfrm>
          <a:prstGeom prst="rect">
            <a:avLst/>
          </a:prstGeom>
        </p:spPr>
      </p:pic>
      <p:sp>
        <p:nvSpPr>
          <p:cNvPr id="5" name="Text 1"/>
          <p:cNvSpPr/>
          <p:nvPr/>
        </p:nvSpPr>
        <p:spPr>
          <a:xfrm>
            <a:off x="1860828" y="2371963"/>
            <a:ext cx="2326243" cy="290751"/>
          </a:xfrm>
          <a:prstGeom prst="rect">
            <a:avLst/>
          </a:prstGeom>
          <a:noFill/>
          <a:ln/>
        </p:spPr>
        <p:txBody>
          <a:bodyPr wrap="none" lIns="0" tIns="0" rIns="0" bIns="0" rtlCol="0" anchor="t"/>
          <a:lstStyle/>
          <a:p>
            <a:pPr marL="0" indent="0" algn="l">
              <a:lnSpc>
                <a:spcPts val="2250"/>
              </a:lnSpc>
              <a:buNone/>
            </a:pPr>
            <a:r>
              <a:rPr lang="en-US" sz="1800" b="1" dirty="0">
                <a:solidFill>
                  <a:srgbClr val="405449"/>
                </a:solidFill>
                <a:latin typeface="Fraunces Extra Bold" pitchFamily="34" charset="0"/>
                <a:ea typeface="Fraunces Extra Bold" pitchFamily="34" charset="-122"/>
                <a:cs typeface="Fraunces Extra Bold" pitchFamily="34" charset="-120"/>
              </a:rPr>
              <a:t>SOH CAH TOA</a:t>
            </a:r>
            <a:endParaRPr lang="en-US" sz="1800" dirty="0"/>
          </a:p>
        </p:txBody>
      </p:sp>
      <p:sp>
        <p:nvSpPr>
          <p:cNvPr id="6" name="Text 2"/>
          <p:cNvSpPr/>
          <p:nvPr/>
        </p:nvSpPr>
        <p:spPr>
          <a:xfrm>
            <a:off x="1860828" y="2774275"/>
            <a:ext cx="6631900" cy="1190625"/>
          </a:xfrm>
          <a:prstGeom prst="rect">
            <a:avLst/>
          </a:prstGeom>
          <a:noFill/>
          <a:ln/>
        </p:spPr>
        <p:txBody>
          <a:bodyPr wrap="square" lIns="0" tIns="0" rIns="0" bIns="0" rtlCol="0" anchor="t"/>
          <a:lstStyle/>
          <a:p>
            <a:pPr marL="0" indent="0" algn="l">
              <a:lnSpc>
                <a:spcPts val="2300"/>
              </a:lnSpc>
              <a:buNone/>
            </a:pPr>
            <a:r>
              <a:rPr lang="en-US" sz="1450" dirty="0">
                <a:solidFill>
                  <a:srgbClr val="405449"/>
                </a:solidFill>
                <a:latin typeface="Nobile" pitchFamily="34" charset="0"/>
                <a:ea typeface="Nobile" pitchFamily="34" charset="-122"/>
                <a:cs typeface="Nobile" pitchFamily="34" charset="-120"/>
              </a:rPr>
              <a:t>Remember the acronym SOH CAH TOA to easily recall the relationships between sides and angles in a right triangle. It represents Sine, Opposite, Hypotenuse; Cosine, Adjacent, Hypotenuse; and Tangent, Opposite, Adjacent.</a:t>
            </a:r>
            <a:endParaRPr lang="en-US" sz="1450" dirty="0"/>
          </a:p>
        </p:txBody>
      </p:sp>
      <p:pic>
        <p:nvPicPr>
          <p:cNvPr id="7" name="Image 2" descr="preencoded.png"/>
          <p:cNvPicPr>
            <a:picLocks noChangeAspect="1"/>
          </p:cNvPicPr>
          <p:nvPr/>
        </p:nvPicPr>
        <p:blipFill>
          <a:blip r:embed="rId5"/>
          <a:stretch>
            <a:fillRect/>
          </a:stretch>
        </p:blipFill>
        <p:spPr>
          <a:xfrm>
            <a:off x="651272" y="4150995"/>
            <a:ext cx="930473" cy="1667470"/>
          </a:xfrm>
          <a:prstGeom prst="rect">
            <a:avLst/>
          </a:prstGeom>
        </p:spPr>
      </p:pic>
      <p:sp>
        <p:nvSpPr>
          <p:cNvPr id="8" name="Text 3"/>
          <p:cNvSpPr/>
          <p:nvPr/>
        </p:nvSpPr>
        <p:spPr>
          <a:xfrm>
            <a:off x="1860828" y="4337090"/>
            <a:ext cx="2778323" cy="290751"/>
          </a:xfrm>
          <a:prstGeom prst="rect">
            <a:avLst/>
          </a:prstGeom>
          <a:noFill/>
          <a:ln/>
        </p:spPr>
        <p:txBody>
          <a:bodyPr wrap="none" lIns="0" tIns="0" rIns="0" bIns="0" rtlCol="0" anchor="t"/>
          <a:lstStyle/>
          <a:p>
            <a:pPr marL="0" indent="0" algn="l">
              <a:lnSpc>
                <a:spcPts val="2250"/>
              </a:lnSpc>
              <a:buNone/>
            </a:pPr>
            <a:r>
              <a:rPr lang="en-US" sz="1800" b="1" dirty="0">
                <a:solidFill>
                  <a:srgbClr val="405449"/>
                </a:solidFill>
                <a:latin typeface="Fraunces Extra Bold" pitchFamily="34" charset="0"/>
                <a:ea typeface="Fraunces Extra Bold" pitchFamily="34" charset="-122"/>
                <a:cs typeface="Fraunces Extra Bold" pitchFamily="34" charset="-120"/>
              </a:rPr>
              <a:t>Finding Unknown Sides</a:t>
            </a:r>
            <a:endParaRPr lang="en-US" sz="1800" dirty="0"/>
          </a:p>
        </p:txBody>
      </p:sp>
      <p:sp>
        <p:nvSpPr>
          <p:cNvPr id="9" name="Text 4"/>
          <p:cNvSpPr/>
          <p:nvPr/>
        </p:nvSpPr>
        <p:spPr>
          <a:xfrm>
            <a:off x="1860828" y="4739402"/>
            <a:ext cx="6631900" cy="892969"/>
          </a:xfrm>
          <a:prstGeom prst="rect">
            <a:avLst/>
          </a:prstGeom>
          <a:noFill/>
          <a:ln/>
        </p:spPr>
        <p:txBody>
          <a:bodyPr wrap="square" lIns="0" tIns="0" rIns="0" bIns="0" rtlCol="0" anchor="t"/>
          <a:lstStyle/>
          <a:p>
            <a:pPr marL="0" indent="0" algn="l">
              <a:lnSpc>
                <a:spcPts val="2300"/>
              </a:lnSpc>
              <a:buNone/>
            </a:pPr>
            <a:r>
              <a:rPr lang="en-US" sz="1450" dirty="0">
                <a:solidFill>
                  <a:srgbClr val="405449"/>
                </a:solidFill>
                <a:latin typeface="Nobile" pitchFamily="34" charset="0"/>
                <a:ea typeface="Nobile" pitchFamily="34" charset="-122"/>
                <a:cs typeface="Nobile" pitchFamily="34" charset="-120"/>
              </a:rPr>
              <a:t>Using trigonometric functions, we can solve for the lengths of unknown sides in a right triangle when we know one side and one angle. The known angle and side determine the trigonometric function to use.</a:t>
            </a:r>
            <a:endParaRPr lang="en-US" sz="1450" dirty="0"/>
          </a:p>
        </p:txBody>
      </p:sp>
      <p:pic>
        <p:nvPicPr>
          <p:cNvPr id="10" name="Image 3" descr="preencoded.png"/>
          <p:cNvPicPr>
            <a:picLocks noChangeAspect="1"/>
          </p:cNvPicPr>
          <p:nvPr/>
        </p:nvPicPr>
        <p:blipFill>
          <a:blip r:embed="rId6"/>
          <a:stretch>
            <a:fillRect/>
          </a:stretch>
        </p:blipFill>
        <p:spPr>
          <a:xfrm>
            <a:off x="651272" y="5818465"/>
            <a:ext cx="930473" cy="1667470"/>
          </a:xfrm>
          <a:prstGeom prst="rect">
            <a:avLst/>
          </a:prstGeom>
        </p:spPr>
      </p:pic>
      <p:sp>
        <p:nvSpPr>
          <p:cNvPr id="11" name="Text 5"/>
          <p:cNvSpPr/>
          <p:nvPr/>
        </p:nvSpPr>
        <p:spPr>
          <a:xfrm>
            <a:off x="1860828" y="6004560"/>
            <a:ext cx="3556516" cy="290751"/>
          </a:xfrm>
          <a:prstGeom prst="rect">
            <a:avLst/>
          </a:prstGeom>
          <a:noFill/>
          <a:ln/>
        </p:spPr>
        <p:txBody>
          <a:bodyPr wrap="none" lIns="0" tIns="0" rIns="0" bIns="0" rtlCol="0" anchor="t"/>
          <a:lstStyle/>
          <a:p>
            <a:pPr marL="0" indent="0" algn="l">
              <a:lnSpc>
                <a:spcPts val="2250"/>
              </a:lnSpc>
              <a:buNone/>
            </a:pPr>
            <a:r>
              <a:rPr lang="en-US" sz="1800" b="1" dirty="0">
                <a:solidFill>
                  <a:srgbClr val="405449"/>
                </a:solidFill>
                <a:latin typeface="Fraunces Extra Bold" pitchFamily="34" charset="0"/>
                <a:ea typeface="Fraunces Extra Bold" pitchFamily="34" charset="-122"/>
                <a:cs typeface="Fraunces Extra Bold" pitchFamily="34" charset="-120"/>
              </a:rPr>
              <a:t>Determining Unknown Angles</a:t>
            </a:r>
            <a:endParaRPr lang="en-US" sz="1800" dirty="0"/>
          </a:p>
        </p:txBody>
      </p:sp>
      <p:sp>
        <p:nvSpPr>
          <p:cNvPr id="12" name="Text 6"/>
          <p:cNvSpPr/>
          <p:nvPr/>
        </p:nvSpPr>
        <p:spPr>
          <a:xfrm>
            <a:off x="1860828" y="6406872"/>
            <a:ext cx="6631900" cy="892969"/>
          </a:xfrm>
          <a:prstGeom prst="rect">
            <a:avLst/>
          </a:prstGeom>
          <a:noFill/>
          <a:ln/>
        </p:spPr>
        <p:txBody>
          <a:bodyPr wrap="square" lIns="0" tIns="0" rIns="0" bIns="0" rtlCol="0" anchor="t"/>
          <a:lstStyle/>
          <a:p>
            <a:pPr marL="0" indent="0" algn="l">
              <a:lnSpc>
                <a:spcPts val="2300"/>
              </a:lnSpc>
              <a:buNone/>
            </a:pPr>
            <a:r>
              <a:rPr lang="en-US" sz="1450" dirty="0">
                <a:solidFill>
                  <a:srgbClr val="405449"/>
                </a:solidFill>
                <a:latin typeface="Nobile" pitchFamily="34" charset="0"/>
                <a:ea typeface="Nobile" pitchFamily="34" charset="-122"/>
                <a:cs typeface="Nobile" pitchFamily="34" charset="-120"/>
              </a:rPr>
              <a:t>Inverse trigonometric functions, such as arcsine, arccosine, and arctangent, allow us to determine the measure of an unknown angle when two sides of a right triangle are known.</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088618" y="644723"/>
            <a:ext cx="7939564" cy="1075373"/>
          </a:xfrm>
          <a:prstGeom prst="rect">
            <a:avLst/>
          </a:prstGeom>
          <a:noFill/>
          <a:ln/>
        </p:spPr>
        <p:txBody>
          <a:bodyPr wrap="square" lIns="0" tIns="0" rIns="0" bIns="0" rtlCol="0" anchor="t"/>
          <a:lstStyle/>
          <a:p>
            <a:pPr marL="0" indent="0">
              <a:lnSpc>
                <a:spcPts val="4200"/>
              </a:lnSpc>
              <a:buNone/>
            </a:pPr>
            <a:r>
              <a:rPr lang="en-US" sz="3350" b="1" dirty="0">
                <a:solidFill>
                  <a:srgbClr val="3B4540"/>
                </a:solidFill>
                <a:latin typeface="Fraunces Extra Bold" pitchFamily="34" charset="0"/>
                <a:ea typeface="Fraunces Extra Bold" pitchFamily="34" charset="-122"/>
                <a:cs typeface="Fraunces Extra Bold" pitchFamily="34" charset="-120"/>
              </a:rPr>
              <a:t>Inverse Trigonometric Functions: Arcsine, Arccosine, and Arctangent</a:t>
            </a:r>
            <a:endParaRPr lang="en-US" sz="3350" dirty="0"/>
          </a:p>
        </p:txBody>
      </p:sp>
      <p:pic>
        <p:nvPicPr>
          <p:cNvPr id="4" name="Image 1" descr="preencoded.png"/>
          <p:cNvPicPr>
            <a:picLocks noChangeAspect="1"/>
          </p:cNvPicPr>
          <p:nvPr/>
        </p:nvPicPr>
        <p:blipFill>
          <a:blip r:embed="rId4"/>
          <a:stretch>
            <a:fillRect/>
          </a:stretch>
        </p:blipFill>
        <p:spPr>
          <a:xfrm>
            <a:off x="6088618" y="1978104"/>
            <a:ext cx="430173" cy="430173"/>
          </a:xfrm>
          <a:prstGeom prst="rect">
            <a:avLst/>
          </a:prstGeom>
        </p:spPr>
      </p:pic>
      <p:sp>
        <p:nvSpPr>
          <p:cNvPr id="5" name="Text 1"/>
          <p:cNvSpPr/>
          <p:nvPr/>
        </p:nvSpPr>
        <p:spPr>
          <a:xfrm>
            <a:off x="6088618" y="2580323"/>
            <a:ext cx="2150864" cy="268843"/>
          </a:xfrm>
          <a:prstGeom prst="rect">
            <a:avLst/>
          </a:prstGeom>
          <a:noFill/>
          <a:ln/>
        </p:spPr>
        <p:txBody>
          <a:bodyPr wrap="none" lIns="0" tIns="0" rIns="0" bIns="0" rtlCol="0" anchor="t"/>
          <a:lstStyle/>
          <a:p>
            <a:pPr marL="0" indent="0" algn="l">
              <a:lnSpc>
                <a:spcPts val="2100"/>
              </a:lnSpc>
              <a:buNone/>
            </a:pPr>
            <a:r>
              <a:rPr lang="en-US" sz="1650" b="1" dirty="0">
                <a:solidFill>
                  <a:srgbClr val="405449"/>
                </a:solidFill>
                <a:latin typeface="Fraunces Extra Bold" pitchFamily="34" charset="0"/>
                <a:ea typeface="Fraunces Extra Bold" pitchFamily="34" charset="-122"/>
                <a:cs typeface="Fraunces Extra Bold" pitchFamily="34" charset="-120"/>
              </a:rPr>
              <a:t>Arcsine (sin⁻¹)</a:t>
            </a:r>
            <a:endParaRPr lang="en-US" sz="1650" dirty="0"/>
          </a:p>
        </p:txBody>
      </p:sp>
      <p:sp>
        <p:nvSpPr>
          <p:cNvPr id="6" name="Text 2"/>
          <p:cNvSpPr/>
          <p:nvPr/>
        </p:nvSpPr>
        <p:spPr>
          <a:xfrm>
            <a:off x="6088618" y="2952393"/>
            <a:ext cx="7939564" cy="550545"/>
          </a:xfrm>
          <a:prstGeom prst="rect">
            <a:avLst/>
          </a:prstGeom>
          <a:noFill/>
          <a:ln/>
        </p:spPr>
        <p:txBody>
          <a:bodyPr wrap="square" lIns="0" tIns="0" rIns="0" bIns="0" rtlCol="0" anchor="t"/>
          <a:lstStyle/>
          <a:p>
            <a:pPr marL="0" indent="0" algn="l">
              <a:lnSpc>
                <a:spcPts val="2150"/>
              </a:lnSpc>
              <a:buNone/>
            </a:pPr>
            <a:r>
              <a:rPr lang="en-US" sz="1350" dirty="0">
                <a:solidFill>
                  <a:srgbClr val="405449"/>
                </a:solidFill>
                <a:latin typeface="Nobile" pitchFamily="34" charset="0"/>
                <a:ea typeface="Nobile" pitchFamily="34" charset="-122"/>
                <a:cs typeface="Nobile" pitchFamily="34" charset="-120"/>
              </a:rPr>
              <a:t>Arcsine is used to find the angle whose sine is a given value. For example, arcsin(0.5) equals 30 degrees, as the sine of 30 degrees is 0.5.</a:t>
            </a:r>
            <a:endParaRPr lang="en-US" sz="1350" dirty="0"/>
          </a:p>
        </p:txBody>
      </p:sp>
      <p:pic>
        <p:nvPicPr>
          <p:cNvPr id="7" name="Image 2" descr="preencoded.png"/>
          <p:cNvPicPr>
            <a:picLocks noChangeAspect="1"/>
          </p:cNvPicPr>
          <p:nvPr/>
        </p:nvPicPr>
        <p:blipFill>
          <a:blip r:embed="rId5"/>
          <a:stretch>
            <a:fillRect/>
          </a:stretch>
        </p:blipFill>
        <p:spPr>
          <a:xfrm>
            <a:off x="6088618" y="4019074"/>
            <a:ext cx="430173" cy="430173"/>
          </a:xfrm>
          <a:prstGeom prst="rect">
            <a:avLst/>
          </a:prstGeom>
        </p:spPr>
      </p:pic>
      <p:sp>
        <p:nvSpPr>
          <p:cNvPr id="8" name="Text 3"/>
          <p:cNvSpPr/>
          <p:nvPr/>
        </p:nvSpPr>
        <p:spPr>
          <a:xfrm>
            <a:off x="6088618" y="4621292"/>
            <a:ext cx="2150864" cy="268843"/>
          </a:xfrm>
          <a:prstGeom prst="rect">
            <a:avLst/>
          </a:prstGeom>
          <a:noFill/>
          <a:ln/>
        </p:spPr>
        <p:txBody>
          <a:bodyPr wrap="none" lIns="0" tIns="0" rIns="0" bIns="0" rtlCol="0" anchor="t"/>
          <a:lstStyle/>
          <a:p>
            <a:pPr marL="0" indent="0" algn="l">
              <a:lnSpc>
                <a:spcPts val="2100"/>
              </a:lnSpc>
              <a:buNone/>
            </a:pPr>
            <a:r>
              <a:rPr lang="en-US" sz="1650" b="1" dirty="0">
                <a:solidFill>
                  <a:srgbClr val="405449"/>
                </a:solidFill>
                <a:latin typeface="Fraunces Extra Bold" pitchFamily="34" charset="0"/>
                <a:ea typeface="Fraunces Extra Bold" pitchFamily="34" charset="-122"/>
                <a:cs typeface="Fraunces Extra Bold" pitchFamily="34" charset="-120"/>
              </a:rPr>
              <a:t>Arccosine (cos⁻¹)</a:t>
            </a:r>
            <a:endParaRPr lang="en-US" sz="1650" dirty="0"/>
          </a:p>
        </p:txBody>
      </p:sp>
      <p:sp>
        <p:nvSpPr>
          <p:cNvPr id="9" name="Text 4"/>
          <p:cNvSpPr/>
          <p:nvPr/>
        </p:nvSpPr>
        <p:spPr>
          <a:xfrm>
            <a:off x="6088618" y="4993362"/>
            <a:ext cx="7939564" cy="550545"/>
          </a:xfrm>
          <a:prstGeom prst="rect">
            <a:avLst/>
          </a:prstGeom>
          <a:noFill/>
          <a:ln/>
        </p:spPr>
        <p:txBody>
          <a:bodyPr wrap="square" lIns="0" tIns="0" rIns="0" bIns="0" rtlCol="0" anchor="t"/>
          <a:lstStyle/>
          <a:p>
            <a:pPr marL="0" indent="0" algn="l">
              <a:lnSpc>
                <a:spcPts val="2150"/>
              </a:lnSpc>
              <a:buNone/>
            </a:pPr>
            <a:r>
              <a:rPr lang="en-US" sz="1350" dirty="0">
                <a:solidFill>
                  <a:srgbClr val="405449"/>
                </a:solidFill>
                <a:latin typeface="Nobile" pitchFamily="34" charset="0"/>
                <a:ea typeface="Nobile" pitchFamily="34" charset="-122"/>
                <a:cs typeface="Nobile" pitchFamily="34" charset="-120"/>
              </a:rPr>
              <a:t>Arccosine is used to find the angle whose cosine is a given value. For example, arccos(0.866) equals 30 degrees, as the cosine of 30 degrees is 0.866.</a:t>
            </a:r>
            <a:endParaRPr lang="en-US" sz="1350" dirty="0"/>
          </a:p>
        </p:txBody>
      </p:sp>
      <p:pic>
        <p:nvPicPr>
          <p:cNvPr id="10" name="Image 3" descr="preencoded.png"/>
          <p:cNvPicPr>
            <a:picLocks noChangeAspect="1"/>
          </p:cNvPicPr>
          <p:nvPr/>
        </p:nvPicPr>
        <p:blipFill>
          <a:blip r:embed="rId6"/>
          <a:stretch>
            <a:fillRect/>
          </a:stretch>
        </p:blipFill>
        <p:spPr>
          <a:xfrm>
            <a:off x="6088618" y="6060043"/>
            <a:ext cx="430173" cy="430173"/>
          </a:xfrm>
          <a:prstGeom prst="rect">
            <a:avLst/>
          </a:prstGeom>
        </p:spPr>
      </p:pic>
      <p:sp>
        <p:nvSpPr>
          <p:cNvPr id="11" name="Text 5"/>
          <p:cNvSpPr/>
          <p:nvPr/>
        </p:nvSpPr>
        <p:spPr>
          <a:xfrm>
            <a:off x="6088618" y="6662261"/>
            <a:ext cx="2150864" cy="268843"/>
          </a:xfrm>
          <a:prstGeom prst="rect">
            <a:avLst/>
          </a:prstGeom>
          <a:noFill/>
          <a:ln/>
        </p:spPr>
        <p:txBody>
          <a:bodyPr wrap="none" lIns="0" tIns="0" rIns="0" bIns="0" rtlCol="0" anchor="t"/>
          <a:lstStyle/>
          <a:p>
            <a:pPr marL="0" indent="0" algn="l">
              <a:lnSpc>
                <a:spcPts val="2100"/>
              </a:lnSpc>
              <a:buNone/>
            </a:pPr>
            <a:r>
              <a:rPr lang="en-US" sz="1650" b="1" dirty="0">
                <a:solidFill>
                  <a:srgbClr val="405449"/>
                </a:solidFill>
                <a:latin typeface="Fraunces Extra Bold" pitchFamily="34" charset="0"/>
                <a:ea typeface="Fraunces Extra Bold" pitchFamily="34" charset="-122"/>
                <a:cs typeface="Fraunces Extra Bold" pitchFamily="34" charset="-120"/>
              </a:rPr>
              <a:t>Arctangent (tan⁻¹)</a:t>
            </a:r>
            <a:endParaRPr lang="en-US" sz="1650" dirty="0"/>
          </a:p>
        </p:txBody>
      </p:sp>
      <p:sp>
        <p:nvSpPr>
          <p:cNvPr id="12" name="Text 6"/>
          <p:cNvSpPr/>
          <p:nvPr/>
        </p:nvSpPr>
        <p:spPr>
          <a:xfrm>
            <a:off x="6088618" y="7034332"/>
            <a:ext cx="7939564" cy="550545"/>
          </a:xfrm>
          <a:prstGeom prst="rect">
            <a:avLst/>
          </a:prstGeom>
          <a:noFill/>
          <a:ln/>
        </p:spPr>
        <p:txBody>
          <a:bodyPr wrap="square" lIns="0" tIns="0" rIns="0" bIns="0" rtlCol="0" anchor="t"/>
          <a:lstStyle/>
          <a:p>
            <a:pPr marL="0" indent="0" algn="l">
              <a:lnSpc>
                <a:spcPts val="2150"/>
              </a:lnSpc>
              <a:buNone/>
            </a:pPr>
            <a:r>
              <a:rPr lang="en-US" sz="1350" dirty="0">
                <a:solidFill>
                  <a:srgbClr val="405449"/>
                </a:solidFill>
                <a:latin typeface="Nobile" pitchFamily="34" charset="0"/>
                <a:ea typeface="Nobile" pitchFamily="34" charset="-122"/>
                <a:cs typeface="Nobile" pitchFamily="34" charset="-120"/>
              </a:rPr>
              <a:t>Arctangent is used to find the angle whose tangent is a given value. For example, arctan(1) equals 45 degrees, as the tangent of 45 degrees is 1.</a:t>
            </a:r>
            <a:endParaRPr lang="en-US" sz="1350" dirty="0"/>
          </a:p>
        </p:txBody>
      </p:sp>
      <p:pic>
        <p:nvPicPr>
          <p:cNvPr id="14" name="Picture 13">
            <a:extLst>
              <a:ext uri="{FF2B5EF4-FFF2-40B4-BE49-F238E27FC236}">
                <a16:creationId xmlns:a16="http://schemas.microsoft.com/office/drawing/2014/main" id="{97A6A75C-3C17-474E-B43D-8DD161AF1363}"/>
              </a:ext>
            </a:extLst>
          </p:cNvPr>
          <p:cNvPicPr>
            <a:picLocks noChangeAspect="1"/>
          </p:cNvPicPr>
          <p:nvPr/>
        </p:nvPicPr>
        <p:blipFill>
          <a:blip r:embed="rId7"/>
          <a:stretch>
            <a:fillRect/>
          </a:stretch>
        </p:blipFill>
        <p:spPr>
          <a:xfrm>
            <a:off x="11820133" y="7537636"/>
            <a:ext cx="2810267" cy="66684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48070" y="922258"/>
            <a:ext cx="7647861" cy="1335881"/>
          </a:xfrm>
          <a:prstGeom prst="rect">
            <a:avLst/>
          </a:prstGeom>
          <a:noFill/>
          <a:ln/>
        </p:spPr>
        <p:txBody>
          <a:bodyPr wrap="square" lIns="0" tIns="0" rIns="0" bIns="0" rtlCol="0" anchor="t"/>
          <a:lstStyle/>
          <a:p>
            <a:pPr marL="0" indent="0">
              <a:lnSpc>
                <a:spcPts val="5250"/>
              </a:lnSpc>
              <a:buNone/>
            </a:pPr>
            <a:r>
              <a:rPr lang="en-US" sz="4200" b="1" dirty="0">
                <a:solidFill>
                  <a:srgbClr val="3B4540"/>
                </a:solidFill>
                <a:latin typeface="Fraunces Extra Bold" pitchFamily="34" charset="0"/>
                <a:ea typeface="Fraunces Extra Bold" pitchFamily="34" charset="-122"/>
                <a:cs typeface="Fraunces Extra Bold" pitchFamily="34" charset="-120"/>
              </a:rPr>
              <a:t>Trigonometric Identities: Foundational Relationships</a:t>
            </a:r>
            <a:endParaRPr lang="en-US" sz="4200" dirty="0"/>
          </a:p>
        </p:txBody>
      </p:sp>
      <p:sp>
        <p:nvSpPr>
          <p:cNvPr id="4" name="Shape 1"/>
          <p:cNvSpPr/>
          <p:nvPr/>
        </p:nvSpPr>
        <p:spPr>
          <a:xfrm>
            <a:off x="748070" y="2578775"/>
            <a:ext cx="3717131" cy="2599373"/>
          </a:xfrm>
          <a:prstGeom prst="roundRect">
            <a:avLst>
              <a:gd name="adj" fmla="val 7401"/>
            </a:avLst>
          </a:prstGeom>
          <a:solidFill>
            <a:srgbClr val="E8F3E8"/>
          </a:solidFill>
          <a:ln/>
        </p:spPr>
      </p:sp>
      <p:sp>
        <p:nvSpPr>
          <p:cNvPr id="5" name="Text 2"/>
          <p:cNvSpPr/>
          <p:nvPr/>
        </p:nvSpPr>
        <p:spPr>
          <a:xfrm>
            <a:off x="961787" y="2792492"/>
            <a:ext cx="2911912" cy="333970"/>
          </a:xfrm>
          <a:prstGeom prst="rect">
            <a:avLst/>
          </a:prstGeom>
          <a:noFill/>
          <a:ln/>
        </p:spPr>
        <p:txBody>
          <a:bodyPr wrap="none" lIns="0" tIns="0" rIns="0" bIns="0" rtlCol="0" anchor="t"/>
          <a:lstStyle/>
          <a:p>
            <a:pPr marL="0" indent="0">
              <a:lnSpc>
                <a:spcPts val="2600"/>
              </a:lnSpc>
              <a:buNone/>
            </a:pPr>
            <a:r>
              <a:rPr lang="en-US" sz="2100" b="1" dirty="0">
                <a:solidFill>
                  <a:srgbClr val="405449"/>
                </a:solidFill>
                <a:latin typeface="Fraunces Extra Bold" pitchFamily="34" charset="0"/>
                <a:ea typeface="Fraunces Extra Bold" pitchFamily="34" charset="-122"/>
                <a:cs typeface="Fraunces Extra Bold" pitchFamily="34" charset="-120"/>
              </a:rPr>
              <a:t>Pythagorean Identity</a:t>
            </a:r>
            <a:endParaRPr lang="en-US" sz="2100" dirty="0"/>
          </a:p>
        </p:txBody>
      </p:sp>
      <p:sp>
        <p:nvSpPr>
          <p:cNvPr id="6" name="Text 3"/>
          <p:cNvSpPr/>
          <p:nvPr/>
        </p:nvSpPr>
        <p:spPr>
          <a:xfrm>
            <a:off x="961787" y="3254693"/>
            <a:ext cx="3289697" cy="1367790"/>
          </a:xfrm>
          <a:prstGeom prst="rect">
            <a:avLst/>
          </a:prstGeom>
          <a:noFill/>
          <a:ln/>
        </p:spPr>
        <p:txBody>
          <a:bodyPr wrap="square" lIns="0" tIns="0" rIns="0" bIns="0" rtlCol="0" anchor="t"/>
          <a:lstStyle/>
          <a:p>
            <a:pPr marL="0" indent="0">
              <a:lnSpc>
                <a:spcPts val="2650"/>
              </a:lnSpc>
              <a:buNone/>
            </a:pPr>
            <a:r>
              <a:rPr lang="en-US" sz="1650" dirty="0">
                <a:solidFill>
                  <a:srgbClr val="405449"/>
                </a:solidFill>
                <a:latin typeface="Nobile" pitchFamily="34" charset="0"/>
                <a:ea typeface="Nobile" pitchFamily="34" charset="-122"/>
                <a:cs typeface="Nobile" pitchFamily="34" charset="-120"/>
              </a:rPr>
              <a:t>sin²θ + cos²θ = 1. This identity is based on the Pythagorean theorem and holds true for any angle θ.</a:t>
            </a:r>
            <a:endParaRPr lang="en-US" sz="1650" dirty="0"/>
          </a:p>
        </p:txBody>
      </p:sp>
      <p:sp>
        <p:nvSpPr>
          <p:cNvPr id="7" name="Shape 4"/>
          <p:cNvSpPr/>
          <p:nvPr/>
        </p:nvSpPr>
        <p:spPr>
          <a:xfrm>
            <a:off x="4678918" y="2578775"/>
            <a:ext cx="3717131" cy="2599373"/>
          </a:xfrm>
          <a:prstGeom prst="roundRect">
            <a:avLst>
              <a:gd name="adj" fmla="val 7401"/>
            </a:avLst>
          </a:prstGeom>
          <a:solidFill>
            <a:srgbClr val="E8F3E8"/>
          </a:solidFill>
          <a:ln/>
        </p:spPr>
      </p:sp>
      <p:sp>
        <p:nvSpPr>
          <p:cNvPr id="8" name="Text 5"/>
          <p:cNvSpPr/>
          <p:nvPr/>
        </p:nvSpPr>
        <p:spPr>
          <a:xfrm>
            <a:off x="4892635" y="2792492"/>
            <a:ext cx="2672001" cy="333970"/>
          </a:xfrm>
          <a:prstGeom prst="rect">
            <a:avLst/>
          </a:prstGeom>
          <a:noFill/>
          <a:ln/>
        </p:spPr>
        <p:txBody>
          <a:bodyPr wrap="none" lIns="0" tIns="0" rIns="0" bIns="0" rtlCol="0" anchor="t"/>
          <a:lstStyle/>
          <a:p>
            <a:pPr marL="0" indent="0">
              <a:lnSpc>
                <a:spcPts val="2600"/>
              </a:lnSpc>
              <a:buNone/>
            </a:pPr>
            <a:r>
              <a:rPr lang="en-US" sz="2100" b="1" dirty="0">
                <a:solidFill>
                  <a:srgbClr val="405449"/>
                </a:solidFill>
                <a:latin typeface="Fraunces Extra Bold" pitchFamily="34" charset="0"/>
                <a:ea typeface="Fraunces Extra Bold" pitchFamily="34" charset="-122"/>
                <a:cs typeface="Fraunces Extra Bold" pitchFamily="34" charset="-120"/>
              </a:rPr>
              <a:t>Quotient Identities</a:t>
            </a:r>
            <a:endParaRPr lang="en-US" sz="2100" dirty="0"/>
          </a:p>
        </p:txBody>
      </p:sp>
      <p:sp>
        <p:nvSpPr>
          <p:cNvPr id="9" name="Text 6"/>
          <p:cNvSpPr/>
          <p:nvPr/>
        </p:nvSpPr>
        <p:spPr>
          <a:xfrm>
            <a:off x="4892635" y="3254693"/>
            <a:ext cx="3289697" cy="1709738"/>
          </a:xfrm>
          <a:prstGeom prst="rect">
            <a:avLst/>
          </a:prstGeom>
          <a:noFill/>
          <a:ln/>
        </p:spPr>
        <p:txBody>
          <a:bodyPr wrap="square" lIns="0" tIns="0" rIns="0" bIns="0" rtlCol="0" anchor="t"/>
          <a:lstStyle/>
          <a:p>
            <a:pPr marL="0" indent="0">
              <a:lnSpc>
                <a:spcPts val="2650"/>
              </a:lnSpc>
              <a:buNone/>
            </a:pPr>
            <a:r>
              <a:rPr lang="en-US" sz="1650" dirty="0">
                <a:solidFill>
                  <a:srgbClr val="405449"/>
                </a:solidFill>
                <a:latin typeface="Nobile" pitchFamily="34" charset="0"/>
                <a:ea typeface="Nobile" pitchFamily="34" charset="-122"/>
                <a:cs typeface="Nobile" pitchFamily="34" charset="-120"/>
              </a:rPr>
              <a:t>tanθ = sinθ/cosθ, cotθ = cosθ/sinθ. These identities relate the tangent and cotangent functions to sine and cosine.</a:t>
            </a:r>
            <a:endParaRPr lang="en-US" sz="1650" dirty="0"/>
          </a:p>
        </p:txBody>
      </p:sp>
      <p:sp>
        <p:nvSpPr>
          <p:cNvPr id="10" name="Shape 7"/>
          <p:cNvSpPr/>
          <p:nvPr/>
        </p:nvSpPr>
        <p:spPr>
          <a:xfrm>
            <a:off x="748070" y="5391864"/>
            <a:ext cx="7647861" cy="1915478"/>
          </a:xfrm>
          <a:prstGeom prst="roundRect">
            <a:avLst>
              <a:gd name="adj" fmla="val 10044"/>
            </a:avLst>
          </a:prstGeom>
          <a:solidFill>
            <a:srgbClr val="E8F3E8"/>
          </a:solidFill>
          <a:ln/>
        </p:spPr>
      </p:sp>
      <p:sp>
        <p:nvSpPr>
          <p:cNvPr id="11" name="Text 8"/>
          <p:cNvSpPr/>
          <p:nvPr/>
        </p:nvSpPr>
        <p:spPr>
          <a:xfrm>
            <a:off x="961787" y="5605582"/>
            <a:ext cx="2843213" cy="333970"/>
          </a:xfrm>
          <a:prstGeom prst="rect">
            <a:avLst/>
          </a:prstGeom>
          <a:noFill/>
          <a:ln/>
        </p:spPr>
        <p:txBody>
          <a:bodyPr wrap="none" lIns="0" tIns="0" rIns="0" bIns="0" rtlCol="0" anchor="t"/>
          <a:lstStyle/>
          <a:p>
            <a:pPr marL="0" indent="0">
              <a:lnSpc>
                <a:spcPts val="2600"/>
              </a:lnSpc>
              <a:buNone/>
            </a:pPr>
            <a:r>
              <a:rPr lang="en-US" sz="2100" b="1" dirty="0">
                <a:solidFill>
                  <a:srgbClr val="405449"/>
                </a:solidFill>
                <a:latin typeface="Fraunces Extra Bold" pitchFamily="34" charset="0"/>
                <a:ea typeface="Fraunces Extra Bold" pitchFamily="34" charset="-122"/>
                <a:cs typeface="Fraunces Extra Bold" pitchFamily="34" charset="-120"/>
              </a:rPr>
              <a:t>Reciprocal Identities</a:t>
            </a:r>
            <a:endParaRPr lang="en-US" sz="2100" dirty="0"/>
          </a:p>
        </p:txBody>
      </p:sp>
      <p:sp>
        <p:nvSpPr>
          <p:cNvPr id="12" name="Text 9"/>
          <p:cNvSpPr/>
          <p:nvPr/>
        </p:nvSpPr>
        <p:spPr>
          <a:xfrm>
            <a:off x="961787" y="6067782"/>
            <a:ext cx="7220426" cy="1025843"/>
          </a:xfrm>
          <a:prstGeom prst="rect">
            <a:avLst/>
          </a:prstGeom>
          <a:noFill/>
          <a:ln/>
        </p:spPr>
        <p:txBody>
          <a:bodyPr wrap="square" lIns="0" tIns="0" rIns="0" bIns="0" rtlCol="0" anchor="t"/>
          <a:lstStyle/>
          <a:p>
            <a:pPr marL="0" indent="0">
              <a:lnSpc>
                <a:spcPts val="2650"/>
              </a:lnSpc>
              <a:buNone/>
            </a:pPr>
            <a:r>
              <a:rPr lang="en-US" sz="1650" dirty="0">
                <a:solidFill>
                  <a:srgbClr val="405449"/>
                </a:solidFill>
                <a:latin typeface="Nobile" pitchFamily="34" charset="0"/>
                <a:ea typeface="Nobile" pitchFamily="34" charset="-122"/>
                <a:cs typeface="Nobile" pitchFamily="34" charset="-120"/>
              </a:rPr>
              <a:t>cscθ = 1/sinθ, secθ = 1/cosθ, cotθ = 1/tanθ. These identities define the cosecant, secant, and cotangent functions as reciprocals of sine, cosine, and tangent, respectively.</a:t>
            </a:r>
            <a:endParaRPr lang="en-US" sz="1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147316" y="655915"/>
            <a:ext cx="7822168" cy="1180386"/>
          </a:xfrm>
          <a:prstGeom prst="rect">
            <a:avLst/>
          </a:prstGeom>
          <a:noFill/>
          <a:ln/>
        </p:spPr>
        <p:txBody>
          <a:bodyPr wrap="square" lIns="0" tIns="0" rIns="0" bIns="0" rtlCol="0" anchor="t"/>
          <a:lstStyle/>
          <a:p>
            <a:pPr marL="0" indent="0">
              <a:lnSpc>
                <a:spcPts val="4600"/>
              </a:lnSpc>
              <a:buNone/>
            </a:pPr>
            <a:r>
              <a:rPr lang="en-US" sz="3700" b="1" dirty="0">
                <a:solidFill>
                  <a:srgbClr val="3B4540"/>
                </a:solidFill>
                <a:latin typeface="Fraunces Extra Bold" pitchFamily="34" charset="0"/>
                <a:ea typeface="Fraunces Extra Bold" pitchFamily="34" charset="-122"/>
                <a:cs typeface="Fraunces Extra Bold" pitchFamily="34" charset="-120"/>
              </a:rPr>
              <a:t>Applications of Trigonometry: From Surveying to Navigation</a:t>
            </a:r>
            <a:endParaRPr lang="en-US" sz="3700" dirty="0"/>
          </a:p>
        </p:txBody>
      </p:sp>
      <p:sp>
        <p:nvSpPr>
          <p:cNvPr id="4" name="Shape 1"/>
          <p:cNvSpPr/>
          <p:nvPr/>
        </p:nvSpPr>
        <p:spPr>
          <a:xfrm>
            <a:off x="6419136" y="2119551"/>
            <a:ext cx="22860" cy="5454015"/>
          </a:xfrm>
          <a:prstGeom prst="roundRect">
            <a:avLst>
              <a:gd name="adj" fmla="val 743568"/>
            </a:avLst>
          </a:prstGeom>
          <a:solidFill>
            <a:srgbClr val="CED9CE"/>
          </a:solidFill>
          <a:ln/>
        </p:spPr>
      </p:sp>
      <p:sp>
        <p:nvSpPr>
          <p:cNvPr id="5" name="Shape 2"/>
          <p:cNvSpPr/>
          <p:nvPr/>
        </p:nvSpPr>
        <p:spPr>
          <a:xfrm>
            <a:off x="6620173" y="2532936"/>
            <a:ext cx="660916" cy="22860"/>
          </a:xfrm>
          <a:prstGeom prst="roundRect">
            <a:avLst>
              <a:gd name="adj" fmla="val 743568"/>
            </a:avLst>
          </a:prstGeom>
          <a:solidFill>
            <a:srgbClr val="CED9CE"/>
          </a:solidFill>
          <a:ln/>
        </p:spPr>
      </p:sp>
      <p:sp>
        <p:nvSpPr>
          <p:cNvPr id="6" name="Shape 3"/>
          <p:cNvSpPr/>
          <p:nvPr/>
        </p:nvSpPr>
        <p:spPr>
          <a:xfrm>
            <a:off x="6218099" y="2331958"/>
            <a:ext cx="424934" cy="424934"/>
          </a:xfrm>
          <a:prstGeom prst="roundRect">
            <a:avLst>
              <a:gd name="adj" fmla="val 40001"/>
            </a:avLst>
          </a:prstGeom>
          <a:solidFill>
            <a:srgbClr val="E8F3E8"/>
          </a:solidFill>
          <a:ln/>
        </p:spPr>
      </p:sp>
      <p:sp>
        <p:nvSpPr>
          <p:cNvPr id="7" name="Text 4"/>
          <p:cNvSpPr/>
          <p:nvPr/>
        </p:nvSpPr>
        <p:spPr>
          <a:xfrm>
            <a:off x="6359902" y="2402800"/>
            <a:ext cx="141327" cy="283250"/>
          </a:xfrm>
          <a:prstGeom prst="rect">
            <a:avLst/>
          </a:prstGeom>
          <a:noFill/>
          <a:ln/>
        </p:spPr>
        <p:txBody>
          <a:bodyPr wrap="none" lIns="0" tIns="0" rIns="0" bIns="0" rtlCol="0" anchor="t"/>
          <a:lstStyle/>
          <a:p>
            <a:pPr marL="0" indent="0" algn="ctr">
              <a:lnSpc>
                <a:spcPts val="2200"/>
              </a:lnSpc>
              <a:buNone/>
            </a:pPr>
            <a:r>
              <a:rPr lang="en-US" sz="2200" b="1" dirty="0">
                <a:solidFill>
                  <a:srgbClr val="405449"/>
                </a:solidFill>
                <a:latin typeface="Fraunces Extra Bold" pitchFamily="34" charset="0"/>
                <a:ea typeface="Fraunces Extra Bold" pitchFamily="34" charset="-122"/>
                <a:cs typeface="Fraunces Extra Bold" pitchFamily="34" charset="-120"/>
              </a:rPr>
              <a:t>1</a:t>
            </a:r>
            <a:endParaRPr lang="en-US" sz="2200" dirty="0"/>
          </a:p>
        </p:txBody>
      </p:sp>
      <p:sp>
        <p:nvSpPr>
          <p:cNvPr id="8" name="Text 5"/>
          <p:cNvSpPr/>
          <p:nvPr/>
        </p:nvSpPr>
        <p:spPr>
          <a:xfrm>
            <a:off x="7469267" y="2308384"/>
            <a:ext cx="2360771" cy="295037"/>
          </a:xfrm>
          <a:prstGeom prst="rect">
            <a:avLst/>
          </a:prstGeom>
          <a:noFill/>
          <a:ln/>
        </p:spPr>
        <p:txBody>
          <a:bodyPr wrap="none" lIns="0" tIns="0" rIns="0" bIns="0" rtlCol="0" anchor="t"/>
          <a:lstStyle/>
          <a:p>
            <a:pPr marL="0" indent="0" algn="l">
              <a:lnSpc>
                <a:spcPts val="2300"/>
              </a:lnSpc>
              <a:buNone/>
            </a:pPr>
            <a:r>
              <a:rPr lang="en-US" sz="1850" b="1" dirty="0">
                <a:solidFill>
                  <a:srgbClr val="405449"/>
                </a:solidFill>
                <a:latin typeface="Fraunces Extra Bold" pitchFamily="34" charset="0"/>
                <a:ea typeface="Fraunces Extra Bold" pitchFamily="34" charset="-122"/>
                <a:cs typeface="Fraunces Extra Bold" pitchFamily="34" charset="-120"/>
              </a:rPr>
              <a:t>Surveying</a:t>
            </a:r>
            <a:endParaRPr lang="en-US" sz="1850" dirty="0"/>
          </a:p>
        </p:txBody>
      </p:sp>
      <p:sp>
        <p:nvSpPr>
          <p:cNvPr id="9" name="Text 6"/>
          <p:cNvSpPr/>
          <p:nvPr/>
        </p:nvSpPr>
        <p:spPr>
          <a:xfrm>
            <a:off x="7469267" y="2716649"/>
            <a:ext cx="6500217" cy="906185"/>
          </a:xfrm>
          <a:prstGeom prst="rect">
            <a:avLst/>
          </a:prstGeom>
          <a:noFill/>
          <a:ln/>
        </p:spPr>
        <p:txBody>
          <a:bodyPr wrap="square" lIns="0" tIns="0" rIns="0" bIns="0" rtlCol="0" anchor="t"/>
          <a:lstStyle/>
          <a:p>
            <a:pPr marL="0" indent="0" algn="l">
              <a:lnSpc>
                <a:spcPts val="2350"/>
              </a:lnSpc>
              <a:buNone/>
            </a:pPr>
            <a:r>
              <a:rPr lang="en-US" sz="1450" dirty="0">
                <a:solidFill>
                  <a:srgbClr val="405449"/>
                </a:solidFill>
                <a:latin typeface="Nobile" pitchFamily="34" charset="0"/>
                <a:ea typeface="Nobile" pitchFamily="34" charset="-122"/>
                <a:cs typeface="Nobile" pitchFamily="34" charset="-120"/>
              </a:rPr>
              <a:t>Trigonometry is crucial in surveying to determine distances, elevations, and angles. Surveyors use trigonometric functions and measurements to create accurate maps and plans.</a:t>
            </a:r>
            <a:endParaRPr lang="en-US" sz="1450" dirty="0"/>
          </a:p>
        </p:txBody>
      </p:sp>
      <p:sp>
        <p:nvSpPr>
          <p:cNvPr id="10" name="Shape 7"/>
          <p:cNvSpPr/>
          <p:nvPr/>
        </p:nvSpPr>
        <p:spPr>
          <a:xfrm>
            <a:off x="6620173" y="4413885"/>
            <a:ext cx="660916" cy="22860"/>
          </a:xfrm>
          <a:prstGeom prst="roundRect">
            <a:avLst>
              <a:gd name="adj" fmla="val 743568"/>
            </a:avLst>
          </a:prstGeom>
          <a:solidFill>
            <a:srgbClr val="CED9CE"/>
          </a:solidFill>
          <a:ln/>
        </p:spPr>
      </p:sp>
      <p:sp>
        <p:nvSpPr>
          <p:cNvPr id="11" name="Shape 8"/>
          <p:cNvSpPr/>
          <p:nvPr/>
        </p:nvSpPr>
        <p:spPr>
          <a:xfrm>
            <a:off x="6218099" y="4212907"/>
            <a:ext cx="424934" cy="424934"/>
          </a:xfrm>
          <a:prstGeom prst="roundRect">
            <a:avLst>
              <a:gd name="adj" fmla="val 40001"/>
            </a:avLst>
          </a:prstGeom>
          <a:solidFill>
            <a:srgbClr val="E8F3E8"/>
          </a:solidFill>
          <a:ln/>
        </p:spPr>
      </p:sp>
      <p:sp>
        <p:nvSpPr>
          <p:cNvPr id="12" name="Text 9"/>
          <p:cNvSpPr/>
          <p:nvPr/>
        </p:nvSpPr>
        <p:spPr>
          <a:xfrm>
            <a:off x="6337995" y="4283750"/>
            <a:ext cx="185142" cy="283250"/>
          </a:xfrm>
          <a:prstGeom prst="rect">
            <a:avLst/>
          </a:prstGeom>
          <a:noFill/>
          <a:ln/>
        </p:spPr>
        <p:txBody>
          <a:bodyPr wrap="none" lIns="0" tIns="0" rIns="0" bIns="0" rtlCol="0" anchor="t"/>
          <a:lstStyle/>
          <a:p>
            <a:pPr marL="0" indent="0" algn="ctr">
              <a:lnSpc>
                <a:spcPts val="2200"/>
              </a:lnSpc>
              <a:buNone/>
            </a:pPr>
            <a:r>
              <a:rPr lang="en-US" sz="2200" b="1" dirty="0">
                <a:solidFill>
                  <a:srgbClr val="405449"/>
                </a:solidFill>
                <a:latin typeface="Fraunces Extra Bold" pitchFamily="34" charset="0"/>
                <a:ea typeface="Fraunces Extra Bold" pitchFamily="34" charset="-122"/>
                <a:cs typeface="Fraunces Extra Bold" pitchFamily="34" charset="-120"/>
              </a:rPr>
              <a:t>2</a:t>
            </a:r>
            <a:endParaRPr lang="en-US" sz="2200" dirty="0"/>
          </a:p>
        </p:txBody>
      </p:sp>
      <p:sp>
        <p:nvSpPr>
          <p:cNvPr id="13" name="Text 10"/>
          <p:cNvSpPr/>
          <p:nvPr/>
        </p:nvSpPr>
        <p:spPr>
          <a:xfrm>
            <a:off x="7469267" y="4189333"/>
            <a:ext cx="2360771" cy="295037"/>
          </a:xfrm>
          <a:prstGeom prst="rect">
            <a:avLst/>
          </a:prstGeom>
          <a:noFill/>
          <a:ln/>
        </p:spPr>
        <p:txBody>
          <a:bodyPr wrap="none" lIns="0" tIns="0" rIns="0" bIns="0" rtlCol="0" anchor="t"/>
          <a:lstStyle/>
          <a:p>
            <a:pPr marL="0" indent="0" algn="l">
              <a:lnSpc>
                <a:spcPts val="2300"/>
              </a:lnSpc>
              <a:buNone/>
            </a:pPr>
            <a:r>
              <a:rPr lang="en-US" sz="1850" b="1" dirty="0">
                <a:solidFill>
                  <a:srgbClr val="405449"/>
                </a:solidFill>
                <a:latin typeface="Fraunces Extra Bold" pitchFamily="34" charset="0"/>
                <a:ea typeface="Fraunces Extra Bold" pitchFamily="34" charset="-122"/>
                <a:cs typeface="Fraunces Extra Bold" pitchFamily="34" charset="-120"/>
              </a:rPr>
              <a:t>Navigation</a:t>
            </a:r>
            <a:endParaRPr lang="en-US" sz="1850" dirty="0"/>
          </a:p>
        </p:txBody>
      </p:sp>
      <p:sp>
        <p:nvSpPr>
          <p:cNvPr id="14" name="Text 11"/>
          <p:cNvSpPr/>
          <p:nvPr/>
        </p:nvSpPr>
        <p:spPr>
          <a:xfrm>
            <a:off x="7469267" y="4597598"/>
            <a:ext cx="6500217" cy="906185"/>
          </a:xfrm>
          <a:prstGeom prst="rect">
            <a:avLst/>
          </a:prstGeom>
          <a:noFill/>
          <a:ln/>
        </p:spPr>
        <p:txBody>
          <a:bodyPr wrap="square" lIns="0" tIns="0" rIns="0" bIns="0" rtlCol="0" anchor="t"/>
          <a:lstStyle/>
          <a:p>
            <a:pPr marL="0" indent="0" algn="l">
              <a:lnSpc>
                <a:spcPts val="2350"/>
              </a:lnSpc>
              <a:buNone/>
            </a:pPr>
            <a:r>
              <a:rPr lang="en-US" sz="1450" dirty="0">
                <a:solidFill>
                  <a:srgbClr val="405449"/>
                </a:solidFill>
                <a:latin typeface="Nobile" pitchFamily="34" charset="0"/>
                <a:ea typeface="Nobile" pitchFamily="34" charset="-122"/>
                <a:cs typeface="Nobile" pitchFamily="34" charset="-120"/>
              </a:rPr>
              <a:t>Navigators rely on trigonometry to calculate courses, distances, and positions. From sailing ships to guiding aircraft, trigonometry plays a vital role in navigation.</a:t>
            </a:r>
            <a:endParaRPr lang="en-US" sz="1450" dirty="0"/>
          </a:p>
        </p:txBody>
      </p:sp>
      <p:sp>
        <p:nvSpPr>
          <p:cNvPr id="15" name="Shape 12"/>
          <p:cNvSpPr/>
          <p:nvPr/>
        </p:nvSpPr>
        <p:spPr>
          <a:xfrm>
            <a:off x="6620173" y="6294834"/>
            <a:ext cx="660916" cy="22860"/>
          </a:xfrm>
          <a:prstGeom prst="roundRect">
            <a:avLst>
              <a:gd name="adj" fmla="val 743568"/>
            </a:avLst>
          </a:prstGeom>
          <a:solidFill>
            <a:srgbClr val="CED9CE"/>
          </a:solidFill>
          <a:ln/>
        </p:spPr>
      </p:sp>
      <p:sp>
        <p:nvSpPr>
          <p:cNvPr id="16" name="Shape 13"/>
          <p:cNvSpPr/>
          <p:nvPr/>
        </p:nvSpPr>
        <p:spPr>
          <a:xfrm>
            <a:off x="6218099" y="6093857"/>
            <a:ext cx="424934" cy="424934"/>
          </a:xfrm>
          <a:prstGeom prst="roundRect">
            <a:avLst>
              <a:gd name="adj" fmla="val 40001"/>
            </a:avLst>
          </a:prstGeom>
          <a:solidFill>
            <a:srgbClr val="E8F3E8"/>
          </a:solidFill>
          <a:ln/>
        </p:spPr>
      </p:sp>
      <p:sp>
        <p:nvSpPr>
          <p:cNvPr id="17" name="Text 14"/>
          <p:cNvSpPr/>
          <p:nvPr/>
        </p:nvSpPr>
        <p:spPr>
          <a:xfrm>
            <a:off x="6345019" y="6164699"/>
            <a:ext cx="171093" cy="283250"/>
          </a:xfrm>
          <a:prstGeom prst="rect">
            <a:avLst/>
          </a:prstGeom>
          <a:noFill/>
          <a:ln/>
        </p:spPr>
        <p:txBody>
          <a:bodyPr wrap="none" lIns="0" tIns="0" rIns="0" bIns="0" rtlCol="0" anchor="t"/>
          <a:lstStyle/>
          <a:p>
            <a:pPr marL="0" indent="0" algn="ctr">
              <a:lnSpc>
                <a:spcPts val="2200"/>
              </a:lnSpc>
              <a:buNone/>
            </a:pPr>
            <a:r>
              <a:rPr lang="en-US" sz="2200" b="1" dirty="0">
                <a:solidFill>
                  <a:srgbClr val="405449"/>
                </a:solidFill>
                <a:latin typeface="Fraunces Extra Bold" pitchFamily="34" charset="0"/>
                <a:ea typeface="Fraunces Extra Bold" pitchFamily="34" charset="-122"/>
                <a:cs typeface="Fraunces Extra Bold" pitchFamily="34" charset="-120"/>
              </a:rPr>
              <a:t>3</a:t>
            </a:r>
            <a:endParaRPr lang="en-US" sz="2200" dirty="0"/>
          </a:p>
        </p:txBody>
      </p:sp>
      <p:sp>
        <p:nvSpPr>
          <p:cNvPr id="18" name="Text 15"/>
          <p:cNvSpPr/>
          <p:nvPr/>
        </p:nvSpPr>
        <p:spPr>
          <a:xfrm>
            <a:off x="7469267" y="6070283"/>
            <a:ext cx="2360771" cy="295037"/>
          </a:xfrm>
          <a:prstGeom prst="rect">
            <a:avLst/>
          </a:prstGeom>
          <a:noFill/>
          <a:ln/>
        </p:spPr>
        <p:txBody>
          <a:bodyPr wrap="none" lIns="0" tIns="0" rIns="0" bIns="0" rtlCol="0" anchor="t"/>
          <a:lstStyle/>
          <a:p>
            <a:pPr marL="0" indent="0" algn="l">
              <a:lnSpc>
                <a:spcPts val="2300"/>
              </a:lnSpc>
              <a:buNone/>
            </a:pPr>
            <a:r>
              <a:rPr lang="en-US" sz="1850" b="1" dirty="0">
                <a:solidFill>
                  <a:srgbClr val="405449"/>
                </a:solidFill>
                <a:latin typeface="Fraunces Extra Bold" pitchFamily="34" charset="0"/>
                <a:ea typeface="Fraunces Extra Bold" pitchFamily="34" charset="-122"/>
                <a:cs typeface="Fraunces Extra Bold" pitchFamily="34" charset="-120"/>
              </a:rPr>
              <a:t>Engineering</a:t>
            </a:r>
            <a:endParaRPr lang="en-US" sz="1850" dirty="0"/>
          </a:p>
        </p:txBody>
      </p:sp>
      <p:sp>
        <p:nvSpPr>
          <p:cNvPr id="19" name="Text 16"/>
          <p:cNvSpPr/>
          <p:nvPr/>
        </p:nvSpPr>
        <p:spPr>
          <a:xfrm>
            <a:off x="7469267" y="6478548"/>
            <a:ext cx="6500217" cy="906185"/>
          </a:xfrm>
          <a:prstGeom prst="rect">
            <a:avLst/>
          </a:prstGeom>
          <a:noFill/>
          <a:ln/>
        </p:spPr>
        <p:txBody>
          <a:bodyPr wrap="square" lIns="0" tIns="0" rIns="0" bIns="0" rtlCol="0" anchor="t"/>
          <a:lstStyle/>
          <a:p>
            <a:pPr marL="0" indent="0" algn="l">
              <a:lnSpc>
                <a:spcPts val="2350"/>
              </a:lnSpc>
              <a:buNone/>
            </a:pPr>
            <a:r>
              <a:rPr lang="en-US" sz="1450" dirty="0">
                <a:solidFill>
                  <a:srgbClr val="405449"/>
                </a:solidFill>
                <a:latin typeface="Nobile" pitchFamily="34" charset="0"/>
                <a:ea typeface="Nobile" pitchFamily="34" charset="-122"/>
                <a:cs typeface="Nobile" pitchFamily="34" charset="-120"/>
              </a:rPr>
              <a:t>Trigonometry is essential in engineering to design and analyze structures, bridges, and other constructions. It helps determine forces, angles, and stresses in these structures.</a:t>
            </a:r>
            <a:endParaRPr lang="en-US" sz="1450" dirty="0"/>
          </a:p>
        </p:txBody>
      </p:sp>
      <p:pic>
        <p:nvPicPr>
          <p:cNvPr id="21" name="Picture 20">
            <a:extLst>
              <a:ext uri="{FF2B5EF4-FFF2-40B4-BE49-F238E27FC236}">
                <a16:creationId xmlns:a16="http://schemas.microsoft.com/office/drawing/2014/main" id="{AEE6B08E-ACA7-4CCF-B20E-CABCF18EC81A}"/>
              </a:ext>
            </a:extLst>
          </p:cNvPr>
          <p:cNvPicPr>
            <a:picLocks noChangeAspect="1"/>
          </p:cNvPicPr>
          <p:nvPr/>
        </p:nvPicPr>
        <p:blipFill>
          <a:blip r:embed="rId4"/>
          <a:stretch>
            <a:fillRect/>
          </a:stretch>
        </p:blipFill>
        <p:spPr>
          <a:xfrm>
            <a:off x="11820133" y="7462792"/>
            <a:ext cx="2810267" cy="666843"/>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570548" y="448747"/>
            <a:ext cx="8002905" cy="1018699"/>
          </a:xfrm>
          <a:prstGeom prst="rect">
            <a:avLst/>
          </a:prstGeom>
          <a:noFill/>
          <a:ln/>
        </p:spPr>
        <p:txBody>
          <a:bodyPr wrap="square" lIns="0" tIns="0" rIns="0" bIns="0" rtlCol="0" anchor="t"/>
          <a:lstStyle/>
          <a:p>
            <a:pPr marL="0" indent="0">
              <a:lnSpc>
                <a:spcPts val="4000"/>
              </a:lnSpc>
              <a:buNone/>
            </a:pPr>
            <a:r>
              <a:rPr lang="en-US" sz="3200" b="1" dirty="0">
                <a:solidFill>
                  <a:srgbClr val="3B4540"/>
                </a:solidFill>
                <a:latin typeface="Fraunces Extra Bold" pitchFamily="34" charset="0"/>
                <a:ea typeface="Fraunces Extra Bold" pitchFamily="34" charset="-122"/>
                <a:cs typeface="Fraunces Extra Bold" pitchFamily="34" charset="-120"/>
              </a:rPr>
              <a:t>Trigonometry in the Modern World: Exploring Relevant Use Cases</a:t>
            </a:r>
            <a:endParaRPr lang="en-US" sz="3200" dirty="0"/>
          </a:p>
        </p:txBody>
      </p:sp>
      <p:sp>
        <p:nvSpPr>
          <p:cNvPr id="4" name="Text 1"/>
          <p:cNvSpPr/>
          <p:nvPr/>
        </p:nvSpPr>
        <p:spPr>
          <a:xfrm>
            <a:off x="570548" y="1793319"/>
            <a:ext cx="8002905" cy="537924"/>
          </a:xfrm>
          <a:prstGeom prst="rect">
            <a:avLst/>
          </a:prstGeom>
          <a:noFill/>
          <a:ln/>
        </p:spPr>
        <p:txBody>
          <a:bodyPr wrap="none" lIns="0" tIns="0" rIns="0" bIns="0" rtlCol="0" anchor="t"/>
          <a:lstStyle/>
          <a:p>
            <a:pPr marL="0" indent="0" algn="ctr">
              <a:lnSpc>
                <a:spcPts val="4200"/>
              </a:lnSpc>
              <a:buNone/>
            </a:pPr>
            <a:r>
              <a:rPr lang="en-US" sz="4200" b="1" dirty="0">
                <a:solidFill>
                  <a:srgbClr val="405449"/>
                </a:solidFill>
                <a:latin typeface="Fraunces Extra Bold" pitchFamily="34" charset="0"/>
                <a:ea typeface="Fraunces Extra Bold" pitchFamily="34" charset="-122"/>
                <a:cs typeface="Fraunces Extra Bold" pitchFamily="34" charset="-120"/>
              </a:rPr>
              <a:t>3D Modeling</a:t>
            </a:r>
            <a:endParaRPr lang="en-US" sz="4200" dirty="0"/>
          </a:p>
        </p:txBody>
      </p:sp>
      <p:sp>
        <p:nvSpPr>
          <p:cNvPr id="5" name="Text 2"/>
          <p:cNvSpPr/>
          <p:nvPr/>
        </p:nvSpPr>
        <p:spPr>
          <a:xfrm>
            <a:off x="3553063" y="2534841"/>
            <a:ext cx="2037874" cy="254794"/>
          </a:xfrm>
          <a:prstGeom prst="rect">
            <a:avLst/>
          </a:prstGeom>
          <a:noFill/>
          <a:ln/>
        </p:spPr>
        <p:txBody>
          <a:bodyPr wrap="none" lIns="0" tIns="0" rIns="0" bIns="0" rtlCol="0" anchor="t"/>
          <a:lstStyle/>
          <a:p>
            <a:pPr marL="0" indent="0" algn="ctr">
              <a:lnSpc>
                <a:spcPts val="2000"/>
              </a:lnSpc>
              <a:buNone/>
            </a:pPr>
            <a:r>
              <a:rPr lang="en-US" sz="1600" b="1" dirty="0">
                <a:solidFill>
                  <a:srgbClr val="405449"/>
                </a:solidFill>
                <a:latin typeface="Fraunces Extra Bold" pitchFamily="34" charset="0"/>
                <a:ea typeface="Fraunces Extra Bold" pitchFamily="34" charset="-122"/>
                <a:cs typeface="Fraunces Extra Bold" pitchFamily="34" charset="-120"/>
              </a:rPr>
              <a:t>3D Modeling</a:t>
            </a:r>
            <a:endParaRPr lang="en-US" sz="1600" dirty="0"/>
          </a:p>
        </p:txBody>
      </p:sp>
      <p:sp>
        <p:nvSpPr>
          <p:cNvPr id="6" name="Text 3"/>
          <p:cNvSpPr/>
          <p:nvPr/>
        </p:nvSpPr>
        <p:spPr>
          <a:xfrm>
            <a:off x="570548" y="2887385"/>
            <a:ext cx="8002905" cy="521494"/>
          </a:xfrm>
          <a:prstGeom prst="rect">
            <a:avLst/>
          </a:prstGeom>
          <a:noFill/>
          <a:ln/>
        </p:spPr>
        <p:txBody>
          <a:bodyPr wrap="square" lIns="0" tIns="0" rIns="0" bIns="0" rtlCol="0" anchor="t"/>
          <a:lstStyle/>
          <a:p>
            <a:pPr marL="0" indent="0" algn="ctr">
              <a:lnSpc>
                <a:spcPts val="2050"/>
              </a:lnSpc>
              <a:buNone/>
            </a:pPr>
            <a:r>
              <a:rPr lang="en-US" sz="1250" dirty="0">
                <a:solidFill>
                  <a:srgbClr val="405449"/>
                </a:solidFill>
                <a:latin typeface="Nobile" pitchFamily="34" charset="0"/>
                <a:ea typeface="Nobile" pitchFamily="34" charset="-122"/>
                <a:cs typeface="Nobile" pitchFamily="34" charset="-120"/>
              </a:rPr>
              <a:t>Trigonometry is used in 3D modeling to create realistic and accurate representations of objects and scenes. It helps in defining the position and orientation of objects in space.</a:t>
            </a:r>
            <a:endParaRPr lang="en-US" sz="1250" dirty="0"/>
          </a:p>
        </p:txBody>
      </p:sp>
      <p:sp>
        <p:nvSpPr>
          <p:cNvPr id="7" name="Text 4"/>
          <p:cNvSpPr/>
          <p:nvPr/>
        </p:nvSpPr>
        <p:spPr>
          <a:xfrm>
            <a:off x="570548" y="3979307"/>
            <a:ext cx="8002905" cy="537924"/>
          </a:xfrm>
          <a:prstGeom prst="rect">
            <a:avLst/>
          </a:prstGeom>
          <a:noFill/>
          <a:ln/>
        </p:spPr>
        <p:txBody>
          <a:bodyPr wrap="none" lIns="0" tIns="0" rIns="0" bIns="0" rtlCol="0" anchor="t"/>
          <a:lstStyle/>
          <a:p>
            <a:pPr marL="0" indent="0" algn="ctr">
              <a:lnSpc>
                <a:spcPts val="4200"/>
              </a:lnSpc>
              <a:buNone/>
            </a:pPr>
            <a:r>
              <a:rPr lang="en-US" sz="4200" b="1" dirty="0">
                <a:solidFill>
                  <a:srgbClr val="405449"/>
                </a:solidFill>
                <a:latin typeface="Fraunces Extra Bold" pitchFamily="34" charset="0"/>
                <a:ea typeface="Fraunces Extra Bold" pitchFamily="34" charset="-122"/>
                <a:cs typeface="Fraunces Extra Bold" pitchFamily="34" charset="-120"/>
              </a:rPr>
              <a:t>Audio Processing</a:t>
            </a:r>
            <a:endParaRPr lang="en-US" sz="4200" dirty="0"/>
          </a:p>
        </p:txBody>
      </p:sp>
      <p:sp>
        <p:nvSpPr>
          <p:cNvPr id="8" name="Text 5"/>
          <p:cNvSpPr/>
          <p:nvPr/>
        </p:nvSpPr>
        <p:spPr>
          <a:xfrm>
            <a:off x="3553063" y="4720828"/>
            <a:ext cx="2037874" cy="254794"/>
          </a:xfrm>
          <a:prstGeom prst="rect">
            <a:avLst/>
          </a:prstGeom>
          <a:noFill/>
          <a:ln/>
        </p:spPr>
        <p:txBody>
          <a:bodyPr wrap="none" lIns="0" tIns="0" rIns="0" bIns="0" rtlCol="0" anchor="t"/>
          <a:lstStyle/>
          <a:p>
            <a:pPr marL="0" indent="0" algn="ctr">
              <a:lnSpc>
                <a:spcPts val="2000"/>
              </a:lnSpc>
              <a:buNone/>
            </a:pPr>
            <a:r>
              <a:rPr lang="en-US" sz="1600" b="1" dirty="0">
                <a:solidFill>
                  <a:srgbClr val="405449"/>
                </a:solidFill>
                <a:latin typeface="Fraunces Extra Bold" pitchFamily="34" charset="0"/>
                <a:ea typeface="Fraunces Extra Bold" pitchFamily="34" charset="-122"/>
                <a:cs typeface="Fraunces Extra Bold" pitchFamily="34" charset="-120"/>
              </a:rPr>
              <a:t>Audio Processing</a:t>
            </a:r>
            <a:endParaRPr lang="en-US" sz="1600" dirty="0"/>
          </a:p>
        </p:txBody>
      </p:sp>
      <p:sp>
        <p:nvSpPr>
          <p:cNvPr id="9" name="Text 6"/>
          <p:cNvSpPr/>
          <p:nvPr/>
        </p:nvSpPr>
        <p:spPr>
          <a:xfrm>
            <a:off x="570548" y="5073372"/>
            <a:ext cx="8002905" cy="521494"/>
          </a:xfrm>
          <a:prstGeom prst="rect">
            <a:avLst/>
          </a:prstGeom>
          <a:noFill/>
          <a:ln/>
        </p:spPr>
        <p:txBody>
          <a:bodyPr wrap="square" lIns="0" tIns="0" rIns="0" bIns="0" rtlCol="0" anchor="t"/>
          <a:lstStyle/>
          <a:p>
            <a:pPr marL="0" indent="0" algn="ctr">
              <a:lnSpc>
                <a:spcPts val="2050"/>
              </a:lnSpc>
              <a:buNone/>
            </a:pPr>
            <a:r>
              <a:rPr lang="en-US" sz="1250" dirty="0">
                <a:solidFill>
                  <a:srgbClr val="405449"/>
                </a:solidFill>
                <a:latin typeface="Nobile" pitchFamily="34" charset="0"/>
                <a:ea typeface="Nobile" pitchFamily="34" charset="-122"/>
                <a:cs typeface="Nobile" pitchFamily="34" charset="-120"/>
              </a:rPr>
              <a:t>Trigonometry plays a crucial role in audio processing by manipulating sound waves and signals. It's used for tasks such as filtering, equalization, and effects processing.</a:t>
            </a:r>
            <a:endParaRPr lang="en-US" sz="1250" dirty="0"/>
          </a:p>
        </p:txBody>
      </p:sp>
      <p:sp>
        <p:nvSpPr>
          <p:cNvPr id="10" name="Text 7"/>
          <p:cNvSpPr/>
          <p:nvPr/>
        </p:nvSpPr>
        <p:spPr>
          <a:xfrm>
            <a:off x="570548" y="6165294"/>
            <a:ext cx="8002905" cy="537924"/>
          </a:xfrm>
          <a:prstGeom prst="rect">
            <a:avLst/>
          </a:prstGeom>
          <a:noFill/>
          <a:ln/>
        </p:spPr>
        <p:txBody>
          <a:bodyPr wrap="none" lIns="0" tIns="0" rIns="0" bIns="0" rtlCol="0" anchor="t"/>
          <a:lstStyle/>
          <a:p>
            <a:pPr marL="0" indent="0" algn="ctr">
              <a:lnSpc>
                <a:spcPts val="4200"/>
              </a:lnSpc>
              <a:buNone/>
            </a:pPr>
            <a:r>
              <a:rPr lang="en-US" sz="4200" b="1" dirty="0">
                <a:solidFill>
                  <a:srgbClr val="405449"/>
                </a:solidFill>
                <a:latin typeface="Fraunces Extra Bold" pitchFamily="34" charset="0"/>
                <a:ea typeface="Fraunces Extra Bold" pitchFamily="34" charset="-122"/>
                <a:cs typeface="Fraunces Extra Bold" pitchFamily="34" charset="-120"/>
              </a:rPr>
              <a:t>Image Processing</a:t>
            </a:r>
            <a:endParaRPr lang="en-US" sz="4200" dirty="0"/>
          </a:p>
        </p:txBody>
      </p:sp>
      <p:sp>
        <p:nvSpPr>
          <p:cNvPr id="11" name="Text 8"/>
          <p:cNvSpPr/>
          <p:nvPr/>
        </p:nvSpPr>
        <p:spPr>
          <a:xfrm>
            <a:off x="3553063" y="6906816"/>
            <a:ext cx="2037874" cy="254794"/>
          </a:xfrm>
          <a:prstGeom prst="rect">
            <a:avLst/>
          </a:prstGeom>
          <a:noFill/>
          <a:ln/>
        </p:spPr>
        <p:txBody>
          <a:bodyPr wrap="none" lIns="0" tIns="0" rIns="0" bIns="0" rtlCol="0" anchor="t"/>
          <a:lstStyle/>
          <a:p>
            <a:pPr marL="0" indent="0" algn="ctr">
              <a:lnSpc>
                <a:spcPts val="2000"/>
              </a:lnSpc>
              <a:buNone/>
            </a:pPr>
            <a:r>
              <a:rPr lang="en-US" sz="1600" b="1" dirty="0">
                <a:solidFill>
                  <a:srgbClr val="405449"/>
                </a:solidFill>
                <a:latin typeface="Fraunces Extra Bold" pitchFamily="34" charset="0"/>
                <a:ea typeface="Fraunces Extra Bold" pitchFamily="34" charset="-122"/>
                <a:cs typeface="Fraunces Extra Bold" pitchFamily="34" charset="-120"/>
              </a:rPr>
              <a:t>Image Processing</a:t>
            </a:r>
            <a:endParaRPr lang="en-US" sz="1600" dirty="0"/>
          </a:p>
        </p:txBody>
      </p:sp>
      <p:sp>
        <p:nvSpPr>
          <p:cNvPr id="12" name="Text 9"/>
          <p:cNvSpPr/>
          <p:nvPr/>
        </p:nvSpPr>
        <p:spPr>
          <a:xfrm>
            <a:off x="570548" y="7259360"/>
            <a:ext cx="8002905" cy="521494"/>
          </a:xfrm>
          <a:prstGeom prst="rect">
            <a:avLst/>
          </a:prstGeom>
          <a:noFill/>
          <a:ln/>
        </p:spPr>
        <p:txBody>
          <a:bodyPr wrap="square" lIns="0" tIns="0" rIns="0" bIns="0" rtlCol="0" anchor="t"/>
          <a:lstStyle/>
          <a:p>
            <a:pPr marL="0" indent="0" algn="ctr">
              <a:lnSpc>
                <a:spcPts val="2050"/>
              </a:lnSpc>
              <a:buNone/>
            </a:pPr>
            <a:r>
              <a:rPr lang="en-US" sz="1250" dirty="0">
                <a:solidFill>
                  <a:srgbClr val="405449"/>
                </a:solidFill>
                <a:latin typeface="Nobile" pitchFamily="34" charset="0"/>
                <a:ea typeface="Nobile" pitchFamily="34" charset="-122"/>
                <a:cs typeface="Nobile" pitchFamily="34" charset="-120"/>
              </a:rPr>
              <a:t>Trigonometry is utilized in image processing for tasks like image resizing, rotation, and geometric transformations. It helps manipulate and analyze pixel data in images.</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852</Words>
  <Application>Microsoft Office PowerPoint</Application>
  <PresentationFormat>Custom</PresentationFormat>
  <Paragraphs>69</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Fraunces Extra Bold</vt:lpstr>
      <vt:lpstr>Nobile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2024-11-15T14:56:19Z</dcterms:created>
  <dcterms:modified xsi:type="dcterms:W3CDTF">2024-11-15T16:54:21Z</dcterms:modified>
</cp:coreProperties>
</file>