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oppins Light"/>
      <p:regular r:id="rId17"/>
    </p:embeddedFont>
    <p:embeddedFont>
      <p:font typeface="Poppins Light"/>
      <p:regular r:id="rId18"/>
    </p:embeddedFont>
    <p:embeddedFont>
      <p:font typeface="Poppins Light"/>
      <p:regular r:id="rId19"/>
    </p:embeddedFont>
    <p:embeddedFont>
      <p:font typeface="Poppins Light"/>
      <p:regular r:id="rId20"/>
    </p:embeddedFont>
    <p:embeddedFont>
      <p:font typeface="Roboto Light"/>
      <p:regular r:id="rId21"/>
    </p:embeddedFont>
    <p:embeddedFont>
      <p:font typeface="Roboto Light"/>
      <p:regular r:id="rId22"/>
    </p:embeddedFont>
    <p:embeddedFont>
      <p:font typeface="Roboto Light"/>
      <p:regular r:id="rId23"/>
    </p:embeddedFont>
    <p:embeddedFont>
      <p:font typeface="Roboto Light"/>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184083"/>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Functions: Domain and Range</a:t>
            </a:r>
            <a:endParaRPr lang="en-US" sz="4450" dirty="0"/>
          </a:p>
        </p:txBody>
      </p:sp>
      <p:sp>
        <p:nvSpPr>
          <p:cNvPr id="4" name="Text 1"/>
          <p:cNvSpPr/>
          <p:nvPr/>
        </p:nvSpPr>
        <p:spPr>
          <a:xfrm>
            <a:off x="6280190" y="3941802"/>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Welcome to this presentation exploring the fundamental concepts of functions, specifically focusing on domain and range. We'll dive into the definition and significance of these concepts, discover how to determine them for various functions, and understand their practical applications.</a:t>
            </a:r>
            <a:endParaRPr lang="en-US" sz="1750" dirty="0"/>
          </a:p>
        </p:txBody>
      </p:sp>
      <p:sp>
        <p:nvSpPr>
          <p:cNvPr id="5" name="Shape 2"/>
          <p:cNvSpPr/>
          <p:nvPr/>
        </p:nvSpPr>
        <p:spPr>
          <a:xfrm>
            <a:off x="6280190" y="5665470"/>
            <a:ext cx="362903" cy="362903"/>
          </a:xfrm>
          <a:prstGeom prst="roundRect">
            <a:avLst>
              <a:gd name="adj" fmla="val 25194296"/>
            </a:avLst>
          </a:prstGeom>
          <a:solidFill>
            <a:srgbClr val="B32162"/>
          </a:solidFill>
          <a:ln w="7620">
            <a:solidFill>
              <a:srgbClr val="FFFFFF"/>
            </a:solidFill>
            <a:prstDash val="solid"/>
          </a:ln>
        </p:spPr>
      </p:sp>
      <p:sp>
        <p:nvSpPr>
          <p:cNvPr id="6" name="Text 3"/>
          <p:cNvSpPr/>
          <p:nvPr/>
        </p:nvSpPr>
        <p:spPr>
          <a:xfrm>
            <a:off x="6414135" y="5798106"/>
            <a:ext cx="94893" cy="97512"/>
          </a:xfrm>
          <a:prstGeom prst="rect">
            <a:avLst/>
          </a:prstGeom>
          <a:noFill/>
          <a:ln/>
        </p:spPr>
        <p:txBody>
          <a:bodyPr wrap="none" lIns="0" tIns="0" rIns="0" bIns="0" rtlCol="0" anchor="t"/>
          <a:lstStyle/>
          <a:p>
            <a:pPr algn="ctr" indent="0" marL="0">
              <a:lnSpc>
                <a:spcPts val="750"/>
              </a:lnSpc>
              <a:buNone/>
            </a:pPr>
            <a:r>
              <a:rPr lang="en-US" sz="750" dirty="0">
                <a:solidFill>
                  <a:srgbClr val="FFFFFF"/>
                </a:solidFill>
                <a:latin typeface="Roboto Medium" pitchFamily="34" charset="0"/>
                <a:ea typeface="Roboto Medium" pitchFamily="34" charset="-122"/>
                <a:cs typeface="Roboto Medium" pitchFamily="34" charset="-120"/>
              </a:rPr>
              <a:t>oi</a:t>
            </a:r>
            <a:endParaRPr lang="en-US" sz="750" dirty="0"/>
          </a:p>
        </p:txBody>
      </p:sp>
      <p:sp>
        <p:nvSpPr>
          <p:cNvPr id="7" name="Text 4"/>
          <p:cNvSpPr/>
          <p:nvPr/>
        </p:nvSpPr>
        <p:spPr>
          <a:xfrm>
            <a:off x="6756440" y="5648563"/>
            <a:ext cx="1204198" cy="396835"/>
          </a:xfrm>
          <a:prstGeom prst="rect">
            <a:avLst/>
          </a:prstGeom>
          <a:noFill/>
          <a:ln/>
        </p:spPr>
        <p:txBody>
          <a:bodyPr wrap="none" lIns="0" tIns="0" rIns="0" bIns="0" rtlCol="0" anchor="t"/>
          <a:lstStyle/>
          <a:p>
            <a:pPr algn="l" indent="0" marL="0">
              <a:lnSpc>
                <a:spcPts val="3100"/>
              </a:lnSpc>
              <a:buNone/>
            </a:pPr>
            <a:r>
              <a:rPr lang="en-US" sz="2200" b="1" dirty="0">
                <a:solidFill>
                  <a:srgbClr val="E5E0DF"/>
                </a:solidFill>
                <a:latin typeface="Roboto Bold" pitchFamily="34" charset="0"/>
                <a:ea typeface="Roboto Bold" pitchFamily="34" charset="-122"/>
                <a:cs typeface="Roboto Bold" pitchFamily="34" charset="-120"/>
              </a:rPr>
              <a:t>by onyi ik</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3045976"/>
            <a:ext cx="6609874"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Exercises and Examples</a:t>
            </a:r>
            <a:endParaRPr lang="en-US" sz="4450" dirty="0"/>
          </a:p>
        </p:txBody>
      </p:sp>
      <p:sp>
        <p:nvSpPr>
          <p:cNvPr id="4" name="Text 1"/>
          <p:cNvSpPr/>
          <p:nvPr/>
        </p:nvSpPr>
        <p:spPr>
          <a:xfrm>
            <a:off x="793790" y="4094917"/>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To solidify your understanding of domain and range, let's work through some examples and practice problems. We'll explore various types of functions and determine their domain and range using the techniques we learned.</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77058"/>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What is a Function?</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2F2F3"/>
                </a:solidFill>
                <a:latin typeface="Poppins Light" pitchFamily="34" charset="0"/>
                <a:ea typeface="Poppins Light" pitchFamily="34" charset="-122"/>
                <a:cs typeface="Poppins Light" pitchFamily="34" charset="-120"/>
              </a:rPr>
              <a:t>Definition</a:t>
            </a:r>
            <a:endParaRPr lang="en-US" sz="2200" dirty="0"/>
          </a:p>
        </p:txBody>
      </p:sp>
      <p:sp>
        <p:nvSpPr>
          <p:cNvPr id="4" name="Text 2"/>
          <p:cNvSpPr/>
          <p:nvPr/>
        </p:nvSpPr>
        <p:spPr>
          <a:xfrm>
            <a:off x="793790" y="4033957"/>
            <a:ext cx="6244709"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A function is a special relationship between inputs and outputs. For each input, there is exactly one output. Imagine a vending machine: you put in a specific amount of money (input), and it gives you a particular snack (output). Each input has only one associated output.</a:t>
            </a:r>
            <a:endParaRPr lang="en-US" sz="1750" dirty="0"/>
          </a:p>
        </p:txBody>
      </p:sp>
      <p:sp>
        <p:nvSpPr>
          <p:cNvPr id="5" name="Text 3"/>
          <p:cNvSpPr/>
          <p:nvPr/>
        </p:nvSpPr>
        <p:spPr>
          <a:xfrm>
            <a:off x="7599521"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2F2F3"/>
                </a:solidFill>
                <a:latin typeface="Poppins Light" pitchFamily="34" charset="0"/>
                <a:ea typeface="Poppins Light" pitchFamily="34" charset="-122"/>
                <a:cs typeface="Poppins Light" pitchFamily="34" charset="-120"/>
              </a:rPr>
              <a:t>Example</a:t>
            </a:r>
            <a:endParaRPr lang="en-US" sz="2200" dirty="0"/>
          </a:p>
        </p:txBody>
      </p:sp>
      <p:sp>
        <p:nvSpPr>
          <p:cNvPr id="6" name="Text 4"/>
          <p:cNvSpPr/>
          <p:nvPr/>
        </p:nvSpPr>
        <p:spPr>
          <a:xfrm>
            <a:off x="7599521" y="4033957"/>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Consider the function f(x) = x + 2. If you input 3 (x = 3), the output is 5 (f(3) = 5). Each input value maps to a unique output value.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3045976"/>
            <a:ext cx="5684520"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Definition of Domain</a:t>
            </a:r>
            <a:endParaRPr lang="en-US" sz="4450" dirty="0"/>
          </a:p>
        </p:txBody>
      </p:sp>
      <p:sp>
        <p:nvSpPr>
          <p:cNvPr id="4" name="Text 1"/>
          <p:cNvSpPr/>
          <p:nvPr/>
        </p:nvSpPr>
        <p:spPr>
          <a:xfrm>
            <a:off x="6280190" y="4094917"/>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domain of a function is the set of all possible input values that the function can accept. Think of it as the "allowed" values you can put into the function. The domain can be restricted based on certain rules or conditions.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685681"/>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Finding the Domain of a Function</a:t>
            </a:r>
            <a:endParaRPr lang="en-US" sz="4450" dirty="0"/>
          </a:p>
        </p:txBody>
      </p:sp>
      <p:sp>
        <p:nvSpPr>
          <p:cNvPr id="4" name="Shape 1"/>
          <p:cNvSpPr/>
          <p:nvPr/>
        </p:nvSpPr>
        <p:spPr>
          <a:xfrm>
            <a:off x="793790" y="2698552"/>
            <a:ext cx="510302" cy="510302"/>
          </a:xfrm>
          <a:prstGeom prst="roundRect">
            <a:avLst>
              <a:gd name="adj" fmla="val 18669"/>
            </a:avLst>
          </a:prstGeom>
          <a:solidFill>
            <a:srgbClr val="3D3D42"/>
          </a:solidFill>
          <a:ln w="7620">
            <a:solidFill>
              <a:srgbClr val="56565B"/>
            </a:solidFill>
            <a:prstDash val="solid"/>
          </a:ln>
        </p:spPr>
      </p:sp>
      <p:sp>
        <p:nvSpPr>
          <p:cNvPr id="5" name="Text 2"/>
          <p:cNvSpPr/>
          <p:nvPr/>
        </p:nvSpPr>
        <p:spPr>
          <a:xfrm>
            <a:off x="999173" y="2783562"/>
            <a:ext cx="99417"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Poppins Light" pitchFamily="34" charset="0"/>
                <a:ea typeface="Poppins Light" pitchFamily="34" charset="-122"/>
                <a:cs typeface="Poppins Light" pitchFamily="34" charset="-120"/>
              </a:rPr>
              <a:t>1</a:t>
            </a:r>
            <a:endParaRPr lang="en-US" sz="2650" dirty="0"/>
          </a:p>
        </p:txBody>
      </p:sp>
      <p:sp>
        <p:nvSpPr>
          <p:cNvPr id="6" name="Text 3"/>
          <p:cNvSpPr/>
          <p:nvPr/>
        </p:nvSpPr>
        <p:spPr>
          <a:xfrm>
            <a:off x="1530906" y="2698552"/>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1. Restrictions</a:t>
            </a:r>
            <a:endParaRPr lang="en-US" sz="2200" dirty="0"/>
          </a:p>
        </p:txBody>
      </p:sp>
      <p:sp>
        <p:nvSpPr>
          <p:cNvPr id="7" name="Text 4"/>
          <p:cNvSpPr/>
          <p:nvPr/>
        </p:nvSpPr>
        <p:spPr>
          <a:xfrm>
            <a:off x="1530906" y="3188970"/>
            <a:ext cx="2927747" cy="4354830"/>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Look for any restrictions on the input values, such as: - Division by zero. You cannot divide by zero, so exclude values that would make the denominator zero. - Square roots. The square root of a negative number is undefined, so exclude values that would result in taking the square root of a negative number.</a:t>
            </a:r>
            <a:endParaRPr lang="en-US" sz="1750" dirty="0"/>
          </a:p>
        </p:txBody>
      </p:sp>
      <p:sp>
        <p:nvSpPr>
          <p:cNvPr id="8" name="Shape 5"/>
          <p:cNvSpPr/>
          <p:nvPr/>
        </p:nvSpPr>
        <p:spPr>
          <a:xfrm>
            <a:off x="4685467" y="2698552"/>
            <a:ext cx="510302" cy="510302"/>
          </a:xfrm>
          <a:prstGeom prst="roundRect">
            <a:avLst>
              <a:gd name="adj" fmla="val 18669"/>
            </a:avLst>
          </a:prstGeom>
          <a:solidFill>
            <a:srgbClr val="3D3D42"/>
          </a:solidFill>
          <a:ln w="7620">
            <a:solidFill>
              <a:srgbClr val="56565B"/>
            </a:solidFill>
            <a:prstDash val="solid"/>
          </a:ln>
        </p:spPr>
      </p:sp>
      <p:sp>
        <p:nvSpPr>
          <p:cNvPr id="9" name="Text 6"/>
          <p:cNvSpPr/>
          <p:nvPr/>
        </p:nvSpPr>
        <p:spPr>
          <a:xfrm>
            <a:off x="4843224" y="2783562"/>
            <a:ext cx="194667"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Poppins Light" pitchFamily="34" charset="0"/>
                <a:ea typeface="Poppins Light" pitchFamily="34" charset="-122"/>
                <a:cs typeface="Poppins Light" pitchFamily="34" charset="-120"/>
              </a:rPr>
              <a:t>2</a:t>
            </a:r>
            <a:endParaRPr lang="en-US" sz="2650" dirty="0"/>
          </a:p>
        </p:txBody>
      </p:sp>
      <p:sp>
        <p:nvSpPr>
          <p:cNvPr id="10" name="Text 7"/>
          <p:cNvSpPr/>
          <p:nvPr/>
        </p:nvSpPr>
        <p:spPr>
          <a:xfrm>
            <a:off x="5422583" y="2698552"/>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2. Examples</a:t>
            </a:r>
            <a:endParaRPr lang="en-US" sz="2200" dirty="0"/>
          </a:p>
        </p:txBody>
      </p:sp>
      <p:sp>
        <p:nvSpPr>
          <p:cNvPr id="11" name="Text 8"/>
          <p:cNvSpPr/>
          <p:nvPr/>
        </p:nvSpPr>
        <p:spPr>
          <a:xfrm>
            <a:off x="5422583" y="3188970"/>
            <a:ext cx="2927747"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 f(x) = 1/x: The domain is all real numbers except for x = 0. - f(x) = √x: The domain is all non-negative real numbers (x ≥ 0).</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3045976"/>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Definition of Range</a:t>
            </a:r>
            <a:endParaRPr lang="en-US" sz="4450" dirty="0"/>
          </a:p>
        </p:txBody>
      </p:sp>
      <p:sp>
        <p:nvSpPr>
          <p:cNvPr id="4" name="Text 1"/>
          <p:cNvSpPr/>
          <p:nvPr/>
        </p:nvSpPr>
        <p:spPr>
          <a:xfrm>
            <a:off x="793790" y="4094917"/>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range of a function is the set of all possible output values that the function can produce. It's the set of all values you can get as a result of applying the function to its domain.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230035"/>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Finding the Range of a Function</a:t>
            </a:r>
            <a:endParaRPr lang="en-US" sz="4450" dirty="0"/>
          </a:p>
        </p:txBody>
      </p:sp>
      <p:sp>
        <p:nvSpPr>
          <p:cNvPr id="4" name="Shape 1"/>
          <p:cNvSpPr/>
          <p:nvPr/>
        </p:nvSpPr>
        <p:spPr>
          <a:xfrm>
            <a:off x="793790" y="3242905"/>
            <a:ext cx="510302" cy="510302"/>
          </a:xfrm>
          <a:prstGeom prst="roundRect">
            <a:avLst>
              <a:gd name="adj" fmla="val 18669"/>
            </a:avLst>
          </a:prstGeom>
          <a:solidFill>
            <a:srgbClr val="3D3D42"/>
          </a:solidFill>
          <a:ln w="7620">
            <a:solidFill>
              <a:srgbClr val="56565B"/>
            </a:solidFill>
            <a:prstDash val="solid"/>
          </a:ln>
        </p:spPr>
      </p:sp>
      <p:sp>
        <p:nvSpPr>
          <p:cNvPr id="5" name="Text 2"/>
          <p:cNvSpPr/>
          <p:nvPr/>
        </p:nvSpPr>
        <p:spPr>
          <a:xfrm>
            <a:off x="999173" y="3327916"/>
            <a:ext cx="99417"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Poppins Light" pitchFamily="34" charset="0"/>
                <a:ea typeface="Poppins Light" pitchFamily="34" charset="-122"/>
                <a:cs typeface="Poppins Light" pitchFamily="34" charset="-120"/>
              </a:rPr>
              <a:t>1</a:t>
            </a:r>
            <a:endParaRPr lang="en-US" sz="2650" dirty="0"/>
          </a:p>
        </p:txBody>
      </p:sp>
      <p:sp>
        <p:nvSpPr>
          <p:cNvPr id="6" name="Text 3"/>
          <p:cNvSpPr/>
          <p:nvPr/>
        </p:nvSpPr>
        <p:spPr>
          <a:xfrm>
            <a:off x="1530906" y="324290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1. Analyze</a:t>
            </a:r>
            <a:endParaRPr lang="en-US" sz="2200" dirty="0"/>
          </a:p>
        </p:txBody>
      </p:sp>
      <p:sp>
        <p:nvSpPr>
          <p:cNvPr id="7" name="Text 4"/>
          <p:cNvSpPr/>
          <p:nvPr/>
        </p:nvSpPr>
        <p:spPr>
          <a:xfrm>
            <a:off x="1530906" y="3733324"/>
            <a:ext cx="2927747" cy="326612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Examine the function and its behavior to understand how the output values are generated. For example, does it always produce positive outputs, negative outputs, or both? Does it have any limitations on the output values?</a:t>
            </a:r>
            <a:endParaRPr lang="en-US" sz="1750" dirty="0"/>
          </a:p>
        </p:txBody>
      </p:sp>
      <p:sp>
        <p:nvSpPr>
          <p:cNvPr id="8" name="Shape 5"/>
          <p:cNvSpPr/>
          <p:nvPr/>
        </p:nvSpPr>
        <p:spPr>
          <a:xfrm>
            <a:off x="4685467" y="3242905"/>
            <a:ext cx="510302" cy="510302"/>
          </a:xfrm>
          <a:prstGeom prst="roundRect">
            <a:avLst>
              <a:gd name="adj" fmla="val 18669"/>
            </a:avLst>
          </a:prstGeom>
          <a:solidFill>
            <a:srgbClr val="3D3D42"/>
          </a:solidFill>
          <a:ln w="7620">
            <a:solidFill>
              <a:srgbClr val="56565B"/>
            </a:solidFill>
            <a:prstDash val="solid"/>
          </a:ln>
        </p:spPr>
      </p:sp>
      <p:sp>
        <p:nvSpPr>
          <p:cNvPr id="9" name="Text 6"/>
          <p:cNvSpPr/>
          <p:nvPr/>
        </p:nvSpPr>
        <p:spPr>
          <a:xfrm>
            <a:off x="4843224" y="3327916"/>
            <a:ext cx="194667"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Poppins Light" pitchFamily="34" charset="0"/>
                <a:ea typeface="Poppins Light" pitchFamily="34" charset="-122"/>
                <a:cs typeface="Poppins Light" pitchFamily="34" charset="-120"/>
              </a:rPr>
              <a:t>2</a:t>
            </a:r>
            <a:endParaRPr lang="en-US" sz="2650" dirty="0"/>
          </a:p>
        </p:txBody>
      </p:sp>
      <p:sp>
        <p:nvSpPr>
          <p:cNvPr id="10" name="Text 7"/>
          <p:cNvSpPr/>
          <p:nvPr/>
        </p:nvSpPr>
        <p:spPr>
          <a:xfrm>
            <a:off x="5422583" y="324290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2. Techniques</a:t>
            </a:r>
            <a:endParaRPr lang="en-US" sz="2200" dirty="0"/>
          </a:p>
        </p:txBody>
      </p:sp>
      <p:sp>
        <p:nvSpPr>
          <p:cNvPr id="11" name="Text 8"/>
          <p:cNvSpPr/>
          <p:nvPr/>
        </p:nvSpPr>
        <p:spPr>
          <a:xfrm>
            <a:off x="5422583" y="3733324"/>
            <a:ext cx="2927747" cy="2540318"/>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 Graphing: Plot the function and observe the y-values (output values). - Algebraic manipulation: Solve the equation for the output variable and analyze the resulting expression.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366962"/>
            <a:ext cx="13042821" cy="1417558"/>
          </a:xfrm>
          <a:prstGeom prst="rect">
            <a:avLst/>
          </a:prstGeom>
          <a:noFill/>
          <a:ln/>
        </p:spPr>
        <p:txBody>
          <a:bodyPr wrap="squar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Graphing Functions and Identifying Domain &amp; Range</a:t>
            </a:r>
            <a:endParaRPr lang="en-US" sz="4450" dirty="0"/>
          </a:p>
        </p:txBody>
      </p:sp>
      <p:sp>
        <p:nvSpPr>
          <p:cNvPr id="3" name="Text 1"/>
          <p:cNvSpPr/>
          <p:nvPr/>
        </p:nvSpPr>
        <p:spPr>
          <a:xfrm>
            <a:off x="793790" y="4351496"/>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2F2F3"/>
                </a:solidFill>
                <a:latin typeface="Poppins Light" pitchFamily="34" charset="0"/>
                <a:ea typeface="Poppins Light" pitchFamily="34" charset="-122"/>
                <a:cs typeface="Poppins Light" pitchFamily="34" charset="-120"/>
              </a:rPr>
              <a:t>Domain</a:t>
            </a:r>
            <a:endParaRPr lang="en-US" sz="2200" dirty="0"/>
          </a:p>
        </p:txBody>
      </p:sp>
      <p:sp>
        <p:nvSpPr>
          <p:cNvPr id="4" name="Text 2"/>
          <p:cNvSpPr/>
          <p:nvPr/>
        </p:nvSpPr>
        <p:spPr>
          <a:xfrm>
            <a:off x="793790" y="4932640"/>
            <a:ext cx="6244709"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Look at the x-axis (horizontal axis) and identify the set of all x-values that the graph covers. This represents the domain.</a:t>
            </a:r>
            <a:endParaRPr lang="en-US" sz="1750" dirty="0"/>
          </a:p>
        </p:txBody>
      </p:sp>
      <p:sp>
        <p:nvSpPr>
          <p:cNvPr id="5" name="Text 3"/>
          <p:cNvSpPr/>
          <p:nvPr/>
        </p:nvSpPr>
        <p:spPr>
          <a:xfrm>
            <a:off x="7599521" y="4351496"/>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2F2F3"/>
                </a:solidFill>
                <a:latin typeface="Poppins Light" pitchFamily="34" charset="0"/>
                <a:ea typeface="Poppins Light" pitchFamily="34" charset="-122"/>
                <a:cs typeface="Poppins Light" pitchFamily="34" charset="-120"/>
              </a:rPr>
              <a:t>Range</a:t>
            </a:r>
            <a:endParaRPr lang="en-US" sz="2200" dirty="0"/>
          </a:p>
        </p:txBody>
      </p:sp>
      <p:sp>
        <p:nvSpPr>
          <p:cNvPr id="6" name="Text 4"/>
          <p:cNvSpPr/>
          <p:nvPr/>
        </p:nvSpPr>
        <p:spPr>
          <a:xfrm>
            <a:off x="7599521" y="4932640"/>
            <a:ext cx="6244709"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Look at the y-axis (vertical axis) and identify the set of all y-values that the graph covers. This represents the range.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864525"/>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Vertical Line Test</a:t>
            </a:r>
            <a:endParaRPr lang="en-US" sz="4450" dirty="0"/>
          </a:p>
        </p:txBody>
      </p:sp>
      <p:sp>
        <p:nvSpPr>
          <p:cNvPr id="4" name="Text 1"/>
          <p:cNvSpPr/>
          <p:nvPr/>
        </p:nvSpPr>
        <p:spPr>
          <a:xfrm>
            <a:off x="6280190" y="3913465"/>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vertical line test is a simple visual way to determine if a graph represents a function. If any vertical line intersects the graph at more than one point, then the graph does not represent a function. This is because a function cannot have multiple outputs for a single input.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893088"/>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Practical Applications of Domain &amp; Range</a:t>
            </a:r>
            <a:endParaRPr lang="en-US" sz="4450" dirty="0"/>
          </a:p>
        </p:txBody>
      </p:sp>
      <p:sp>
        <p:nvSpPr>
          <p:cNvPr id="4" name="Shape 1"/>
          <p:cNvSpPr/>
          <p:nvPr/>
        </p:nvSpPr>
        <p:spPr>
          <a:xfrm>
            <a:off x="6280190" y="2650808"/>
            <a:ext cx="3664863" cy="2773799"/>
          </a:xfrm>
          <a:prstGeom prst="roundRect">
            <a:avLst>
              <a:gd name="adj" fmla="val 3435"/>
            </a:avLst>
          </a:prstGeom>
          <a:solidFill>
            <a:srgbClr val="3D3D42"/>
          </a:solidFill>
          <a:ln w="7620">
            <a:solidFill>
              <a:srgbClr val="56565B"/>
            </a:solidFill>
            <a:prstDash val="solid"/>
          </a:ln>
        </p:spPr>
      </p:sp>
      <p:sp>
        <p:nvSpPr>
          <p:cNvPr id="5" name="Text 2"/>
          <p:cNvSpPr/>
          <p:nvPr/>
        </p:nvSpPr>
        <p:spPr>
          <a:xfrm>
            <a:off x="6514624" y="2885242"/>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Rocket Launch</a:t>
            </a:r>
            <a:endParaRPr lang="en-US" sz="2200" dirty="0"/>
          </a:p>
        </p:txBody>
      </p:sp>
      <p:sp>
        <p:nvSpPr>
          <p:cNvPr id="6" name="Text 3"/>
          <p:cNvSpPr/>
          <p:nvPr/>
        </p:nvSpPr>
        <p:spPr>
          <a:xfrm>
            <a:off x="6514624" y="3375660"/>
            <a:ext cx="3195995"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domain of a function modeling a rocket launch might be the time during the ascent. The range could be the rocket's altitude or velocity.</a:t>
            </a:r>
            <a:endParaRPr lang="en-US" sz="1750" dirty="0"/>
          </a:p>
        </p:txBody>
      </p:sp>
      <p:sp>
        <p:nvSpPr>
          <p:cNvPr id="7" name="Shape 4"/>
          <p:cNvSpPr/>
          <p:nvPr/>
        </p:nvSpPr>
        <p:spPr>
          <a:xfrm>
            <a:off x="10171867" y="2650808"/>
            <a:ext cx="3664863" cy="2773799"/>
          </a:xfrm>
          <a:prstGeom prst="roundRect">
            <a:avLst>
              <a:gd name="adj" fmla="val 3435"/>
            </a:avLst>
          </a:prstGeom>
          <a:solidFill>
            <a:srgbClr val="3D3D42"/>
          </a:solidFill>
          <a:ln w="7620">
            <a:solidFill>
              <a:srgbClr val="56565B"/>
            </a:solidFill>
            <a:prstDash val="solid"/>
          </a:ln>
        </p:spPr>
      </p:sp>
      <p:sp>
        <p:nvSpPr>
          <p:cNvPr id="8" name="Text 5"/>
          <p:cNvSpPr/>
          <p:nvPr/>
        </p:nvSpPr>
        <p:spPr>
          <a:xfrm>
            <a:off x="10406301" y="2885242"/>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Stock Prices</a:t>
            </a:r>
            <a:endParaRPr lang="en-US" sz="2200" dirty="0"/>
          </a:p>
        </p:txBody>
      </p:sp>
      <p:sp>
        <p:nvSpPr>
          <p:cNvPr id="9" name="Text 6"/>
          <p:cNvSpPr/>
          <p:nvPr/>
        </p:nvSpPr>
        <p:spPr>
          <a:xfrm>
            <a:off x="10406301" y="3375660"/>
            <a:ext cx="3195995"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domain of a function representing stock prices might be the time period (e.g., trading days). The range would be the actual stock prices.</a:t>
            </a:r>
            <a:endParaRPr lang="en-US" sz="1750" dirty="0"/>
          </a:p>
        </p:txBody>
      </p:sp>
      <p:sp>
        <p:nvSpPr>
          <p:cNvPr id="10" name="Shape 7"/>
          <p:cNvSpPr/>
          <p:nvPr/>
        </p:nvSpPr>
        <p:spPr>
          <a:xfrm>
            <a:off x="6280190" y="5651421"/>
            <a:ext cx="7556421" cy="1685092"/>
          </a:xfrm>
          <a:prstGeom prst="roundRect">
            <a:avLst>
              <a:gd name="adj" fmla="val 5654"/>
            </a:avLst>
          </a:prstGeom>
          <a:solidFill>
            <a:srgbClr val="3D3D42"/>
          </a:solidFill>
          <a:ln w="7620">
            <a:solidFill>
              <a:srgbClr val="56565B"/>
            </a:solidFill>
            <a:prstDash val="solid"/>
          </a:ln>
        </p:spPr>
      </p:sp>
      <p:sp>
        <p:nvSpPr>
          <p:cNvPr id="11" name="Text 8"/>
          <p:cNvSpPr/>
          <p:nvPr/>
        </p:nvSpPr>
        <p:spPr>
          <a:xfrm>
            <a:off x="6514624" y="588585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Travel Routes</a:t>
            </a:r>
            <a:endParaRPr lang="en-US" sz="2200" dirty="0"/>
          </a:p>
        </p:txBody>
      </p:sp>
      <p:sp>
        <p:nvSpPr>
          <p:cNvPr id="12" name="Text 9"/>
          <p:cNvSpPr/>
          <p:nvPr/>
        </p:nvSpPr>
        <p:spPr>
          <a:xfrm>
            <a:off x="6514624" y="6376273"/>
            <a:ext cx="7087553"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domain of a function describing a travel route could be the distance traveled. The range could be the total travel time or the final destination.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2024-12-18T04:34:41Z</dcterms:created>
  <dcterms:modified xsi:type="dcterms:W3CDTF">2024-12-18T04:34:41Z</dcterms:modified>
</cp:coreProperties>
</file>