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1.png" ContentType="image/png"/>
  <Override PartName="/ppt/media/image26.png" ContentType="image/png"/>
  <Override PartName="/ppt/media/image27.png" ContentType="image/png"/>
  <Override PartName="/ppt/media/image3.png" ContentType="image/png"/>
  <Override PartName="/ppt/media/image33.png" ContentType="image/png"/>
  <Override PartName="/ppt/media/image8.png" ContentType="image/png"/>
  <Override PartName="/ppt/media/image20.png" ContentType="image/png"/>
  <Override PartName="/ppt/media/image4.png" ContentType="image/png"/>
  <Override PartName="/ppt/media/image12.jpeg" ContentType="image/jpeg"/>
  <Override PartName="/ppt/media/image13.png" ContentType="image/png"/>
  <Override PartName="/ppt/media/image6.png" ContentType="image/png"/>
  <Override PartName="/ppt/media/image31.png" ContentType="image/png"/>
  <Override PartName="/ppt/media/image11.png" ContentType="image/png"/>
  <Override PartName="/ppt/media/image30.png" ContentType="image/png"/>
  <Override PartName="/ppt/media/image5.png" ContentType="image/png"/>
  <Override PartName="/ppt/media/image7.jpeg" ContentType="image/jpeg"/>
  <Override PartName="/ppt/media/image28.png" ContentType="image/png"/>
  <Override PartName="/ppt/media/image29.jpeg" ContentType="image/jpeg"/>
  <Override PartName="/ppt/media/image2.png" ContentType="image/png"/>
  <Override PartName="/ppt/media/image19.jpeg" ContentType="image/jpeg"/>
  <Override PartName="/ppt/media/image25.png" ContentType="image/png"/>
  <Override PartName="/ppt/media/image10.png" ContentType="image/png"/>
  <Override PartName="/ppt/media/image1.jpeg" ContentType="image/jpeg"/>
  <Override PartName="/ppt/media/image22.jpeg" ContentType="image/jpeg"/>
  <Override PartName="/ppt/media/image9.png" ContentType="image/png"/>
  <Override PartName="/ppt/media/image14.png" ContentType="image/png"/>
  <Override PartName="/ppt/media/image16.png" ContentType="image/png"/>
  <Override PartName="/ppt/media/image32.jpeg" ContentType="image/jpeg"/>
  <Override PartName="/ppt/media/image17.png" ContentType="image/png"/>
  <Override PartName="/ppt/media/image18.jpeg" ContentType="image/jpeg"/>
  <Override PartName="/ppt/media/image1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3D8090-560C-4A96-9FCA-70640CAD12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D97672-2AC1-4187-9E04-A7FC67AE59C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D7C11E-E960-4FB3-BABE-E300780C8D4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F25BF5-694F-4DCE-BFDA-B6228A1C8D3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FCE5229-0137-4E46-BF69-217070518F4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A94650A-12A3-4F8B-A323-7788F890D2C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6297A4E-0358-4483-B317-FA0AD2C48C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7750D7C-B292-4201-9053-E78B73D3FA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132AD1A-9C6F-4D96-8C90-C4FF9E392BB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1435320" y="1429560"/>
            <a:ext cx="15429960" cy="61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CDB3342-69A0-4F61-A581-C279BA50AFF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0BFEB76-8ED5-418B-8C5C-B32ACA88D9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69798C-79C7-4DD5-B56F-B61652B545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1CAB0F2-6D04-4E2A-936A-6BD28EB929F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4A3B7F9-5F50-47EE-BD65-D7130DC2FB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A8BD0D1-BF43-4015-BFEE-A983A0DF67A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300619-5953-432F-9644-DD9AA497FB2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B0DC143-C552-4DCC-A59D-377649E12D6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131A51-58A4-4A66-A8CF-D36673226A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AD395E-3FD7-4CC3-8EB4-07081136560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5BC6B4-C429-4260-AB4F-752C2E00C3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1435320" y="1429560"/>
            <a:ext cx="15429960" cy="61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3E8769-AEEB-4A38-BD0A-87FEC193855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648AA6-468F-473E-AB15-90667F5C3A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7A3E3C-D42D-4B48-8694-C890718EE40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E8A328-0C12-48B4-9D35-701224EC03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8FD8BB8-7982-4A4E-BBF4-00561980FEC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33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500" spc="-1" strike="noStrike">
                <a:latin typeface="Calibri"/>
              </a:rPr>
              <a:t>Click to edit the title text format</a:t>
            </a:r>
            <a:endParaRPr b="0" lang="en-IN" sz="4500" spc="-1" strike="noStrike"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C03A5F6-D34E-4822-87FA-B4D191B3E3F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jpe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jpe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png"/><Relationship Id="rId3" Type="http://schemas.openxmlformats.org/officeDocument/2006/relationships/image" Target="../media/image32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2"/>
          <p:cNvSpPr/>
          <p:nvPr/>
        </p:nvSpPr>
        <p:spPr>
          <a:xfrm>
            <a:off x="9068400" y="1253160"/>
            <a:ext cx="8009640" cy="76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97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1" lang="en-IN" sz="100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83" strike="noStrike">
                <a:solidFill>
                  <a:srgbClr val="ffffff"/>
                </a:solidFill>
                <a:latin typeface="Cambria"/>
              </a:rPr>
              <a:t>Intriguing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Properties</a:t>
            </a:r>
            <a:r>
              <a:rPr b="1" lang="en-IN" sz="10000" spc="-46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1" lang="en-IN" sz="10000" spc="154" strike="noStrike">
                <a:solidFill>
                  <a:srgbClr val="ffffff"/>
                </a:solidFill>
                <a:latin typeface="Cambria"/>
              </a:rPr>
              <a:t>Circles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1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2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3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4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56" name="object 9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2352240"/>
          </a:xfrm>
          <a:prstGeom prst="rect">
            <a:avLst/>
          </a:prstGeom>
          <a:noFill/>
          <a:ln w="0">
            <a:noFill/>
          </a:ln>
        </p:spPr>
        <p:txBody>
          <a:bodyPr lIns="0" rIns="0" tIns="632520" bIns="0" anchor="t">
            <a:noAutofit/>
          </a:bodyPr>
          <a:p>
            <a:pPr marL="9640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1" lang="en-IN" sz="4200" spc="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42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52" strike="noStrike">
                <a:solidFill>
                  <a:srgbClr val="ffffff"/>
                </a:solidFill>
                <a:latin typeface="Cambria"/>
              </a:rPr>
              <a:t>Circles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88" name="object 3" descr=""/>
          <p:cNvPicPr/>
          <p:nvPr/>
        </p:nvPicPr>
        <p:blipFill>
          <a:blip r:embed="rId1"/>
          <a:stretch/>
        </p:blipFill>
        <p:spPr>
          <a:xfrm>
            <a:off x="12411360" y="3597120"/>
            <a:ext cx="3252240" cy="308520"/>
          </a:xfrm>
          <a:prstGeom prst="rect">
            <a:avLst/>
          </a:prstGeom>
          <a:ln w="0">
            <a:noFill/>
          </a:ln>
        </p:spPr>
      </p:pic>
      <p:pic>
        <p:nvPicPr>
          <p:cNvPr id="89" name="object 4" descr=""/>
          <p:cNvPicPr/>
          <p:nvPr/>
        </p:nvPicPr>
        <p:blipFill>
          <a:blip r:embed="rId2"/>
          <a:stretch/>
        </p:blipFill>
        <p:spPr>
          <a:xfrm>
            <a:off x="13975200" y="4009680"/>
            <a:ext cx="1555920" cy="276840"/>
          </a:xfrm>
          <a:prstGeom prst="rect">
            <a:avLst/>
          </a:prstGeom>
          <a:ln w="0">
            <a:noFill/>
          </a:ln>
        </p:spPr>
      </p:pic>
      <p:pic>
        <p:nvPicPr>
          <p:cNvPr id="90" name="object 5" descr=""/>
          <p:cNvPicPr/>
          <p:nvPr/>
        </p:nvPicPr>
        <p:blipFill>
          <a:blip r:embed="rId3"/>
          <a:stretch/>
        </p:blipFill>
        <p:spPr>
          <a:xfrm>
            <a:off x="11915280" y="4358880"/>
            <a:ext cx="1904040" cy="307080"/>
          </a:xfrm>
          <a:prstGeom prst="rect">
            <a:avLst/>
          </a:prstGeom>
          <a:ln w="0">
            <a:noFill/>
          </a:ln>
        </p:spPr>
      </p:pic>
      <p:sp>
        <p:nvSpPr>
          <p:cNvPr id="91" name="object 6"/>
          <p:cNvSpPr/>
          <p:nvPr/>
        </p:nvSpPr>
        <p:spPr>
          <a:xfrm>
            <a:off x="11062080" y="3135240"/>
            <a:ext cx="52390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presentation,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will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delve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2" name="object 7" descr=""/>
          <p:cNvPicPr/>
          <p:nvPr/>
        </p:nvPicPr>
        <p:blipFill>
          <a:blip r:embed="rId4"/>
          <a:stretch/>
        </p:blipFill>
        <p:spPr>
          <a:xfrm>
            <a:off x="14134320" y="5121000"/>
            <a:ext cx="1091880" cy="307080"/>
          </a:xfrm>
          <a:prstGeom prst="rect">
            <a:avLst/>
          </a:prstGeom>
          <a:ln w="0">
            <a:noFill/>
          </a:ln>
        </p:spPr>
      </p:pic>
      <p:pic>
        <p:nvPicPr>
          <p:cNvPr id="93" name="object 8" descr=""/>
          <p:cNvPicPr/>
          <p:nvPr/>
        </p:nvPicPr>
        <p:blipFill>
          <a:blip r:embed="rId5"/>
          <a:stretch/>
        </p:blipFill>
        <p:spPr>
          <a:xfrm>
            <a:off x="11089440" y="5501880"/>
            <a:ext cx="2252160" cy="247320"/>
          </a:xfrm>
          <a:prstGeom prst="rect">
            <a:avLst/>
          </a:prstGeom>
          <a:ln w="0">
            <a:noFill/>
          </a:ln>
        </p:spPr>
      </p:pic>
      <p:sp>
        <p:nvSpPr>
          <p:cNvPr id="94" name="object 9"/>
          <p:cNvSpPr/>
          <p:nvPr/>
        </p:nvSpPr>
        <p:spPr>
          <a:xfrm>
            <a:off x="11062080" y="3516120"/>
            <a:ext cx="282852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circles.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From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their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5" name="object 10"/>
          <p:cNvSpPr/>
          <p:nvPr/>
        </p:nvSpPr>
        <p:spPr>
          <a:xfrm>
            <a:off x="13885920" y="3516120"/>
            <a:ext cx="2658960" cy="152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711440" indent="14544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to</a:t>
            </a:r>
            <a:endParaRPr b="0" lang="en-IN" sz="2450" spc="-1" strike="noStrike">
              <a:latin typeface="Arial"/>
            </a:endParaRPr>
          </a:p>
          <a:p>
            <a:pPr marL="12600" indent="14544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real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life,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circles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6" name="object 11"/>
          <p:cNvSpPr/>
          <p:nvPr/>
        </p:nvSpPr>
        <p:spPr>
          <a:xfrm>
            <a:off x="11062080" y="4659120"/>
            <a:ext cx="5366160" cy="152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than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just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shapes.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Join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us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  <a:p>
            <a:pPr marL="235836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1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signiﬁcance</a:t>
            </a:r>
            <a:r>
              <a:rPr b="0" lang="en-IN" sz="2450" spc="18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7" name="object 12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2339640"/>
          </a:xfrm>
          <a:prstGeom prst="rect">
            <a:avLst/>
          </a:prstGeom>
          <a:noFill/>
          <a:ln w="0">
            <a:noFill/>
          </a:ln>
        </p:spPr>
        <p:txBody>
          <a:bodyPr lIns="0" rIns="0" tIns="619920" bIns="0" anchor="t">
            <a:noAutofit/>
          </a:bodyPr>
          <a:p>
            <a:pPr marL="964008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600" spc="-1" strike="noStrike">
                <a:solidFill>
                  <a:srgbClr val="ffffff"/>
                </a:solidFill>
                <a:latin typeface="Cambria"/>
              </a:rPr>
              <a:t>Deﬁnition</a:t>
            </a:r>
            <a:r>
              <a:rPr b="1" lang="en-IN" sz="460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6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4600" spc="9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600" spc="-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460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600" spc="63" strike="noStrike">
                <a:solidFill>
                  <a:srgbClr val="ffffff"/>
                </a:solidFill>
                <a:latin typeface="Cambria"/>
              </a:rPr>
              <a:t>Circle</a:t>
            </a:r>
            <a:endParaRPr b="0" lang="en-IN" sz="4600" spc="-1" strike="noStrike">
              <a:latin typeface="Calibri"/>
            </a:endParaRPr>
          </a:p>
        </p:txBody>
      </p:sp>
      <p:pic>
        <p:nvPicPr>
          <p:cNvPr id="99" name="object 3" descr=""/>
          <p:cNvPicPr/>
          <p:nvPr/>
        </p:nvPicPr>
        <p:blipFill>
          <a:blip r:embed="rId1"/>
          <a:stretch/>
        </p:blipFill>
        <p:spPr>
          <a:xfrm>
            <a:off x="13285440" y="4390560"/>
            <a:ext cx="1000440" cy="21564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4" descr=""/>
          <p:cNvPicPr/>
          <p:nvPr/>
        </p:nvPicPr>
        <p:blipFill>
          <a:blip r:embed="rId2"/>
          <a:stretch/>
        </p:blipFill>
        <p:spPr>
          <a:xfrm>
            <a:off x="13967640" y="5121000"/>
            <a:ext cx="930960" cy="2473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5" descr=""/>
          <p:cNvPicPr/>
          <p:nvPr/>
        </p:nvPicPr>
        <p:blipFill>
          <a:blip r:embed="rId3"/>
          <a:stretch/>
        </p:blipFill>
        <p:spPr>
          <a:xfrm>
            <a:off x="11089440" y="3978000"/>
            <a:ext cx="1793160" cy="30708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6" descr=""/>
          <p:cNvPicPr/>
          <p:nvPr/>
        </p:nvPicPr>
        <p:blipFill>
          <a:blip r:embed="rId4"/>
          <a:stretch/>
        </p:blipFill>
        <p:spPr>
          <a:xfrm>
            <a:off x="11701800" y="5883120"/>
            <a:ext cx="1430280" cy="247320"/>
          </a:xfrm>
          <a:prstGeom prst="rect">
            <a:avLst/>
          </a:prstGeom>
          <a:ln w="0">
            <a:noFill/>
          </a:ln>
        </p:spPr>
      </p:pic>
      <p:sp>
        <p:nvSpPr>
          <p:cNvPr id="103" name="object 7"/>
          <p:cNvSpPr/>
          <p:nvPr/>
        </p:nvSpPr>
        <p:spPr>
          <a:xfrm>
            <a:off x="11062080" y="3135240"/>
            <a:ext cx="556272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circle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deﬁned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set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all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points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plane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12600" indent="18853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from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ﬁxed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point,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known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distance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from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center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point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circle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called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while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longest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distance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across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circle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4" name="object 8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2323440"/>
          </a:xfrm>
          <a:prstGeom prst="rect">
            <a:avLst/>
          </a:prstGeom>
          <a:noFill/>
          <a:ln w="0">
            <a:noFill/>
          </a:ln>
        </p:spPr>
        <p:txBody>
          <a:bodyPr lIns="0" rIns="0" tIns="603720" bIns="0" anchor="t">
            <a:noAutofit/>
          </a:bodyPr>
          <a:p>
            <a:pPr marL="9640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-1" strike="noStrike">
                <a:solidFill>
                  <a:srgbClr val="ffffff"/>
                </a:solidFill>
                <a:latin typeface="Cambria"/>
              </a:rPr>
              <a:t>Circumference</a:t>
            </a:r>
            <a:r>
              <a:rPr b="1" lang="en-IN" sz="375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750" spc="2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375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63" strike="noStrike">
                <a:solidFill>
                  <a:srgbClr val="ffffff"/>
                </a:solidFill>
                <a:latin typeface="Cambria"/>
              </a:rPr>
              <a:t>Circle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106" name="object 3" descr=""/>
          <p:cNvPicPr/>
          <p:nvPr/>
        </p:nvPicPr>
        <p:blipFill>
          <a:blip r:embed="rId1"/>
          <a:stretch/>
        </p:blipFill>
        <p:spPr>
          <a:xfrm>
            <a:off x="11754360" y="3214440"/>
            <a:ext cx="2269080" cy="24912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4" descr=""/>
          <p:cNvPicPr/>
          <p:nvPr/>
        </p:nvPicPr>
        <p:blipFill>
          <a:blip r:embed="rId2"/>
          <a:stretch/>
        </p:blipFill>
        <p:spPr>
          <a:xfrm>
            <a:off x="14731920" y="5121000"/>
            <a:ext cx="1897560" cy="3085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5" descr=""/>
          <p:cNvPicPr/>
          <p:nvPr/>
        </p:nvPicPr>
        <p:blipFill>
          <a:blip r:embed="rId3"/>
          <a:stretch/>
        </p:blipFill>
        <p:spPr>
          <a:xfrm>
            <a:off x="11785680" y="5501880"/>
            <a:ext cx="1901880" cy="247320"/>
          </a:xfrm>
          <a:prstGeom prst="rect">
            <a:avLst/>
          </a:prstGeom>
          <a:ln w="0">
            <a:noFill/>
          </a:ln>
        </p:spPr>
      </p:pic>
      <p:sp>
        <p:nvSpPr>
          <p:cNvPr id="109" name="object 6"/>
          <p:cNvSpPr/>
          <p:nvPr/>
        </p:nvSpPr>
        <p:spPr>
          <a:xfrm>
            <a:off x="15696360" y="3989160"/>
            <a:ext cx="463680" cy="237240"/>
          </a:xfrm>
          <a:custGeom>
            <a:avLst/>
            <a:gdLst/>
            <a:ahLst/>
            <a:rect l="l" t="t" r="r" b="b"/>
            <a:pathLst>
              <a:path w="464184" h="237489">
                <a:moveTo>
                  <a:pt x="211328" y="38836"/>
                </a:moveTo>
                <a:lnTo>
                  <a:pt x="180352" y="13665"/>
                </a:lnTo>
                <a:lnTo>
                  <a:pt x="146646" y="2209"/>
                </a:lnTo>
                <a:lnTo>
                  <a:pt x="146888" y="2209"/>
                </a:lnTo>
                <a:lnTo>
                  <a:pt x="134442" y="558"/>
                </a:lnTo>
                <a:lnTo>
                  <a:pt x="134747" y="558"/>
                </a:lnTo>
                <a:lnTo>
                  <a:pt x="121920" y="0"/>
                </a:lnTo>
                <a:lnTo>
                  <a:pt x="73533" y="8826"/>
                </a:lnTo>
                <a:lnTo>
                  <a:pt x="34798" y="33616"/>
                </a:lnTo>
                <a:lnTo>
                  <a:pt x="9144" y="71297"/>
                </a:lnTo>
                <a:lnTo>
                  <a:pt x="0" y="118414"/>
                </a:lnTo>
                <a:lnTo>
                  <a:pt x="571" y="130949"/>
                </a:lnTo>
                <a:lnTo>
                  <a:pt x="14160" y="176085"/>
                </a:lnTo>
                <a:lnTo>
                  <a:pt x="43218" y="210820"/>
                </a:lnTo>
                <a:lnTo>
                  <a:pt x="85039" y="232029"/>
                </a:lnTo>
                <a:lnTo>
                  <a:pt x="121539" y="236893"/>
                </a:lnTo>
                <a:lnTo>
                  <a:pt x="134086" y="236359"/>
                </a:lnTo>
                <a:lnTo>
                  <a:pt x="180390" y="223075"/>
                </a:lnTo>
                <a:lnTo>
                  <a:pt x="206070" y="203060"/>
                </a:lnTo>
                <a:lnTo>
                  <a:pt x="211328" y="197764"/>
                </a:lnTo>
                <a:lnTo>
                  <a:pt x="187452" y="173888"/>
                </a:lnTo>
                <a:lnTo>
                  <a:pt x="179006" y="181914"/>
                </a:lnTo>
                <a:lnTo>
                  <a:pt x="170840" y="188480"/>
                </a:lnTo>
                <a:lnTo>
                  <a:pt x="131114" y="202704"/>
                </a:lnTo>
                <a:lnTo>
                  <a:pt x="122428" y="203060"/>
                </a:lnTo>
                <a:lnTo>
                  <a:pt x="114007" y="202704"/>
                </a:lnTo>
                <a:lnTo>
                  <a:pt x="113563" y="202704"/>
                </a:lnTo>
                <a:lnTo>
                  <a:pt x="105448" y="201599"/>
                </a:lnTo>
                <a:lnTo>
                  <a:pt x="105092" y="201599"/>
                </a:lnTo>
                <a:lnTo>
                  <a:pt x="96202" y="199517"/>
                </a:lnTo>
                <a:lnTo>
                  <a:pt x="60706" y="179031"/>
                </a:lnTo>
                <a:lnTo>
                  <a:pt x="39636" y="144386"/>
                </a:lnTo>
                <a:lnTo>
                  <a:pt x="35941" y="118414"/>
                </a:lnTo>
                <a:lnTo>
                  <a:pt x="36347" y="109372"/>
                </a:lnTo>
                <a:lnTo>
                  <a:pt x="50330" y="70345"/>
                </a:lnTo>
                <a:lnTo>
                  <a:pt x="80492" y="43611"/>
                </a:lnTo>
                <a:lnTo>
                  <a:pt x="122428" y="33845"/>
                </a:lnTo>
                <a:lnTo>
                  <a:pt x="132041" y="34239"/>
                </a:lnTo>
                <a:lnTo>
                  <a:pt x="131406" y="34239"/>
                </a:lnTo>
                <a:lnTo>
                  <a:pt x="139471" y="35267"/>
                </a:lnTo>
                <a:lnTo>
                  <a:pt x="179006" y="54660"/>
                </a:lnTo>
                <a:lnTo>
                  <a:pt x="187452" y="62699"/>
                </a:lnTo>
                <a:lnTo>
                  <a:pt x="211328" y="38836"/>
                </a:lnTo>
                <a:close/>
              </a:path>
              <a:path w="464184" h="237489">
                <a:moveTo>
                  <a:pt x="463804" y="138976"/>
                </a:moveTo>
                <a:lnTo>
                  <a:pt x="314071" y="138976"/>
                </a:lnTo>
                <a:lnTo>
                  <a:pt x="314071" y="170510"/>
                </a:lnTo>
                <a:lnTo>
                  <a:pt x="463804" y="170510"/>
                </a:lnTo>
                <a:lnTo>
                  <a:pt x="463804" y="138976"/>
                </a:lnTo>
                <a:close/>
              </a:path>
              <a:path w="464184" h="237489">
                <a:moveTo>
                  <a:pt x="463804" y="66306"/>
                </a:moveTo>
                <a:lnTo>
                  <a:pt x="314071" y="66306"/>
                </a:lnTo>
                <a:lnTo>
                  <a:pt x="314071" y="97917"/>
                </a:lnTo>
                <a:lnTo>
                  <a:pt x="463804" y="97917"/>
                </a:lnTo>
                <a:lnTo>
                  <a:pt x="463804" y="6630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object 7"/>
          <p:cNvSpPr/>
          <p:nvPr/>
        </p:nvSpPr>
        <p:spPr>
          <a:xfrm>
            <a:off x="11077920" y="4370400"/>
            <a:ext cx="529920" cy="235080"/>
          </a:xfrm>
          <a:custGeom>
            <a:avLst/>
            <a:gdLst/>
            <a:ahLst/>
            <a:rect l="l" t="t" r="r" b="b"/>
            <a:pathLst>
              <a:path w="530225" h="235585">
                <a:moveTo>
                  <a:pt x="176657" y="201828"/>
                </a:moveTo>
                <a:lnTo>
                  <a:pt x="64947" y="201828"/>
                </a:lnTo>
                <a:lnTo>
                  <a:pt x="128536" y="139433"/>
                </a:lnTo>
                <a:lnTo>
                  <a:pt x="135686" y="132168"/>
                </a:lnTo>
                <a:lnTo>
                  <a:pt x="158826" y="100380"/>
                </a:lnTo>
                <a:lnTo>
                  <a:pt x="166598" y="73698"/>
                </a:lnTo>
                <a:lnTo>
                  <a:pt x="166598" y="65913"/>
                </a:lnTo>
                <a:lnTo>
                  <a:pt x="166128" y="58674"/>
                </a:lnTo>
                <a:lnTo>
                  <a:pt x="166014" y="56946"/>
                </a:lnTo>
                <a:lnTo>
                  <a:pt x="165963" y="56146"/>
                </a:lnTo>
                <a:lnTo>
                  <a:pt x="164172" y="47409"/>
                </a:lnTo>
                <a:lnTo>
                  <a:pt x="164084" y="47015"/>
                </a:lnTo>
                <a:lnTo>
                  <a:pt x="161010" y="38684"/>
                </a:lnTo>
                <a:lnTo>
                  <a:pt x="160947" y="38506"/>
                </a:lnTo>
                <a:lnTo>
                  <a:pt x="158343" y="33845"/>
                </a:lnTo>
                <a:lnTo>
                  <a:pt x="156552" y="30619"/>
                </a:lnTo>
                <a:lnTo>
                  <a:pt x="151028" y="23520"/>
                </a:lnTo>
                <a:lnTo>
                  <a:pt x="109347" y="1943"/>
                </a:lnTo>
                <a:lnTo>
                  <a:pt x="99085" y="558"/>
                </a:lnTo>
                <a:lnTo>
                  <a:pt x="100088" y="558"/>
                </a:lnTo>
                <a:lnTo>
                  <a:pt x="87172" y="0"/>
                </a:lnTo>
                <a:lnTo>
                  <a:pt x="74383" y="558"/>
                </a:lnTo>
                <a:lnTo>
                  <a:pt x="62191" y="2197"/>
                </a:lnTo>
                <a:lnTo>
                  <a:pt x="18986" y="20574"/>
                </a:lnTo>
                <a:lnTo>
                  <a:pt x="0" y="38684"/>
                </a:lnTo>
                <a:lnTo>
                  <a:pt x="25946" y="61010"/>
                </a:lnTo>
                <a:lnTo>
                  <a:pt x="32867" y="53530"/>
                </a:lnTo>
                <a:lnTo>
                  <a:pt x="39751" y="47409"/>
                </a:lnTo>
                <a:lnTo>
                  <a:pt x="76415" y="34188"/>
                </a:lnTo>
                <a:lnTo>
                  <a:pt x="85255" y="33845"/>
                </a:lnTo>
                <a:lnTo>
                  <a:pt x="96037" y="34429"/>
                </a:lnTo>
                <a:lnTo>
                  <a:pt x="129616" y="60833"/>
                </a:lnTo>
                <a:lnTo>
                  <a:pt x="130314" y="72694"/>
                </a:lnTo>
                <a:lnTo>
                  <a:pt x="129641" y="77228"/>
                </a:lnTo>
                <a:lnTo>
                  <a:pt x="128308" y="82042"/>
                </a:lnTo>
                <a:lnTo>
                  <a:pt x="127038" y="86842"/>
                </a:lnTo>
                <a:lnTo>
                  <a:pt x="102755" y="118186"/>
                </a:lnTo>
                <a:lnTo>
                  <a:pt x="9283" y="209651"/>
                </a:lnTo>
                <a:lnTo>
                  <a:pt x="9283" y="234975"/>
                </a:lnTo>
                <a:lnTo>
                  <a:pt x="176657" y="234975"/>
                </a:lnTo>
                <a:lnTo>
                  <a:pt x="176657" y="201828"/>
                </a:lnTo>
                <a:close/>
              </a:path>
              <a:path w="530225" h="235585">
                <a:moveTo>
                  <a:pt x="413207" y="56946"/>
                </a:moveTo>
                <a:lnTo>
                  <a:pt x="234861" y="56946"/>
                </a:lnTo>
                <a:lnTo>
                  <a:pt x="225767" y="57378"/>
                </a:lnTo>
                <a:lnTo>
                  <a:pt x="190017" y="72047"/>
                </a:lnTo>
                <a:lnTo>
                  <a:pt x="174205" y="102311"/>
                </a:lnTo>
                <a:lnTo>
                  <a:pt x="174078" y="102933"/>
                </a:lnTo>
                <a:lnTo>
                  <a:pt x="173621" y="110274"/>
                </a:lnTo>
                <a:lnTo>
                  <a:pt x="173634" y="117157"/>
                </a:lnTo>
                <a:lnTo>
                  <a:pt x="174853" y="124040"/>
                </a:lnTo>
                <a:lnTo>
                  <a:pt x="190588" y="153479"/>
                </a:lnTo>
                <a:lnTo>
                  <a:pt x="220599" y="143040"/>
                </a:lnTo>
                <a:lnTo>
                  <a:pt x="214503" y="134810"/>
                </a:lnTo>
                <a:lnTo>
                  <a:pt x="210743" y="128714"/>
                </a:lnTo>
                <a:lnTo>
                  <a:pt x="207873" y="120840"/>
                </a:lnTo>
                <a:lnTo>
                  <a:pt x="207162" y="117157"/>
                </a:lnTo>
                <a:lnTo>
                  <a:pt x="207162" y="105537"/>
                </a:lnTo>
                <a:lnTo>
                  <a:pt x="209511" y="99301"/>
                </a:lnTo>
                <a:lnTo>
                  <a:pt x="218986" y="90652"/>
                </a:lnTo>
                <a:lnTo>
                  <a:pt x="226707" y="88480"/>
                </a:lnTo>
                <a:lnTo>
                  <a:pt x="247878" y="88480"/>
                </a:lnTo>
                <a:lnTo>
                  <a:pt x="231025" y="234975"/>
                </a:lnTo>
                <a:lnTo>
                  <a:pt x="266484" y="234975"/>
                </a:lnTo>
                <a:lnTo>
                  <a:pt x="283159" y="89268"/>
                </a:lnTo>
                <a:lnTo>
                  <a:pt x="283260" y="88480"/>
                </a:lnTo>
                <a:lnTo>
                  <a:pt x="327647" y="88480"/>
                </a:lnTo>
                <a:lnTo>
                  <a:pt x="327647" y="234975"/>
                </a:lnTo>
                <a:lnTo>
                  <a:pt x="362712" y="234975"/>
                </a:lnTo>
                <a:lnTo>
                  <a:pt x="362712" y="88480"/>
                </a:lnTo>
                <a:lnTo>
                  <a:pt x="412521" y="88480"/>
                </a:lnTo>
                <a:lnTo>
                  <a:pt x="412635" y="82956"/>
                </a:lnTo>
                <a:lnTo>
                  <a:pt x="412762" y="77228"/>
                </a:lnTo>
                <a:lnTo>
                  <a:pt x="412877" y="72047"/>
                </a:lnTo>
                <a:lnTo>
                  <a:pt x="412965" y="67614"/>
                </a:lnTo>
                <a:lnTo>
                  <a:pt x="413054" y="63855"/>
                </a:lnTo>
                <a:lnTo>
                  <a:pt x="413169" y="58674"/>
                </a:lnTo>
                <a:lnTo>
                  <a:pt x="413207" y="56946"/>
                </a:lnTo>
                <a:close/>
              </a:path>
              <a:path w="530225" h="235585">
                <a:moveTo>
                  <a:pt x="529640" y="55333"/>
                </a:moveTo>
                <a:lnTo>
                  <a:pt x="488886" y="61506"/>
                </a:lnTo>
                <a:lnTo>
                  <a:pt x="465391" y="77685"/>
                </a:lnTo>
                <a:lnTo>
                  <a:pt x="468020" y="56946"/>
                </a:lnTo>
                <a:lnTo>
                  <a:pt x="433641" y="56946"/>
                </a:lnTo>
                <a:lnTo>
                  <a:pt x="433641" y="234975"/>
                </a:lnTo>
                <a:lnTo>
                  <a:pt x="468947" y="234975"/>
                </a:lnTo>
                <a:lnTo>
                  <a:pt x="468947" y="144195"/>
                </a:lnTo>
                <a:lnTo>
                  <a:pt x="469747" y="131660"/>
                </a:lnTo>
                <a:lnTo>
                  <a:pt x="488962" y="97612"/>
                </a:lnTo>
                <a:lnTo>
                  <a:pt x="514184" y="90093"/>
                </a:lnTo>
                <a:lnTo>
                  <a:pt x="529640" y="90093"/>
                </a:lnTo>
                <a:lnTo>
                  <a:pt x="529640" y="77685"/>
                </a:lnTo>
                <a:lnTo>
                  <a:pt x="529640" y="5533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1" name="object 8"/>
          <p:cNvGrpSpPr/>
          <p:nvPr/>
        </p:nvGrpSpPr>
        <p:grpSpPr>
          <a:xfrm>
            <a:off x="12859560" y="4425480"/>
            <a:ext cx="95760" cy="179280"/>
            <a:chOff x="12859560" y="4425480"/>
            <a:chExt cx="95760" cy="179280"/>
          </a:xfrm>
        </p:grpSpPr>
        <p:pic>
          <p:nvPicPr>
            <p:cNvPr id="112" name="object 9" descr=""/>
            <p:cNvPicPr/>
            <p:nvPr/>
          </p:nvPicPr>
          <p:blipFill>
            <a:blip r:embed="rId4"/>
            <a:stretch/>
          </p:blipFill>
          <p:spPr>
            <a:xfrm>
              <a:off x="12859560" y="4425480"/>
              <a:ext cx="95760" cy="179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" descr=""/>
            <p:cNvPicPr/>
            <p:nvPr/>
          </p:nvPicPr>
          <p:blipFill>
            <a:blip r:embed="rId5"/>
            <a:stretch/>
          </p:blipFill>
          <p:spPr>
            <a:xfrm>
              <a:off x="12859560" y="4425480"/>
              <a:ext cx="95760" cy="179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4" name="object 11"/>
          <p:cNvSpPr/>
          <p:nvPr/>
        </p:nvSpPr>
        <p:spPr>
          <a:xfrm>
            <a:off x="11062080" y="3135240"/>
            <a:ext cx="5473800" cy="30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04488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circle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distance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around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it.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be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calculated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using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formula</a:t>
            </a:r>
            <a:endParaRPr b="0" lang="en-IN" sz="2450" spc="-1" strike="noStrike">
              <a:latin typeface="Arial"/>
            </a:endParaRPr>
          </a:p>
          <a:p>
            <a:pPr marL="12600" indent="5313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where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radius.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property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essential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various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applications,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including</a:t>
            </a:r>
            <a:endParaRPr b="0" lang="en-IN" sz="2450" spc="-1" strike="noStrike">
              <a:latin typeface="Arial"/>
            </a:endParaRPr>
          </a:p>
          <a:p>
            <a:pPr marL="12600" indent="531360">
              <a:lnSpc>
                <a:spcPct val="100000"/>
              </a:lnSpc>
              <a:spcBef>
                <a:spcPts val="60"/>
              </a:spcBef>
              <a:buNone/>
              <a:tabLst>
                <a:tab algn="l" pos="262584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5" name="object 12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17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8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906560"/>
          </a:xfrm>
          <a:prstGeom prst="rect">
            <a:avLst/>
          </a:prstGeom>
          <a:noFill/>
          <a:ln w="0">
            <a:noFill/>
          </a:ln>
        </p:spPr>
        <p:txBody>
          <a:bodyPr lIns="0" rIns="0" tIns="77400" bIns="0" anchor="t">
            <a:noAutofit/>
          </a:bodyPr>
          <a:p>
            <a:pPr marL="913068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Area</a:t>
            </a:r>
            <a:r>
              <a:rPr b="1" lang="en-IN" sz="6000" spc="-10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49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6000" spc="-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a</a:t>
            </a:r>
            <a:r>
              <a:rPr b="1" lang="en-IN" sz="6000" spc="-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89" strike="noStrike">
                <a:solidFill>
                  <a:srgbClr val="000000"/>
                </a:solidFill>
                <a:latin typeface="Cambria"/>
              </a:rPr>
              <a:t>Circle</a:t>
            </a:r>
            <a:endParaRPr b="0" lang="en-IN" sz="6000" spc="-1" strike="noStrike">
              <a:latin typeface="Calibri"/>
            </a:endParaRPr>
          </a:p>
        </p:txBody>
      </p:sp>
      <p:sp>
        <p:nvSpPr>
          <p:cNvPr id="120" name="object 6"/>
          <p:cNvSpPr/>
          <p:nvPr/>
        </p:nvSpPr>
        <p:spPr>
          <a:xfrm>
            <a:off x="15168240" y="3630240"/>
            <a:ext cx="1058040" cy="247320"/>
          </a:xfrm>
          <a:custGeom>
            <a:avLst/>
            <a:gdLst/>
            <a:ahLst/>
            <a:rect l="l" t="t" r="r" b="b"/>
            <a:pathLst>
              <a:path w="1058544" h="247650">
                <a:moveTo>
                  <a:pt x="244348" y="247484"/>
                </a:moveTo>
                <a:lnTo>
                  <a:pt x="217500" y="188709"/>
                </a:lnTo>
                <a:lnTo>
                  <a:pt x="202920" y="156781"/>
                </a:lnTo>
                <a:lnTo>
                  <a:pt x="164846" y="73393"/>
                </a:lnTo>
                <a:lnTo>
                  <a:pt x="164846" y="156781"/>
                </a:lnTo>
                <a:lnTo>
                  <a:pt x="79121" y="156781"/>
                </a:lnTo>
                <a:lnTo>
                  <a:pt x="122047" y="60960"/>
                </a:lnTo>
                <a:lnTo>
                  <a:pt x="164846" y="156781"/>
                </a:lnTo>
                <a:lnTo>
                  <a:pt x="164846" y="73393"/>
                </a:lnTo>
                <a:lnTo>
                  <a:pt x="159169" y="60960"/>
                </a:lnTo>
                <a:lnTo>
                  <a:pt x="137922" y="14427"/>
                </a:lnTo>
                <a:lnTo>
                  <a:pt x="106426" y="14427"/>
                </a:lnTo>
                <a:lnTo>
                  <a:pt x="0" y="247484"/>
                </a:lnTo>
                <a:lnTo>
                  <a:pt x="38608" y="247484"/>
                </a:lnTo>
                <a:lnTo>
                  <a:pt x="64897" y="188709"/>
                </a:lnTo>
                <a:lnTo>
                  <a:pt x="179197" y="188709"/>
                </a:lnTo>
                <a:lnTo>
                  <a:pt x="205486" y="247484"/>
                </a:lnTo>
                <a:lnTo>
                  <a:pt x="244348" y="247484"/>
                </a:lnTo>
                <a:close/>
              </a:path>
              <a:path w="1058544" h="247650">
                <a:moveTo>
                  <a:pt x="482473" y="151485"/>
                </a:moveTo>
                <a:lnTo>
                  <a:pt x="332740" y="151485"/>
                </a:lnTo>
                <a:lnTo>
                  <a:pt x="332740" y="183032"/>
                </a:lnTo>
                <a:lnTo>
                  <a:pt x="482473" y="183032"/>
                </a:lnTo>
                <a:lnTo>
                  <a:pt x="482473" y="151485"/>
                </a:lnTo>
                <a:close/>
              </a:path>
              <a:path w="1058544" h="247650">
                <a:moveTo>
                  <a:pt x="482473" y="78816"/>
                </a:moveTo>
                <a:lnTo>
                  <a:pt x="332740" y="78816"/>
                </a:lnTo>
                <a:lnTo>
                  <a:pt x="332740" y="110426"/>
                </a:lnTo>
                <a:lnTo>
                  <a:pt x="482473" y="110426"/>
                </a:lnTo>
                <a:lnTo>
                  <a:pt x="482473" y="78816"/>
                </a:lnTo>
                <a:close/>
              </a:path>
              <a:path w="1058544" h="247650">
                <a:moveTo>
                  <a:pt x="811403" y="69456"/>
                </a:moveTo>
                <a:lnTo>
                  <a:pt x="633095" y="69456"/>
                </a:lnTo>
                <a:lnTo>
                  <a:pt x="623989" y="69888"/>
                </a:lnTo>
                <a:lnTo>
                  <a:pt x="588276" y="84556"/>
                </a:lnTo>
                <a:lnTo>
                  <a:pt x="571881" y="122783"/>
                </a:lnTo>
                <a:lnTo>
                  <a:pt x="571893" y="129667"/>
                </a:lnTo>
                <a:lnTo>
                  <a:pt x="588772" y="165989"/>
                </a:lnTo>
                <a:lnTo>
                  <a:pt x="618871" y="155549"/>
                </a:lnTo>
                <a:lnTo>
                  <a:pt x="612775" y="147320"/>
                </a:lnTo>
                <a:lnTo>
                  <a:pt x="608965" y="141224"/>
                </a:lnTo>
                <a:lnTo>
                  <a:pt x="606171" y="133350"/>
                </a:lnTo>
                <a:lnTo>
                  <a:pt x="605409" y="129667"/>
                </a:lnTo>
                <a:lnTo>
                  <a:pt x="605409" y="118059"/>
                </a:lnTo>
                <a:lnTo>
                  <a:pt x="607695" y="111810"/>
                </a:lnTo>
                <a:lnTo>
                  <a:pt x="612394" y="107518"/>
                </a:lnTo>
                <a:lnTo>
                  <a:pt x="617220" y="103162"/>
                </a:lnTo>
                <a:lnTo>
                  <a:pt x="624967" y="100990"/>
                </a:lnTo>
                <a:lnTo>
                  <a:pt x="646049" y="100990"/>
                </a:lnTo>
                <a:lnTo>
                  <a:pt x="629285" y="247484"/>
                </a:lnTo>
                <a:lnTo>
                  <a:pt x="664718" y="247484"/>
                </a:lnTo>
                <a:lnTo>
                  <a:pt x="681380" y="101790"/>
                </a:lnTo>
                <a:lnTo>
                  <a:pt x="681482" y="100990"/>
                </a:lnTo>
                <a:lnTo>
                  <a:pt x="725932" y="100990"/>
                </a:lnTo>
                <a:lnTo>
                  <a:pt x="725932" y="247484"/>
                </a:lnTo>
                <a:lnTo>
                  <a:pt x="760984" y="247484"/>
                </a:lnTo>
                <a:lnTo>
                  <a:pt x="760984" y="100990"/>
                </a:lnTo>
                <a:lnTo>
                  <a:pt x="810768" y="100990"/>
                </a:lnTo>
                <a:lnTo>
                  <a:pt x="810869" y="95465"/>
                </a:lnTo>
                <a:lnTo>
                  <a:pt x="810983" y="89674"/>
                </a:lnTo>
                <a:lnTo>
                  <a:pt x="811098" y="84556"/>
                </a:lnTo>
                <a:lnTo>
                  <a:pt x="811187" y="80124"/>
                </a:lnTo>
                <a:lnTo>
                  <a:pt x="811263" y="76365"/>
                </a:lnTo>
                <a:lnTo>
                  <a:pt x="811364" y="71183"/>
                </a:lnTo>
                <a:lnTo>
                  <a:pt x="811403" y="69456"/>
                </a:lnTo>
                <a:close/>
              </a:path>
              <a:path w="1058544" h="247650">
                <a:moveTo>
                  <a:pt x="927862" y="67843"/>
                </a:moveTo>
                <a:lnTo>
                  <a:pt x="887133" y="74015"/>
                </a:lnTo>
                <a:lnTo>
                  <a:pt x="863600" y="90195"/>
                </a:lnTo>
                <a:lnTo>
                  <a:pt x="866267" y="69456"/>
                </a:lnTo>
                <a:lnTo>
                  <a:pt x="831850" y="69456"/>
                </a:lnTo>
                <a:lnTo>
                  <a:pt x="831850" y="247484"/>
                </a:lnTo>
                <a:lnTo>
                  <a:pt x="867156" y="247484"/>
                </a:lnTo>
                <a:lnTo>
                  <a:pt x="867156" y="156705"/>
                </a:lnTo>
                <a:lnTo>
                  <a:pt x="867956" y="144170"/>
                </a:lnTo>
                <a:lnTo>
                  <a:pt x="887222" y="110121"/>
                </a:lnTo>
                <a:lnTo>
                  <a:pt x="912444" y="102603"/>
                </a:lnTo>
                <a:lnTo>
                  <a:pt x="927862" y="102603"/>
                </a:lnTo>
                <a:lnTo>
                  <a:pt x="927862" y="90195"/>
                </a:lnTo>
                <a:lnTo>
                  <a:pt x="927862" y="67843"/>
                </a:lnTo>
                <a:close/>
              </a:path>
              <a:path w="1058544" h="247650">
                <a:moveTo>
                  <a:pt x="1058037" y="117563"/>
                </a:moveTo>
                <a:lnTo>
                  <a:pt x="991235" y="117563"/>
                </a:lnTo>
                <a:lnTo>
                  <a:pt x="1025017" y="87795"/>
                </a:lnTo>
                <a:lnTo>
                  <a:pt x="1032179" y="81064"/>
                </a:lnTo>
                <a:lnTo>
                  <a:pt x="1051687" y="49987"/>
                </a:lnTo>
                <a:lnTo>
                  <a:pt x="1051687" y="42367"/>
                </a:lnTo>
                <a:lnTo>
                  <a:pt x="1028598" y="6832"/>
                </a:lnTo>
                <a:lnTo>
                  <a:pt x="1019098" y="3162"/>
                </a:lnTo>
                <a:lnTo>
                  <a:pt x="1019390" y="3162"/>
                </a:lnTo>
                <a:lnTo>
                  <a:pt x="1007351" y="762"/>
                </a:lnTo>
                <a:lnTo>
                  <a:pt x="994283" y="0"/>
                </a:lnTo>
                <a:lnTo>
                  <a:pt x="985393" y="355"/>
                </a:lnTo>
                <a:lnTo>
                  <a:pt x="947775" y="13804"/>
                </a:lnTo>
                <a:lnTo>
                  <a:pt x="933958" y="27330"/>
                </a:lnTo>
                <a:lnTo>
                  <a:pt x="955802" y="44437"/>
                </a:lnTo>
                <a:lnTo>
                  <a:pt x="962025" y="37274"/>
                </a:lnTo>
                <a:lnTo>
                  <a:pt x="967994" y="32664"/>
                </a:lnTo>
                <a:lnTo>
                  <a:pt x="979678" y="28524"/>
                </a:lnTo>
                <a:lnTo>
                  <a:pt x="986155" y="27482"/>
                </a:lnTo>
                <a:lnTo>
                  <a:pt x="1004189" y="27482"/>
                </a:lnTo>
                <a:lnTo>
                  <a:pt x="1011555" y="29121"/>
                </a:lnTo>
                <a:lnTo>
                  <a:pt x="1019683" y="35661"/>
                </a:lnTo>
                <a:lnTo>
                  <a:pt x="1021715" y="39293"/>
                </a:lnTo>
                <a:lnTo>
                  <a:pt x="1021715" y="46507"/>
                </a:lnTo>
                <a:lnTo>
                  <a:pt x="1020572" y="49987"/>
                </a:lnTo>
                <a:lnTo>
                  <a:pt x="1018413" y="53721"/>
                </a:lnTo>
                <a:lnTo>
                  <a:pt x="1016381" y="57404"/>
                </a:lnTo>
                <a:lnTo>
                  <a:pt x="1011428" y="62699"/>
                </a:lnTo>
                <a:lnTo>
                  <a:pt x="949579" y="117563"/>
                </a:lnTo>
                <a:lnTo>
                  <a:pt x="947547" y="117563"/>
                </a:lnTo>
                <a:lnTo>
                  <a:pt x="948436" y="118554"/>
                </a:lnTo>
                <a:lnTo>
                  <a:pt x="941832" y="124320"/>
                </a:lnTo>
                <a:lnTo>
                  <a:pt x="941832" y="144741"/>
                </a:lnTo>
                <a:lnTo>
                  <a:pt x="1058037" y="144741"/>
                </a:lnTo>
                <a:lnTo>
                  <a:pt x="1058037" y="11756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1" name="object 7" descr=""/>
          <p:cNvPicPr/>
          <p:nvPr/>
        </p:nvPicPr>
        <p:blipFill>
          <a:blip r:embed="rId2"/>
          <a:stretch/>
        </p:blipFill>
        <p:spPr>
          <a:xfrm>
            <a:off x="13146120" y="4393440"/>
            <a:ext cx="1887480" cy="30852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8" descr=""/>
          <p:cNvPicPr/>
          <p:nvPr/>
        </p:nvPicPr>
        <p:blipFill>
          <a:blip r:embed="rId3"/>
          <a:stretch/>
        </p:blipFill>
        <p:spPr>
          <a:xfrm>
            <a:off x="10580400" y="4774320"/>
            <a:ext cx="1037880" cy="308520"/>
          </a:xfrm>
          <a:prstGeom prst="rect">
            <a:avLst/>
          </a:prstGeom>
          <a:ln w="0">
            <a:noFill/>
          </a:ln>
        </p:spPr>
      </p:pic>
      <p:sp>
        <p:nvSpPr>
          <p:cNvPr id="123" name="object 9"/>
          <p:cNvSpPr/>
          <p:nvPr/>
        </p:nvSpPr>
        <p:spPr>
          <a:xfrm>
            <a:off x="10553040" y="2788560"/>
            <a:ext cx="5968800" cy="26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581000"/>
                <a:tab algn="l" pos="567612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area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circle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space </a:t>
            </a:r>
            <a:r>
              <a:rPr b="0" lang="en-IN" sz="2450" spc="58" strike="noStrike">
                <a:latin typeface="Verdana"/>
              </a:rPr>
              <a:t>contained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within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boundaries.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 </a:t>
            </a:r>
            <a:r>
              <a:rPr b="0" lang="en-IN" sz="2450" spc="43" strike="noStrike">
                <a:latin typeface="Verdana"/>
              </a:rPr>
              <a:t>calculated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using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formula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property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crucial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081440">
              <a:lnSpc>
                <a:spcPct val="100000"/>
              </a:lnSpc>
              <a:spcBef>
                <a:spcPts val="60"/>
              </a:spcBef>
              <a:buNone/>
              <a:tabLst>
                <a:tab algn="l" pos="4581000"/>
                <a:tab algn="l" pos="567612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space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optimization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581000"/>
                <a:tab algn="l" pos="5676120"/>
              </a:tabLst>
            </a:pPr>
            <a:r>
              <a:rPr b="0" lang="en-IN" sz="2450" spc="-21" strike="noStrike">
                <a:latin typeface="Verdana"/>
              </a:rPr>
              <a:t>key.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25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6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791000"/>
          </a:xfrm>
          <a:prstGeom prst="rect">
            <a:avLst/>
          </a:prstGeom>
          <a:noFill/>
          <a:ln w="0">
            <a:noFill/>
          </a:ln>
        </p:spPr>
        <p:txBody>
          <a:bodyPr lIns="0" rIns="0" tIns="71280" bIns="0" anchor="t">
            <a:noAutofit/>
          </a:bodyPr>
          <a:p>
            <a:pPr marL="91306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600" spc="103" strike="noStrike">
                <a:solidFill>
                  <a:srgbClr val="000000"/>
                </a:solidFill>
                <a:latin typeface="Cambria"/>
              </a:rPr>
              <a:t>Circle</a:t>
            </a:r>
            <a:r>
              <a:rPr b="1" lang="en-IN" sz="5600" spc="11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6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5600" spc="11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600" spc="-12" strike="noStrike">
                <a:solidFill>
                  <a:srgbClr val="000000"/>
                </a:solidFill>
                <a:latin typeface="Cambria"/>
              </a:rPr>
              <a:t>Geometry</a:t>
            </a:r>
            <a:endParaRPr b="0" lang="en-IN" sz="5600" spc="-1" strike="noStrike">
              <a:latin typeface="Calibri"/>
            </a:endParaRPr>
          </a:p>
        </p:txBody>
      </p:sp>
      <p:pic>
        <p:nvPicPr>
          <p:cNvPr id="128" name="object 6" descr=""/>
          <p:cNvPicPr/>
          <p:nvPr/>
        </p:nvPicPr>
        <p:blipFill>
          <a:blip r:embed="rId2"/>
          <a:stretch/>
        </p:blipFill>
        <p:spPr>
          <a:xfrm>
            <a:off x="14488200" y="2900880"/>
            <a:ext cx="1555920" cy="27684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7" descr=""/>
          <p:cNvPicPr/>
          <p:nvPr/>
        </p:nvPicPr>
        <p:blipFill>
          <a:blip r:embed="rId3"/>
          <a:stretch/>
        </p:blipFill>
        <p:spPr>
          <a:xfrm>
            <a:off x="10580400" y="4393440"/>
            <a:ext cx="3311280" cy="24732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8" descr=""/>
          <p:cNvPicPr/>
          <p:nvPr/>
        </p:nvPicPr>
        <p:blipFill>
          <a:blip r:embed="rId4"/>
          <a:stretch/>
        </p:blipFill>
        <p:spPr>
          <a:xfrm>
            <a:off x="10591920" y="4012200"/>
            <a:ext cx="3833280" cy="308520"/>
          </a:xfrm>
          <a:prstGeom prst="rect">
            <a:avLst/>
          </a:prstGeom>
          <a:ln w="0">
            <a:noFill/>
          </a:ln>
        </p:spPr>
      </p:pic>
      <p:sp>
        <p:nvSpPr>
          <p:cNvPr id="131" name="object 9"/>
          <p:cNvSpPr/>
          <p:nvPr/>
        </p:nvSpPr>
        <p:spPr>
          <a:xfrm>
            <a:off x="16015320" y="278856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2" name="object 10"/>
          <p:cNvSpPr/>
          <p:nvPr/>
        </p:nvSpPr>
        <p:spPr>
          <a:xfrm>
            <a:off x="10553040" y="2788560"/>
            <a:ext cx="539532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Circles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theorems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constructions,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3" name="object 11"/>
          <p:cNvSpPr/>
          <p:nvPr/>
        </p:nvSpPr>
        <p:spPr>
          <a:xfrm>
            <a:off x="10553040" y="3931560"/>
            <a:ext cx="5994000" cy="15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397116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33224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properties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geometric problems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efﬁciently.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2352240"/>
          </a:xfrm>
          <a:prstGeom prst="rect">
            <a:avLst/>
          </a:prstGeom>
          <a:noFill/>
          <a:ln w="0">
            <a:noFill/>
          </a:ln>
        </p:spPr>
        <p:txBody>
          <a:bodyPr lIns="0" rIns="0" tIns="632520" bIns="0" anchor="t">
            <a:noAutofit/>
          </a:bodyPr>
          <a:p>
            <a:pPr marL="9640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00" spc="77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1" lang="en-IN" sz="3900" spc="-72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1" lang="en-IN" sz="3900" spc="-12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135" name="object 3" descr=""/>
          <p:cNvPicPr/>
          <p:nvPr/>
        </p:nvPicPr>
        <p:blipFill>
          <a:blip r:embed="rId1"/>
          <a:stretch/>
        </p:blipFill>
        <p:spPr>
          <a:xfrm>
            <a:off x="14576400" y="3597120"/>
            <a:ext cx="2015640" cy="24732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4" descr=""/>
          <p:cNvPicPr/>
          <p:nvPr/>
        </p:nvPicPr>
        <p:blipFill>
          <a:blip r:embed="rId2"/>
          <a:stretch/>
        </p:blipFill>
        <p:spPr>
          <a:xfrm>
            <a:off x="12954600" y="3597120"/>
            <a:ext cx="1109880" cy="24732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5" descr=""/>
          <p:cNvPicPr/>
          <p:nvPr/>
        </p:nvPicPr>
        <p:blipFill>
          <a:blip r:embed="rId3"/>
          <a:stretch/>
        </p:blipFill>
        <p:spPr>
          <a:xfrm>
            <a:off x="15046920" y="3978000"/>
            <a:ext cx="1037880" cy="308520"/>
          </a:xfrm>
          <a:prstGeom prst="rect">
            <a:avLst/>
          </a:prstGeom>
          <a:ln w="0">
            <a:noFill/>
          </a:ln>
        </p:spPr>
      </p:pic>
      <p:sp>
        <p:nvSpPr>
          <p:cNvPr id="138" name="object 6"/>
          <p:cNvSpPr/>
          <p:nvPr/>
        </p:nvSpPr>
        <p:spPr>
          <a:xfrm>
            <a:off x="11785680" y="4390560"/>
            <a:ext cx="431280" cy="21600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51714" y="137896"/>
                </a:moveTo>
                <a:lnTo>
                  <a:pt x="151638" y="104597"/>
                </a:lnTo>
                <a:lnTo>
                  <a:pt x="150596" y="90462"/>
                </a:lnTo>
                <a:lnTo>
                  <a:pt x="150495" y="89052"/>
                </a:lnTo>
                <a:lnTo>
                  <a:pt x="146837" y="74701"/>
                </a:lnTo>
                <a:lnTo>
                  <a:pt x="143192" y="67449"/>
                </a:lnTo>
                <a:lnTo>
                  <a:pt x="140741" y="62572"/>
                </a:lnTo>
                <a:lnTo>
                  <a:pt x="108991" y="39344"/>
                </a:lnTo>
                <a:lnTo>
                  <a:pt x="78193" y="34912"/>
                </a:lnTo>
                <a:lnTo>
                  <a:pt x="68021" y="35306"/>
                </a:lnTo>
                <a:lnTo>
                  <a:pt x="29413" y="44894"/>
                </a:lnTo>
                <a:lnTo>
                  <a:pt x="2527" y="62382"/>
                </a:lnTo>
                <a:lnTo>
                  <a:pt x="19481" y="90462"/>
                </a:lnTo>
                <a:lnTo>
                  <a:pt x="26860" y="84391"/>
                </a:lnTo>
                <a:lnTo>
                  <a:pt x="34036" y="79349"/>
                </a:lnTo>
                <a:lnTo>
                  <a:pt x="75971" y="67449"/>
                </a:lnTo>
                <a:lnTo>
                  <a:pt x="85636" y="68046"/>
                </a:lnTo>
                <a:lnTo>
                  <a:pt x="115709" y="96024"/>
                </a:lnTo>
                <a:lnTo>
                  <a:pt x="116332" y="104597"/>
                </a:lnTo>
                <a:lnTo>
                  <a:pt x="116332" y="108115"/>
                </a:lnTo>
                <a:lnTo>
                  <a:pt x="116332" y="137896"/>
                </a:lnTo>
                <a:lnTo>
                  <a:pt x="116332" y="155181"/>
                </a:lnTo>
                <a:lnTo>
                  <a:pt x="112052" y="163131"/>
                </a:lnTo>
                <a:lnTo>
                  <a:pt x="85572" y="183769"/>
                </a:lnTo>
                <a:lnTo>
                  <a:pt x="85153" y="183769"/>
                </a:lnTo>
                <a:lnTo>
                  <a:pt x="78295" y="185051"/>
                </a:lnTo>
                <a:lnTo>
                  <a:pt x="77787" y="185051"/>
                </a:lnTo>
                <a:lnTo>
                  <a:pt x="70370" y="185470"/>
                </a:lnTo>
                <a:lnTo>
                  <a:pt x="62115" y="185051"/>
                </a:lnTo>
                <a:lnTo>
                  <a:pt x="35064" y="168186"/>
                </a:lnTo>
                <a:lnTo>
                  <a:pt x="35064" y="154419"/>
                </a:lnTo>
                <a:lnTo>
                  <a:pt x="70980" y="137896"/>
                </a:lnTo>
                <a:lnTo>
                  <a:pt x="116332" y="137896"/>
                </a:lnTo>
                <a:lnTo>
                  <a:pt x="116332" y="108115"/>
                </a:lnTo>
                <a:lnTo>
                  <a:pt x="70370" y="108115"/>
                </a:lnTo>
                <a:lnTo>
                  <a:pt x="58445" y="108572"/>
                </a:lnTo>
                <a:lnTo>
                  <a:pt x="16294" y="123748"/>
                </a:lnTo>
                <a:lnTo>
                  <a:pt x="0" y="161531"/>
                </a:lnTo>
                <a:lnTo>
                  <a:pt x="431" y="168186"/>
                </a:lnTo>
                <a:lnTo>
                  <a:pt x="24612" y="205613"/>
                </a:lnTo>
                <a:lnTo>
                  <a:pt x="66916" y="216090"/>
                </a:lnTo>
                <a:lnTo>
                  <a:pt x="79095" y="215430"/>
                </a:lnTo>
                <a:lnTo>
                  <a:pt x="114871" y="201739"/>
                </a:lnTo>
                <a:lnTo>
                  <a:pt x="117246" y="199656"/>
                </a:lnTo>
                <a:lnTo>
                  <a:pt x="117246" y="214553"/>
                </a:lnTo>
                <a:lnTo>
                  <a:pt x="151714" y="214553"/>
                </a:lnTo>
                <a:lnTo>
                  <a:pt x="151714" y="199656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295338" y="34912"/>
                </a:moveTo>
                <a:lnTo>
                  <a:pt x="254571" y="41084"/>
                </a:lnTo>
                <a:lnTo>
                  <a:pt x="231089" y="57264"/>
                </a:lnTo>
                <a:lnTo>
                  <a:pt x="233718" y="36525"/>
                </a:lnTo>
                <a:lnTo>
                  <a:pt x="199339" y="36525"/>
                </a:lnTo>
                <a:lnTo>
                  <a:pt x="199339" y="214553"/>
                </a:lnTo>
                <a:lnTo>
                  <a:pt x="234632" y="214553"/>
                </a:lnTo>
                <a:lnTo>
                  <a:pt x="234632" y="123774"/>
                </a:lnTo>
                <a:lnTo>
                  <a:pt x="235432" y="111239"/>
                </a:lnTo>
                <a:lnTo>
                  <a:pt x="254647" y="77190"/>
                </a:lnTo>
                <a:lnTo>
                  <a:pt x="279895" y="69672"/>
                </a:lnTo>
                <a:lnTo>
                  <a:pt x="295338" y="69672"/>
                </a:lnTo>
                <a:lnTo>
                  <a:pt x="295338" y="57264"/>
                </a:lnTo>
                <a:lnTo>
                  <a:pt x="295338" y="34912"/>
                </a:lnTo>
                <a:close/>
              </a:path>
              <a:path w="431800" h="216535">
                <a:moveTo>
                  <a:pt x="431622" y="199517"/>
                </a:moveTo>
                <a:lnTo>
                  <a:pt x="424040" y="183934"/>
                </a:lnTo>
                <a:lnTo>
                  <a:pt x="417969" y="171424"/>
                </a:lnTo>
                <a:lnTo>
                  <a:pt x="410908" y="176911"/>
                </a:lnTo>
                <a:lnTo>
                  <a:pt x="404101" y="180809"/>
                </a:lnTo>
                <a:lnTo>
                  <a:pt x="397548" y="183159"/>
                </a:lnTo>
                <a:lnTo>
                  <a:pt x="391248" y="183934"/>
                </a:lnTo>
                <a:lnTo>
                  <a:pt x="383946" y="183934"/>
                </a:lnTo>
                <a:lnTo>
                  <a:pt x="378409" y="181965"/>
                </a:lnTo>
                <a:lnTo>
                  <a:pt x="374675" y="178028"/>
                </a:lnTo>
                <a:lnTo>
                  <a:pt x="370992" y="174091"/>
                </a:lnTo>
                <a:lnTo>
                  <a:pt x="369150" y="168160"/>
                </a:lnTo>
                <a:lnTo>
                  <a:pt x="369150" y="68059"/>
                </a:lnTo>
                <a:lnTo>
                  <a:pt x="419493" y="68059"/>
                </a:lnTo>
                <a:lnTo>
                  <a:pt x="419493" y="36525"/>
                </a:lnTo>
                <a:lnTo>
                  <a:pt x="369150" y="36525"/>
                </a:lnTo>
                <a:lnTo>
                  <a:pt x="369150" y="0"/>
                </a:lnTo>
                <a:lnTo>
                  <a:pt x="333857" y="0"/>
                </a:lnTo>
                <a:lnTo>
                  <a:pt x="333857" y="36525"/>
                </a:lnTo>
                <a:lnTo>
                  <a:pt x="304304" y="36525"/>
                </a:lnTo>
                <a:lnTo>
                  <a:pt x="304304" y="68059"/>
                </a:lnTo>
                <a:lnTo>
                  <a:pt x="333857" y="68059"/>
                </a:lnTo>
                <a:lnTo>
                  <a:pt x="333857" y="161531"/>
                </a:lnTo>
                <a:lnTo>
                  <a:pt x="334746" y="173659"/>
                </a:lnTo>
                <a:lnTo>
                  <a:pt x="337337" y="183934"/>
                </a:lnTo>
                <a:lnTo>
                  <a:pt x="337451" y="184391"/>
                </a:lnTo>
                <a:lnTo>
                  <a:pt x="341960" y="193725"/>
                </a:lnTo>
                <a:lnTo>
                  <a:pt x="376453" y="215188"/>
                </a:lnTo>
                <a:lnTo>
                  <a:pt x="388721" y="216090"/>
                </a:lnTo>
                <a:lnTo>
                  <a:pt x="395884" y="216090"/>
                </a:lnTo>
                <a:lnTo>
                  <a:pt x="426034" y="204216"/>
                </a:lnTo>
                <a:lnTo>
                  <a:pt x="431622" y="1995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object 7"/>
          <p:cNvSpPr/>
          <p:nvPr/>
        </p:nvSpPr>
        <p:spPr>
          <a:xfrm>
            <a:off x="11062080" y="3135240"/>
            <a:ext cx="5605920" cy="34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081600"/>
                <a:tab algn="l" pos="552636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Circles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prevalent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real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world,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from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3081600"/>
                <a:tab algn="l" pos="5526360"/>
              </a:tabLst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also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essential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114984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where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symmetry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balance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crucial.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Understanding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circles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enhance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our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approach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practical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challenges.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0" name="object 8" descr=""/>
          <p:cNvPicPr/>
          <p:nvPr/>
        </p:nvPicPr>
        <p:blipFill>
          <a:blip r:embed="rId4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435320" y="1429560"/>
            <a:ext cx="154299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500" spc="72" strike="noStrike">
                <a:solidFill>
                  <a:srgbClr val="000000"/>
                </a:solidFill>
                <a:latin typeface="Cambria"/>
              </a:rPr>
              <a:t>Fun</a:t>
            </a:r>
            <a:r>
              <a:rPr b="1" lang="en-IN" sz="450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00" spc="-1" strike="noStrike">
                <a:solidFill>
                  <a:srgbClr val="000000"/>
                </a:solidFill>
                <a:latin typeface="Cambria"/>
              </a:rPr>
              <a:t>Facts</a:t>
            </a:r>
            <a:r>
              <a:rPr b="1" lang="en-IN" sz="4500" spc="-12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00" spc="-1" strike="noStrike">
                <a:solidFill>
                  <a:srgbClr val="000000"/>
                </a:solidFill>
                <a:latin typeface="Cambria"/>
              </a:rPr>
              <a:t>About</a:t>
            </a:r>
            <a:r>
              <a:rPr b="1" lang="en-IN" sz="450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00" spc="52" strike="noStrike">
                <a:solidFill>
                  <a:srgbClr val="000000"/>
                </a:solidFill>
                <a:latin typeface="Cambria"/>
              </a:rPr>
              <a:t>Circles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42" name="object 3" descr=""/>
          <p:cNvPicPr/>
          <p:nvPr/>
        </p:nvPicPr>
        <p:blipFill>
          <a:blip r:embed="rId1"/>
          <a:stretch/>
        </p:blipFill>
        <p:spPr>
          <a:xfrm>
            <a:off x="5171040" y="2950200"/>
            <a:ext cx="814320" cy="24732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4" descr=""/>
          <p:cNvPicPr/>
          <p:nvPr/>
        </p:nvPicPr>
        <p:blipFill>
          <a:blip r:embed="rId2"/>
          <a:stretch/>
        </p:blipFill>
        <p:spPr>
          <a:xfrm>
            <a:off x="2231640" y="4273920"/>
            <a:ext cx="762840" cy="307080"/>
          </a:xfrm>
          <a:prstGeom prst="rect">
            <a:avLst/>
          </a:prstGeom>
          <a:ln w="0">
            <a:noFill/>
          </a:ln>
        </p:spPr>
      </p:pic>
      <p:sp>
        <p:nvSpPr>
          <p:cNvPr id="144" name="object 5"/>
          <p:cNvSpPr/>
          <p:nvPr/>
        </p:nvSpPr>
        <p:spPr>
          <a:xfrm>
            <a:off x="1429920" y="2808360"/>
            <a:ext cx="624852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1952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94" strike="noStrike">
                <a:latin typeface="Verdana"/>
              </a:rPr>
              <a:t>Did</a:t>
            </a:r>
            <a:r>
              <a:rPr b="0" lang="en-IN" sz="2450" spc="-22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know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477" strike="noStrike">
                <a:latin typeface="Verdana"/>
              </a:rPr>
              <a:t>      </a:t>
            </a:r>
            <a:r>
              <a:rPr b="0" lang="en-IN" sz="2450" spc="-92" strike="noStrike">
                <a:latin typeface="Verdana"/>
              </a:rPr>
              <a:t>is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only </a:t>
            </a:r>
            <a:r>
              <a:rPr b="0" lang="en-IN" sz="2450" spc="-1" strike="noStrike">
                <a:latin typeface="Verdana"/>
              </a:rPr>
              <a:t>shape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same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diameter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all </a:t>
            </a:r>
            <a:r>
              <a:rPr b="0" lang="en-IN" sz="2450" spc="-1" strike="noStrike">
                <a:latin typeface="Verdana"/>
              </a:rPr>
              <a:t>directions?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Additionally,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159560" indent="42408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which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ratio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" strike="noStrike">
                <a:latin typeface="Verdana"/>
              </a:rPr>
              <a:t>circumference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diameter,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an </a:t>
            </a:r>
            <a:r>
              <a:rPr b="0" lang="en-IN" sz="2450" spc="-21" strike="noStrike">
                <a:latin typeface="Verdana"/>
              </a:rPr>
              <a:t>irrational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number,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adding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  <a:p>
            <a:pPr marL="1159560" indent="42408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intrigue.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5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object 2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778000" y="2406600"/>
            <a:ext cx="6722280" cy="306540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10000" spc="168" strike="noStrike">
                <a:solidFill>
                  <a:srgbClr val="000000"/>
                </a:solidFill>
                <a:latin typeface="Cambria"/>
              </a:rPr>
              <a:t>Conclusion</a:t>
            </a:r>
            <a:endParaRPr b="0" lang="en-IN" sz="10000" spc="-1" strike="noStrike">
              <a:latin typeface="Calibri"/>
            </a:endParaRPr>
          </a:p>
        </p:txBody>
      </p:sp>
      <p:sp>
        <p:nvSpPr>
          <p:cNvPr id="148" name="object 4"/>
          <p:cNvSpPr/>
          <p:nvPr/>
        </p:nvSpPr>
        <p:spPr>
          <a:xfrm>
            <a:off x="4497840" y="4660200"/>
            <a:ext cx="928260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circles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unique </a:t>
            </a:r>
            <a:r>
              <a:rPr b="0" lang="en-IN" sz="2450" spc="-1" strike="noStrike">
                <a:latin typeface="Verdana"/>
              </a:rPr>
              <a:t>properties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extend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beyond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mathematics.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highlight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importance.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circles,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appreciate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around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daily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lives.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2024-12-18T15:28:56Z</dcterms:created>
  <dc:creator/>
  <dc:description/>
  <dc:language>en-IN</dc:language>
  <cp:lastModifiedBy/>
  <dcterms:modified xsi:type="dcterms:W3CDTF">2025-02-17T13:10:38Z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384243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