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oppins Light"/>
      <p:regular r:id="rId17"/>
    </p:embeddedFont>
    <p:embeddedFont>
      <p:font typeface="Poppins Light"/>
      <p:regular r:id="rId18"/>
    </p:embeddedFont>
    <p:embeddedFont>
      <p:font typeface="Poppins Light"/>
      <p:regular r:id="rId19"/>
    </p:embeddedFont>
    <p:embeddedFont>
      <p:font typeface="Poppins Light"/>
      <p:regular r:id="rId20"/>
    </p:embeddedFont>
    <p:embeddedFont>
      <p:font typeface="Roboto Light"/>
      <p:regular r:id="rId21"/>
    </p:embeddedFont>
    <p:embeddedFont>
      <p:font typeface="Roboto Light"/>
      <p:regular r:id="rId22"/>
    </p:embeddedFont>
    <p:embeddedFont>
      <p:font typeface="Roboto Light"/>
      <p:regular r:id="rId23"/>
    </p:embeddedFont>
    <p:embeddedFont>
      <p:font typeface="Roboto Light"/>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719983"/>
            <a:ext cx="6251496"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Geometric Sequences</a:t>
            </a:r>
            <a:endParaRPr lang="en-US" sz="4450" dirty="0"/>
          </a:p>
        </p:txBody>
      </p:sp>
      <p:sp>
        <p:nvSpPr>
          <p:cNvPr id="4" name="Text 1"/>
          <p:cNvSpPr/>
          <p:nvPr/>
        </p:nvSpPr>
        <p:spPr>
          <a:xfrm>
            <a:off x="793790" y="3768923"/>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Dive into the fascinating world of geometric sequences, exploring their definition, properties, real-world applications, and the powerful formulas used to analyze them.</a:t>
            </a:r>
            <a:endParaRPr lang="en-US" sz="1750" dirty="0"/>
          </a:p>
        </p:txBody>
      </p:sp>
      <p:sp>
        <p:nvSpPr>
          <p:cNvPr id="5" name="Shape 2"/>
          <p:cNvSpPr/>
          <p:nvPr/>
        </p:nvSpPr>
        <p:spPr>
          <a:xfrm>
            <a:off x="793790" y="5129689"/>
            <a:ext cx="362903" cy="362903"/>
          </a:xfrm>
          <a:prstGeom prst="roundRect">
            <a:avLst>
              <a:gd name="adj" fmla="val 25194296"/>
            </a:avLst>
          </a:prstGeom>
          <a:solidFill>
            <a:srgbClr val="D1CBC1"/>
          </a:solidFill>
          <a:ln w="7620">
            <a:solidFill>
              <a:srgbClr val="FFFFFF"/>
            </a:solidFill>
            <a:prstDash val="solid"/>
          </a:ln>
        </p:spPr>
      </p:sp>
      <p:sp>
        <p:nvSpPr>
          <p:cNvPr id="6" name="Text 3"/>
          <p:cNvSpPr/>
          <p:nvPr/>
        </p:nvSpPr>
        <p:spPr>
          <a:xfrm>
            <a:off x="927735" y="5262324"/>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IO</a:t>
            </a:r>
            <a:endParaRPr lang="en-US" sz="750" dirty="0"/>
          </a:p>
        </p:txBody>
      </p:sp>
      <p:sp>
        <p:nvSpPr>
          <p:cNvPr id="7" name="Text 4"/>
          <p:cNvSpPr/>
          <p:nvPr/>
        </p:nvSpPr>
        <p:spPr>
          <a:xfrm>
            <a:off x="1270040" y="5112782"/>
            <a:ext cx="2106216" cy="396835"/>
          </a:xfrm>
          <a:prstGeom prst="rect">
            <a:avLst/>
          </a:prstGeom>
          <a:noFill/>
          <a:ln/>
        </p:spPr>
        <p:txBody>
          <a:bodyPr wrap="none" lIns="0" tIns="0" rIns="0" bIns="0" rtlCol="0" anchor="t"/>
          <a:lstStyle/>
          <a:p>
            <a:pPr algn="l" indent="0" marL="0">
              <a:lnSpc>
                <a:spcPts val="3100"/>
              </a:lnSpc>
              <a:buNone/>
            </a:pPr>
            <a:r>
              <a:rPr lang="en-US" sz="2200" b="1" dirty="0">
                <a:solidFill>
                  <a:srgbClr val="E5E0DF"/>
                </a:solidFill>
                <a:latin typeface="Roboto Bold" pitchFamily="34" charset="0"/>
                <a:ea typeface="Roboto Bold" pitchFamily="34" charset="-122"/>
                <a:cs typeface="Roboto Bold" pitchFamily="34" charset="-120"/>
              </a:rPr>
              <a:t>by IKENNA ONYI</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96923"/>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Practice Problems</a:t>
            </a:r>
            <a:endParaRPr lang="en-US" sz="4450" dirty="0"/>
          </a:p>
        </p:txBody>
      </p:sp>
      <p:sp>
        <p:nvSpPr>
          <p:cNvPr id="3" name="Shape 1"/>
          <p:cNvSpPr/>
          <p:nvPr/>
        </p:nvSpPr>
        <p:spPr>
          <a:xfrm>
            <a:off x="793790" y="2259330"/>
            <a:ext cx="2173724" cy="1306949"/>
          </a:xfrm>
          <a:prstGeom prst="roundRect">
            <a:avLst>
              <a:gd name="adj" fmla="val 7289"/>
            </a:avLst>
          </a:prstGeom>
          <a:solidFill>
            <a:srgbClr val="3D3D42"/>
          </a:solidFill>
          <a:ln w="7620">
            <a:solidFill>
              <a:srgbClr val="56565B"/>
            </a:solidFill>
            <a:prstDash val="solid"/>
          </a:ln>
        </p:spPr>
      </p:sp>
      <p:sp>
        <p:nvSpPr>
          <p:cNvPr id="4" name="Text 2"/>
          <p:cNvSpPr/>
          <p:nvPr/>
        </p:nvSpPr>
        <p:spPr>
          <a:xfrm>
            <a:off x="1028224" y="2686050"/>
            <a:ext cx="82748"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1</a:t>
            </a:r>
            <a:endParaRPr lang="en-US" sz="2200" dirty="0"/>
          </a:p>
        </p:txBody>
      </p:sp>
      <p:sp>
        <p:nvSpPr>
          <p:cNvPr id="5" name="Text 3"/>
          <p:cNvSpPr/>
          <p:nvPr/>
        </p:nvSpPr>
        <p:spPr>
          <a:xfrm>
            <a:off x="3194328" y="248614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Problem 1</a:t>
            </a:r>
            <a:endParaRPr lang="en-US" sz="2200" dirty="0"/>
          </a:p>
        </p:txBody>
      </p:sp>
      <p:sp>
        <p:nvSpPr>
          <p:cNvPr id="6" name="Text 4"/>
          <p:cNvSpPr/>
          <p:nvPr/>
        </p:nvSpPr>
        <p:spPr>
          <a:xfrm>
            <a:off x="3194328" y="2976563"/>
            <a:ext cx="8038505" cy="362903"/>
          </a:xfrm>
          <a:prstGeom prst="rect">
            <a:avLst/>
          </a:prstGeom>
          <a:noFill/>
          <a:ln/>
        </p:spPr>
        <p:txBody>
          <a:bodyPr wrap="non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Find the common ratio and the 10th term of the geometric sequence 3, 6, 12, 24...</a:t>
            </a:r>
            <a:endParaRPr lang="en-US" sz="1750" dirty="0"/>
          </a:p>
        </p:txBody>
      </p:sp>
      <p:sp>
        <p:nvSpPr>
          <p:cNvPr id="7" name="Shape 5"/>
          <p:cNvSpPr/>
          <p:nvPr/>
        </p:nvSpPr>
        <p:spPr>
          <a:xfrm>
            <a:off x="3080861" y="3551039"/>
            <a:ext cx="10642402" cy="15240"/>
          </a:xfrm>
          <a:prstGeom prst="roundRect">
            <a:avLst>
              <a:gd name="adj" fmla="val 625116"/>
            </a:avLst>
          </a:prstGeom>
          <a:solidFill>
            <a:srgbClr val="56565B"/>
          </a:solidFill>
          <a:ln/>
        </p:spPr>
      </p:sp>
      <p:sp>
        <p:nvSpPr>
          <p:cNvPr id="8" name="Shape 6"/>
          <p:cNvSpPr/>
          <p:nvPr/>
        </p:nvSpPr>
        <p:spPr>
          <a:xfrm>
            <a:off x="793790" y="3679627"/>
            <a:ext cx="4347567" cy="1669852"/>
          </a:xfrm>
          <a:prstGeom prst="roundRect">
            <a:avLst>
              <a:gd name="adj" fmla="val 5705"/>
            </a:avLst>
          </a:prstGeom>
          <a:solidFill>
            <a:srgbClr val="3D3D42"/>
          </a:solidFill>
          <a:ln w="7620">
            <a:solidFill>
              <a:srgbClr val="56565B"/>
            </a:solidFill>
            <a:prstDash val="solid"/>
          </a:ln>
        </p:spPr>
      </p:sp>
      <p:sp>
        <p:nvSpPr>
          <p:cNvPr id="9" name="Text 7"/>
          <p:cNvSpPr/>
          <p:nvPr/>
        </p:nvSpPr>
        <p:spPr>
          <a:xfrm>
            <a:off x="1028224" y="4287798"/>
            <a:ext cx="162163"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2</a:t>
            </a:r>
            <a:endParaRPr lang="en-US" sz="2200" dirty="0"/>
          </a:p>
        </p:txBody>
      </p:sp>
      <p:sp>
        <p:nvSpPr>
          <p:cNvPr id="10" name="Text 8"/>
          <p:cNvSpPr/>
          <p:nvPr/>
        </p:nvSpPr>
        <p:spPr>
          <a:xfrm>
            <a:off x="5368171" y="390644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Problem 2</a:t>
            </a:r>
            <a:endParaRPr lang="en-US" sz="2200" dirty="0"/>
          </a:p>
        </p:txBody>
      </p:sp>
      <p:sp>
        <p:nvSpPr>
          <p:cNvPr id="11" name="Text 9"/>
          <p:cNvSpPr/>
          <p:nvPr/>
        </p:nvSpPr>
        <p:spPr>
          <a:xfrm>
            <a:off x="5368171" y="4396859"/>
            <a:ext cx="8241625"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Determine whether the geometric series 1 + 1/2 + 1/4 + 1/8 + ... converges or diverges.</a:t>
            </a:r>
            <a:endParaRPr lang="en-US" sz="1750" dirty="0"/>
          </a:p>
        </p:txBody>
      </p:sp>
      <p:sp>
        <p:nvSpPr>
          <p:cNvPr id="12" name="Shape 10"/>
          <p:cNvSpPr/>
          <p:nvPr/>
        </p:nvSpPr>
        <p:spPr>
          <a:xfrm>
            <a:off x="5254704" y="5334238"/>
            <a:ext cx="8468558" cy="15240"/>
          </a:xfrm>
          <a:prstGeom prst="roundRect">
            <a:avLst>
              <a:gd name="adj" fmla="val 625116"/>
            </a:avLst>
          </a:prstGeom>
          <a:solidFill>
            <a:srgbClr val="56565B"/>
          </a:solidFill>
          <a:ln/>
        </p:spPr>
      </p:sp>
      <p:sp>
        <p:nvSpPr>
          <p:cNvPr id="13" name="Shape 11"/>
          <p:cNvSpPr/>
          <p:nvPr/>
        </p:nvSpPr>
        <p:spPr>
          <a:xfrm>
            <a:off x="793790" y="5462826"/>
            <a:ext cx="6521410" cy="1669852"/>
          </a:xfrm>
          <a:prstGeom prst="roundRect">
            <a:avLst>
              <a:gd name="adj" fmla="val 5705"/>
            </a:avLst>
          </a:prstGeom>
          <a:solidFill>
            <a:srgbClr val="3D3D42"/>
          </a:solidFill>
          <a:ln w="7620">
            <a:solidFill>
              <a:srgbClr val="56565B"/>
            </a:solidFill>
            <a:prstDash val="solid"/>
          </a:ln>
        </p:spPr>
      </p:sp>
      <p:sp>
        <p:nvSpPr>
          <p:cNvPr id="14" name="Text 12"/>
          <p:cNvSpPr/>
          <p:nvPr/>
        </p:nvSpPr>
        <p:spPr>
          <a:xfrm>
            <a:off x="1028224" y="6070997"/>
            <a:ext cx="165854"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3</a:t>
            </a:r>
            <a:endParaRPr lang="en-US" sz="2200" dirty="0"/>
          </a:p>
        </p:txBody>
      </p:sp>
      <p:sp>
        <p:nvSpPr>
          <p:cNvPr id="15" name="Text 13"/>
          <p:cNvSpPr/>
          <p:nvPr/>
        </p:nvSpPr>
        <p:spPr>
          <a:xfrm>
            <a:off x="7542014" y="568964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Problem 3</a:t>
            </a:r>
            <a:endParaRPr lang="en-US" sz="2200" dirty="0"/>
          </a:p>
        </p:txBody>
      </p:sp>
      <p:sp>
        <p:nvSpPr>
          <p:cNvPr id="16" name="Text 14"/>
          <p:cNvSpPr/>
          <p:nvPr/>
        </p:nvSpPr>
        <p:spPr>
          <a:xfrm>
            <a:off x="7542014" y="6180058"/>
            <a:ext cx="6067782"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Calculate the sum of the infinite geometric series 2 - 1 + 1/2 - 1/4 + ...</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9005292"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What is a Geometric Sequence?</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Definition</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A geometric sequence is a sequence of numbers where each term is found by multiplying the previous term by a constant factor called the common ratio.</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Example</a:t>
            </a:r>
            <a:endParaRPr lang="en-US" sz="2200" dirty="0"/>
          </a:p>
        </p:txBody>
      </p:sp>
      <p:sp>
        <p:nvSpPr>
          <p:cNvPr id="6" name="Text 4"/>
          <p:cNvSpPr/>
          <p:nvPr/>
        </p:nvSpPr>
        <p:spPr>
          <a:xfrm>
            <a:off x="7599521" y="4396859"/>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Consider the sequence 2, 4, 8, 16, 32. Each term is twice the previous one, making the common ratio 2.</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461135"/>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Common Ratio</a:t>
            </a:r>
            <a:endParaRPr lang="en-US" sz="4450" dirty="0"/>
          </a:p>
        </p:txBody>
      </p:sp>
      <p:sp>
        <p:nvSpPr>
          <p:cNvPr id="4" name="Shape 1"/>
          <p:cNvSpPr/>
          <p:nvPr/>
        </p:nvSpPr>
        <p:spPr>
          <a:xfrm>
            <a:off x="793790" y="2765227"/>
            <a:ext cx="510302" cy="510302"/>
          </a:xfrm>
          <a:prstGeom prst="roundRect">
            <a:avLst>
              <a:gd name="adj" fmla="val 18669"/>
            </a:avLst>
          </a:prstGeom>
          <a:solidFill>
            <a:srgbClr val="3D3D42"/>
          </a:solidFill>
          <a:ln w="7620">
            <a:solidFill>
              <a:srgbClr val="56565B"/>
            </a:solidFill>
            <a:prstDash val="solid"/>
          </a:ln>
        </p:spPr>
      </p:sp>
      <p:sp>
        <p:nvSpPr>
          <p:cNvPr id="5" name="Text 2"/>
          <p:cNvSpPr/>
          <p:nvPr/>
        </p:nvSpPr>
        <p:spPr>
          <a:xfrm>
            <a:off x="999173" y="2850237"/>
            <a:ext cx="9941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1</a:t>
            </a:r>
            <a:endParaRPr lang="en-US" sz="2650" dirty="0"/>
          </a:p>
        </p:txBody>
      </p:sp>
      <p:sp>
        <p:nvSpPr>
          <p:cNvPr id="6" name="Text 3"/>
          <p:cNvSpPr/>
          <p:nvPr/>
        </p:nvSpPr>
        <p:spPr>
          <a:xfrm>
            <a:off x="1530906" y="276522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Key Concept</a:t>
            </a:r>
            <a:endParaRPr lang="en-US" sz="2200" dirty="0"/>
          </a:p>
        </p:txBody>
      </p:sp>
      <p:sp>
        <p:nvSpPr>
          <p:cNvPr id="7" name="Text 4"/>
          <p:cNvSpPr/>
          <p:nvPr/>
        </p:nvSpPr>
        <p:spPr>
          <a:xfrm>
            <a:off x="1530906" y="3255645"/>
            <a:ext cx="2927747"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common ratio is the constant factor by which each term in a geometric sequence is multiplied to get the next term.</a:t>
            </a:r>
            <a:endParaRPr lang="en-US" sz="1750" dirty="0"/>
          </a:p>
        </p:txBody>
      </p:sp>
      <p:sp>
        <p:nvSpPr>
          <p:cNvPr id="8" name="Shape 5"/>
          <p:cNvSpPr/>
          <p:nvPr/>
        </p:nvSpPr>
        <p:spPr>
          <a:xfrm>
            <a:off x="4685467" y="2765227"/>
            <a:ext cx="510302" cy="510302"/>
          </a:xfrm>
          <a:prstGeom prst="roundRect">
            <a:avLst>
              <a:gd name="adj" fmla="val 18669"/>
            </a:avLst>
          </a:prstGeom>
          <a:solidFill>
            <a:srgbClr val="3D3D42"/>
          </a:solidFill>
          <a:ln w="7620">
            <a:solidFill>
              <a:srgbClr val="56565B"/>
            </a:solidFill>
            <a:prstDash val="solid"/>
          </a:ln>
        </p:spPr>
      </p:sp>
      <p:sp>
        <p:nvSpPr>
          <p:cNvPr id="9" name="Text 6"/>
          <p:cNvSpPr/>
          <p:nvPr/>
        </p:nvSpPr>
        <p:spPr>
          <a:xfrm>
            <a:off x="4843224" y="2850237"/>
            <a:ext cx="19466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2</a:t>
            </a:r>
            <a:endParaRPr lang="en-US" sz="2650" dirty="0"/>
          </a:p>
        </p:txBody>
      </p:sp>
      <p:sp>
        <p:nvSpPr>
          <p:cNvPr id="10" name="Text 7"/>
          <p:cNvSpPr/>
          <p:nvPr/>
        </p:nvSpPr>
        <p:spPr>
          <a:xfrm>
            <a:off x="5422583" y="276522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Symbol</a:t>
            </a:r>
            <a:endParaRPr lang="en-US" sz="2200" dirty="0"/>
          </a:p>
        </p:txBody>
      </p:sp>
      <p:sp>
        <p:nvSpPr>
          <p:cNvPr id="11" name="Text 8"/>
          <p:cNvSpPr/>
          <p:nvPr/>
        </p:nvSpPr>
        <p:spPr>
          <a:xfrm>
            <a:off x="5422583" y="3255645"/>
            <a:ext cx="2927747"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common ratio is typically represented by the letter 'r'.</a:t>
            </a:r>
            <a:endParaRPr lang="en-US" sz="1750" dirty="0"/>
          </a:p>
        </p:txBody>
      </p:sp>
      <p:sp>
        <p:nvSpPr>
          <p:cNvPr id="12" name="Shape 9"/>
          <p:cNvSpPr/>
          <p:nvPr/>
        </p:nvSpPr>
        <p:spPr>
          <a:xfrm>
            <a:off x="793790" y="5552123"/>
            <a:ext cx="510302" cy="510302"/>
          </a:xfrm>
          <a:prstGeom prst="roundRect">
            <a:avLst>
              <a:gd name="adj" fmla="val 18669"/>
            </a:avLst>
          </a:prstGeom>
          <a:solidFill>
            <a:srgbClr val="3D3D42"/>
          </a:solidFill>
          <a:ln w="7620">
            <a:solidFill>
              <a:srgbClr val="56565B"/>
            </a:solidFill>
            <a:prstDash val="solid"/>
          </a:ln>
        </p:spPr>
      </p:sp>
      <p:sp>
        <p:nvSpPr>
          <p:cNvPr id="13" name="Text 10"/>
          <p:cNvSpPr/>
          <p:nvPr/>
        </p:nvSpPr>
        <p:spPr>
          <a:xfrm>
            <a:off x="949404" y="5637133"/>
            <a:ext cx="199072"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3</a:t>
            </a:r>
            <a:endParaRPr lang="en-US" sz="2650" dirty="0"/>
          </a:p>
        </p:txBody>
      </p:sp>
      <p:sp>
        <p:nvSpPr>
          <p:cNvPr id="14" name="Text 11"/>
          <p:cNvSpPr/>
          <p:nvPr/>
        </p:nvSpPr>
        <p:spPr>
          <a:xfrm>
            <a:off x="1530906" y="555212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Calculation</a:t>
            </a:r>
            <a:endParaRPr lang="en-US" sz="2200" dirty="0"/>
          </a:p>
        </p:txBody>
      </p:sp>
      <p:sp>
        <p:nvSpPr>
          <p:cNvPr id="15" name="Text 12"/>
          <p:cNvSpPr/>
          <p:nvPr/>
        </p:nvSpPr>
        <p:spPr>
          <a:xfrm>
            <a:off x="1530906" y="6042541"/>
            <a:ext cx="6819305"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To find the common ratio, divide any term by the term that precedes it.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666637"/>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Recursive Formula</a:t>
            </a:r>
            <a:endParaRPr lang="en-US" sz="4450" dirty="0"/>
          </a:p>
        </p:txBody>
      </p:sp>
      <p:pic>
        <p:nvPicPr>
          <p:cNvPr id="4" name="Image 1" descr="preencoded.png">    </p:cNvPr>
          <p:cNvPicPr>
            <a:picLocks noChangeAspect="1"/>
          </p:cNvPicPr>
          <p:nvPr/>
        </p:nvPicPr>
        <p:blipFill>
          <a:blip r:embed="rId2"/>
          <a:stretch>
            <a:fillRect/>
          </a:stretch>
        </p:blipFill>
        <p:spPr>
          <a:xfrm>
            <a:off x="6280190" y="2715578"/>
            <a:ext cx="1134070" cy="2032754"/>
          </a:xfrm>
          <a:prstGeom prst="rect">
            <a:avLst/>
          </a:prstGeom>
        </p:spPr>
      </p:pic>
      <p:sp>
        <p:nvSpPr>
          <p:cNvPr id="5" name="Text 1"/>
          <p:cNvSpPr/>
          <p:nvPr/>
        </p:nvSpPr>
        <p:spPr>
          <a:xfrm>
            <a:off x="7754422" y="294239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Definition</a:t>
            </a:r>
            <a:endParaRPr lang="en-US" sz="2200" dirty="0"/>
          </a:p>
        </p:txBody>
      </p:sp>
      <p:sp>
        <p:nvSpPr>
          <p:cNvPr id="6" name="Text 2"/>
          <p:cNvSpPr/>
          <p:nvPr/>
        </p:nvSpPr>
        <p:spPr>
          <a:xfrm>
            <a:off x="7754422" y="3432810"/>
            <a:ext cx="6082189" cy="1088708"/>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recursive formula defines a geometric sequence by expressing each term as a function of the previous term and the common ratio.</a:t>
            </a:r>
            <a:endParaRPr lang="en-US" sz="1750" dirty="0"/>
          </a:p>
        </p:txBody>
      </p:sp>
      <p:pic>
        <p:nvPicPr>
          <p:cNvPr id="7" name="Image 2" descr="preencoded.png">    </p:cNvPr>
          <p:cNvPicPr>
            <a:picLocks noChangeAspect="1"/>
          </p:cNvPicPr>
          <p:nvPr/>
        </p:nvPicPr>
        <p:blipFill>
          <a:blip r:embed="rId3"/>
          <a:stretch>
            <a:fillRect/>
          </a:stretch>
        </p:blipFill>
        <p:spPr>
          <a:xfrm>
            <a:off x="6280190" y="4748332"/>
            <a:ext cx="1134070" cy="1814513"/>
          </a:xfrm>
          <a:prstGeom prst="rect">
            <a:avLst/>
          </a:prstGeom>
        </p:spPr>
      </p:pic>
      <p:sp>
        <p:nvSpPr>
          <p:cNvPr id="8" name="Text 3"/>
          <p:cNvSpPr/>
          <p:nvPr/>
        </p:nvSpPr>
        <p:spPr>
          <a:xfrm>
            <a:off x="7754422" y="497514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Formula</a:t>
            </a:r>
            <a:endParaRPr lang="en-US" sz="2200" dirty="0"/>
          </a:p>
        </p:txBody>
      </p:sp>
      <p:sp>
        <p:nvSpPr>
          <p:cNvPr id="9" name="Text 4"/>
          <p:cNvSpPr/>
          <p:nvPr/>
        </p:nvSpPr>
        <p:spPr>
          <a:xfrm>
            <a:off x="7754422" y="5465564"/>
            <a:ext cx="6082189"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an = an-1 * r, where an is the nth term, an-1 is the (n-1)th term, and r is the common ratio.</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203371"/>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Explicit Formula</a:t>
            </a:r>
            <a:endParaRPr lang="en-US" sz="4450" dirty="0"/>
          </a:p>
        </p:txBody>
      </p:sp>
      <p:sp>
        <p:nvSpPr>
          <p:cNvPr id="4" name="Shape 1"/>
          <p:cNvSpPr/>
          <p:nvPr/>
        </p:nvSpPr>
        <p:spPr>
          <a:xfrm>
            <a:off x="6280190" y="3252311"/>
            <a:ext cx="3664863" cy="2773799"/>
          </a:xfrm>
          <a:prstGeom prst="roundRect">
            <a:avLst>
              <a:gd name="adj" fmla="val 3435"/>
            </a:avLst>
          </a:prstGeom>
          <a:solidFill>
            <a:srgbClr val="3D3D42"/>
          </a:solidFill>
          <a:ln w="7620">
            <a:solidFill>
              <a:srgbClr val="56565B"/>
            </a:solidFill>
            <a:prstDash val="solid"/>
          </a:ln>
        </p:spPr>
      </p:sp>
      <p:sp>
        <p:nvSpPr>
          <p:cNvPr id="5" name="Text 2"/>
          <p:cNvSpPr/>
          <p:nvPr/>
        </p:nvSpPr>
        <p:spPr>
          <a:xfrm>
            <a:off x="6514624" y="348674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Definition</a:t>
            </a:r>
            <a:endParaRPr lang="en-US" sz="2200" dirty="0"/>
          </a:p>
        </p:txBody>
      </p:sp>
      <p:sp>
        <p:nvSpPr>
          <p:cNvPr id="6" name="Text 3"/>
          <p:cNvSpPr/>
          <p:nvPr/>
        </p:nvSpPr>
        <p:spPr>
          <a:xfrm>
            <a:off x="6514624" y="3977164"/>
            <a:ext cx="3195995"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The explicit formula directly calculates any term in a geometric sequence without having to calculate the preceding terms.</a:t>
            </a:r>
            <a:endParaRPr lang="en-US" sz="1750" dirty="0"/>
          </a:p>
        </p:txBody>
      </p:sp>
      <p:sp>
        <p:nvSpPr>
          <p:cNvPr id="7" name="Shape 4"/>
          <p:cNvSpPr/>
          <p:nvPr/>
        </p:nvSpPr>
        <p:spPr>
          <a:xfrm>
            <a:off x="10171867" y="3252311"/>
            <a:ext cx="3664863" cy="2773799"/>
          </a:xfrm>
          <a:prstGeom prst="roundRect">
            <a:avLst>
              <a:gd name="adj" fmla="val 3435"/>
            </a:avLst>
          </a:prstGeom>
          <a:solidFill>
            <a:srgbClr val="3D3D42"/>
          </a:solidFill>
          <a:ln w="7620">
            <a:solidFill>
              <a:srgbClr val="56565B"/>
            </a:solidFill>
            <a:prstDash val="solid"/>
          </a:ln>
        </p:spPr>
      </p:sp>
      <p:sp>
        <p:nvSpPr>
          <p:cNvPr id="8" name="Text 5"/>
          <p:cNvSpPr/>
          <p:nvPr/>
        </p:nvSpPr>
        <p:spPr>
          <a:xfrm>
            <a:off x="10406301" y="348674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Formula</a:t>
            </a:r>
            <a:endParaRPr lang="en-US" sz="2200" dirty="0"/>
          </a:p>
        </p:txBody>
      </p:sp>
      <p:sp>
        <p:nvSpPr>
          <p:cNvPr id="9" name="Text 6"/>
          <p:cNvSpPr/>
          <p:nvPr/>
        </p:nvSpPr>
        <p:spPr>
          <a:xfrm>
            <a:off x="10406301" y="3977164"/>
            <a:ext cx="3195995"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an = a1 * rn-1, where an is the nth term, a1 is the first term, r is the common ratio, and n is the term number.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459004"/>
            <a:ext cx="9309735"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Geometric Sequences in Real Life</a:t>
            </a:r>
            <a:endParaRPr lang="en-US" sz="4450" dirty="0"/>
          </a:p>
        </p:txBody>
      </p:sp>
      <p:pic>
        <p:nvPicPr>
          <p:cNvPr id="4" name="Image 1" descr="preencoded.png">    </p:cNvPr>
          <p:cNvPicPr>
            <a:picLocks noChangeAspect="1"/>
          </p:cNvPicPr>
          <p:nvPr/>
        </p:nvPicPr>
        <p:blipFill>
          <a:blip r:embed="rId2"/>
          <a:stretch>
            <a:fillRect/>
          </a:stretch>
        </p:blipFill>
        <p:spPr>
          <a:xfrm>
            <a:off x="793790" y="4507944"/>
            <a:ext cx="566976" cy="566976"/>
          </a:xfrm>
          <a:prstGeom prst="rect">
            <a:avLst/>
          </a:prstGeom>
        </p:spPr>
      </p:pic>
      <p:sp>
        <p:nvSpPr>
          <p:cNvPr id="5" name="Text 1"/>
          <p:cNvSpPr/>
          <p:nvPr/>
        </p:nvSpPr>
        <p:spPr>
          <a:xfrm>
            <a:off x="793790" y="530173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Architecture</a:t>
            </a:r>
            <a:endParaRPr lang="en-US" sz="2200" dirty="0"/>
          </a:p>
        </p:txBody>
      </p:sp>
      <p:sp>
        <p:nvSpPr>
          <p:cNvPr id="6" name="Text 2"/>
          <p:cNvSpPr/>
          <p:nvPr/>
        </p:nvSpPr>
        <p:spPr>
          <a:xfrm>
            <a:off x="793790" y="5792153"/>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Geometric sequences can be observed in the heights of buildings in a city, where each building is a specific ratio larger than the previous one.</a:t>
            </a:r>
            <a:endParaRPr lang="en-US" sz="1750" dirty="0"/>
          </a:p>
        </p:txBody>
      </p:sp>
      <p:pic>
        <p:nvPicPr>
          <p:cNvPr id="7" name="Image 2" descr="preencoded.png">    </p:cNvPr>
          <p:cNvPicPr>
            <a:picLocks noChangeAspect="1"/>
          </p:cNvPicPr>
          <p:nvPr/>
        </p:nvPicPr>
        <p:blipFill>
          <a:blip r:embed="rId3"/>
          <a:stretch>
            <a:fillRect/>
          </a:stretch>
        </p:blipFill>
        <p:spPr>
          <a:xfrm>
            <a:off x="5254704" y="4507944"/>
            <a:ext cx="566976" cy="566976"/>
          </a:xfrm>
          <a:prstGeom prst="rect">
            <a:avLst/>
          </a:prstGeom>
        </p:spPr>
      </p:pic>
      <p:sp>
        <p:nvSpPr>
          <p:cNvPr id="8" name="Text 3"/>
          <p:cNvSpPr/>
          <p:nvPr/>
        </p:nvSpPr>
        <p:spPr>
          <a:xfrm>
            <a:off x="5254704" y="530173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Population Growth</a:t>
            </a:r>
            <a:endParaRPr lang="en-US" sz="2200" dirty="0"/>
          </a:p>
        </p:txBody>
      </p:sp>
      <p:sp>
        <p:nvSpPr>
          <p:cNvPr id="9" name="Text 4"/>
          <p:cNvSpPr/>
          <p:nvPr/>
        </p:nvSpPr>
        <p:spPr>
          <a:xfrm>
            <a:off x="5254704" y="5792153"/>
            <a:ext cx="4120872" cy="1814513"/>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In some scenarios, population growth can be modeled using a geometric sequence, where the population increases by a fixed percentage each year.</a:t>
            </a:r>
            <a:endParaRPr lang="en-US" sz="1750" dirty="0"/>
          </a:p>
        </p:txBody>
      </p:sp>
      <p:pic>
        <p:nvPicPr>
          <p:cNvPr id="10" name="Image 3" descr="preencoded.png">    </p:cNvPr>
          <p:cNvPicPr>
            <a:picLocks noChangeAspect="1"/>
          </p:cNvPicPr>
          <p:nvPr/>
        </p:nvPicPr>
        <p:blipFill>
          <a:blip r:embed="rId4"/>
          <a:stretch>
            <a:fillRect/>
          </a:stretch>
        </p:blipFill>
        <p:spPr>
          <a:xfrm>
            <a:off x="9715738" y="4507944"/>
            <a:ext cx="566976" cy="566976"/>
          </a:xfrm>
          <a:prstGeom prst="rect">
            <a:avLst/>
          </a:prstGeom>
        </p:spPr>
      </p:pic>
      <p:sp>
        <p:nvSpPr>
          <p:cNvPr id="11" name="Text 5"/>
          <p:cNvSpPr/>
          <p:nvPr/>
        </p:nvSpPr>
        <p:spPr>
          <a:xfrm>
            <a:off x="9715738" y="530173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Compound Interest</a:t>
            </a:r>
            <a:endParaRPr lang="en-US" sz="2200" dirty="0"/>
          </a:p>
        </p:txBody>
      </p:sp>
      <p:sp>
        <p:nvSpPr>
          <p:cNvPr id="12" name="Text 6"/>
          <p:cNvSpPr/>
          <p:nvPr/>
        </p:nvSpPr>
        <p:spPr>
          <a:xfrm>
            <a:off x="9715738" y="5792153"/>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Compound interest, where interest is earned on both the principal amount and accumulated interest, can be calculated using a geometric sequence.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148"/>
          </a:xfrm>
          <a:prstGeom prst="rect">
            <a:avLst/>
          </a:prstGeom>
        </p:spPr>
      </p:pic>
      <p:sp>
        <p:nvSpPr>
          <p:cNvPr id="3" name="Text 0"/>
          <p:cNvSpPr/>
          <p:nvPr/>
        </p:nvSpPr>
        <p:spPr>
          <a:xfrm>
            <a:off x="6258044" y="606266"/>
            <a:ext cx="7600712" cy="1378029"/>
          </a:xfrm>
          <a:prstGeom prst="rect">
            <a:avLst/>
          </a:prstGeom>
          <a:noFill/>
          <a:ln/>
        </p:spPr>
        <p:txBody>
          <a:bodyPr wrap="square" lIns="0" tIns="0" rIns="0" bIns="0" rtlCol="0" anchor="t"/>
          <a:lstStyle/>
          <a:p>
            <a:pPr indent="0" marL="0">
              <a:lnSpc>
                <a:spcPts val="5400"/>
              </a:lnSpc>
              <a:buNone/>
            </a:pPr>
            <a:r>
              <a:rPr lang="en-US" sz="4300" dirty="0">
                <a:solidFill>
                  <a:srgbClr val="F2F2F3"/>
                </a:solidFill>
                <a:latin typeface="Poppins Light" pitchFamily="34" charset="0"/>
                <a:ea typeface="Poppins Light" pitchFamily="34" charset="-122"/>
                <a:cs typeface="Poppins Light" pitchFamily="34" charset="-120"/>
              </a:rPr>
              <a:t>Applications of Geometric Sequences</a:t>
            </a:r>
            <a:endParaRPr lang="en-US" sz="4300" dirty="0"/>
          </a:p>
        </p:txBody>
      </p:sp>
      <p:sp>
        <p:nvSpPr>
          <p:cNvPr id="4" name="Shape 1"/>
          <p:cNvSpPr/>
          <p:nvPr/>
        </p:nvSpPr>
        <p:spPr>
          <a:xfrm>
            <a:off x="6573441" y="2314932"/>
            <a:ext cx="30480" cy="5309949"/>
          </a:xfrm>
          <a:prstGeom prst="roundRect">
            <a:avLst>
              <a:gd name="adj" fmla="val 303837"/>
            </a:avLst>
          </a:prstGeom>
          <a:solidFill>
            <a:srgbClr val="56565B"/>
          </a:solidFill>
          <a:ln/>
        </p:spPr>
      </p:sp>
      <p:sp>
        <p:nvSpPr>
          <p:cNvPr id="5" name="Shape 2"/>
          <p:cNvSpPr/>
          <p:nvPr/>
        </p:nvSpPr>
        <p:spPr>
          <a:xfrm>
            <a:off x="6806208" y="2795707"/>
            <a:ext cx="771644" cy="30480"/>
          </a:xfrm>
          <a:prstGeom prst="roundRect">
            <a:avLst>
              <a:gd name="adj" fmla="val 303837"/>
            </a:avLst>
          </a:prstGeom>
          <a:solidFill>
            <a:srgbClr val="56565B"/>
          </a:solidFill>
          <a:ln/>
        </p:spPr>
      </p:sp>
      <p:sp>
        <p:nvSpPr>
          <p:cNvPr id="6" name="Shape 3"/>
          <p:cNvSpPr/>
          <p:nvPr/>
        </p:nvSpPr>
        <p:spPr>
          <a:xfrm>
            <a:off x="6340673" y="2562939"/>
            <a:ext cx="496014" cy="496014"/>
          </a:xfrm>
          <a:prstGeom prst="roundRect">
            <a:avLst>
              <a:gd name="adj" fmla="val 18671"/>
            </a:avLst>
          </a:prstGeom>
          <a:solidFill>
            <a:srgbClr val="3D3D42"/>
          </a:solidFill>
          <a:ln w="7620">
            <a:solidFill>
              <a:srgbClr val="56565B"/>
            </a:solidFill>
            <a:prstDash val="solid"/>
          </a:ln>
        </p:spPr>
      </p:sp>
      <p:sp>
        <p:nvSpPr>
          <p:cNvPr id="7" name="Text 4"/>
          <p:cNvSpPr/>
          <p:nvPr/>
        </p:nvSpPr>
        <p:spPr>
          <a:xfrm>
            <a:off x="6540341" y="2645569"/>
            <a:ext cx="96560" cy="330756"/>
          </a:xfrm>
          <a:prstGeom prst="rect">
            <a:avLst/>
          </a:prstGeom>
          <a:noFill/>
          <a:ln/>
        </p:spPr>
        <p:txBody>
          <a:bodyPr wrap="none" lIns="0" tIns="0" rIns="0" bIns="0" rtlCol="0" anchor="t"/>
          <a:lstStyle/>
          <a:p>
            <a:pPr algn="ctr" indent="0" marL="0">
              <a:lnSpc>
                <a:spcPts val="2600"/>
              </a:lnSpc>
              <a:buNone/>
            </a:pPr>
            <a:r>
              <a:rPr lang="en-US" sz="2600" dirty="0">
                <a:solidFill>
                  <a:srgbClr val="E5E0DF"/>
                </a:solidFill>
                <a:latin typeface="Poppins Light" pitchFamily="34" charset="0"/>
                <a:ea typeface="Poppins Light" pitchFamily="34" charset="-122"/>
                <a:cs typeface="Poppins Light" pitchFamily="34" charset="-120"/>
              </a:rPr>
              <a:t>1</a:t>
            </a:r>
            <a:endParaRPr lang="en-US" sz="2600" dirty="0"/>
          </a:p>
        </p:txBody>
      </p:sp>
      <p:sp>
        <p:nvSpPr>
          <p:cNvPr id="8" name="Text 5"/>
          <p:cNvSpPr/>
          <p:nvPr/>
        </p:nvSpPr>
        <p:spPr>
          <a:xfrm>
            <a:off x="7801332" y="2535317"/>
            <a:ext cx="2756178" cy="344448"/>
          </a:xfrm>
          <a:prstGeom prst="rect">
            <a:avLst/>
          </a:prstGeom>
          <a:noFill/>
          <a:ln/>
        </p:spPr>
        <p:txBody>
          <a:bodyPr wrap="none" lIns="0" tIns="0" rIns="0" bIns="0" rtlCol="0" anchor="t"/>
          <a:lstStyle/>
          <a:p>
            <a:pPr algn="l" indent="0" marL="0">
              <a:lnSpc>
                <a:spcPts val="2700"/>
              </a:lnSpc>
              <a:buNone/>
            </a:pPr>
            <a:r>
              <a:rPr lang="en-US" sz="2150" dirty="0">
                <a:solidFill>
                  <a:srgbClr val="E5E0DF"/>
                </a:solidFill>
                <a:latin typeface="Poppins Light" pitchFamily="34" charset="0"/>
                <a:ea typeface="Poppins Light" pitchFamily="34" charset="-122"/>
                <a:cs typeface="Poppins Light" pitchFamily="34" charset="-120"/>
              </a:rPr>
              <a:t>Biology</a:t>
            </a:r>
            <a:endParaRPr lang="en-US" sz="2150" dirty="0"/>
          </a:p>
        </p:txBody>
      </p:sp>
      <p:sp>
        <p:nvSpPr>
          <p:cNvPr id="9" name="Text 6"/>
          <p:cNvSpPr/>
          <p:nvPr/>
        </p:nvSpPr>
        <p:spPr>
          <a:xfrm>
            <a:off x="7801332" y="3012043"/>
            <a:ext cx="6057424" cy="705564"/>
          </a:xfrm>
          <a:prstGeom prst="rect">
            <a:avLst/>
          </a:prstGeom>
          <a:noFill/>
          <a:ln/>
        </p:spPr>
        <p:txBody>
          <a:bodyPr wrap="square" lIns="0" tIns="0" rIns="0" bIns="0" rtlCol="0" anchor="t"/>
          <a:lstStyle/>
          <a:p>
            <a:pPr algn="l" indent="0" marL="0">
              <a:lnSpc>
                <a:spcPts val="2750"/>
              </a:lnSpc>
              <a:buNone/>
            </a:pPr>
            <a:r>
              <a:rPr lang="en-US" sz="1700" dirty="0">
                <a:solidFill>
                  <a:srgbClr val="E5E0DF"/>
                </a:solidFill>
                <a:latin typeface="Roboto Light" pitchFamily="34" charset="0"/>
                <a:ea typeface="Roboto Light" pitchFamily="34" charset="-122"/>
                <a:cs typeface="Roboto Light" pitchFamily="34" charset="-120"/>
              </a:rPr>
              <a:t>Geometric sequences are used to model bacterial growth and decay in biological experiments.</a:t>
            </a:r>
            <a:endParaRPr lang="en-US" sz="1700" dirty="0"/>
          </a:p>
        </p:txBody>
      </p:sp>
      <p:sp>
        <p:nvSpPr>
          <p:cNvPr id="10" name="Shape 7"/>
          <p:cNvSpPr/>
          <p:nvPr/>
        </p:nvSpPr>
        <p:spPr>
          <a:xfrm>
            <a:off x="6806208" y="4639151"/>
            <a:ext cx="771644" cy="30480"/>
          </a:xfrm>
          <a:prstGeom prst="roundRect">
            <a:avLst>
              <a:gd name="adj" fmla="val 303837"/>
            </a:avLst>
          </a:prstGeom>
          <a:solidFill>
            <a:srgbClr val="56565B"/>
          </a:solidFill>
          <a:ln/>
        </p:spPr>
      </p:sp>
      <p:sp>
        <p:nvSpPr>
          <p:cNvPr id="11" name="Shape 8"/>
          <p:cNvSpPr/>
          <p:nvPr/>
        </p:nvSpPr>
        <p:spPr>
          <a:xfrm>
            <a:off x="6340673" y="4406384"/>
            <a:ext cx="496014" cy="496014"/>
          </a:xfrm>
          <a:prstGeom prst="roundRect">
            <a:avLst>
              <a:gd name="adj" fmla="val 18671"/>
            </a:avLst>
          </a:prstGeom>
          <a:solidFill>
            <a:srgbClr val="3D3D42"/>
          </a:solidFill>
          <a:ln w="7620">
            <a:solidFill>
              <a:srgbClr val="56565B"/>
            </a:solidFill>
            <a:prstDash val="solid"/>
          </a:ln>
        </p:spPr>
      </p:sp>
      <p:sp>
        <p:nvSpPr>
          <p:cNvPr id="12" name="Text 9"/>
          <p:cNvSpPr/>
          <p:nvPr/>
        </p:nvSpPr>
        <p:spPr>
          <a:xfrm>
            <a:off x="6494026" y="4489013"/>
            <a:ext cx="189190" cy="330756"/>
          </a:xfrm>
          <a:prstGeom prst="rect">
            <a:avLst/>
          </a:prstGeom>
          <a:noFill/>
          <a:ln/>
        </p:spPr>
        <p:txBody>
          <a:bodyPr wrap="none" lIns="0" tIns="0" rIns="0" bIns="0" rtlCol="0" anchor="t"/>
          <a:lstStyle/>
          <a:p>
            <a:pPr algn="ctr" indent="0" marL="0">
              <a:lnSpc>
                <a:spcPts val="2600"/>
              </a:lnSpc>
              <a:buNone/>
            </a:pPr>
            <a:r>
              <a:rPr lang="en-US" sz="2600" dirty="0">
                <a:solidFill>
                  <a:srgbClr val="E5E0DF"/>
                </a:solidFill>
                <a:latin typeface="Poppins Light" pitchFamily="34" charset="0"/>
                <a:ea typeface="Poppins Light" pitchFamily="34" charset="-122"/>
                <a:cs typeface="Poppins Light" pitchFamily="34" charset="-120"/>
              </a:rPr>
              <a:t>2</a:t>
            </a:r>
            <a:endParaRPr lang="en-US" sz="2600" dirty="0"/>
          </a:p>
        </p:txBody>
      </p:sp>
      <p:sp>
        <p:nvSpPr>
          <p:cNvPr id="13" name="Text 10"/>
          <p:cNvSpPr/>
          <p:nvPr/>
        </p:nvSpPr>
        <p:spPr>
          <a:xfrm>
            <a:off x="7801332" y="4378762"/>
            <a:ext cx="2756178" cy="344448"/>
          </a:xfrm>
          <a:prstGeom prst="rect">
            <a:avLst/>
          </a:prstGeom>
          <a:noFill/>
          <a:ln/>
        </p:spPr>
        <p:txBody>
          <a:bodyPr wrap="none" lIns="0" tIns="0" rIns="0" bIns="0" rtlCol="0" anchor="t"/>
          <a:lstStyle/>
          <a:p>
            <a:pPr algn="l" indent="0" marL="0">
              <a:lnSpc>
                <a:spcPts val="2700"/>
              </a:lnSpc>
              <a:buNone/>
            </a:pPr>
            <a:r>
              <a:rPr lang="en-US" sz="2150" dirty="0">
                <a:solidFill>
                  <a:srgbClr val="E5E0DF"/>
                </a:solidFill>
                <a:latin typeface="Poppins Light" pitchFamily="34" charset="0"/>
                <a:ea typeface="Poppins Light" pitchFamily="34" charset="-122"/>
                <a:cs typeface="Poppins Light" pitchFamily="34" charset="-120"/>
              </a:rPr>
              <a:t>Physics</a:t>
            </a:r>
            <a:endParaRPr lang="en-US" sz="2150" dirty="0"/>
          </a:p>
        </p:txBody>
      </p:sp>
      <p:sp>
        <p:nvSpPr>
          <p:cNvPr id="14" name="Text 11"/>
          <p:cNvSpPr/>
          <p:nvPr/>
        </p:nvSpPr>
        <p:spPr>
          <a:xfrm>
            <a:off x="7801332" y="4855488"/>
            <a:ext cx="6057424" cy="705564"/>
          </a:xfrm>
          <a:prstGeom prst="rect">
            <a:avLst/>
          </a:prstGeom>
          <a:noFill/>
          <a:ln/>
        </p:spPr>
        <p:txBody>
          <a:bodyPr wrap="square" lIns="0" tIns="0" rIns="0" bIns="0" rtlCol="0" anchor="t"/>
          <a:lstStyle/>
          <a:p>
            <a:pPr algn="l" indent="0" marL="0">
              <a:lnSpc>
                <a:spcPts val="2750"/>
              </a:lnSpc>
              <a:buNone/>
            </a:pPr>
            <a:r>
              <a:rPr lang="en-US" sz="1700" dirty="0">
                <a:solidFill>
                  <a:srgbClr val="E5E0DF"/>
                </a:solidFill>
                <a:latin typeface="Roboto Light" pitchFamily="34" charset="0"/>
                <a:ea typeface="Roboto Light" pitchFamily="34" charset="-122"/>
                <a:cs typeface="Roboto Light" pitchFamily="34" charset="-120"/>
              </a:rPr>
              <a:t>They are employed in understanding radioactive decay and the behavior of oscillating systems.</a:t>
            </a:r>
            <a:endParaRPr lang="en-US" sz="1700" dirty="0"/>
          </a:p>
        </p:txBody>
      </p:sp>
      <p:sp>
        <p:nvSpPr>
          <p:cNvPr id="15" name="Shape 12"/>
          <p:cNvSpPr/>
          <p:nvPr/>
        </p:nvSpPr>
        <p:spPr>
          <a:xfrm>
            <a:off x="6806208" y="6482596"/>
            <a:ext cx="771644" cy="30480"/>
          </a:xfrm>
          <a:prstGeom prst="roundRect">
            <a:avLst>
              <a:gd name="adj" fmla="val 303837"/>
            </a:avLst>
          </a:prstGeom>
          <a:solidFill>
            <a:srgbClr val="56565B"/>
          </a:solidFill>
          <a:ln/>
        </p:spPr>
      </p:sp>
      <p:sp>
        <p:nvSpPr>
          <p:cNvPr id="16" name="Shape 13"/>
          <p:cNvSpPr/>
          <p:nvPr/>
        </p:nvSpPr>
        <p:spPr>
          <a:xfrm>
            <a:off x="6340673" y="6249829"/>
            <a:ext cx="496014" cy="496014"/>
          </a:xfrm>
          <a:prstGeom prst="roundRect">
            <a:avLst>
              <a:gd name="adj" fmla="val 18671"/>
            </a:avLst>
          </a:prstGeom>
          <a:solidFill>
            <a:srgbClr val="3D3D42"/>
          </a:solidFill>
          <a:ln w="7620">
            <a:solidFill>
              <a:srgbClr val="56565B"/>
            </a:solidFill>
            <a:prstDash val="solid"/>
          </a:ln>
        </p:spPr>
      </p:sp>
      <p:sp>
        <p:nvSpPr>
          <p:cNvPr id="17" name="Text 14"/>
          <p:cNvSpPr/>
          <p:nvPr/>
        </p:nvSpPr>
        <p:spPr>
          <a:xfrm>
            <a:off x="6491883" y="6332458"/>
            <a:ext cx="193477" cy="330756"/>
          </a:xfrm>
          <a:prstGeom prst="rect">
            <a:avLst/>
          </a:prstGeom>
          <a:noFill/>
          <a:ln/>
        </p:spPr>
        <p:txBody>
          <a:bodyPr wrap="none" lIns="0" tIns="0" rIns="0" bIns="0" rtlCol="0" anchor="t"/>
          <a:lstStyle/>
          <a:p>
            <a:pPr algn="ctr" indent="0" marL="0">
              <a:lnSpc>
                <a:spcPts val="2600"/>
              </a:lnSpc>
              <a:buNone/>
            </a:pPr>
            <a:r>
              <a:rPr lang="en-US" sz="2600" dirty="0">
                <a:solidFill>
                  <a:srgbClr val="E5E0DF"/>
                </a:solidFill>
                <a:latin typeface="Poppins Light" pitchFamily="34" charset="0"/>
                <a:ea typeface="Poppins Light" pitchFamily="34" charset="-122"/>
                <a:cs typeface="Poppins Light" pitchFamily="34" charset="-120"/>
              </a:rPr>
              <a:t>3</a:t>
            </a:r>
            <a:endParaRPr lang="en-US" sz="2600" dirty="0"/>
          </a:p>
        </p:txBody>
      </p:sp>
      <p:sp>
        <p:nvSpPr>
          <p:cNvPr id="18" name="Text 15"/>
          <p:cNvSpPr/>
          <p:nvPr/>
        </p:nvSpPr>
        <p:spPr>
          <a:xfrm>
            <a:off x="7801332" y="6222206"/>
            <a:ext cx="2756178" cy="344448"/>
          </a:xfrm>
          <a:prstGeom prst="rect">
            <a:avLst/>
          </a:prstGeom>
          <a:noFill/>
          <a:ln/>
        </p:spPr>
        <p:txBody>
          <a:bodyPr wrap="none" lIns="0" tIns="0" rIns="0" bIns="0" rtlCol="0" anchor="t"/>
          <a:lstStyle/>
          <a:p>
            <a:pPr algn="l" indent="0" marL="0">
              <a:lnSpc>
                <a:spcPts val="2700"/>
              </a:lnSpc>
              <a:buNone/>
            </a:pPr>
            <a:r>
              <a:rPr lang="en-US" sz="2150" dirty="0">
                <a:solidFill>
                  <a:srgbClr val="E5E0DF"/>
                </a:solidFill>
                <a:latin typeface="Poppins Light" pitchFamily="34" charset="0"/>
                <a:ea typeface="Poppins Light" pitchFamily="34" charset="-122"/>
                <a:cs typeface="Poppins Light" pitchFamily="34" charset="-120"/>
              </a:rPr>
              <a:t>Finance</a:t>
            </a:r>
            <a:endParaRPr lang="en-US" sz="2150" dirty="0"/>
          </a:p>
        </p:txBody>
      </p:sp>
      <p:sp>
        <p:nvSpPr>
          <p:cNvPr id="19" name="Text 16"/>
          <p:cNvSpPr/>
          <p:nvPr/>
        </p:nvSpPr>
        <p:spPr>
          <a:xfrm>
            <a:off x="7801332" y="6698933"/>
            <a:ext cx="6057424" cy="705564"/>
          </a:xfrm>
          <a:prstGeom prst="rect">
            <a:avLst/>
          </a:prstGeom>
          <a:noFill/>
          <a:ln/>
        </p:spPr>
        <p:txBody>
          <a:bodyPr wrap="square" lIns="0" tIns="0" rIns="0" bIns="0" rtlCol="0" anchor="t"/>
          <a:lstStyle/>
          <a:p>
            <a:pPr algn="l" indent="0" marL="0">
              <a:lnSpc>
                <a:spcPts val="2750"/>
              </a:lnSpc>
              <a:buNone/>
            </a:pPr>
            <a:r>
              <a:rPr lang="en-US" sz="1700" dirty="0">
                <a:solidFill>
                  <a:srgbClr val="E5E0DF"/>
                </a:solidFill>
                <a:latin typeface="Roboto Light" pitchFamily="34" charset="0"/>
                <a:ea typeface="Roboto Light" pitchFamily="34" charset="-122"/>
                <a:cs typeface="Roboto Light" pitchFamily="34" charset="-120"/>
              </a:rPr>
              <a:t>Geometric sequences are crucial in analyzing financial investments, particularly those with compound interest.</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93056"/>
            <a:ext cx="8450223"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Convergence and Divergence</a:t>
            </a:r>
            <a:endParaRPr lang="en-US" sz="4450" dirty="0"/>
          </a:p>
        </p:txBody>
      </p:sp>
      <p:pic>
        <p:nvPicPr>
          <p:cNvPr id="3" name="Image 0" descr="preencoded.png">    </p:cNvPr>
          <p:cNvPicPr>
            <a:picLocks noChangeAspect="1"/>
          </p:cNvPicPr>
          <p:nvPr/>
        </p:nvPicPr>
        <p:blipFill>
          <a:blip r:embed="rId1"/>
          <a:stretch>
            <a:fillRect/>
          </a:stretch>
        </p:blipFill>
        <p:spPr>
          <a:xfrm>
            <a:off x="2978348" y="2755463"/>
            <a:ext cx="2152055" cy="807958"/>
          </a:xfrm>
          <a:prstGeom prst="rect">
            <a:avLst/>
          </a:prstGeom>
        </p:spPr>
      </p:pic>
      <p:sp>
        <p:nvSpPr>
          <p:cNvPr id="4" name="Text 1"/>
          <p:cNvSpPr/>
          <p:nvPr/>
        </p:nvSpPr>
        <p:spPr>
          <a:xfrm>
            <a:off x="4013002" y="3019782"/>
            <a:ext cx="82748"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1</a:t>
            </a:r>
            <a:endParaRPr lang="en-US" sz="2200" dirty="0"/>
          </a:p>
        </p:txBody>
      </p:sp>
      <p:sp>
        <p:nvSpPr>
          <p:cNvPr id="5" name="Text 2"/>
          <p:cNvSpPr/>
          <p:nvPr/>
        </p:nvSpPr>
        <p:spPr>
          <a:xfrm>
            <a:off x="5357217" y="2982277"/>
            <a:ext cx="1910477"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Convergence</a:t>
            </a:r>
            <a:endParaRPr lang="en-US" sz="2200" dirty="0"/>
          </a:p>
        </p:txBody>
      </p:sp>
      <p:sp>
        <p:nvSpPr>
          <p:cNvPr id="6" name="Shape 3"/>
          <p:cNvSpPr/>
          <p:nvPr/>
        </p:nvSpPr>
        <p:spPr>
          <a:xfrm>
            <a:off x="5187077" y="3576518"/>
            <a:ext cx="8592860" cy="15240"/>
          </a:xfrm>
          <a:prstGeom prst="roundRect">
            <a:avLst>
              <a:gd name="adj" fmla="val 625116"/>
            </a:avLst>
          </a:prstGeom>
          <a:solidFill>
            <a:srgbClr val="56565B"/>
          </a:solidFill>
          <a:ln/>
        </p:spPr>
      </p:sp>
      <p:pic>
        <p:nvPicPr>
          <p:cNvPr id="7" name="Image 1" descr="preencoded.png">    </p:cNvPr>
          <p:cNvPicPr>
            <a:picLocks noChangeAspect="1"/>
          </p:cNvPicPr>
          <p:nvPr/>
        </p:nvPicPr>
        <p:blipFill>
          <a:blip r:embed="rId2"/>
          <a:stretch>
            <a:fillRect/>
          </a:stretch>
        </p:blipFill>
        <p:spPr>
          <a:xfrm>
            <a:off x="1902381" y="3620095"/>
            <a:ext cx="4304109" cy="807958"/>
          </a:xfrm>
          <a:prstGeom prst="rect">
            <a:avLst/>
          </a:prstGeom>
        </p:spPr>
      </p:pic>
      <p:sp>
        <p:nvSpPr>
          <p:cNvPr id="8" name="Text 4"/>
          <p:cNvSpPr/>
          <p:nvPr/>
        </p:nvSpPr>
        <p:spPr>
          <a:xfrm>
            <a:off x="3973235" y="3797260"/>
            <a:ext cx="162163"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2</a:t>
            </a:r>
            <a:endParaRPr lang="en-US" sz="2200" dirty="0"/>
          </a:p>
        </p:txBody>
      </p:sp>
      <p:sp>
        <p:nvSpPr>
          <p:cNvPr id="9" name="Text 5"/>
          <p:cNvSpPr/>
          <p:nvPr/>
        </p:nvSpPr>
        <p:spPr>
          <a:xfrm>
            <a:off x="6433304" y="3846909"/>
            <a:ext cx="1595676"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Divergence</a:t>
            </a:r>
            <a:endParaRPr lang="en-US" sz="2200" dirty="0"/>
          </a:p>
        </p:txBody>
      </p:sp>
      <p:sp>
        <p:nvSpPr>
          <p:cNvPr id="10" name="Shape 6"/>
          <p:cNvSpPr/>
          <p:nvPr/>
        </p:nvSpPr>
        <p:spPr>
          <a:xfrm>
            <a:off x="6263164" y="4441150"/>
            <a:ext cx="7516773" cy="15240"/>
          </a:xfrm>
          <a:prstGeom prst="roundRect">
            <a:avLst>
              <a:gd name="adj" fmla="val 625116"/>
            </a:avLst>
          </a:prstGeom>
          <a:solidFill>
            <a:srgbClr val="56565B"/>
          </a:solidFill>
          <a:ln/>
        </p:spPr>
      </p:sp>
      <p:pic>
        <p:nvPicPr>
          <p:cNvPr id="11" name="Image 2" descr="preencoded.png">    </p:cNvPr>
          <p:cNvPicPr>
            <a:picLocks noChangeAspect="1"/>
          </p:cNvPicPr>
          <p:nvPr/>
        </p:nvPicPr>
        <p:blipFill>
          <a:blip r:embed="rId3"/>
          <a:stretch>
            <a:fillRect/>
          </a:stretch>
        </p:blipFill>
        <p:spPr>
          <a:xfrm>
            <a:off x="826294" y="4484727"/>
            <a:ext cx="6456164" cy="807958"/>
          </a:xfrm>
          <a:prstGeom prst="rect">
            <a:avLst/>
          </a:prstGeom>
        </p:spPr>
      </p:pic>
      <p:sp>
        <p:nvSpPr>
          <p:cNvPr id="12" name="Text 7"/>
          <p:cNvSpPr/>
          <p:nvPr/>
        </p:nvSpPr>
        <p:spPr>
          <a:xfrm>
            <a:off x="3971330" y="4661892"/>
            <a:ext cx="165854"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3</a:t>
            </a:r>
            <a:endParaRPr lang="en-US" sz="2200" dirty="0"/>
          </a:p>
        </p:txBody>
      </p:sp>
      <p:sp>
        <p:nvSpPr>
          <p:cNvPr id="13" name="Text 8"/>
          <p:cNvSpPr/>
          <p:nvPr/>
        </p:nvSpPr>
        <p:spPr>
          <a:xfrm>
            <a:off x="7509272" y="4711541"/>
            <a:ext cx="2123956"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Common Ratio</a:t>
            </a:r>
            <a:endParaRPr lang="en-US" sz="2200" dirty="0"/>
          </a:p>
        </p:txBody>
      </p:sp>
      <p:sp>
        <p:nvSpPr>
          <p:cNvPr id="14" name="Text 9"/>
          <p:cNvSpPr/>
          <p:nvPr/>
        </p:nvSpPr>
        <p:spPr>
          <a:xfrm>
            <a:off x="793790" y="5547836"/>
            <a:ext cx="13042821" cy="1088708"/>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Geometric sequences exhibit two distinct behaviors: convergence and divergence. Convergence occurs when the common ratio is less than 1, causing the terms to approach zero as the sequence progresses. Divergence happens when the common ratio is greater than 1, causing the terms to increase infinitely.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2338"/>
          </a:xfrm>
          <a:prstGeom prst="rect">
            <a:avLst/>
          </a:prstGeom>
        </p:spPr>
      </p:pic>
      <p:sp>
        <p:nvSpPr>
          <p:cNvPr id="3" name="Text 0"/>
          <p:cNvSpPr/>
          <p:nvPr/>
        </p:nvSpPr>
        <p:spPr>
          <a:xfrm>
            <a:off x="6163389" y="531971"/>
            <a:ext cx="6349603" cy="604480"/>
          </a:xfrm>
          <a:prstGeom prst="rect">
            <a:avLst/>
          </a:prstGeom>
          <a:noFill/>
          <a:ln/>
        </p:spPr>
        <p:txBody>
          <a:bodyPr wrap="none" lIns="0" tIns="0" rIns="0" bIns="0" rtlCol="0" anchor="t"/>
          <a:lstStyle/>
          <a:p>
            <a:pPr indent="0" marL="0">
              <a:lnSpc>
                <a:spcPts val="4750"/>
              </a:lnSpc>
              <a:buNone/>
            </a:pPr>
            <a:r>
              <a:rPr lang="en-US" sz="3800" dirty="0">
                <a:solidFill>
                  <a:srgbClr val="F2F2F3"/>
                </a:solidFill>
                <a:latin typeface="Poppins Light" pitchFamily="34" charset="0"/>
                <a:ea typeface="Poppins Light" pitchFamily="34" charset="-122"/>
                <a:cs typeface="Poppins Light" pitchFamily="34" charset="-120"/>
              </a:rPr>
              <a:t>Sum of a Geometric Series</a:t>
            </a:r>
            <a:endParaRPr lang="en-US" sz="3800" dirty="0"/>
          </a:p>
        </p:txBody>
      </p:sp>
      <p:sp>
        <p:nvSpPr>
          <p:cNvPr id="4" name="Text 1"/>
          <p:cNvSpPr/>
          <p:nvPr/>
        </p:nvSpPr>
        <p:spPr>
          <a:xfrm>
            <a:off x="6163389" y="1523286"/>
            <a:ext cx="7790021" cy="638294"/>
          </a:xfrm>
          <a:prstGeom prst="rect">
            <a:avLst/>
          </a:prstGeom>
          <a:noFill/>
          <a:ln/>
        </p:spPr>
        <p:txBody>
          <a:bodyPr wrap="none" lIns="0" tIns="0" rIns="0" bIns="0" rtlCol="0" anchor="t"/>
          <a:lstStyle/>
          <a:p>
            <a:pPr algn="ctr" indent="0" marL="0">
              <a:lnSpc>
                <a:spcPts val="5000"/>
              </a:lnSpc>
              <a:buNone/>
            </a:pPr>
            <a:r>
              <a:rPr lang="en-US" sz="5000" dirty="0">
                <a:solidFill>
                  <a:srgbClr val="E5E0DF"/>
                </a:solidFill>
                <a:latin typeface="Poppins Light" pitchFamily="34" charset="0"/>
                <a:ea typeface="Poppins Light" pitchFamily="34" charset="-122"/>
                <a:cs typeface="Poppins Light" pitchFamily="34" charset="-120"/>
              </a:rPr>
              <a:t>S</a:t>
            </a:r>
            <a:endParaRPr lang="en-US" sz="5000" dirty="0"/>
          </a:p>
        </p:txBody>
      </p:sp>
      <p:sp>
        <p:nvSpPr>
          <p:cNvPr id="5" name="Text 2"/>
          <p:cNvSpPr/>
          <p:nvPr/>
        </p:nvSpPr>
        <p:spPr>
          <a:xfrm>
            <a:off x="8849320" y="2403277"/>
            <a:ext cx="2418040" cy="302181"/>
          </a:xfrm>
          <a:prstGeom prst="rect">
            <a:avLst/>
          </a:prstGeom>
          <a:noFill/>
          <a:ln/>
        </p:spPr>
        <p:txBody>
          <a:bodyPr wrap="none" lIns="0" tIns="0" rIns="0" bIns="0" rtlCol="0" anchor="t"/>
          <a:lstStyle/>
          <a:p>
            <a:pPr algn="ctr" indent="0" marL="0">
              <a:lnSpc>
                <a:spcPts val="2350"/>
              </a:lnSpc>
              <a:buNone/>
            </a:pPr>
            <a:r>
              <a:rPr lang="en-US" sz="1900" dirty="0">
                <a:solidFill>
                  <a:srgbClr val="E5E0DF"/>
                </a:solidFill>
                <a:latin typeface="Poppins Light" pitchFamily="34" charset="0"/>
                <a:ea typeface="Poppins Light" pitchFamily="34" charset="-122"/>
                <a:cs typeface="Poppins Light" pitchFamily="34" charset="-120"/>
              </a:rPr>
              <a:t>Sum</a:t>
            </a:r>
            <a:endParaRPr lang="en-US" sz="1900" dirty="0"/>
          </a:p>
        </p:txBody>
      </p:sp>
      <p:sp>
        <p:nvSpPr>
          <p:cNvPr id="6" name="Text 3"/>
          <p:cNvSpPr/>
          <p:nvPr/>
        </p:nvSpPr>
        <p:spPr>
          <a:xfrm>
            <a:off x="6163389" y="2821424"/>
            <a:ext cx="7790021" cy="309563"/>
          </a:xfrm>
          <a:prstGeom prst="rect">
            <a:avLst/>
          </a:prstGeom>
          <a:noFill/>
          <a:ln/>
        </p:spPr>
        <p:txBody>
          <a:bodyPr wrap="none" lIns="0" tIns="0" rIns="0" bIns="0" rtlCol="0" anchor="t"/>
          <a:lstStyle/>
          <a:p>
            <a:pPr algn="ctr" indent="0" marL="0">
              <a:lnSpc>
                <a:spcPts val="2400"/>
              </a:lnSpc>
              <a:buNone/>
            </a:pPr>
            <a:r>
              <a:rPr lang="en-US" sz="1500" dirty="0">
                <a:solidFill>
                  <a:srgbClr val="E5E0DF"/>
                </a:solidFill>
                <a:latin typeface="Roboto Light" pitchFamily="34" charset="0"/>
                <a:ea typeface="Roboto Light" pitchFamily="34" charset="-122"/>
                <a:cs typeface="Roboto Light" pitchFamily="34" charset="-120"/>
              </a:rPr>
              <a:t>The sum of an infinite geometric series can be calculated using a specific formula.</a:t>
            </a:r>
            <a:endParaRPr lang="en-US" sz="1500" dirty="0"/>
          </a:p>
        </p:txBody>
      </p:sp>
      <p:sp>
        <p:nvSpPr>
          <p:cNvPr id="7" name="Text 4"/>
          <p:cNvSpPr/>
          <p:nvPr/>
        </p:nvSpPr>
        <p:spPr>
          <a:xfrm>
            <a:off x="6163389" y="3807976"/>
            <a:ext cx="7790021" cy="638294"/>
          </a:xfrm>
          <a:prstGeom prst="rect">
            <a:avLst/>
          </a:prstGeom>
          <a:noFill/>
          <a:ln/>
        </p:spPr>
        <p:txBody>
          <a:bodyPr wrap="none" lIns="0" tIns="0" rIns="0" bIns="0" rtlCol="0" anchor="t"/>
          <a:lstStyle/>
          <a:p>
            <a:pPr algn="ctr" indent="0" marL="0">
              <a:lnSpc>
                <a:spcPts val="5000"/>
              </a:lnSpc>
              <a:buNone/>
            </a:pPr>
            <a:r>
              <a:rPr lang="en-US" sz="5000" dirty="0">
                <a:solidFill>
                  <a:srgbClr val="E5E0DF"/>
                </a:solidFill>
                <a:latin typeface="Poppins Light" pitchFamily="34" charset="0"/>
                <a:ea typeface="Poppins Light" pitchFamily="34" charset="-122"/>
                <a:cs typeface="Poppins Light" pitchFamily="34" charset="-120"/>
              </a:rPr>
              <a:t>a&lt;sub&gt;1&lt;/sub&gt;</a:t>
            </a:r>
            <a:endParaRPr lang="en-US" sz="5000" dirty="0"/>
          </a:p>
        </p:txBody>
      </p:sp>
      <p:sp>
        <p:nvSpPr>
          <p:cNvPr id="8" name="Text 5"/>
          <p:cNvSpPr/>
          <p:nvPr/>
        </p:nvSpPr>
        <p:spPr>
          <a:xfrm>
            <a:off x="8849320" y="4687967"/>
            <a:ext cx="2418040" cy="302181"/>
          </a:xfrm>
          <a:prstGeom prst="rect">
            <a:avLst/>
          </a:prstGeom>
          <a:noFill/>
          <a:ln/>
        </p:spPr>
        <p:txBody>
          <a:bodyPr wrap="none" lIns="0" tIns="0" rIns="0" bIns="0" rtlCol="0" anchor="t"/>
          <a:lstStyle/>
          <a:p>
            <a:pPr algn="ctr" indent="0" marL="0">
              <a:lnSpc>
                <a:spcPts val="2350"/>
              </a:lnSpc>
              <a:buNone/>
            </a:pPr>
            <a:r>
              <a:rPr lang="en-US" sz="1900" dirty="0">
                <a:solidFill>
                  <a:srgbClr val="E5E0DF"/>
                </a:solidFill>
                <a:latin typeface="Poppins Light" pitchFamily="34" charset="0"/>
                <a:ea typeface="Poppins Light" pitchFamily="34" charset="-122"/>
                <a:cs typeface="Poppins Light" pitchFamily="34" charset="-120"/>
              </a:rPr>
              <a:t>First Term</a:t>
            </a:r>
            <a:endParaRPr lang="en-US" sz="1900" dirty="0"/>
          </a:p>
        </p:txBody>
      </p:sp>
      <p:sp>
        <p:nvSpPr>
          <p:cNvPr id="9" name="Text 6"/>
          <p:cNvSpPr/>
          <p:nvPr/>
        </p:nvSpPr>
        <p:spPr>
          <a:xfrm>
            <a:off x="6163389" y="5106114"/>
            <a:ext cx="7790021" cy="309563"/>
          </a:xfrm>
          <a:prstGeom prst="rect">
            <a:avLst/>
          </a:prstGeom>
          <a:noFill/>
          <a:ln/>
        </p:spPr>
        <p:txBody>
          <a:bodyPr wrap="none" lIns="0" tIns="0" rIns="0" bIns="0" rtlCol="0" anchor="t"/>
          <a:lstStyle/>
          <a:p>
            <a:pPr algn="ctr" indent="0" marL="0">
              <a:lnSpc>
                <a:spcPts val="2400"/>
              </a:lnSpc>
              <a:buNone/>
            </a:pPr>
            <a:r>
              <a:rPr lang="en-US" sz="1500" dirty="0">
                <a:solidFill>
                  <a:srgbClr val="E5E0DF"/>
                </a:solidFill>
                <a:latin typeface="Roboto Light" pitchFamily="34" charset="0"/>
                <a:ea typeface="Roboto Light" pitchFamily="34" charset="-122"/>
                <a:cs typeface="Roboto Light" pitchFamily="34" charset="-120"/>
              </a:rPr>
              <a:t>This formula requires the first term of the sequence.</a:t>
            </a:r>
            <a:endParaRPr lang="en-US" sz="1500" dirty="0"/>
          </a:p>
        </p:txBody>
      </p:sp>
      <p:sp>
        <p:nvSpPr>
          <p:cNvPr id="10" name="Text 7"/>
          <p:cNvSpPr/>
          <p:nvPr/>
        </p:nvSpPr>
        <p:spPr>
          <a:xfrm>
            <a:off x="6163389" y="6092666"/>
            <a:ext cx="7790021" cy="638294"/>
          </a:xfrm>
          <a:prstGeom prst="rect">
            <a:avLst/>
          </a:prstGeom>
          <a:noFill/>
          <a:ln/>
        </p:spPr>
        <p:txBody>
          <a:bodyPr wrap="none" lIns="0" tIns="0" rIns="0" bIns="0" rtlCol="0" anchor="t"/>
          <a:lstStyle/>
          <a:p>
            <a:pPr algn="ctr" indent="0" marL="0">
              <a:lnSpc>
                <a:spcPts val="5000"/>
              </a:lnSpc>
              <a:buNone/>
            </a:pPr>
            <a:r>
              <a:rPr lang="en-US" sz="5000" dirty="0">
                <a:solidFill>
                  <a:srgbClr val="E5E0DF"/>
                </a:solidFill>
                <a:latin typeface="Poppins Light" pitchFamily="34" charset="0"/>
                <a:ea typeface="Poppins Light" pitchFamily="34" charset="-122"/>
                <a:cs typeface="Poppins Light" pitchFamily="34" charset="-120"/>
              </a:rPr>
              <a:t>r</a:t>
            </a:r>
            <a:endParaRPr lang="en-US" sz="5000" dirty="0"/>
          </a:p>
        </p:txBody>
      </p:sp>
      <p:sp>
        <p:nvSpPr>
          <p:cNvPr id="11" name="Text 8"/>
          <p:cNvSpPr/>
          <p:nvPr/>
        </p:nvSpPr>
        <p:spPr>
          <a:xfrm>
            <a:off x="8849320" y="6972657"/>
            <a:ext cx="2418040" cy="302181"/>
          </a:xfrm>
          <a:prstGeom prst="rect">
            <a:avLst/>
          </a:prstGeom>
          <a:noFill/>
          <a:ln/>
        </p:spPr>
        <p:txBody>
          <a:bodyPr wrap="none" lIns="0" tIns="0" rIns="0" bIns="0" rtlCol="0" anchor="t"/>
          <a:lstStyle/>
          <a:p>
            <a:pPr algn="ctr" indent="0" marL="0">
              <a:lnSpc>
                <a:spcPts val="2350"/>
              </a:lnSpc>
              <a:buNone/>
            </a:pPr>
            <a:r>
              <a:rPr lang="en-US" sz="1900" dirty="0">
                <a:solidFill>
                  <a:srgbClr val="E5E0DF"/>
                </a:solidFill>
                <a:latin typeface="Poppins Light" pitchFamily="34" charset="0"/>
                <a:ea typeface="Poppins Light" pitchFamily="34" charset="-122"/>
                <a:cs typeface="Poppins Light" pitchFamily="34" charset="-120"/>
              </a:rPr>
              <a:t>Common Ratio</a:t>
            </a:r>
            <a:endParaRPr lang="en-US" sz="1900" dirty="0"/>
          </a:p>
        </p:txBody>
      </p:sp>
      <p:sp>
        <p:nvSpPr>
          <p:cNvPr id="12" name="Text 9"/>
          <p:cNvSpPr/>
          <p:nvPr/>
        </p:nvSpPr>
        <p:spPr>
          <a:xfrm>
            <a:off x="6163389" y="7390805"/>
            <a:ext cx="7790021" cy="309563"/>
          </a:xfrm>
          <a:prstGeom prst="rect">
            <a:avLst/>
          </a:prstGeom>
          <a:noFill/>
          <a:ln/>
        </p:spPr>
        <p:txBody>
          <a:bodyPr wrap="none" lIns="0" tIns="0" rIns="0" bIns="0" rtlCol="0" anchor="t"/>
          <a:lstStyle/>
          <a:p>
            <a:pPr algn="ctr" indent="0" marL="0">
              <a:lnSpc>
                <a:spcPts val="2400"/>
              </a:lnSpc>
              <a:buNone/>
            </a:pPr>
            <a:r>
              <a:rPr lang="en-US" sz="1500" dirty="0">
                <a:solidFill>
                  <a:srgbClr val="E5E0DF"/>
                </a:solidFill>
                <a:latin typeface="Roboto Light" pitchFamily="34" charset="0"/>
                <a:ea typeface="Roboto Light" pitchFamily="34" charset="-122"/>
                <a:cs typeface="Roboto Light" pitchFamily="34" charset="-120"/>
              </a:rPr>
              <a:t>The formula also depends on the common ratio of the sequence.</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2024-12-18T04:22:59Z</dcterms:created>
  <dcterms:modified xsi:type="dcterms:W3CDTF">2024-12-18T04:22:59Z</dcterms:modified>
</cp:coreProperties>
</file>