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90" r:id="rId6"/>
    <p:sldId id="292" r:id="rId7"/>
    <p:sldId id="294" r:id="rId8"/>
    <p:sldId id="298" r:id="rId9"/>
    <p:sldId id="300" r:id="rId10"/>
    <p:sldId id="3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60" d="100"/>
          <a:sy n="60"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dgm:t>
        <a:bodyPr/>
        <a:lstStyle/>
        <a:p>
          <a:r>
            <a:rPr lang="en-US" dirty="0"/>
            <a:t>TROPICAL DEPRESSION (TD)</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custT="1"/>
      <dgm:spPr/>
      <dgm:t>
        <a:bodyPr/>
        <a:lstStyle/>
        <a:p>
          <a:r>
            <a:rPr lang="en-US" sz="1400" b="0" i="0" dirty="0">
              <a:solidFill>
                <a:srgbClr val="22313F"/>
              </a:solidFill>
              <a:effectLst/>
              <a:latin typeface="Quicksand"/>
            </a:rPr>
            <a:t>Tropical cyclone with maximum sustained winds of </a:t>
          </a:r>
          <a:r>
            <a:rPr lang="en-US" sz="1400" b="0" i="0" dirty="0">
              <a:solidFill>
                <a:schemeClr val="accent1">
                  <a:lumMod val="50000"/>
                </a:schemeClr>
              </a:solidFill>
              <a:effectLst/>
              <a:latin typeface="Quicksand"/>
            </a:rPr>
            <a:t>up to 61 kilometers per hour </a:t>
          </a:r>
          <a:r>
            <a:rPr lang="en-US" sz="1400" b="0" i="0" dirty="0">
              <a:solidFill>
                <a:srgbClr val="22313F"/>
              </a:solidFill>
              <a:effectLst/>
              <a:latin typeface="Quicksand"/>
            </a:rPr>
            <a:t>(kph) or less than 33 nautical miles per hour (knots) .</a:t>
          </a:r>
          <a:endParaRPr lang="en-US" sz="1400" dirty="0"/>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dgm:t>
        <a:bodyPr/>
        <a:lstStyle/>
        <a:p>
          <a:r>
            <a:rPr lang="en-US" dirty="0"/>
            <a:t>TROPICAL STORM (TS)</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custT="1"/>
      <dgm:spPr/>
      <dgm:t>
        <a:bodyPr/>
        <a:lstStyle/>
        <a:p>
          <a:r>
            <a:rPr lang="en-US" sz="1400" b="0" i="0" dirty="0">
              <a:solidFill>
                <a:srgbClr val="22313F"/>
              </a:solidFill>
              <a:effectLst/>
              <a:latin typeface="Quicksand"/>
            </a:rPr>
            <a:t>Tropical cyclone with maximum wind speed of </a:t>
          </a:r>
          <a:r>
            <a:rPr lang="en-US" sz="1400" b="0" i="0" dirty="0">
              <a:solidFill>
                <a:schemeClr val="accent1">
                  <a:lumMod val="50000"/>
                </a:schemeClr>
              </a:solidFill>
              <a:effectLst/>
              <a:latin typeface="Quicksand"/>
            </a:rPr>
            <a:t>62 to 88 kph </a:t>
          </a:r>
          <a:r>
            <a:rPr lang="en-US" sz="1400" b="0" i="0" dirty="0">
              <a:solidFill>
                <a:srgbClr val="22313F"/>
              </a:solidFill>
              <a:effectLst/>
              <a:latin typeface="Quicksand"/>
            </a:rPr>
            <a:t>or 34 - 47 knots.</a:t>
          </a:r>
          <a:endParaRPr lang="en-US" sz="1400" dirty="0"/>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dgm:t>
        <a:bodyPr/>
        <a:lstStyle/>
        <a:p>
          <a:r>
            <a:rPr lang="en-US" dirty="0"/>
            <a:t>SEVERE TROPICAL STORM (STS)</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custT="1"/>
      <dgm:spPr/>
      <dgm:t>
        <a:bodyPr/>
        <a:lstStyle/>
        <a:p>
          <a:r>
            <a:rPr lang="en-US" sz="1400" b="0" i="0" dirty="0">
              <a:solidFill>
                <a:srgbClr val="22313F"/>
              </a:solidFill>
              <a:effectLst/>
              <a:latin typeface="Quicksand"/>
            </a:rPr>
            <a:t>Tropical cyclone with maximum wind speed of </a:t>
          </a:r>
          <a:r>
            <a:rPr lang="en-US" sz="1400" b="0" i="0" dirty="0">
              <a:solidFill>
                <a:schemeClr val="accent1">
                  <a:lumMod val="50000"/>
                </a:schemeClr>
              </a:solidFill>
              <a:effectLst/>
              <a:latin typeface="Quicksand"/>
            </a:rPr>
            <a:t>89 to 117 kph </a:t>
          </a:r>
          <a:r>
            <a:rPr lang="en-US" sz="1400" b="0" i="0" dirty="0">
              <a:solidFill>
                <a:srgbClr val="22313F"/>
              </a:solidFill>
              <a:effectLst/>
              <a:latin typeface="Quicksand"/>
            </a:rPr>
            <a:t>or 48 - 63 knots.</a:t>
          </a:r>
          <a:endParaRPr lang="en-US" sz="1400" dirty="0"/>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dgm:t>
        <a:bodyPr/>
        <a:lstStyle/>
        <a:p>
          <a:r>
            <a:rPr lang="en-US" dirty="0"/>
            <a:t>TYPHOON</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custT="1"/>
      <dgm:spPr/>
      <dgm:t>
        <a:bodyPr/>
        <a:lstStyle/>
        <a:p>
          <a:r>
            <a:rPr lang="en-US" sz="1400" b="0" i="0" dirty="0">
              <a:solidFill>
                <a:srgbClr val="22313F"/>
              </a:solidFill>
              <a:effectLst/>
              <a:latin typeface="Quicksand"/>
            </a:rPr>
            <a:t>Tropical cyclone with maximum wind speed of </a:t>
          </a:r>
          <a:r>
            <a:rPr lang="en-US" sz="1400" b="0" i="0" dirty="0">
              <a:solidFill>
                <a:schemeClr val="accent1">
                  <a:lumMod val="50000"/>
                </a:schemeClr>
              </a:solidFill>
              <a:effectLst/>
              <a:latin typeface="Quicksand"/>
            </a:rPr>
            <a:t>118 to 220 kph </a:t>
          </a:r>
          <a:r>
            <a:rPr lang="en-US" sz="1400" b="0" i="0" dirty="0">
              <a:solidFill>
                <a:srgbClr val="22313F"/>
              </a:solidFill>
              <a:effectLst/>
              <a:latin typeface="Quicksand"/>
            </a:rPr>
            <a:t>or 64 - 120 knots.</a:t>
          </a:r>
          <a:endParaRPr lang="en-US" sz="1400" dirty="0"/>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dgm:t>
        <a:bodyPr/>
        <a:lstStyle/>
        <a:p>
          <a:r>
            <a:rPr lang="en-US" dirty="0"/>
            <a:t>SUPER TYPHOON (STY)</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custT="1"/>
      <dgm:spPr/>
      <dgm:t>
        <a:bodyPr/>
        <a:lstStyle/>
        <a:p>
          <a:r>
            <a:rPr lang="en-US" sz="1400" b="0" i="0" dirty="0">
              <a:solidFill>
                <a:srgbClr val="22313F"/>
              </a:solidFill>
              <a:effectLst/>
              <a:latin typeface="Quicksand"/>
            </a:rPr>
            <a:t>Tropical cyclone with maximum wind speed </a:t>
          </a:r>
          <a:r>
            <a:rPr lang="en-US" sz="1400" b="0" i="0" dirty="0">
              <a:solidFill>
                <a:schemeClr val="accent1">
                  <a:lumMod val="50000"/>
                </a:schemeClr>
              </a:solidFill>
              <a:effectLst/>
              <a:latin typeface="Quicksand"/>
            </a:rPr>
            <a:t>exceeding 220 kph </a:t>
          </a:r>
          <a:r>
            <a:rPr lang="en-US" sz="1400" b="0" i="0" dirty="0">
              <a:solidFill>
                <a:srgbClr val="22313F"/>
              </a:solidFill>
              <a:effectLst/>
              <a:latin typeface="Quicksand"/>
            </a:rPr>
            <a:t>or more than 120 knots.</a:t>
          </a:r>
          <a:endParaRPr lang="en-US" sz="1400" dirty="0"/>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5">
        <dgm:presLayoutVars>
          <dgm:chMax val="0"/>
          <dgm:chPref val="0"/>
        </dgm:presLayoutVars>
      </dgm:prSet>
      <dgm:spPr/>
    </dgm:pt>
    <dgm:pt modelId="{356E000D-F109-45EB-B501-4B78AA5C433C}" type="pres">
      <dgm:prSet presAssocID="{59A0B26A-2973-451B-9ADA-6468D9C1A82E}" presName="parTx" presStyleLbl="alignNode1" presStyleIdx="0" presStyleCnt="5">
        <dgm:presLayoutVars>
          <dgm:chMax val="0"/>
          <dgm:chPref val="0"/>
          <dgm:bulletEnabled val="1"/>
        </dgm:presLayoutVars>
      </dgm:prSet>
      <dgm:spPr/>
    </dgm:pt>
    <dgm:pt modelId="{690A1E60-14A3-48E2-969A-2D37B614EB37}" type="pres">
      <dgm:prSet presAssocID="{59A0B26A-2973-451B-9ADA-6468D9C1A82E}" presName="desTx" presStyleLbl="revTx" presStyleIdx="0" presStyleCnt="5">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5">
        <dgm:presLayoutVars>
          <dgm:chMax val="0"/>
          <dgm:chPref val="0"/>
        </dgm:presLayoutVars>
      </dgm:prSet>
      <dgm:spPr/>
    </dgm:pt>
    <dgm:pt modelId="{E71F2D5D-B2F9-4DA3-A66A-9C6CCF024E35}" type="pres">
      <dgm:prSet presAssocID="{8159643A-818D-4545-AFE5-29FC064B1AAA}" presName="parTx" presStyleLbl="alignNode1" presStyleIdx="1" presStyleCnt="5">
        <dgm:presLayoutVars>
          <dgm:chMax val="0"/>
          <dgm:chPref val="0"/>
          <dgm:bulletEnabled val="1"/>
        </dgm:presLayoutVars>
      </dgm:prSet>
      <dgm:spPr/>
    </dgm:pt>
    <dgm:pt modelId="{76F87B8F-7B70-4B8F-BD86-BC83CD9F0297}" type="pres">
      <dgm:prSet presAssocID="{8159643A-818D-4545-AFE5-29FC064B1AAA}" presName="desTx" presStyleLbl="revTx" presStyleIdx="1" presStyleCnt="5">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5">
        <dgm:presLayoutVars>
          <dgm:chMax val="0"/>
          <dgm:chPref val="0"/>
        </dgm:presLayoutVars>
      </dgm:prSet>
      <dgm:spPr/>
    </dgm:pt>
    <dgm:pt modelId="{FCBE03BB-10EF-463F-ADE9-2490921E2F01}" type="pres">
      <dgm:prSet presAssocID="{11173297-B697-4A11-9EAC-E45317C547A3}" presName="parTx" presStyleLbl="alignNode1" presStyleIdx="2" presStyleCnt="5">
        <dgm:presLayoutVars>
          <dgm:chMax val="0"/>
          <dgm:chPref val="0"/>
          <dgm:bulletEnabled val="1"/>
        </dgm:presLayoutVars>
      </dgm:prSet>
      <dgm:spPr/>
    </dgm:pt>
    <dgm:pt modelId="{499DECC5-47AF-4CB1-BCD3-F288444FFD05}" type="pres">
      <dgm:prSet presAssocID="{11173297-B697-4A11-9EAC-E45317C547A3}" presName="desTx" presStyleLbl="revTx" presStyleIdx="2" presStyleCnt="5">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5">
        <dgm:presLayoutVars>
          <dgm:chMax val="0"/>
          <dgm:chPref val="0"/>
        </dgm:presLayoutVars>
      </dgm:prSet>
      <dgm:spPr/>
    </dgm:pt>
    <dgm:pt modelId="{8CE5514B-799A-4B97-A4CE-949CED117359}" type="pres">
      <dgm:prSet presAssocID="{D59A6E49-80F2-47F2-A3F1-A7D3C1042B7A}" presName="parTx" presStyleLbl="alignNode1" presStyleIdx="3" presStyleCnt="5">
        <dgm:presLayoutVars>
          <dgm:chMax val="0"/>
          <dgm:chPref val="0"/>
          <dgm:bulletEnabled val="1"/>
        </dgm:presLayoutVars>
      </dgm:prSet>
      <dgm:spPr/>
    </dgm:pt>
    <dgm:pt modelId="{26E75E88-EED9-45B9-B2E1-7CF90983F84F}" type="pres">
      <dgm:prSet presAssocID="{D59A6E49-80F2-47F2-A3F1-A7D3C1042B7A}" presName="desTx" presStyleLbl="revTx" presStyleIdx="3" presStyleCnt="5">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5">
        <dgm:presLayoutVars>
          <dgm:chMax val="0"/>
          <dgm:chPref val="0"/>
        </dgm:presLayoutVars>
      </dgm:prSet>
      <dgm:spPr/>
    </dgm:pt>
    <dgm:pt modelId="{507DCF5B-980F-4E37-B5EB-2E84D9C6B52F}" type="pres">
      <dgm:prSet presAssocID="{8AE324F7-386D-45A2-868A-242E22B37484}" presName="parTx" presStyleLbl="alignNode1" presStyleIdx="4" presStyleCnt="5">
        <dgm:presLayoutVars>
          <dgm:chMax val="0"/>
          <dgm:chPref val="0"/>
          <dgm:bulletEnabled val="1"/>
        </dgm:presLayoutVars>
      </dgm:prSet>
      <dgm:spPr/>
    </dgm:pt>
    <dgm:pt modelId="{EEA84B30-BE1D-4937-8B3F-F60859618187}" type="pres">
      <dgm:prSet presAssocID="{8AE324F7-386D-45A2-868A-242E22B37484}" presName="desTx" presStyleLbl="revTx" presStyleIdx="4" presStyleCnt="5">
        <dgm:presLayoutVars>
          <dgm:chMax val="0"/>
          <dgm:chPref val="0"/>
          <dgm:bulletEnabled val="1"/>
        </dgm:presLayoutVars>
      </dgm:prSet>
      <dgm:spPr/>
    </dgm:pt>
    <dgm:pt modelId="{74B8F068-5875-4CEC-BBA5-2D4AFCF2A5DE}" type="pres">
      <dgm:prSet presAssocID="{8AE324F7-386D-45A2-868A-242E22B37484}"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64178" y="1529189"/>
          <a:ext cx="1716426" cy="183760"/>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154" y="2479282"/>
          <a:ext cx="2297008" cy="572142"/>
        </a:xfrm>
        <a:prstGeom prst="homePlate">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TROPICAL DEPRESSION (TD)</a:t>
          </a:r>
        </a:p>
      </dsp:txBody>
      <dsp:txXfrm>
        <a:off x="2154" y="2479282"/>
        <a:ext cx="2225490" cy="572142"/>
      </dsp:txXfrm>
    </dsp:sp>
    <dsp:sp modelId="{690A1E60-14A3-48E2-969A-2D37B614EB37}">
      <dsp:nvSpPr>
        <dsp:cNvPr id="0" name=""/>
        <dsp:cNvSpPr/>
      </dsp:nvSpPr>
      <dsp:spPr>
        <a:xfrm>
          <a:off x="185914" y="873112"/>
          <a:ext cx="1865171" cy="149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22313F"/>
              </a:solidFill>
              <a:effectLst/>
              <a:latin typeface="Quicksand"/>
            </a:rPr>
            <a:t>Tropical cyclone with maximum sustained winds of </a:t>
          </a:r>
          <a:r>
            <a:rPr lang="en-US" sz="1400" b="0" i="0" kern="1200" dirty="0">
              <a:solidFill>
                <a:schemeClr val="accent1">
                  <a:lumMod val="50000"/>
                </a:schemeClr>
              </a:solidFill>
              <a:effectLst/>
              <a:latin typeface="Quicksand"/>
            </a:rPr>
            <a:t>up to 61 kilometers per hour </a:t>
          </a:r>
          <a:r>
            <a:rPr lang="en-US" sz="1400" b="0" i="0" kern="1200" dirty="0">
              <a:solidFill>
                <a:srgbClr val="22313F"/>
              </a:solidFill>
              <a:effectLst/>
              <a:latin typeface="Quicksand"/>
            </a:rPr>
            <a:t>(kph) or less than 33 nautical miles per hour (knots) .</a:t>
          </a:r>
          <a:endParaRPr lang="en-US" sz="1400" kern="1200" dirty="0"/>
        </a:p>
      </dsp:txBody>
      <dsp:txXfrm>
        <a:off x="185914" y="873112"/>
        <a:ext cx="1865171" cy="1495913"/>
      </dsp:txXfrm>
    </dsp:sp>
    <dsp:sp modelId="{CC632145-1148-4956-9088-B915D0D0FD99}">
      <dsp:nvSpPr>
        <dsp:cNvPr id="0" name=""/>
        <dsp:cNvSpPr/>
      </dsp:nvSpPr>
      <dsp:spPr>
        <a:xfrm rot="5400000">
          <a:off x="1417979" y="1529189"/>
          <a:ext cx="1716426" cy="183760"/>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2184312" y="2479282"/>
          <a:ext cx="2297008" cy="572142"/>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TROPICAL STORM (TS)</a:t>
          </a:r>
        </a:p>
      </dsp:txBody>
      <dsp:txXfrm>
        <a:off x="2327348" y="2479282"/>
        <a:ext cx="2010937" cy="572142"/>
      </dsp:txXfrm>
    </dsp:sp>
    <dsp:sp modelId="{76F87B8F-7B70-4B8F-BD86-BC83CD9F0297}">
      <dsp:nvSpPr>
        <dsp:cNvPr id="0" name=""/>
        <dsp:cNvSpPr/>
      </dsp:nvSpPr>
      <dsp:spPr>
        <a:xfrm>
          <a:off x="2368073" y="873112"/>
          <a:ext cx="1865171" cy="149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22313F"/>
              </a:solidFill>
              <a:effectLst/>
              <a:latin typeface="Quicksand"/>
            </a:rPr>
            <a:t>Tropical cyclone with maximum wind speed of </a:t>
          </a:r>
          <a:r>
            <a:rPr lang="en-US" sz="1400" b="0" i="0" kern="1200" dirty="0">
              <a:solidFill>
                <a:schemeClr val="accent1">
                  <a:lumMod val="50000"/>
                </a:schemeClr>
              </a:solidFill>
              <a:effectLst/>
              <a:latin typeface="Quicksand"/>
            </a:rPr>
            <a:t>62 to 88 kph </a:t>
          </a:r>
          <a:r>
            <a:rPr lang="en-US" sz="1400" b="0" i="0" kern="1200" dirty="0">
              <a:solidFill>
                <a:srgbClr val="22313F"/>
              </a:solidFill>
              <a:effectLst/>
              <a:latin typeface="Quicksand"/>
            </a:rPr>
            <a:t>or 34 - 47 knots.</a:t>
          </a:r>
          <a:endParaRPr lang="en-US" sz="1400" kern="1200" dirty="0"/>
        </a:p>
      </dsp:txBody>
      <dsp:txXfrm>
        <a:off x="2368073" y="873112"/>
        <a:ext cx="1865171" cy="1495913"/>
      </dsp:txXfrm>
    </dsp:sp>
    <dsp:sp modelId="{5C7AB7EB-E74C-4AF9-873D-5493F7962F03}">
      <dsp:nvSpPr>
        <dsp:cNvPr id="0" name=""/>
        <dsp:cNvSpPr/>
      </dsp:nvSpPr>
      <dsp:spPr>
        <a:xfrm rot="5400000">
          <a:off x="3600137" y="1529189"/>
          <a:ext cx="1716426" cy="183760"/>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4366470" y="2479282"/>
          <a:ext cx="2297008" cy="572142"/>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SEVERE TROPICAL STORM (STS)</a:t>
          </a:r>
        </a:p>
      </dsp:txBody>
      <dsp:txXfrm>
        <a:off x="4509506" y="2479282"/>
        <a:ext cx="2010937" cy="572142"/>
      </dsp:txXfrm>
    </dsp:sp>
    <dsp:sp modelId="{499DECC5-47AF-4CB1-BCD3-F288444FFD05}">
      <dsp:nvSpPr>
        <dsp:cNvPr id="0" name=""/>
        <dsp:cNvSpPr/>
      </dsp:nvSpPr>
      <dsp:spPr>
        <a:xfrm>
          <a:off x="4550231" y="873112"/>
          <a:ext cx="1865171" cy="107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22313F"/>
              </a:solidFill>
              <a:effectLst/>
              <a:latin typeface="Quicksand"/>
            </a:rPr>
            <a:t>Tropical cyclone with maximum wind speed of </a:t>
          </a:r>
          <a:r>
            <a:rPr lang="en-US" sz="1400" b="0" i="0" kern="1200" dirty="0">
              <a:solidFill>
                <a:schemeClr val="accent1">
                  <a:lumMod val="50000"/>
                </a:schemeClr>
              </a:solidFill>
              <a:effectLst/>
              <a:latin typeface="Quicksand"/>
            </a:rPr>
            <a:t>89 to 117 kph </a:t>
          </a:r>
          <a:r>
            <a:rPr lang="en-US" sz="1400" b="0" i="0" kern="1200" dirty="0">
              <a:solidFill>
                <a:srgbClr val="22313F"/>
              </a:solidFill>
              <a:effectLst/>
              <a:latin typeface="Quicksand"/>
            </a:rPr>
            <a:t>or 48 - 63 knots.</a:t>
          </a:r>
          <a:endParaRPr lang="en-US" sz="1400" kern="1200" dirty="0"/>
        </a:p>
      </dsp:txBody>
      <dsp:txXfrm>
        <a:off x="4550231" y="873112"/>
        <a:ext cx="1865171" cy="1076732"/>
      </dsp:txXfrm>
    </dsp:sp>
    <dsp:sp modelId="{D45698BB-B312-4969-9C62-8B658A7BE04B}">
      <dsp:nvSpPr>
        <dsp:cNvPr id="0" name=""/>
        <dsp:cNvSpPr/>
      </dsp:nvSpPr>
      <dsp:spPr>
        <a:xfrm rot="5400000">
          <a:off x="5782296" y="1529189"/>
          <a:ext cx="1716426" cy="183760"/>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6548628" y="2479282"/>
          <a:ext cx="2297008" cy="572142"/>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TYPHOON</a:t>
          </a:r>
        </a:p>
      </dsp:txBody>
      <dsp:txXfrm>
        <a:off x="6691664" y="2479282"/>
        <a:ext cx="2010937" cy="572142"/>
      </dsp:txXfrm>
    </dsp:sp>
    <dsp:sp modelId="{26E75E88-EED9-45B9-B2E1-7CF90983F84F}">
      <dsp:nvSpPr>
        <dsp:cNvPr id="0" name=""/>
        <dsp:cNvSpPr/>
      </dsp:nvSpPr>
      <dsp:spPr>
        <a:xfrm>
          <a:off x="6732389" y="873112"/>
          <a:ext cx="1865171" cy="107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22313F"/>
              </a:solidFill>
              <a:effectLst/>
              <a:latin typeface="Quicksand"/>
            </a:rPr>
            <a:t>Tropical cyclone with maximum wind speed of </a:t>
          </a:r>
          <a:r>
            <a:rPr lang="en-US" sz="1400" b="0" i="0" kern="1200" dirty="0">
              <a:solidFill>
                <a:schemeClr val="accent1">
                  <a:lumMod val="50000"/>
                </a:schemeClr>
              </a:solidFill>
              <a:effectLst/>
              <a:latin typeface="Quicksand"/>
            </a:rPr>
            <a:t>118 to 220 kph </a:t>
          </a:r>
          <a:r>
            <a:rPr lang="en-US" sz="1400" b="0" i="0" kern="1200" dirty="0">
              <a:solidFill>
                <a:srgbClr val="22313F"/>
              </a:solidFill>
              <a:effectLst/>
              <a:latin typeface="Quicksand"/>
            </a:rPr>
            <a:t>or 64 - 120 knots.</a:t>
          </a:r>
          <a:endParaRPr lang="en-US" sz="1400" kern="1200" dirty="0"/>
        </a:p>
      </dsp:txBody>
      <dsp:txXfrm>
        <a:off x="6732389" y="873112"/>
        <a:ext cx="1865171" cy="1076732"/>
      </dsp:txXfrm>
    </dsp:sp>
    <dsp:sp modelId="{736EA73E-CF05-45B4-A946-DC09155D617E}">
      <dsp:nvSpPr>
        <dsp:cNvPr id="0" name=""/>
        <dsp:cNvSpPr/>
      </dsp:nvSpPr>
      <dsp:spPr>
        <a:xfrm rot="5400000">
          <a:off x="7964454" y="1529189"/>
          <a:ext cx="1716426" cy="183760"/>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8730787" y="2479282"/>
          <a:ext cx="2297008" cy="572142"/>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SUPER TYPHOON (STY)</a:t>
          </a:r>
        </a:p>
      </dsp:txBody>
      <dsp:txXfrm>
        <a:off x="8873823" y="2479282"/>
        <a:ext cx="2010937" cy="572142"/>
      </dsp:txXfrm>
    </dsp:sp>
    <dsp:sp modelId="{EEA84B30-BE1D-4937-8B3F-F60859618187}">
      <dsp:nvSpPr>
        <dsp:cNvPr id="0" name=""/>
        <dsp:cNvSpPr/>
      </dsp:nvSpPr>
      <dsp:spPr>
        <a:xfrm>
          <a:off x="8914547" y="873112"/>
          <a:ext cx="1865171" cy="107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22313F"/>
              </a:solidFill>
              <a:effectLst/>
              <a:latin typeface="Quicksand"/>
            </a:rPr>
            <a:t>Tropical cyclone with maximum wind speed </a:t>
          </a:r>
          <a:r>
            <a:rPr lang="en-US" sz="1400" b="0" i="0" kern="1200" dirty="0">
              <a:solidFill>
                <a:schemeClr val="accent1">
                  <a:lumMod val="50000"/>
                </a:schemeClr>
              </a:solidFill>
              <a:effectLst/>
              <a:latin typeface="Quicksand"/>
            </a:rPr>
            <a:t>exceeding 220 kph </a:t>
          </a:r>
          <a:r>
            <a:rPr lang="en-US" sz="1400" b="0" i="0" kern="1200" dirty="0">
              <a:solidFill>
                <a:srgbClr val="22313F"/>
              </a:solidFill>
              <a:effectLst/>
              <a:latin typeface="Quicksand"/>
            </a:rPr>
            <a:t>or more than 120 knots.</a:t>
          </a:r>
          <a:endParaRPr lang="en-US" sz="1400" kern="1200" dirty="0"/>
        </a:p>
      </dsp:txBody>
      <dsp:txXfrm>
        <a:off x="8914547" y="873112"/>
        <a:ext cx="1865171" cy="107673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D8C059DC-6283-41F2-8EEF-4F85FA9F02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5488635B-5F1E-450D-988C-60E58FE5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rgbClr val="3C71B5">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798" y="601201"/>
            <a:ext cx="3702134" cy="5791132"/>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194F1D8-917A-408B-9C96-873AE00BF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798" y="601201"/>
            <a:ext cx="3702134" cy="5791132"/>
          </a:xfrm>
          <a:prstGeom prst="rect">
            <a:avLst/>
          </a:prstGeom>
          <a:solidFill>
            <a:srgbClr val="3C71B5">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95733" y="1524001"/>
            <a:ext cx="3412067" cy="3478384"/>
          </a:xfrm>
        </p:spPr>
        <p:txBody>
          <a:bodyPr>
            <a:normAutofit/>
          </a:bodyPr>
          <a:lstStyle/>
          <a:p>
            <a:r>
              <a:rPr lang="en-US">
                <a:solidFill>
                  <a:srgbClr val="FFFFFF"/>
                </a:solidFill>
              </a:rPr>
              <a:t>SCIENCE: tropical cyclone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195733" y="5145513"/>
            <a:ext cx="3412067" cy="738820"/>
          </a:xfrm>
        </p:spPr>
        <p:txBody>
          <a:bodyPr>
            <a:normAutofit/>
          </a:bodyPr>
          <a:lstStyle/>
          <a:p>
            <a:r>
              <a:rPr lang="en-US">
                <a:solidFill>
                  <a:schemeClr val="bg1"/>
                </a:solidFill>
              </a:rPr>
              <a:t>Q2: Oct 19 week</a:t>
            </a:r>
          </a:p>
        </p:txBody>
      </p:sp>
    </p:spTree>
    <p:extLst>
      <p:ext uri="{BB962C8B-B14F-4D97-AF65-F5344CB8AC3E}">
        <p14:creationId xmlns:p14="http://schemas.microsoft.com/office/powerpoint/2010/main" val="242400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795F-54C9-4FF5-B1D8-0BA7D637DBBF}"/>
              </a:ext>
            </a:extLst>
          </p:cNvPr>
          <p:cNvSpPr>
            <a:spLocks noGrp="1"/>
          </p:cNvSpPr>
          <p:nvPr>
            <p:ph type="title"/>
          </p:nvPr>
        </p:nvSpPr>
        <p:spPr>
          <a:xfrm>
            <a:off x="581192" y="702156"/>
            <a:ext cx="11029616" cy="477287"/>
          </a:xfrm>
        </p:spPr>
        <p:txBody>
          <a:bodyPr>
            <a:normAutofit fontScale="90000"/>
          </a:bodyPr>
          <a:lstStyle/>
          <a:p>
            <a:r>
              <a:rPr lang="en-US" dirty="0"/>
              <a:t>LAYERS OF ATMOSPHERE</a:t>
            </a:r>
          </a:p>
        </p:txBody>
      </p:sp>
      <p:sp>
        <p:nvSpPr>
          <p:cNvPr id="4" name="TextBox 3">
            <a:extLst>
              <a:ext uri="{FF2B5EF4-FFF2-40B4-BE49-F238E27FC236}">
                <a16:creationId xmlns:a16="http://schemas.microsoft.com/office/drawing/2014/main" id="{A252214C-80B4-4C6C-97CD-2CBA83BDE292}"/>
              </a:ext>
            </a:extLst>
          </p:cNvPr>
          <p:cNvSpPr txBox="1"/>
          <p:nvPr/>
        </p:nvSpPr>
        <p:spPr>
          <a:xfrm>
            <a:off x="6833062" y="5587681"/>
            <a:ext cx="4777746" cy="1015663"/>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Troposphere: </a:t>
            </a:r>
          </a:p>
          <a:p>
            <a:pPr marL="285750" indent="-285750">
              <a:buFont typeface="Arial" panose="020B0604020202020204" pitchFamily="34" charset="0"/>
              <a:buChar char="•"/>
            </a:pPr>
            <a:r>
              <a:rPr lang="en-US" sz="1200" dirty="0">
                <a:solidFill>
                  <a:srgbClr val="000000"/>
                </a:solidFill>
                <a:latin typeface="Arial Nova" panose="020B0504020202020204" pitchFamily="34" charset="0"/>
                <a:cs typeface="Calibri" panose="020F0502020204030204" pitchFamily="34" charset="0"/>
              </a:rPr>
              <a:t>S</a:t>
            </a:r>
            <a:r>
              <a:rPr lang="en-US" sz="1200" b="0" i="0" dirty="0">
                <a:solidFill>
                  <a:srgbClr val="000000"/>
                </a:solidFill>
                <a:effectLst/>
                <a:latin typeface="Arial Nova" panose="020B0504020202020204" pitchFamily="34" charset="0"/>
                <a:cs typeface="Calibri" panose="020F0502020204030204" pitchFamily="34" charset="0"/>
              </a:rPr>
              <a:t>tarts at the Earth's surface and extends 8 to 14.5 kilometers high (5 to 9 miles)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Most dense part of the atmosphere</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Almost all weather is in this region</a:t>
            </a:r>
            <a:endParaRPr lang="en-US" sz="1200" dirty="0">
              <a:latin typeface="Arial Nova" panose="020B05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4E7741-14A4-46DF-AF5C-F79D133651A3}"/>
              </a:ext>
            </a:extLst>
          </p:cNvPr>
          <p:cNvSpPr txBox="1"/>
          <p:nvPr/>
        </p:nvSpPr>
        <p:spPr>
          <a:xfrm>
            <a:off x="6833062" y="4572018"/>
            <a:ext cx="4777746" cy="1015663"/>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Stratosphere: </a:t>
            </a:r>
          </a:p>
          <a:p>
            <a:pPr marL="285750" indent="-285750">
              <a:buFont typeface="Arial" panose="020B0604020202020204" pitchFamily="34" charset="0"/>
              <a:buChar char="•"/>
            </a:pPr>
            <a:r>
              <a:rPr lang="en-US" sz="1200" dirty="0">
                <a:solidFill>
                  <a:srgbClr val="000000"/>
                </a:solidFill>
                <a:latin typeface="Arial Nova" panose="020B0504020202020204" pitchFamily="34" charset="0"/>
              </a:rPr>
              <a:t>S</a:t>
            </a:r>
            <a:r>
              <a:rPr lang="en-US" sz="1200" b="0" i="0" dirty="0">
                <a:solidFill>
                  <a:srgbClr val="000000"/>
                </a:solidFill>
                <a:effectLst/>
                <a:latin typeface="Arial Nova" panose="020B0504020202020204" pitchFamily="34" charset="0"/>
              </a:rPr>
              <a:t>tarts just above the troposphere and extends to 50 kilometers (31 miles) high.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rPr>
              <a:t>The ozone layer, which absorbs and scatters the solar ultraviolet radiation, is in this layer.</a:t>
            </a:r>
            <a:endParaRPr lang="en-US" sz="1200" dirty="0">
              <a:latin typeface="Arial Nova" panose="020B0504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DB48D03-8367-433B-BFA4-7E4DE17CBB66}"/>
              </a:ext>
            </a:extLst>
          </p:cNvPr>
          <p:cNvSpPr txBox="1"/>
          <p:nvPr/>
        </p:nvSpPr>
        <p:spPr>
          <a:xfrm>
            <a:off x="6833062" y="3740958"/>
            <a:ext cx="4777746" cy="830997"/>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Mesosphere: </a:t>
            </a:r>
          </a:p>
          <a:p>
            <a:pPr marL="285750" indent="-285750">
              <a:buFont typeface="Arial" panose="020B0604020202020204" pitchFamily="34" charset="0"/>
              <a:buChar char="•"/>
            </a:pPr>
            <a:r>
              <a:rPr lang="en-US" sz="1200" dirty="0">
                <a:solidFill>
                  <a:srgbClr val="000000"/>
                </a:solidFill>
                <a:latin typeface="Arial Nova" panose="020B0504020202020204" pitchFamily="34" charset="0"/>
                <a:cs typeface="Calibri" panose="020F0502020204030204" pitchFamily="34" charset="0"/>
              </a:rPr>
              <a:t>A</a:t>
            </a:r>
            <a:r>
              <a:rPr lang="en-US" sz="1200" b="0" i="0" dirty="0">
                <a:solidFill>
                  <a:srgbClr val="000000"/>
                </a:solidFill>
                <a:effectLst/>
                <a:latin typeface="Arial Nova" panose="020B0504020202020204" pitchFamily="34" charset="0"/>
                <a:cs typeface="Calibri" panose="020F0502020204030204" pitchFamily="34" charset="0"/>
              </a:rPr>
              <a:t>bove the stratosphere and extends to 85 kilometers (53 miles) high.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Meteors burn up in this layer</a:t>
            </a:r>
            <a:endParaRPr lang="en-US" sz="1200" dirty="0">
              <a:latin typeface="Arial Nova" panose="020B05040202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C7B75F3-5895-44DA-8F48-6C2828FEC6AC}"/>
              </a:ext>
            </a:extLst>
          </p:cNvPr>
          <p:cNvSpPr txBox="1"/>
          <p:nvPr/>
        </p:nvSpPr>
        <p:spPr>
          <a:xfrm>
            <a:off x="6833062" y="2909929"/>
            <a:ext cx="4777746" cy="830997"/>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Thermosphere. </a:t>
            </a:r>
          </a:p>
          <a:p>
            <a:pPr marL="285750" indent="-285750">
              <a:buFont typeface="Arial" panose="020B0604020202020204" pitchFamily="34" charset="0"/>
              <a:buChar char="•"/>
            </a:pPr>
            <a:r>
              <a:rPr lang="en-US" sz="1200" dirty="0">
                <a:solidFill>
                  <a:srgbClr val="000000"/>
                </a:solidFill>
                <a:latin typeface="Arial Nova" panose="020B0504020202020204" pitchFamily="34" charset="0"/>
                <a:cs typeface="Calibri" panose="020F0502020204030204" pitchFamily="34" charset="0"/>
              </a:rPr>
              <a:t>A</a:t>
            </a:r>
            <a:r>
              <a:rPr lang="en-US" sz="1200" b="0" i="0" dirty="0">
                <a:solidFill>
                  <a:srgbClr val="000000"/>
                </a:solidFill>
                <a:effectLst/>
                <a:latin typeface="Arial Nova" panose="020B0504020202020204" pitchFamily="34" charset="0"/>
                <a:cs typeface="Calibri" panose="020F0502020204030204" pitchFamily="34" charset="0"/>
              </a:rPr>
              <a:t>bove the mesosphere and extends to 600 kilometers (372 miles) high.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Aurora and satellites occur in this layer.</a:t>
            </a:r>
            <a:endParaRPr lang="en-US" sz="1200" dirty="0">
              <a:latin typeface="Arial Nova" panose="020B05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242A6A3-7156-45F8-8FB8-79BA20A0BB77}"/>
              </a:ext>
            </a:extLst>
          </p:cNvPr>
          <p:cNvSpPr txBox="1"/>
          <p:nvPr/>
        </p:nvSpPr>
        <p:spPr>
          <a:xfrm>
            <a:off x="581192" y="6280294"/>
            <a:ext cx="4615648" cy="215444"/>
          </a:xfrm>
          <a:prstGeom prst="rect">
            <a:avLst/>
          </a:prstGeom>
          <a:noFill/>
        </p:spPr>
        <p:txBody>
          <a:bodyPr wrap="square" rtlCol="0">
            <a:spAutoFit/>
          </a:bodyPr>
          <a:lstStyle/>
          <a:p>
            <a:r>
              <a:rPr lang="en-US" sz="800" dirty="0">
                <a:solidFill>
                  <a:schemeClr val="accent1">
                    <a:lumMod val="50000"/>
                  </a:schemeClr>
                </a:solidFill>
              </a:rPr>
              <a:t>https://search.yahoo.com/search?fr=mcafee&amp;type=E211US1400G0&amp;p=layers+of+atmosphere</a:t>
            </a:r>
          </a:p>
        </p:txBody>
      </p:sp>
      <p:sp>
        <p:nvSpPr>
          <p:cNvPr id="10" name="TextBox 9">
            <a:extLst>
              <a:ext uri="{FF2B5EF4-FFF2-40B4-BE49-F238E27FC236}">
                <a16:creationId xmlns:a16="http://schemas.microsoft.com/office/drawing/2014/main" id="{F9328B64-D2CC-41BF-BD27-AE4836D643B1}"/>
              </a:ext>
            </a:extLst>
          </p:cNvPr>
          <p:cNvSpPr txBox="1"/>
          <p:nvPr/>
        </p:nvSpPr>
        <p:spPr>
          <a:xfrm>
            <a:off x="6844736" y="1524902"/>
            <a:ext cx="4777746" cy="1384995"/>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Ionosphere. </a:t>
            </a:r>
          </a:p>
          <a:p>
            <a:pPr marL="285750" indent="-285750">
              <a:buFont typeface="Arial" panose="020B0604020202020204" pitchFamily="34" charset="0"/>
              <a:buChar char="•"/>
            </a:pPr>
            <a:r>
              <a:rPr lang="en-US" sz="1200" dirty="0">
                <a:solidFill>
                  <a:srgbClr val="000000"/>
                </a:solidFill>
                <a:latin typeface="Arial Nova" panose="020B0504020202020204" pitchFamily="34" charset="0"/>
                <a:cs typeface="Calibri" panose="020F0502020204030204" pitchFamily="34" charset="0"/>
              </a:rPr>
              <a:t>A</a:t>
            </a:r>
            <a:r>
              <a:rPr lang="en-US" sz="1200" b="0" i="0" dirty="0">
                <a:solidFill>
                  <a:srgbClr val="000000"/>
                </a:solidFill>
                <a:effectLst/>
                <a:latin typeface="Arial Nova" panose="020B0504020202020204" pitchFamily="34" charset="0"/>
                <a:cs typeface="Calibri" panose="020F0502020204030204" pitchFamily="34" charset="0"/>
              </a:rPr>
              <a:t>bundant layer of electrons and ionized atoms and molecules that stretches from about 48 kilometers (30 miles) above the surface to the edge of space at about 965 km (600 mi), overlapping into the mesosphere and thermosphere.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Critical link in the chain of Sun-Earth interactions. </a:t>
            </a:r>
          </a:p>
          <a:p>
            <a:pPr marL="285750" indent="-285750">
              <a:buFont typeface="Arial" panose="020B0604020202020204" pitchFamily="34" charset="0"/>
              <a:buChar char="•"/>
            </a:pPr>
            <a:r>
              <a:rPr lang="en-US" sz="1200" b="0" i="0" dirty="0">
                <a:solidFill>
                  <a:srgbClr val="000000"/>
                </a:solidFill>
                <a:effectLst/>
                <a:latin typeface="Arial Nova" panose="020B0504020202020204" pitchFamily="34" charset="0"/>
                <a:cs typeface="Calibri" panose="020F0502020204030204" pitchFamily="34" charset="0"/>
              </a:rPr>
              <a:t>Region </a:t>
            </a:r>
            <a:r>
              <a:rPr lang="en-US" sz="1200" dirty="0">
                <a:solidFill>
                  <a:srgbClr val="000000"/>
                </a:solidFill>
                <a:latin typeface="Arial Nova" panose="020B0504020202020204" pitchFamily="34" charset="0"/>
                <a:cs typeface="Calibri" panose="020F0502020204030204" pitchFamily="34" charset="0"/>
              </a:rPr>
              <a:t>t</a:t>
            </a:r>
            <a:r>
              <a:rPr lang="en-US" sz="1200" b="0" i="0" dirty="0">
                <a:solidFill>
                  <a:srgbClr val="000000"/>
                </a:solidFill>
                <a:effectLst/>
                <a:latin typeface="Arial Nova" panose="020B0504020202020204" pitchFamily="34" charset="0"/>
                <a:cs typeface="Calibri" panose="020F0502020204030204" pitchFamily="34" charset="0"/>
              </a:rPr>
              <a:t>hat makes radio communications possible.</a:t>
            </a:r>
            <a:endParaRPr lang="en-US" sz="1200" dirty="0">
              <a:latin typeface="Arial Nova" panose="020B05040202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003B72F-38D3-40F9-BE26-B0DC3072D614}"/>
              </a:ext>
            </a:extLst>
          </p:cNvPr>
          <p:cNvSpPr txBox="1"/>
          <p:nvPr/>
        </p:nvSpPr>
        <p:spPr>
          <a:xfrm>
            <a:off x="6833062" y="878539"/>
            <a:ext cx="4777746" cy="646331"/>
          </a:xfrm>
          <a:prstGeom prst="rect">
            <a:avLst/>
          </a:prstGeom>
          <a:noFill/>
        </p:spPr>
        <p:txBody>
          <a:bodyPr wrap="square" rtlCol="0">
            <a:spAutoFit/>
          </a:bodyPr>
          <a:lstStyle/>
          <a:p>
            <a:r>
              <a:rPr lang="en-US" sz="1200" dirty="0">
                <a:solidFill>
                  <a:schemeClr val="accent1">
                    <a:lumMod val="75000"/>
                  </a:schemeClr>
                </a:solidFill>
                <a:latin typeface="Arial Nova" panose="020B0504020202020204" pitchFamily="34" charset="0"/>
                <a:cs typeface="Calibri" panose="020F0502020204030204" pitchFamily="34" charset="0"/>
              </a:rPr>
              <a:t>Exosphere. </a:t>
            </a:r>
          </a:p>
          <a:p>
            <a:pPr marL="171450" indent="-171450">
              <a:buFont typeface="Arial" panose="020B0604020202020204" pitchFamily="34" charset="0"/>
              <a:buChar char="•"/>
            </a:pPr>
            <a:r>
              <a:rPr lang="en-US" sz="1200" dirty="0">
                <a:latin typeface="Arial Nova" panose="020B0504020202020204" pitchFamily="34" charset="0"/>
                <a:cs typeface="Calibri" panose="020F0502020204030204" pitchFamily="34" charset="0"/>
              </a:rPr>
              <a:t>Upper limit of the atmosphere. </a:t>
            </a:r>
          </a:p>
          <a:p>
            <a:pPr marL="171450" indent="-171450">
              <a:buFont typeface="Arial" panose="020B0604020202020204" pitchFamily="34" charset="0"/>
              <a:buChar char="•"/>
            </a:pPr>
            <a:r>
              <a:rPr lang="en-US" sz="1200" dirty="0">
                <a:latin typeface="Arial Nova" panose="020B0504020202020204" pitchFamily="34" charset="0"/>
                <a:cs typeface="Calibri" panose="020F0502020204030204" pitchFamily="34" charset="0"/>
              </a:rPr>
              <a:t>Extends from thermosphere up to 10,000 km (6,200 mi)</a:t>
            </a:r>
          </a:p>
        </p:txBody>
      </p:sp>
      <p:pic>
        <p:nvPicPr>
          <p:cNvPr id="2050" name="Picture 2" descr="Earth's Atmospheic Layers">
            <a:extLst>
              <a:ext uri="{FF2B5EF4-FFF2-40B4-BE49-F238E27FC236}">
                <a16:creationId xmlns:a16="http://schemas.microsoft.com/office/drawing/2014/main" id="{9F1BC64D-E0CC-4A30-8648-A8BFBEAAEF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49" y="1465810"/>
            <a:ext cx="6114973" cy="45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6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58E4-6EF1-4032-9535-21D6DA6CA3B8}"/>
              </a:ext>
            </a:extLst>
          </p:cNvPr>
          <p:cNvSpPr>
            <a:spLocks noGrp="1"/>
          </p:cNvSpPr>
          <p:nvPr>
            <p:ph type="title"/>
          </p:nvPr>
        </p:nvSpPr>
        <p:spPr/>
        <p:txBody>
          <a:bodyPr/>
          <a:lstStyle/>
          <a:p>
            <a:r>
              <a:rPr lang="en-US" dirty="0"/>
              <a:t>TROPICAL CYCLONES: DEFINITION </a:t>
            </a:r>
          </a:p>
        </p:txBody>
      </p:sp>
      <p:sp>
        <p:nvSpPr>
          <p:cNvPr id="7" name="TextBox 6">
            <a:extLst>
              <a:ext uri="{FF2B5EF4-FFF2-40B4-BE49-F238E27FC236}">
                <a16:creationId xmlns:a16="http://schemas.microsoft.com/office/drawing/2014/main" id="{E3152D7C-8D94-40AE-AA6F-6277BC97EDD1}"/>
              </a:ext>
            </a:extLst>
          </p:cNvPr>
          <p:cNvSpPr txBox="1"/>
          <p:nvPr/>
        </p:nvSpPr>
        <p:spPr>
          <a:xfrm>
            <a:off x="685800" y="6421731"/>
            <a:ext cx="6098344" cy="215444"/>
          </a:xfrm>
          <a:prstGeom prst="rect">
            <a:avLst/>
          </a:prstGeom>
          <a:noFill/>
        </p:spPr>
        <p:txBody>
          <a:bodyPr wrap="square">
            <a:spAutoFit/>
          </a:bodyPr>
          <a:lstStyle/>
          <a:p>
            <a:r>
              <a:rPr lang="en-US" sz="800" dirty="0">
                <a:solidFill>
                  <a:schemeClr val="accent1">
                    <a:lumMod val="75000"/>
                  </a:schemeClr>
                </a:solidFill>
              </a:rPr>
              <a:t>http://bagong.pagasa.dost.gov.ph/information/about-tropical-cyclone#tropical-cyclone-mobile</a:t>
            </a:r>
          </a:p>
        </p:txBody>
      </p:sp>
      <p:sp>
        <p:nvSpPr>
          <p:cNvPr id="9" name="TextBox 8">
            <a:extLst>
              <a:ext uri="{FF2B5EF4-FFF2-40B4-BE49-F238E27FC236}">
                <a16:creationId xmlns:a16="http://schemas.microsoft.com/office/drawing/2014/main" id="{D64C5146-0587-43C8-B49C-E97DC910B877}"/>
              </a:ext>
            </a:extLst>
          </p:cNvPr>
          <p:cNvSpPr txBox="1"/>
          <p:nvPr/>
        </p:nvSpPr>
        <p:spPr>
          <a:xfrm>
            <a:off x="685800" y="1890876"/>
            <a:ext cx="10469880" cy="4224362"/>
          </a:xfrm>
          <a:prstGeom prst="rect">
            <a:avLst/>
          </a:prstGeom>
          <a:noFill/>
        </p:spPr>
        <p:txBody>
          <a:bodyPr wrap="square" rtlCol="0">
            <a:spAutoFit/>
          </a:bodyPr>
          <a:lstStyle/>
          <a:p>
            <a:pPr marL="171450" indent="-171450" algn="l">
              <a:lnSpc>
                <a:spcPct val="150000"/>
              </a:lnSpc>
              <a:spcBef>
                <a:spcPts val="100"/>
              </a:spcBef>
              <a:spcAft>
                <a:spcPts val="100"/>
              </a:spcAft>
              <a:buFont typeface="Arial" panose="020B0604020202020204" pitchFamily="34" charset="0"/>
              <a:buChar char="•"/>
            </a:pPr>
            <a:r>
              <a:rPr lang="en-US" sz="1600" b="0" i="0" dirty="0">
                <a:solidFill>
                  <a:srgbClr val="22313F"/>
                </a:solidFill>
                <a:effectLst/>
                <a:latin typeface="Arial Nova" panose="020B0504020202020204" pitchFamily="34" charset="0"/>
              </a:rPr>
              <a:t>Warm-core low pressure systems associated with a spiral inflow of mass at the bottom level and spiral outflow at the top level. </a:t>
            </a:r>
          </a:p>
          <a:p>
            <a:pPr marL="171450" indent="-171450" algn="l">
              <a:lnSpc>
                <a:spcPct val="150000"/>
              </a:lnSpc>
              <a:spcBef>
                <a:spcPts val="100"/>
              </a:spcBef>
              <a:spcAft>
                <a:spcPts val="100"/>
              </a:spcAft>
              <a:buFont typeface="Arial" panose="020B0604020202020204" pitchFamily="34" charset="0"/>
              <a:buChar char="•"/>
            </a:pPr>
            <a:r>
              <a:rPr lang="en-US" sz="1600" b="0" i="0" dirty="0">
                <a:solidFill>
                  <a:schemeClr val="accent1">
                    <a:lumMod val="50000"/>
                  </a:schemeClr>
                </a:solidFill>
                <a:effectLst/>
                <a:latin typeface="Arial Nova" panose="020B0504020202020204" pitchFamily="34" charset="0"/>
              </a:rPr>
              <a:t>Form over oceans where sea surface temperature, also air temperatures are greater than 26°C. </a:t>
            </a:r>
            <a:r>
              <a:rPr lang="en-US" sz="1600" b="0" i="0" dirty="0">
                <a:solidFill>
                  <a:schemeClr val="tx1">
                    <a:lumMod val="75000"/>
                    <a:lumOff val="25000"/>
                  </a:schemeClr>
                </a:solidFill>
                <a:effectLst/>
                <a:latin typeface="Arial Nova" panose="020B0504020202020204" pitchFamily="34" charset="0"/>
              </a:rPr>
              <a:t>(WHERE) </a:t>
            </a:r>
          </a:p>
          <a:p>
            <a:pPr marL="171450" indent="-171450">
              <a:lnSpc>
                <a:spcPct val="150000"/>
              </a:lnSpc>
              <a:spcBef>
                <a:spcPts val="100"/>
              </a:spcBef>
              <a:spcAft>
                <a:spcPts val="100"/>
              </a:spcAft>
              <a:buFont typeface="Arial" panose="020B0604020202020204" pitchFamily="34" charset="0"/>
              <a:buChar char="•"/>
            </a:pPr>
            <a:r>
              <a:rPr lang="en-US" sz="1600" b="0" i="0" dirty="0">
                <a:solidFill>
                  <a:srgbClr val="22313F"/>
                </a:solidFill>
                <a:effectLst/>
                <a:latin typeface="Arial Nova" panose="020B0504020202020204" pitchFamily="34" charset="0"/>
              </a:rPr>
              <a:t>Non-frontal, synoptic-scale cyclone </a:t>
            </a:r>
            <a:r>
              <a:rPr lang="en-US" sz="1600" b="0" i="0" dirty="0">
                <a:solidFill>
                  <a:schemeClr val="accent1">
                    <a:lumMod val="50000"/>
                  </a:schemeClr>
                </a:solidFill>
                <a:effectLst/>
                <a:latin typeface="Arial Nova" panose="020B0504020202020204" pitchFamily="34" charset="0"/>
              </a:rPr>
              <a:t>developing over tropical and sub-tropical waters </a:t>
            </a:r>
            <a:r>
              <a:rPr lang="en-US" sz="1600" b="0" i="0" dirty="0">
                <a:solidFill>
                  <a:srgbClr val="22313F"/>
                </a:solidFill>
                <a:effectLst/>
                <a:latin typeface="Arial Nova" panose="020B0504020202020204" pitchFamily="34" charset="0"/>
              </a:rPr>
              <a:t>at any level and having a definitely organized circulation. </a:t>
            </a:r>
            <a:r>
              <a:rPr lang="en-US" sz="1600" b="0" i="0" dirty="0">
                <a:solidFill>
                  <a:schemeClr val="tx1">
                    <a:lumMod val="75000"/>
                    <a:lumOff val="25000"/>
                  </a:schemeClr>
                </a:solidFill>
                <a:effectLst/>
                <a:latin typeface="Arial Nova" panose="020B0504020202020204" pitchFamily="34" charset="0"/>
              </a:rPr>
              <a:t>(WHERE, CHARACTERISTICS) </a:t>
            </a:r>
          </a:p>
          <a:p>
            <a:pPr marL="171450" indent="-171450" algn="l">
              <a:lnSpc>
                <a:spcPct val="150000"/>
              </a:lnSpc>
              <a:spcBef>
                <a:spcPts val="100"/>
              </a:spcBef>
              <a:spcAft>
                <a:spcPts val="100"/>
              </a:spcAft>
              <a:buFont typeface="Arial" panose="020B0604020202020204" pitchFamily="34" charset="0"/>
              <a:buChar char="•"/>
            </a:pPr>
            <a:r>
              <a:rPr lang="en-US" sz="1600" b="0" i="0" dirty="0">
                <a:solidFill>
                  <a:srgbClr val="22313F"/>
                </a:solidFill>
                <a:effectLst/>
                <a:latin typeface="Arial Nova" panose="020B0504020202020204" pitchFamily="34" charset="0"/>
              </a:rPr>
              <a:t>The air accumulates large amounts of sensible and latent heat as it spirals towards the center. It receives this heat from the sea and the exchange can occur rapidly, because of the large amount of spray thrown into the air by the wind. (HOW) </a:t>
            </a:r>
          </a:p>
          <a:p>
            <a:pPr marL="171450" indent="-171450" algn="l">
              <a:lnSpc>
                <a:spcPct val="150000"/>
              </a:lnSpc>
              <a:spcBef>
                <a:spcPts val="100"/>
              </a:spcBef>
              <a:spcAft>
                <a:spcPts val="100"/>
              </a:spcAft>
              <a:buFont typeface="Arial" panose="020B0604020202020204" pitchFamily="34" charset="0"/>
              <a:buChar char="•"/>
            </a:pPr>
            <a:r>
              <a:rPr lang="en-US" sz="1600" b="0" i="0" dirty="0">
                <a:solidFill>
                  <a:srgbClr val="22313F"/>
                </a:solidFill>
                <a:effectLst/>
                <a:latin typeface="Arial Nova" panose="020B0504020202020204" pitchFamily="34" charset="0"/>
              </a:rPr>
              <a:t>The energy of the tropical cyclone is thus derived from the massive liberation of the latent heat of condensation. (HOW) </a:t>
            </a:r>
          </a:p>
          <a:p>
            <a:pPr>
              <a:lnSpc>
                <a:spcPct val="150000"/>
              </a:lnSpc>
            </a:pPr>
            <a:endParaRPr lang="en-US" sz="1600" dirty="0">
              <a:latin typeface="Arial Nova" panose="020B0504020202020204" pitchFamily="34" charset="0"/>
            </a:endParaRPr>
          </a:p>
        </p:txBody>
      </p:sp>
    </p:spTree>
    <p:extLst>
      <p:ext uri="{BB962C8B-B14F-4D97-AF65-F5344CB8AC3E}">
        <p14:creationId xmlns:p14="http://schemas.microsoft.com/office/powerpoint/2010/main" val="189440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58E4-6EF1-4032-9535-21D6DA6CA3B8}"/>
              </a:ext>
            </a:extLst>
          </p:cNvPr>
          <p:cNvSpPr>
            <a:spLocks noGrp="1"/>
          </p:cNvSpPr>
          <p:nvPr>
            <p:ph type="title"/>
          </p:nvPr>
        </p:nvSpPr>
        <p:spPr/>
        <p:txBody>
          <a:bodyPr/>
          <a:lstStyle/>
          <a:p>
            <a:r>
              <a:rPr lang="en-US" dirty="0"/>
              <a:t>TROPICAL CYCLONES</a:t>
            </a:r>
          </a:p>
        </p:txBody>
      </p:sp>
      <p:sp>
        <p:nvSpPr>
          <p:cNvPr id="6" name="TextBox 5">
            <a:extLst>
              <a:ext uri="{FF2B5EF4-FFF2-40B4-BE49-F238E27FC236}">
                <a16:creationId xmlns:a16="http://schemas.microsoft.com/office/drawing/2014/main" id="{28B411B4-EB96-420A-B821-5CBFFB616FDC}"/>
              </a:ext>
            </a:extLst>
          </p:cNvPr>
          <p:cNvSpPr txBox="1"/>
          <p:nvPr/>
        </p:nvSpPr>
        <p:spPr>
          <a:xfrm>
            <a:off x="1290710" y="2255076"/>
            <a:ext cx="9133450" cy="1287084"/>
          </a:xfrm>
          <a:prstGeom prst="rect">
            <a:avLst/>
          </a:prstGeom>
          <a:noFill/>
        </p:spPr>
        <p:txBody>
          <a:bodyPr wrap="square">
            <a:spAutoFit/>
          </a:bodyPr>
          <a:lstStyle/>
          <a:p>
            <a:pPr algn="l">
              <a:lnSpc>
                <a:spcPct val="150000"/>
              </a:lnSpc>
            </a:pPr>
            <a:r>
              <a:rPr lang="en-US" sz="1800" b="0" i="0" dirty="0">
                <a:solidFill>
                  <a:schemeClr val="tx1">
                    <a:lumMod val="75000"/>
                    <a:lumOff val="25000"/>
                  </a:schemeClr>
                </a:solidFill>
                <a:effectLst/>
                <a:latin typeface="Arial Nova" panose="020B0504020202020204" pitchFamily="34" charset="0"/>
              </a:rPr>
              <a:t>The Philippines is prone to tropical cyclones due to its geographical location which generally produce heavy rains and flooding of large areas and also strong winds which result in heavy casualties to human life and destructions to crops and properties. </a:t>
            </a:r>
          </a:p>
        </p:txBody>
      </p:sp>
      <p:sp>
        <p:nvSpPr>
          <p:cNvPr id="4" name="TextBox 3">
            <a:extLst>
              <a:ext uri="{FF2B5EF4-FFF2-40B4-BE49-F238E27FC236}">
                <a16:creationId xmlns:a16="http://schemas.microsoft.com/office/drawing/2014/main" id="{872A6C93-7138-4CBC-8112-73623B86EF33}"/>
              </a:ext>
            </a:extLst>
          </p:cNvPr>
          <p:cNvSpPr txBox="1"/>
          <p:nvPr/>
        </p:nvSpPr>
        <p:spPr>
          <a:xfrm>
            <a:off x="685800" y="6421731"/>
            <a:ext cx="6098344" cy="215444"/>
          </a:xfrm>
          <a:prstGeom prst="rect">
            <a:avLst/>
          </a:prstGeom>
          <a:noFill/>
        </p:spPr>
        <p:txBody>
          <a:bodyPr wrap="square">
            <a:spAutoFit/>
          </a:bodyPr>
          <a:lstStyle/>
          <a:p>
            <a:r>
              <a:rPr lang="en-US" sz="800" dirty="0">
                <a:solidFill>
                  <a:schemeClr val="accent1">
                    <a:lumMod val="75000"/>
                  </a:schemeClr>
                </a:solidFill>
              </a:rPr>
              <a:t>http://bagong.pagasa.dost.gov.ph/information/about-tropical-cyclone#tropical-cyclone-mobile</a:t>
            </a:r>
          </a:p>
        </p:txBody>
      </p:sp>
    </p:spTree>
    <p:extLst>
      <p:ext uri="{BB962C8B-B14F-4D97-AF65-F5344CB8AC3E}">
        <p14:creationId xmlns:p14="http://schemas.microsoft.com/office/powerpoint/2010/main" val="197133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7E02-4661-42BA-A2D6-D992077DF05D}"/>
              </a:ext>
            </a:extLst>
          </p:cNvPr>
          <p:cNvSpPr>
            <a:spLocks noGrp="1"/>
          </p:cNvSpPr>
          <p:nvPr>
            <p:ph type="title"/>
          </p:nvPr>
        </p:nvSpPr>
        <p:spPr/>
        <p:txBody>
          <a:bodyPr/>
          <a:lstStyle/>
          <a:p>
            <a:r>
              <a:rPr lang="en-US" dirty="0"/>
              <a:t>Tropical cyclone: formation REQUIREMENTS</a:t>
            </a:r>
          </a:p>
        </p:txBody>
      </p:sp>
      <p:sp>
        <p:nvSpPr>
          <p:cNvPr id="3" name="Content Placeholder 2">
            <a:extLst>
              <a:ext uri="{FF2B5EF4-FFF2-40B4-BE49-F238E27FC236}">
                <a16:creationId xmlns:a16="http://schemas.microsoft.com/office/drawing/2014/main" id="{C4B573A3-FC40-424E-AB76-B82460701F55}"/>
              </a:ext>
            </a:extLst>
          </p:cNvPr>
          <p:cNvSpPr>
            <a:spLocks noGrp="1"/>
          </p:cNvSpPr>
          <p:nvPr>
            <p:ph idx="1"/>
          </p:nvPr>
        </p:nvSpPr>
        <p:spPr>
          <a:xfrm>
            <a:off x="581192" y="1938884"/>
            <a:ext cx="10532285" cy="4775981"/>
          </a:xfrm>
        </p:spPr>
        <p:txBody>
          <a:bodyPr>
            <a:noAutofit/>
          </a:bodyPr>
          <a:lstStyle/>
          <a:p>
            <a:pPr algn="l"/>
            <a:r>
              <a:rPr lang="en-US" sz="1600" b="0" i="0" dirty="0">
                <a:solidFill>
                  <a:srgbClr val="22313F"/>
                </a:solidFill>
                <a:effectLst/>
                <a:latin typeface="Arial Nova" panose="020B0504020202020204" pitchFamily="34" charset="0"/>
              </a:rPr>
              <a:t>Large ocean areas with a surface temperature of more than 26°C or 27°C</a:t>
            </a:r>
          </a:p>
          <a:p>
            <a:r>
              <a:rPr lang="en-US" sz="1600" dirty="0">
                <a:solidFill>
                  <a:srgbClr val="22313F"/>
                </a:solidFill>
                <a:latin typeface="Arial Nova" panose="020B0504020202020204" pitchFamily="34" charset="0"/>
              </a:rPr>
              <a:t>Initial </a:t>
            </a:r>
            <a:r>
              <a:rPr lang="en-US" sz="1600" b="0" i="0" dirty="0">
                <a:solidFill>
                  <a:srgbClr val="22313F"/>
                </a:solidFill>
                <a:effectLst/>
                <a:latin typeface="Arial Nova" panose="020B0504020202020204" pitchFamily="34" charset="0"/>
              </a:rPr>
              <a:t>disturbances may be detected within 5° of latitude of the equator, but these disturbances do not intensify into typhoons or hurricanes until they are more than 5° of latitude from the equator</a:t>
            </a:r>
          </a:p>
          <a:p>
            <a:pPr algn="l"/>
            <a:r>
              <a:rPr lang="en-US" sz="1600" b="0" i="0" dirty="0">
                <a:solidFill>
                  <a:srgbClr val="22313F"/>
                </a:solidFill>
                <a:effectLst/>
                <a:latin typeface="Arial Nova" panose="020B0504020202020204" pitchFamily="34" charset="0"/>
              </a:rPr>
              <a:t>Weak </a:t>
            </a:r>
            <a:r>
              <a:rPr lang="en-US" sz="1600" b="1" i="0" dirty="0">
                <a:solidFill>
                  <a:srgbClr val="22313F"/>
                </a:solidFill>
                <a:effectLst/>
                <a:latin typeface="Arial Nova" panose="020B0504020202020204" pitchFamily="34" charset="0"/>
              </a:rPr>
              <a:t>vertical wind shear</a:t>
            </a:r>
            <a:r>
              <a:rPr lang="en-US" sz="1600" b="0" i="0" dirty="0">
                <a:solidFill>
                  <a:srgbClr val="22313F"/>
                </a:solidFill>
                <a:effectLst/>
                <a:latin typeface="Arial Nova" panose="020B0504020202020204" pitchFamily="34" charset="0"/>
              </a:rPr>
              <a:t> </a:t>
            </a:r>
          </a:p>
          <a:p>
            <a:pPr algn="l"/>
            <a:r>
              <a:rPr lang="en-US" sz="1600" b="0" i="0" dirty="0">
                <a:solidFill>
                  <a:srgbClr val="22313F"/>
                </a:solidFill>
                <a:effectLst/>
                <a:latin typeface="Arial Nova" panose="020B0504020202020204" pitchFamily="34" charset="0"/>
              </a:rPr>
              <a:t>A pre-existing low level disturbance over a warm ocean area and a region of upper-level divergence or outflow above the surface disturbance</a:t>
            </a:r>
          </a:p>
          <a:p>
            <a:pPr algn="l"/>
            <a:r>
              <a:rPr lang="en-US" sz="1600" b="1" i="0" dirty="0">
                <a:solidFill>
                  <a:srgbClr val="22313F"/>
                </a:solidFill>
                <a:effectLst/>
                <a:latin typeface="Arial Nova" panose="020B0504020202020204" pitchFamily="34" charset="0"/>
              </a:rPr>
              <a:t>Convective theory</a:t>
            </a:r>
            <a:r>
              <a:rPr lang="en-US" sz="1600" b="0" i="0" dirty="0">
                <a:solidFill>
                  <a:srgbClr val="22313F"/>
                </a:solidFill>
                <a:effectLst/>
                <a:latin typeface="Arial Nova" panose="020B0504020202020204" pitchFamily="34" charset="0"/>
              </a:rPr>
              <a:t> , a large mass of air becomes convectively unstable and moist compared with its surroundings, which results in an upward motion of air. The air from the surroundings tend toward the low pressure area formed, so that, a cyclonic circulation is formed. The combined effects of the earth's rotation and the centrifugal force, retards the movements of air towards the center causing further pressure fall. The process continues until a vigorous cyclonic wind system is developed. Likewise, the outward flow of air from the center at high levels also makes the pressure lower.</a:t>
            </a:r>
          </a:p>
          <a:p>
            <a:endParaRPr lang="en-US" sz="1600" dirty="0">
              <a:latin typeface="Arial Nova" panose="020B0504020202020204" pitchFamily="34" charset="0"/>
            </a:endParaRPr>
          </a:p>
        </p:txBody>
      </p:sp>
      <p:sp>
        <p:nvSpPr>
          <p:cNvPr id="5" name="TextBox 4">
            <a:extLst>
              <a:ext uri="{FF2B5EF4-FFF2-40B4-BE49-F238E27FC236}">
                <a16:creationId xmlns:a16="http://schemas.microsoft.com/office/drawing/2014/main" id="{BA9B2B35-FB53-4390-8F95-863A8EDA181D}"/>
              </a:ext>
            </a:extLst>
          </p:cNvPr>
          <p:cNvSpPr txBox="1"/>
          <p:nvPr/>
        </p:nvSpPr>
        <p:spPr>
          <a:xfrm>
            <a:off x="685800" y="6421731"/>
            <a:ext cx="6098344" cy="215444"/>
          </a:xfrm>
          <a:prstGeom prst="rect">
            <a:avLst/>
          </a:prstGeom>
          <a:noFill/>
        </p:spPr>
        <p:txBody>
          <a:bodyPr wrap="square">
            <a:spAutoFit/>
          </a:bodyPr>
          <a:lstStyle/>
          <a:p>
            <a:r>
              <a:rPr lang="en-US" sz="800" dirty="0">
                <a:solidFill>
                  <a:schemeClr val="accent1">
                    <a:lumMod val="75000"/>
                  </a:schemeClr>
                </a:solidFill>
              </a:rPr>
              <a:t>http://bagong.pagasa.dost.gov.ph/information/about-tropical-cyclone#tropical-cyclone-mobile</a:t>
            </a:r>
          </a:p>
        </p:txBody>
      </p:sp>
    </p:spTree>
    <p:extLst>
      <p:ext uri="{BB962C8B-B14F-4D97-AF65-F5344CB8AC3E}">
        <p14:creationId xmlns:p14="http://schemas.microsoft.com/office/powerpoint/2010/main" val="151344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Tropical </a:t>
            </a:r>
            <a:r>
              <a:rPr lang="en-US" dirty="0" err="1">
                <a:solidFill>
                  <a:schemeClr val="tx1">
                    <a:lumMod val="85000"/>
                    <a:lumOff val="15000"/>
                  </a:schemeClr>
                </a:solidFill>
              </a:rPr>
              <a:t>cycLone</a:t>
            </a:r>
            <a:r>
              <a:rPr lang="en-US" dirty="0">
                <a:solidFill>
                  <a:schemeClr val="tx1">
                    <a:lumMod val="85000"/>
                    <a:lumOff val="15000"/>
                  </a:schemeClr>
                </a:solidFill>
              </a:rPr>
              <a:t>: classification</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1635555140"/>
              </p:ext>
            </p:extLst>
          </p:nvPr>
        </p:nvGraphicFramePr>
        <p:xfrm>
          <a:off x="581025" y="2405050"/>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F163B6D-44E8-4315-8F3D-6D40B1A0872E}"/>
              </a:ext>
            </a:extLst>
          </p:cNvPr>
          <p:cNvSpPr txBox="1"/>
          <p:nvPr/>
        </p:nvSpPr>
        <p:spPr>
          <a:xfrm>
            <a:off x="580859" y="1890876"/>
            <a:ext cx="10738612" cy="584775"/>
          </a:xfrm>
          <a:prstGeom prst="rect">
            <a:avLst/>
          </a:prstGeom>
          <a:noFill/>
        </p:spPr>
        <p:txBody>
          <a:bodyPr wrap="square" rtlCol="0">
            <a:spAutoFit/>
          </a:bodyPr>
          <a:lstStyle/>
          <a:p>
            <a:pPr algn="l"/>
            <a:r>
              <a:rPr lang="en-US" sz="1600" b="0" i="0" dirty="0">
                <a:solidFill>
                  <a:schemeClr val="accent1">
                    <a:lumMod val="50000"/>
                  </a:schemeClr>
                </a:solidFill>
                <a:effectLst/>
                <a:latin typeface="Arial Nova" panose="020B0504020202020204" pitchFamily="34" charset="0"/>
              </a:rPr>
              <a:t> </a:t>
            </a:r>
          </a:p>
          <a:p>
            <a:pPr algn="l"/>
            <a:r>
              <a:rPr lang="en-US" sz="1600" dirty="0">
                <a:solidFill>
                  <a:schemeClr val="accent1">
                    <a:lumMod val="50000"/>
                  </a:schemeClr>
                </a:solidFill>
                <a:latin typeface="Arial Nova" panose="020B0504020202020204" pitchFamily="34" charset="0"/>
              </a:rPr>
              <a:t>Degree </a:t>
            </a:r>
            <a:r>
              <a:rPr lang="en-US" sz="1600" b="0" i="0" dirty="0">
                <a:solidFill>
                  <a:schemeClr val="accent1">
                    <a:lumMod val="50000"/>
                  </a:schemeClr>
                </a:solidFill>
                <a:effectLst/>
                <a:latin typeface="Arial Nova" panose="020B0504020202020204" pitchFamily="34" charset="0"/>
              </a:rPr>
              <a:t>of intensity:</a:t>
            </a:r>
          </a:p>
        </p:txBody>
      </p:sp>
      <p:sp>
        <p:nvSpPr>
          <p:cNvPr id="6" name="TextBox 5">
            <a:extLst>
              <a:ext uri="{FF2B5EF4-FFF2-40B4-BE49-F238E27FC236}">
                <a16:creationId xmlns:a16="http://schemas.microsoft.com/office/drawing/2014/main" id="{3EFE6E41-1AD5-40DB-B5ED-528BF85FEE3C}"/>
              </a:ext>
            </a:extLst>
          </p:cNvPr>
          <p:cNvSpPr txBox="1"/>
          <p:nvPr/>
        </p:nvSpPr>
        <p:spPr>
          <a:xfrm>
            <a:off x="580859" y="5691499"/>
            <a:ext cx="9696157" cy="276999"/>
          </a:xfrm>
          <a:prstGeom prst="rect">
            <a:avLst/>
          </a:prstGeom>
          <a:noFill/>
        </p:spPr>
        <p:txBody>
          <a:bodyPr wrap="square">
            <a:spAutoFit/>
          </a:bodyPr>
          <a:lstStyle/>
          <a:p>
            <a:r>
              <a:rPr lang="en-US" sz="1200" b="0" i="0" dirty="0">
                <a:solidFill>
                  <a:schemeClr val="accent1">
                    <a:lumMod val="50000"/>
                  </a:schemeClr>
                </a:solidFill>
                <a:effectLst/>
                <a:latin typeface="Arial Nova" panose="020B0504020202020204" pitchFamily="34" charset="0"/>
              </a:rPr>
              <a:t>Classification of tropical cyclones according to the strength of the associated wind as adopted by PAGASA as of </a:t>
            </a:r>
            <a:r>
              <a:rPr lang="en-US" sz="1200" b="1" i="0" dirty="0">
                <a:solidFill>
                  <a:schemeClr val="accent1">
                    <a:lumMod val="50000"/>
                  </a:schemeClr>
                </a:solidFill>
                <a:effectLst/>
                <a:latin typeface="Arial Nova" panose="020B0504020202020204" pitchFamily="34" charset="0"/>
              </a:rPr>
              <a:t>01 May 2015</a:t>
            </a:r>
            <a:r>
              <a:rPr lang="en-US" sz="1200" b="0" i="0" dirty="0">
                <a:solidFill>
                  <a:schemeClr val="accent1">
                    <a:lumMod val="50000"/>
                  </a:schemeClr>
                </a:solidFill>
                <a:effectLst/>
                <a:latin typeface="Arial Nova" panose="020B0504020202020204" pitchFamily="34" charset="0"/>
              </a:rPr>
              <a:t> </a:t>
            </a:r>
            <a:endParaRPr lang="en-US" sz="1200" dirty="0">
              <a:solidFill>
                <a:schemeClr val="accent1">
                  <a:lumMod val="50000"/>
                </a:schemeClr>
              </a:solidFill>
              <a:latin typeface="Arial Nova" panose="020B0504020202020204" pitchFamily="34" charset="0"/>
            </a:endParaRPr>
          </a:p>
        </p:txBody>
      </p:sp>
      <p:sp>
        <p:nvSpPr>
          <p:cNvPr id="4" name="TextBox 3">
            <a:extLst>
              <a:ext uri="{FF2B5EF4-FFF2-40B4-BE49-F238E27FC236}">
                <a16:creationId xmlns:a16="http://schemas.microsoft.com/office/drawing/2014/main" id="{F2BFFC48-AB9B-4BCF-BFF4-D218D2DA3662}"/>
              </a:ext>
            </a:extLst>
          </p:cNvPr>
          <p:cNvSpPr txBox="1"/>
          <p:nvPr/>
        </p:nvSpPr>
        <p:spPr>
          <a:xfrm>
            <a:off x="685800" y="6421731"/>
            <a:ext cx="6098344" cy="215444"/>
          </a:xfrm>
          <a:prstGeom prst="rect">
            <a:avLst/>
          </a:prstGeom>
          <a:noFill/>
        </p:spPr>
        <p:txBody>
          <a:bodyPr wrap="square">
            <a:spAutoFit/>
          </a:bodyPr>
          <a:lstStyle/>
          <a:p>
            <a:r>
              <a:rPr lang="en-US" sz="800" dirty="0">
                <a:solidFill>
                  <a:schemeClr val="accent1">
                    <a:lumMod val="75000"/>
                  </a:schemeClr>
                </a:solidFill>
              </a:rPr>
              <a:t>http://bagong.pagasa.dost.gov.ph/information/about-tropical-cyclone#tropical-cyclone-mobile</a:t>
            </a:r>
          </a:p>
        </p:txBody>
      </p:sp>
    </p:spTree>
    <p:extLst>
      <p:ext uri="{BB962C8B-B14F-4D97-AF65-F5344CB8AC3E}">
        <p14:creationId xmlns:p14="http://schemas.microsoft.com/office/powerpoint/2010/main" val="19774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B7CC-D654-46CA-B66F-51E508D6C784}"/>
              </a:ext>
            </a:extLst>
          </p:cNvPr>
          <p:cNvSpPr>
            <a:spLocks noGrp="1"/>
          </p:cNvSpPr>
          <p:nvPr>
            <p:ph type="title"/>
          </p:nvPr>
        </p:nvSpPr>
        <p:spPr/>
        <p:txBody>
          <a:bodyPr/>
          <a:lstStyle/>
          <a:p>
            <a:r>
              <a:rPr lang="en-US" dirty="0"/>
              <a:t>THE ROLE OF PAG-ASA</a:t>
            </a:r>
          </a:p>
        </p:txBody>
      </p:sp>
      <p:sp>
        <p:nvSpPr>
          <p:cNvPr id="4" name="TextBox 3">
            <a:extLst>
              <a:ext uri="{FF2B5EF4-FFF2-40B4-BE49-F238E27FC236}">
                <a16:creationId xmlns:a16="http://schemas.microsoft.com/office/drawing/2014/main" id="{2D8295D7-85EC-4AEB-8AF5-61187D33E34B}"/>
              </a:ext>
            </a:extLst>
          </p:cNvPr>
          <p:cNvSpPr txBox="1"/>
          <p:nvPr/>
        </p:nvSpPr>
        <p:spPr>
          <a:xfrm>
            <a:off x="1659988" y="2152357"/>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BE73920-6F70-460A-B2E5-A8550772B438}"/>
              </a:ext>
            </a:extLst>
          </p:cNvPr>
          <p:cNvSpPr txBox="1"/>
          <p:nvPr/>
        </p:nvSpPr>
        <p:spPr>
          <a:xfrm>
            <a:off x="872197" y="2124222"/>
            <a:ext cx="10578905" cy="2139175"/>
          </a:xfrm>
          <a:prstGeom prst="rect">
            <a:avLst/>
          </a:prstGeom>
          <a:noFill/>
        </p:spPr>
        <p:txBody>
          <a:bodyPr wrap="square" rtlCol="0">
            <a:spAutoFit/>
          </a:bodyPr>
          <a:lstStyle/>
          <a:p>
            <a:r>
              <a:rPr lang="en-US" sz="1600" b="1" i="0" dirty="0">
                <a:solidFill>
                  <a:srgbClr val="22313F"/>
                </a:solidFill>
                <a:effectLst/>
                <a:latin typeface="Arial Nova" panose="020B0504020202020204" pitchFamily="34" charset="0"/>
              </a:rPr>
              <a:t>PAGASA: Philippine Atmospheric, Geophysical and Astronomical Services Administration</a:t>
            </a:r>
            <a:endParaRPr lang="en-US" sz="1600" dirty="0">
              <a:solidFill>
                <a:srgbClr val="22313F"/>
              </a:solidFill>
              <a:latin typeface="Arial Nova" panose="020B0504020202020204" pitchFamily="34" charset="0"/>
            </a:endParaRPr>
          </a:p>
          <a:p>
            <a:pPr marL="285750" indent="-285750">
              <a:lnSpc>
                <a:spcPct val="150000"/>
              </a:lnSpc>
              <a:buFont typeface="Arial" panose="020B0604020202020204" pitchFamily="34" charset="0"/>
              <a:buChar char="•"/>
            </a:pPr>
            <a:r>
              <a:rPr lang="en-US" sz="1600" b="0" i="0" dirty="0">
                <a:solidFill>
                  <a:srgbClr val="22313F"/>
                </a:solidFill>
                <a:effectLst/>
                <a:latin typeface="Arial Nova" panose="020B0504020202020204" pitchFamily="34" charset="0"/>
              </a:rPr>
              <a:t>One of the attached agencies of the Department of Science and Technology (DOST) under its Scientific and Technical Services Institute</a:t>
            </a:r>
          </a:p>
          <a:p>
            <a:pPr marL="285750" indent="-285750">
              <a:lnSpc>
                <a:spcPct val="150000"/>
              </a:lnSpc>
              <a:buFont typeface="Arial" panose="020B0604020202020204" pitchFamily="34" charset="0"/>
              <a:buChar char="•"/>
            </a:pPr>
            <a:r>
              <a:rPr lang="en-US" sz="1600" dirty="0">
                <a:solidFill>
                  <a:srgbClr val="22313F"/>
                </a:solidFill>
                <a:latin typeface="Arial Nova" panose="020B0504020202020204" pitchFamily="34" charset="0"/>
              </a:rPr>
              <a:t>M</a:t>
            </a:r>
            <a:r>
              <a:rPr lang="en-US" sz="1600" b="0" i="0" dirty="0">
                <a:solidFill>
                  <a:srgbClr val="22313F"/>
                </a:solidFill>
                <a:effectLst/>
                <a:latin typeface="Arial Nova" panose="020B0504020202020204" pitchFamily="34" charset="0"/>
              </a:rPr>
              <a:t>andated to </a:t>
            </a:r>
            <a:r>
              <a:rPr lang="en-US" sz="1600" b="0" i="0" dirty="0">
                <a:solidFill>
                  <a:schemeClr val="accent1">
                    <a:lumMod val="50000"/>
                  </a:schemeClr>
                </a:solidFill>
                <a:effectLst/>
                <a:latin typeface="Arial Nova" panose="020B0504020202020204" pitchFamily="34" charset="0"/>
              </a:rPr>
              <a:t>“</a:t>
            </a:r>
            <a:r>
              <a:rPr lang="en-US" sz="1600" b="1" i="0" dirty="0">
                <a:solidFill>
                  <a:schemeClr val="accent1">
                    <a:lumMod val="50000"/>
                  </a:schemeClr>
                </a:solidFill>
                <a:effectLst/>
                <a:latin typeface="Arial Nova" panose="020B0504020202020204" pitchFamily="34" charset="0"/>
              </a:rPr>
              <a:t>provide protection against natural calamities </a:t>
            </a:r>
            <a:r>
              <a:rPr lang="en-US" sz="1600" b="0" i="0" dirty="0">
                <a:solidFill>
                  <a:schemeClr val="accent1">
                    <a:lumMod val="50000"/>
                  </a:schemeClr>
                </a:solidFill>
                <a:effectLst/>
                <a:latin typeface="Arial Nova" panose="020B0504020202020204" pitchFamily="34" charset="0"/>
              </a:rPr>
              <a:t>and </a:t>
            </a:r>
            <a:r>
              <a:rPr lang="en-US" sz="1600" b="1" i="0" dirty="0">
                <a:solidFill>
                  <a:schemeClr val="accent1">
                    <a:lumMod val="50000"/>
                  </a:schemeClr>
                </a:solidFill>
                <a:effectLst/>
                <a:latin typeface="Arial Nova" panose="020B0504020202020204" pitchFamily="34" charset="0"/>
              </a:rPr>
              <a:t>utilize scientific knowledge </a:t>
            </a:r>
            <a:r>
              <a:rPr lang="en-US" sz="1600" b="0" i="0" dirty="0">
                <a:solidFill>
                  <a:schemeClr val="accent1">
                    <a:lumMod val="50000"/>
                  </a:schemeClr>
                </a:solidFill>
                <a:effectLst/>
                <a:latin typeface="Arial Nova" panose="020B0504020202020204" pitchFamily="34" charset="0"/>
              </a:rPr>
              <a:t>as an effective instrument to </a:t>
            </a:r>
            <a:r>
              <a:rPr lang="en-US" sz="1600" dirty="0">
                <a:solidFill>
                  <a:schemeClr val="accent1">
                    <a:lumMod val="50000"/>
                  </a:schemeClr>
                </a:solidFill>
                <a:latin typeface="Arial Nova" panose="020B0504020202020204" pitchFamily="34" charset="0"/>
              </a:rPr>
              <a:t>e</a:t>
            </a:r>
            <a:r>
              <a:rPr lang="en-US" sz="1600" b="0" i="0" dirty="0">
                <a:solidFill>
                  <a:schemeClr val="accent1">
                    <a:lumMod val="50000"/>
                  </a:schemeClr>
                </a:solidFill>
                <a:effectLst/>
                <a:latin typeface="Arial Nova" panose="020B0504020202020204" pitchFamily="34" charset="0"/>
              </a:rPr>
              <a:t>nsure the </a:t>
            </a:r>
            <a:r>
              <a:rPr lang="en-US" sz="1600" b="0" i="1" dirty="0">
                <a:solidFill>
                  <a:schemeClr val="accent1">
                    <a:lumMod val="50000"/>
                  </a:schemeClr>
                </a:solidFill>
                <a:effectLst/>
                <a:latin typeface="Arial Nova" panose="020B0504020202020204" pitchFamily="34" charset="0"/>
              </a:rPr>
              <a:t>safety, well being and economic security </a:t>
            </a:r>
            <a:r>
              <a:rPr lang="en-US" sz="1600" b="0" i="0" dirty="0">
                <a:solidFill>
                  <a:schemeClr val="accent1">
                    <a:lumMod val="50000"/>
                  </a:schemeClr>
                </a:solidFill>
                <a:effectLst/>
                <a:latin typeface="Arial Nova" panose="020B0504020202020204" pitchFamily="34" charset="0"/>
              </a:rPr>
              <a:t>of all the people, and for the promotion of national progress.”</a:t>
            </a:r>
            <a:endParaRPr lang="en-US" sz="1600" dirty="0">
              <a:latin typeface="Arial Nova" panose="020B0504020202020204" pitchFamily="34" charset="0"/>
            </a:endParaRPr>
          </a:p>
        </p:txBody>
      </p:sp>
    </p:spTree>
    <p:extLst>
      <p:ext uri="{BB962C8B-B14F-4D97-AF65-F5344CB8AC3E}">
        <p14:creationId xmlns:p14="http://schemas.microsoft.com/office/powerpoint/2010/main" val="1255232400"/>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2006/documentManagement/types"/>
    <ds:schemaRef ds:uri="71af3243-3dd4-4a8d-8c0d-dd76da1f02a5"/>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558</TotalTime>
  <Words>897</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Nova</vt:lpstr>
      <vt:lpstr>Franklin Gothic Book</vt:lpstr>
      <vt:lpstr>Franklin Gothic Demi</vt:lpstr>
      <vt:lpstr>Quicksand</vt:lpstr>
      <vt:lpstr>Wingdings 2</vt:lpstr>
      <vt:lpstr>DividendVTI</vt:lpstr>
      <vt:lpstr>SCIENCE: tropical cyclone</vt:lpstr>
      <vt:lpstr>LAYERS OF ATMOSPHERE</vt:lpstr>
      <vt:lpstr>TROPICAL CYCLONES: DEFINITION </vt:lpstr>
      <vt:lpstr>TROPICAL CYCLONES</vt:lpstr>
      <vt:lpstr>Tropical cyclone: formation REQUIREMENTS</vt:lpstr>
      <vt:lpstr>Tropical cycLone: classification</vt:lpstr>
      <vt:lpstr>THE ROLE OF PAG-ASA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tropical cyclone</dc:title>
  <dc:creator>joankdv@yahoo.com</dc:creator>
  <cp:lastModifiedBy>joankdv@yahoo.com</cp:lastModifiedBy>
  <cp:revision>16</cp:revision>
  <dcterms:created xsi:type="dcterms:W3CDTF">2020-10-23T15:54:21Z</dcterms:created>
  <dcterms:modified xsi:type="dcterms:W3CDTF">2020-10-24T03:34:30Z</dcterms:modified>
</cp:coreProperties>
</file>