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4630400" cy="8229600"/>
  <p:notesSz cx="8229600" cy="1463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10"/>
  </p:normalViewPr>
  <p:slideViewPr>
    <p:cSldViewPr snapToGrid="0" snapToObjects="1">
      <p:cViewPr varScale="1">
        <p:scale>
          <a:sx n="95" d="100"/>
          <a:sy n="95" d="100"/>
        </p:scale>
        <p:origin x="40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210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22242A"/>
          </a:solidFill>
          <a:ln/>
        </p:spPr>
      </p:sp>
      <p:sp>
        <p:nvSpPr>
          <p:cNvPr id="3" name="Shape 1"/>
          <p:cNvSpPr/>
          <p:nvPr/>
        </p:nvSpPr>
        <p:spPr>
          <a:xfrm>
            <a:off x="0" y="0"/>
            <a:ext cx="14630400" cy="8229600"/>
          </a:xfrm>
          <a:prstGeom prst="rect">
            <a:avLst/>
          </a:prstGeom>
          <a:solidFill>
            <a:srgbClr val="292C32"/>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22242A"/>
          </a:solidFill>
          <a:ln/>
        </p:spPr>
      </p:sp>
      <p:sp>
        <p:nvSpPr>
          <p:cNvPr id="3" name="Shape 1"/>
          <p:cNvSpPr/>
          <p:nvPr/>
        </p:nvSpPr>
        <p:spPr>
          <a:xfrm>
            <a:off x="0" y="0"/>
            <a:ext cx="14630400" cy="8229600"/>
          </a:xfrm>
          <a:prstGeom prst="rect">
            <a:avLst/>
          </a:prstGeom>
          <a:solidFill>
            <a:srgbClr val="292C32"/>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22242A"/>
          </a:solidFill>
          <a:ln/>
        </p:spPr>
      </p:sp>
      <p:sp>
        <p:nvSpPr>
          <p:cNvPr id="3" name="Shape 1"/>
          <p:cNvSpPr/>
          <p:nvPr/>
        </p:nvSpPr>
        <p:spPr>
          <a:xfrm>
            <a:off x="0" y="0"/>
            <a:ext cx="14630400" cy="8229600"/>
          </a:xfrm>
          <a:prstGeom prst="rect">
            <a:avLst/>
          </a:prstGeom>
          <a:solidFill>
            <a:srgbClr val="292C32"/>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22242A"/>
          </a:solidFill>
          <a:ln/>
        </p:spPr>
      </p:sp>
      <p:sp>
        <p:nvSpPr>
          <p:cNvPr id="3" name="Shape 1"/>
          <p:cNvSpPr/>
          <p:nvPr/>
        </p:nvSpPr>
        <p:spPr>
          <a:xfrm>
            <a:off x="0" y="0"/>
            <a:ext cx="14630400" cy="8229600"/>
          </a:xfrm>
          <a:prstGeom prst="rect">
            <a:avLst/>
          </a:prstGeom>
          <a:solidFill>
            <a:srgbClr val="292C32"/>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22242A"/>
          </a:solidFill>
          <a:ln/>
        </p:spPr>
      </p:sp>
      <p:sp>
        <p:nvSpPr>
          <p:cNvPr id="3" name="Shape 1"/>
          <p:cNvSpPr/>
          <p:nvPr/>
        </p:nvSpPr>
        <p:spPr>
          <a:xfrm>
            <a:off x="0" y="0"/>
            <a:ext cx="14630400" cy="8229600"/>
          </a:xfrm>
          <a:prstGeom prst="rect">
            <a:avLst/>
          </a:prstGeom>
          <a:solidFill>
            <a:srgbClr val="292C32"/>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22242A"/>
          </a:solidFill>
          <a:ln/>
        </p:spPr>
      </p:sp>
      <p:sp>
        <p:nvSpPr>
          <p:cNvPr id="3" name="Shape 1"/>
          <p:cNvSpPr/>
          <p:nvPr/>
        </p:nvSpPr>
        <p:spPr>
          <a:xfrm>
            <a:off x="0" y="0"/>
            <a:ext cx="14630400" cy="8229600"/>
          </a:xfrm>
          <a:prstGeom prst="rect">
            <a:avLst/>
          </a:prstGeom>
          <a:solidFill>
            <a:srgbClr val="292C32"/>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22242A"/>
          </a:solidFill>
          <a:ln/>
        </p:spPr>
      </p:sp>
      <p:sp>
        <p:nvSpPr>
          <p:cNvPr id="3" name="Shape 1"/>
          <p:cNvSpPr/>
          <p:nvPr/>
        </p:nvSpPr>
        <p:spPr>
          <a:xfrm>
            <a:off x="0" y="0"/>
            <a:ext cx="14630400" cy="8229600"/>
          </a:xfrm>
          <a:prstGeom prst="rect">
            <a:avLst/>
          </a:prstGeom>
          <a:solidFill>
            <a:srgbClr val="292C32"/>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22242A"/>
          </a:solidFill>
          <a:ln/>
        </p:spPr>
      </p:sp>
      <p:sp>
        <p:nvSpPr>
          <p:cNvPr id="3" name="Shape 1"/>
          <p:cNvSpPr/>
          <p:nvPr/>
        </p:nvSpPr>
        <p:spPr>
          <a:xfrm>
            <a:off x="0" y="0"/>
            <a:ext cx="14630400" cy="8229600"/>
          </a:xfrm>
          <a:prstGeom prst="rect">
            <a:avLst/>
          </a:prstGeom>
          <a:solidFill>
            <a:srgbClr val="292C32"/>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1062633"/>
            <a:ext cx="7556421" cy="2934653"/>
          </a:xfrm>
          <a:prstGeom prst="rect">
            <a:avLst/>
          </a:prstGeom>
          <a:noFill/>
          <a:ln/>
        </p:spPr>
        <p:txBody>
          <a:bodyPr wrap="square" lIns="0" tIns="0" rIns="0" bIns="0" rtlCol="0" anchor="t"/>
          <a:lstStyle/>
          <a:p>
            <a:pPr marL="0" indent="0">
              <a:lnSpc>
                <a:spcPts val="7700"/>
              </a:lnSpc>
              <a:buNone/>
            </a:pPr>
            <a:r>
              <a:rPr lang="en-US" sz="6150" dirty="0">
                <a:solidFill>
                  <a:srgbClr val="F3F3F2"/>
                </a:solidFill>
                <a:latin typeface="IBM Plex Sans Medium" pitchFamily="34" charset="0"/>
                <a:ea typeface="IBM Plex Sans Medium" pitchFamily="34" charset="-122"/>
                <a:cs typeface="IBM Plex Sans Medium" pitchFamily="34" charset="-120"/>
              </a:rPr>
              <a:t>Word Problems: The Key to Unlocking Math Mastery</a:t>
            </a:r>
            <a:endParaRPr lang="en-US" sz="6150" dirty="0"/>
          </a:p>
        </p:txBody>
      </p:sp>
      <p:sp>
        <p:nvSpPr>
          <p:cNvPr id="4" name="Text 1"/>
          <p:cNvSpPr/>
          <p:nvPr/>
        </p:nvSpPr>
        <p:spPr>
          <a:xfrm>
            <a:off x="793790" y="4337447"/>
            <a:ext cx="7556421" cy="2177415"/>
          </a:xfrm>
          <a:prstGeom prst="rect">
            <a:avLst/>
          </a:prstGeom>
          <a:noFill/>
          <a:ln/>
        </p:spPr>
        <p:txBody>
          <a:bodyPr wrap="square" lIns="0" tIns="0" rIns="0" bIns="0" rtlCol="0" anchor="t"/>
          <a:lstStyle/>
          <a:p>
            <a:pPr marL="0" indent="0">
              <a:lnSpc>
                <a:spcPts val="2850"/>
              </a:lnSpc>
              <a:buNone/>
            </a:pPr>
            <a:r>
              <a:rPr lang="en-US" sz="1750" dirty="0">
                <a:solidFill>
                  <a:srgbClr val="D4D4D1"/>
                </a:solidFill>
                <a:latin typeface="Roboto" pitchFamily="34" charset="0"/>
                <a:ea typeface="Roboto" pitchFamily="34" charset="-122"/>
                <a:cs typeface="Roboto" pitchFamily="34" charset="-120"/>
              </a:rPr>
              <a:t>Word problems are an essential tool for developing a deeper understanding of mathematical concepts and their real-world applications. By engaging students in contextual problem-solving, word problems challenge them to translate verbal information into mathematical representations, fostering critical thinking and problem-solving skills that are invaluable both in and out of the classroom.</a:t>
            </a:r>
            <a:endParaRPr lang="en-US" sz="1750" dirty="0"/>
          </a:p>
        </p:txBody>
      </p:sp>
      <p:sp>
        <p:nvSpPr>
          <p:cNvPr id="5" name="Shape 2"/>
          <p:cNvSpPr/>
          <p:nvPr/>
        </p:nvSpPr>
        <p:spPr>
          <a:xfrm>
            <a:off x="793790" y="6786920"/>
            <a:ext cx="362903" cy="362903"/>
          </a:xfrm>
          <a:prstGeom prst="roundRect">
            <a:avLst>
              <a:gd name="adj" fmla="val 25194296"/>
            </a:avLst>
          </a:prstGeom>
          <a:noFill/>
          <a:ln w="7620">
            <a:solidFill>
              <a:srgbClr val="FFFFFF"/>
            </a:solidFill>
            <a:prstDash val="solid"/>
          </a:ln>
        </p:spPr>
      </p:sp>
      <p:pic>
        <p:nvPicPr>
          <p:cNvPr id="6" name="Image 1" descr="preencoded.png"/>
          <p:cNvPicPr>
            <a:picLocks noChangeAspect="1"/>
          </p:cNvPicPr>
          <p:nvPr/>
        </p:nvPicPr>
        <p:blipFill>
          <a:blip r:embed="rId4"/>
          <a:stretch>
            <a:fillRect/>
          </a:stretch>
        </p:blipFill>
        <p:spPr>
          <a:xfrm>
            <a:off x="801410" y="6794540"/>
            <a:ext cx="347663" cy="347663"/>
          </a:xfrm>
          <a:prstGeom prst="rect">
            <a:avLst/>
          </a:prstGeom>
        </p:spPr>
      </p:pic>
      <p:sp>
        <p:nvSpPr>
          <p:cNvPr id="7" name="Text 3"/>
          <p:cNvSpPr/>
          <p:nvPr/>
        </p:nvSpPr>
        <p:spPr>
          <a:xfrm>
            <a:off x="1270040" y="6770013"/>
            <a:ext cx="3139797" cy="396835"/>
          </a:xfrm>
          <a:prstGeom prst="rect">
            <a:avLst/>
          </a:prstGeom>
          <a:noFill/>
          <a:ln/>
        </p:spPr>
        <p:txBody>
          <a:bodyPr wrap="none" lIns="0" tIns="0" rIns="0" bIns="0" rtlCol="0" anchor="t"/>
          <a:lstStyle/>
          <a:p>
            <a:pPr marL="0" indent="0" algn="l">
              <a:lnSpc>
                <a:spcPts val="3100"/>
              </a:lnSpc>
              <a:buNone/>
            </a:pPr>
            <a:r>
              <a:rPr lang="en-US" sz="2200" b="1" dirty="0">
                <a:solidFill>
                  <a:srgbClr val="D4D4D1"/>
                </a:solidFill>
                <a:latin typeface="Roboto Bold" pitchFamily="34" charset="0"/>
                <a:ea typeface="Roboto Bold" pitchFamily="34" charset="-122"/>
                <a:cs typeface="Roboto Bold" pitchFamily="34" charset="-120"/>
              </a:rPr>
              <a:t>by Onyedikachi Onwurah</a:t>
            </a:r>
            <a:endParaRPr lang="en-US" sz="2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31267"/>
          </a:xfrm>
          <a:prstGeom prst="rect">
            <a:avLst/>
          </a:prstGeom>
        </p:spPr>
      </p:pic>
      <p:sp>
        <p:nvSpPr>
          <p:cNvPr id="3" name="Text 0"/>
          <p:cNvSpPr/>
          <p:nvPr/>
        </p:nvSpPr>
        <p:spPr>
          <a:xfrm>
            <a:off x="781526" y="614005"/>
            <a:ext cx="6644402" cy="697825"/>
          </a:xfrm>
          <a:prstGeom prst="rect">
            <a:avLst/>
          </a:prstGeom>
          <a:noFill/>
          <a:ln/>
        </p:spPr>
        <p:txBody>
          <a:bodyPr wrap="none" lIns="0" tIns="0" rIns="0" bIns="0" rtlCol="0" anchor="t"/>
          <a:lstStyle/>
          <a:p>
            <a:pPr marL="0" indent="0">
              <a:lnSpc>
                <a:spcPts val="5450"/>
              </a:lnSpc>
              <a:buNone/>
            </a:pPr>
            <a:r>
              <a:rPr lang="en-US" sz="4350" dirty="0">
                <a:solidFill>
                  <a:srgbClr val="F3F3F2"/>
                </a:solidFill>
                <a:latin typeface="IBM Plex Sans Medium" pitchFamily="34" charset="0"/>
                <a:ea typeface="IBM Plex Sans Medium" pitchFamily="34" charset="-122"/>
                <a:cs typeface="IBM Plex Sans Medium" pitchFamily="34" charset="-120"/>
              </a:rPr>
              <a:t>What are Word Problems?</a:t>
            </a:r>
            <a:endParaRPr lang="en-US" sz="4350" dirty="0"/>
          </a:p>
        </p:txBody>
      </p:sp>
      <p:sp>
        <p:nvSpPr>
          <p:cNvPr id="4" name="Shape 1"/>
          <p:cNvSpPr/>
          <p:nvPr/>
        </p:nvSpPr>
        <p:spPr>
          <a:xfrm>
            <a:off x="781526" y="1897975"/>
            <a:ext cx="502444" cy="502444"/>
          </a:xfrm>
          <a:prstGeom prst="roundRect">
            <a:avLst>
              <a:gd name="adj" fmla="val 6667"/>
            </a:avLst>
          </a:prstGeom>
          <a:solidFill>
            <a:srgbClr val="484B51"/>
          </a:solidFill>
          <a:ln/>
        </p:spPr>
      </p:sp>
      <p:sp>
        <p:nvSpPr>
          <p:cNvPr id="5" name="Text 2"/>
          <p:cNvSpPr/>
          <p:nvPr/>
        </p:nvSpPr>
        <p:spPr>
          <a:xfrm>
            <a:off x="932259" y="1981676"/>
            <a:ext cx="200978" cy="334923"/>
          </a:xfrm>
          <a:prstGeom prst="rect">
            <a:avLst/>
          </a:prstGeom>
          <a:noFill/>
          <a:ln/>
        </p:spPr>
        <p:txBody>
          <a:bodyPr wrap="none" lIns="0" tIns="0" rIns="0" bIns="0" rtlCol="0" anchor="t"/>
          <a:lstStyle/>
          <a:p>
            <a:pPr marL="0" indent="0" algn="ctr">
              <a:lnSpc>
                <a:spcPts val="2600"/>
              </a:lnSpc>
              <a:buNone/>
            </a:pPr>
            <a:r>
              <a:rPr lang="en-US" sz="2600" dirty="0">
                <a:solidFill>
                  <a:srgbClr val="D4D4D1"/>
                </a:solidFill>
                <a:latin typeface="IBM Plex Sans Medium" pitchFamily="34" charset="0"/>
                <a:ea typeface="IBM Plex Sans Medium" pitchFamily="34" charset="-122"/>
                <a:cs typeface="IBM Plex Sans Medium" pitchFamily="34" charset="-120"/>
              </a:rPr>
              <a:t>1</a:t>
            </a:r>
            <a:endParaRPr lang="en-US" sz="2600" dirty="0"/>
          </a:p>
        </p:txBody>
      </p:sp>
      <p:sp>
        <p:nvSpPr>
          <p:cNvPr id="6" name="Text 3"/>
          <p:cNvSpPr/>
          <p:nvPr/>
        </p:nvSpPr>
        <p:spPr>
          <a:xfrm>
            <a:off x="1507212" y="1897975"/>
            <a:ext cx="2953226" cy="697706"/>
          </a:xfrm>
          <a:prstGeom prst="rect">
            <a:avLst/>
          </a:prstGeom>
          <a:noFill/>
          <a:ln/>
        </p:spPr>
        <p:txBody>
          <a:bodyPr wrap="square" lIns="0" tIns="0" rIns="0" bIns="0" rtlCol="0" anchor="t"/>
          <a:lstStyle/>
          <a:p>
            <a:pPr marL="0" indent="0">
              <a:lnSpc>
                <a:spcPts val="2700"/>
              </a:lnSpc>
              <a:buNone/>
            </a:pPr>
            <a:r>
              <a:rPr lang="en-US" sz="2150" dirty="0">
                <a:solidFill>
                  <a:srgbClr val="D4D4D1"/>
                </a:solidFill>
                <a:latin typeface="IBM Plex Sans Medium" pitchFamily="34" charset="0"/>
                <a:ea typeface="IBM Plex Sans Medium" pitchFamily="34" charset="-122"/>
                <a:cs typeface="IBM Plex Sans Medium" pitchFamily="34" charset="-120"/>
              </a:rPr>
              <a:t>Contextual Math Problems</a:t>
            </a:r>
            <a:endParaRPr lang="en-US" sz="2150" dirty="0"/>
          </a:p>
        </p:txBody>
      </p:sp>
      <p:sp>
        <p:nvSpPr>
          <p:cNvPr id="7" name="Text 4"/>
          <p:cNvSpPr/>
          <p:nvPr/>
        </p:nvSpPr>
        <p:spPr>
          <a:xfrm>
            <a:off x="1507212" y="2729627"/>
            <a:ext cx="2953226" cy="2858453"/>
          </a:xfrm>
          <a:prstGeom prst="rect">
            <a:avLst/>
          </a:prstGeom>
          <a:noFill/>
          <a:ln/>
        </p:spPr>
        <p:txBody>
          <a:bodyPr wrap="square" lIns="0" tIns="0" rIns="0" bIns="0" rtlCol="0" anchor="t"/>
          <a:lstStyle/>
          <a:p>
            <a:pPr marL="0" indent="0">
              <a:lnSpc>
                <a:spcPts val="2800"/>
              </a:lnSpc>
              <a:buNone/>
            </a:pPr>
            <a:r>
              <a:rPr lang="en-US" sz="1750" dirty="0">
                <a:solidFill>
                  <a:srgbClr val="D4D4D1"/>
                </a:solidFill>
                <a:latin typeface="Roboto" pitchFamily="34" charset="0"/>
                <a:ea typeface="Roboto" pitchFamily="34" charset="-122"/>
                <a:cs typeface="Roboto" pitchFamily="34" charset="-120"/>
              </a:rPr>
              <a:t>Word problems present mathematical concepts within real-world scenarios, requiring students to understand the context and determine the appropriate operations to solve the problem.</a:t>
            </a:r>
            <a:endParaRPr lang="en-US" sz="1750" dirty="0"/>
          </a:p>
        </p:txBody>
      </p:sp>
      <p:sp>
        <p:nvSpPr>
          <p:cNvPr id="8" name="Shape 5"/>
          <p:cNvSpPr/>
          <p:nvPr/>
        </p:nvSpPr>
        <p:spPr>
          <a:xfrm>
            <a:off x="4683681" y="1897975"/>
            <a:ext cx="502444" cy="502444"/>
          </a:xfrm>
          <a:prstGeom prst="roundRect">
            <a:avLst>
              <a:gd name="adj" fmla="val 6667"/>
            </a:avLst>
          </a:prstGeom>
          <a:solidFill>
            <a:srgbClr val="484B51"/>
          </a:solidFill>
          <a:ln/>
        </p:spPr>
      </p:sp>
      <p:sp>
        <p:nvSpPr>
          <p:cNvPr id="9" name="Text 6"/>
          <p:cNvSpPr/>
          <p:nvPr/>
        </p:nvSpPr>
        <p:spPr>
          <a:xfrm>
            <a:off x="4834414" y="1981676"/>
            <a:ext cx="200978" cy="334923"/>
          </a:xfrm>
          <a:prstGeom prst="rect">
            <a:avLst/>
          </a:prstGeom>
          <a:noFill/>
          <a:ln/>
        </p:spPr>
        <p:txBody>
          <a:bodyPr wrap="none" lIns="0" tIns="0" rIns="0" bIns="0" rtlCol="0" anchor="t"/>
          <a:lstStyle/>
          <a:p>
            <a:pPr marL="0" indent="0" algn="ctr">
              <a:lnSpc>
                <a:spcPts val="2600"/>
              </a:lnSpc>
              <a:buNone/>
            </a:pPr>
            <a:r>
              <a:rPr lang="en-US" sz="2600" dirty="0">
                <a:solidFill>
                  <a:srgbClr val="D4D4D1"/>
                </a:solidFill>
                <a:latin typeface="IBM Plex Sans Medium" pitchFamily="34" charset="0"/>
                <a:ea typeface="IBM Plex Sans Medium" pitchFamily="34" charset="-122"/>
                <a:cs typeface="IBM Plex Sans Medium" pitchFamily="34" charset="-120"/>
              </a:rPr>
              <a:t>2</a:t>
            </a:r>
            <a:endParaRPr lang="en-US" sz="2600" dirty="0"/>
          </a:p>
        </p:txBody>
      </p:sp>
      <p:sp>
        <p:nvSpPr>
          <p:cNvPr id="10" name="Text 7"/>
          <p:cNvSpPr/>
          <p:nvPr/>
        </p:nvSpPr>
        <p:spPr>
          <a:xfrm>
            <a:off x="5409367" y="1897975"/>
            <a:ext cx="2856190" cy="348853"/>
          </a:xfrm>
          <a:prstGeom prst="rect">
            <a:avLst/>
          </a:prstGeom>
          <a:noFill/>
          <a:ln/>
        </p:spPr>
        <p:txBody>
          <a:bodyPr wrap="none" lIns="0" tIns="0" rIns="0" bIns="0" rtlCol="0" anchor="t"/>
          <a:lstStyle/>
          <a:p>
            <a:pPr marL="0" indent="0">
              <a:lnSpc>
                <a:spcPts val="2700"/>
              </a:lnSpc>
              <a:buNone/>
            </a:pPr>
            <a:r>
              <a:rPr lang="en-US" sz="2150" dirty="0">
                <a:solidFill>
                  <a:srgbClr val="D4D4D1"/>
                </a:solidFill>
                <a:latin typeface="IBM Plex Sans Medium" pitchFamily="34" charset="0"/>
                <a:ea typeface="IBM Plex Sans Medium" pitchFamily="34" charset="-122"/>
                <a:cs typeface="IBM Plex Sans Medium" pitchFamily="34" charset="-120"/>
              </a:rPr>
              <a:t>Verbal Representation</a:t>
            </a:r>
            <a:endParaRPr lang="en-US" sz="2150" dirty="0"/>
          </a:p>
        </p:txBody>
      </p:sp>
      <p:sp>
        <p:nvSpPr>
          <p:cNvPr id="11" name="Text 8"/>
          <p:cNvSpPr/>
          <p:nvPr/>
        </p:nvSpPr>
        <p:spPr>
          <a:xfrm>
            <a:off x="5409367" y="2380774"/>
            <a:ext cx="2953226" cy="2501146"/>
          </a:xfrm>
          <a:prstGeom prst="rect">
            <a:avLst/>
          </a:prstGeom>
          <a:noFill/>
          <a:ln/>
        </p:spPr>
        <p:txBody>
          <a:bodyPr wrap="square" lIns="0" tIns="0" rIns="0" bIns="0" rtlCol="0" anchor="t"/>
          <a:lstStyle/>
          <a:p>
            <a:pPr marL="0" indent="0">
              <a:lnSpc>
                <a:spcPts val="2800"/>
              </a:lnSpc>
              <a:buNone/>
            </a:pPr>
            <a:r>
              <a:rPr lang="en-US" sz="1750" dirty="0">
                <a:solidFill>
                  <a:srgbClr val="D4D4D1"/>
                </a:solidFill>
                <a:latin typeface="Roboto" pitchFamily="34" charset="0"/>
                <a:ea typeface="Roboto" pitchFamily="34" charset="-122"/>
                <a:cs typeface="Roboto" pitchFamily="34" charset="-120"/>
              </a:rPr>
              <a:t>Instead of straightforward numerical equations, word problems convey the problem statement in a written, verbal format, challenging students to translate the information into a mathematical model.</a:t>
            </a:r>
            <a:endParaRPr lang="en-US" sz="1750" dirty="0"/>
          </a:p>
        </p:txBody>
      </p:sp>
      <p:sp>
        <p:nvSpPr>
          <p:cNvPr id="12" name="Shape 9"/>
          <p:cNvSpPr/>
          <p:nvPr/>
        </p:nvSpPr>
        <p:spPr>
          <a:xfrm>
            <a:off x="781526" y="6062543"/>
            <a:ext cx="502444" cy="502444"/>
          </a:xfrm>
          <a:prstGeom prst="roundRect">
            <a:avLst>
              <a:gd name="adj" fmla="val 6667"/>
            </a:avLst>
          </a:prstGeom>
          <a:solidFill>
            <a:srgbClr val="484B51"/>
          </a:solidFill>
          <a:ln/>
        </p:spPr>
      </p:sp>
      <p:sp>
        <p:nvSpPr>
          <p:cNvPr id="13" name="Text 10"/>
          <p:cNvSpPr/>
          <p:nvPr/>
        </p:nvSpPr>
        <p:spPr>
          <a:xfrm>
            <a:off x="932259" y="6146244"/>
            <a:ext cx="200978" cy="334923"/>
          </a:xfrm>
          <a:prstGeom prst="rect">
            <a:avLst/>
          </a:prstGeom>
          <a:noFill/>
          <a:ln/>
        </p:spPr>
        <p:txBody>
          <a:bodyPr wrap="none" lIns="0" tIns="0" rIns="0" bIns="0" rtlCol="0" anchor="t"/>
          <a:lstStyle/>
          <a:p>
            <a:pPr marL="0" indent="0" algn="ctr">
              <a:lnSpc>
                <a:spcPts val="2600"/>
              </a:lnSpc>
              <a:buNone/>
            </a:pPr>
            <a:r>
              <a:rPr lang="en-US" sz="2600" dirty="0">
                <a:solidFill>
                  <a:srgbClr val="D4D4D1"/>
                </a:solidFill>
                <a:latin typeface="IBM Plex Sans Medium" pitchFamily="34" charset="0"/>
                <a:ea typeface="IBM Plex Sans Medium" pitchFamily="34" charset="-122"/>
                <a:cs typeface="IBM Plex Sans Medium" pitchFamily="34" charset="-120"/>
              </a:rPr>
              <a:t>3</a:t>
            </a:r>
            <a:endParaRPr lang="en-US" sz="2600" dirty="0"/>
          </a:p>
        </p:txBody>
      </p:sp>
      <p:sp>
        <p:nvSpPr>
          <p:cNvPr id="14" name="Text 11"/>
          <p:cNvSpPr/>
          <p:nvPr/>
        </p:nvSpPr>
        <p:spPr>
          <a:xfrm>
            <a:off x="1507212" y="6062543"/>
            <a:ext cx="2791301" cy="348853"/>
          </a:xfrm>
          <a:prstGeom prst="rect">
            <a:avLst/>
          </a:prstGeom>
          <a:noFill/>
          <a:ln/>
        </p:spPr>
        <p:txBody>
          <a:bodyPr wrap="none" lIns="0" tIns="0" rIns="0" bIns="0" rtlCol="0" anchor="t"/>
          <a:lstStyle/>
          <a:p>
            <a:pPr marL="0" indent="0">
              <a:lnSpc>
                <a:spcPts val="2700"/>
              </a:lnSpc>
              <a:buNone/>
            </a:pPr>
            <a:r>
              <a:rPr lang="en-US" sz="2150" dirty="0">
                <a:solidFill>
                  <a:srgbClr val="D4D4D1"/>
                </a:solidFill>
                <a:latin typeface="IBM Plex Sans Medium" pitchFamily="34" charset="0"/>
                <a:ea typeface="IBM Plex Sans Medium" pitchFamily="34" charset="-122"/>
                <a:cs typeface="IBM Plex Sans Medium" pitchFamily="34" charset="-120"/>
              </a:rPr>
              <a:t>Critical Thinking</a:t>
            </a:r>
            <a:endParaRPr lang="en-US" sz="2150" dirty="0"/>
          </a:p>
        </p:txBody>
      </p:sp>
      <p:sp>
        <p:nvSpPr>
          <p:cNvPr id="15" name="Text 12"/>
          <p:cNvSpPr/>
          <p:nvPr/>
        </p:nvSpPr>
        <p:spPr>
          <a:xfrm>
            <a:off x="1507212" y="6545342"/>
            <a:ext cx="6855262" cy="1071920"/>
          </a:xfrm>
          <a:prstGeom prst="rect">
            <a:avLst/>
          </a:prstGeom>
          <a:noFill/>
          <a:ln/>
        </p:spPr>
        <p:txBody>
          <a:bodyPr wrap="square" lIns="0" tIns="0" rIns="0" bIns="0" rtlCol="0" anchor="t"/>
          <a:lstStyle/>
          <a:p>
            <a:pPr marL="0" indent="0">
              <a:lnSpc>
                <a:spcPts val="2800"/>
              </a:lnSpc>
              <a:buNone/>
            </a:pPr>
            <a:r>
              <a:rPr lang="en-US" sz="1750" dirty="0">
                <a:solidFill>
                  <a:srgbClr val="D4D4D1"/>
                </a:solidFill>
                <a:latin typeface="Roboto" pitchFamily="34" charset="0"/>
                <a:ea typeface="Roboto" pitchFamily="34" charset="-122"/>
                <a:cs typeface="Roboto" pitchFamily="34" charset="-120"/>
              </a:rPr>
              <a:t>Solving word problems requires analytical skills, such as identifying relevant information, recognizing patterns, and applying appropriate mathematical strategies to arrive at the correct solution.</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93790" y="1995607"/>
            <a:ext cx="8935045" cy="708779"/>
          </a:xfrm>
          <a:prstGeom prst="rect">
            <a:avLst/>
          </a:prstGeom>
          <a:noFill/>
          <a:ln/>
        </p:spPr>
        <p:txBody>
          <a:bodyPr wrap="none" lIns="0" tIns="0" rIns="0" bIns="0" rtlCol="0" anchor="t"/>
          <a:lstStyle/>
          <a:p>
            <a:pPr marL="0" indent="0">
              <a:lnSpc>
                <a:spcPts val="5550"/>
              </a:lnSpc>
              <a:buNone/>
            </a:pPr>
            <a:r>
              <a:rPr lang="en-US" sz="4450" dirty="0">
                <a:solidFill>
                  <a:srgbClr val="F3F3F2"/>
                </a:solidFill>
                <a:latin typeface="IBM Plex Sans Medium" pitchFamily="34" charset="0"/>
                <a:ea typeface="IBM Plex Sans Medium" pitchFamily="34" charset="-122"/>
                <a:cs typeface="IBM Plex Sans Medium" pitchFamily="34" charset="-120"/>
              </a:rPr>
              <a:t>The Importance of Word Problems</a:t>
            </a:r>
            <a:endParaRPr lang="en-US" sz="4450" dirty="0"/>
          </a:p>
        </p:txBody>
      </p:sp>
      <p:sp>
        <p:nvSpPr>
          <p:cNvPr id="3" name="Text 1"/>
          <p:cNvSpPr/>
          <p:nvPr/>
        </p:nvSpPr>
        <p:spPr>
          <a:xfrm>
            <a:off x="793790" y="3271361"/>
            <a:ext cx="3454598" cy="354330"/>
          </a:xfrm>
          <a:prstGeom prst="rect">
            <a:avLst/>
          </a:prstGeom>
          <a:noFill/>
          <a:ln/>
        </p:spPr>
        <p:txBody>
          <a:bodyPr wrap="none" lIns="0" tIns="0" rIns="0" bIns="0" rtlCol="0" anchor="t"/>
          <a:lstStyle/>
          <a:p>
            <a:pPr marL="0" indent="0">
              <a:lnSpc>
                <a:spcPts val="2750"/>
              </a:lnSpc>
              <a:buNone/>
            </a:pPr>
            <a:r>
              <a:rPr lang="en-US" sz="2200" dirty="0">
                <a:solidFill>
                  <a:srgbClr val="F3F3F2"/>
                </a:solidFill>
                <a:latin typeface="IBM Plex Sans Medium" pitchFamily="34" charset="0"/>
                <a:ea typeface="IBM Plex Sans Medium" pitchFamily="34" charset="-122"/>
                <a:cs typeface="IBM Plex Sans Medium" pitchFamily="34" charset="-120"/>
              </a:rPr>
              <a:t>Conceptual Understanding</a:t>
            </a:r>
            <a:endParaRPr lang="en-US" sz="2200" dirty="0"/>
          </a:p>
        </p:txBody>
      </p:sp>
      <p:sp>
        <p:nvSpPr>
          <p:cNvPr id="4" name="Text 2"/>
          <p:cNvSpPr/>
          <p:nvPr/>
        </p:nvSpPr>
        <p:spPr>
          <a:xfrm>
            <a:off x="793790" y="3852505"/>
            <a:ext cx="3978116" cy="2177415"/>
          </a:xfrm>
          <a:prstGeom prst="rect">
            <a:avLst/>
          </a:prstGeom>
          <a:noFill/>
          <a:ln/>
        </p:spPr>
        <p:txBody>
          <a:bodyPr wrap="square" lIns="0" tIns="0" rIns="0" bIns="0" rtlCol="0" anchor="t"/>
          <a:lstStyle/>
          <a:p>
            <a:pPr marL="0" indent="0">
              <a:lnSpc>
                <a:spcPts val="2850"/>
              </a:lnSpc>
              <a:buNone/>
            </a:pPr>
            <a:r>
              <a:rPr lang="en-US" sz="1750" dirty="0">
                <a:solidFill>
                  <a:srgbClr val="D4D4D1"/>
                </a:solidFill>
                <a:latin typeface="Roboto" pitchFamily="34" charset="0"/>
                <a:ea typeface="Roboto" pitchFamily="34" charset="-122"/>
                <a:cs typeface="Roboto" pitchFamily="34" charset="-120"/>
              </a:rPr>
              <a:t>Word problems help students move beyond rote memorization of formulas and procedures, fostering a deeper comprehension of mathematical concepts and their real-world applications.</a:t>
            </a:r>
            <a:endParaRPr lang="en-US" sz="1750" dirty="0"/>
          </a:p>
        </p:txBody>
      </p:sp>
      <p:sp>
        <p:nvSpPr>
          <p:cNvPr id="5" name="Text 3"/>
          <p:cNvSpPr/>
          <p:nvPr/>
        </p:nvSpPr>
        <p:spPr>
          <a:xfrm>
            <a:off x="5332928" y="3271361"/>
            <a:ext cx="2916436" cy="354330"/>
          </a:xfrm>
          <a:prstGeom prst="rect">
            <a:avLst/>
          </a:prstGeom>
          <a:noFill/>
          <a:ln/>
        </p:spPr>
        <p:txBody>
          <a:bodyPr wrap="none" lIns="0" tIns="0" rIns="0" bIns="0" rtlCol="0" anchor="t"/>
          <a:lstStyle/>
          <a:p>
            <a:pPr marL="0" indent="0">
              <a:lnSpc>
                <a:spcPts val="2750"/>
              </a:lnSpc>
              <a:buNone/>
            </a:pPr>
            <a:r>
              <a:rPr lang="en-US" sz="2200" dirty="0">
                <a:solidFill>
                  <a:srgbClr val="F3F3F2"/>
                </a:solidFill>
                <a:latin typeface="IBM Plex Sans Medium" pitchFamily="34" charset="0"/>
                <a:ea typeface="IBM Plex Sans Medium" pitchFamily="34" charset="-122"/>
                <a:cs typeface="IBM Plex Sans Medium" pitchFamily="34" charset="-120"/>
              </a:rPr>
              <a:t>Problem-Solving Skills</a:t>
            </a:r>
            <a:endParaRPr lang="en-US" sz="2200" dirty="0"/>
          </a:p>
        </p:txBody>
      </p:sp>
      <p:sp>
        <p:nvSpPr>
          <p:cNvPr id="6" name="Text 4"/>
          <p:cNvSpPr/>
          <p:nvPr/>
        </p:nvSpPr>
        <p:spPr>
          <a:xfrm>
            <a:off x="5332928" y="3852505"/>
            <a:ext cx="3978116" cy="1814513"/>
          </a:xfrm>
          <a:prstGeom prst="rect">
            <a:avLst/>
          </a:prstGeom>
          <a:noFill/>
          <a:ln/>
        </p:spPr>
        <p:txBody>
          <a:bodyPr wrap="square" lIns="0" tIns="0" rIns="0" bIns="0" rtlCol="0" anchor="t"/>
          <a:lstStyle/>
          <a:p>
            <a:pPr marL="0" indent="0">
              <a:lnSpc>
                <a:spcPts val="2850"/>
              </a:lnSpc>
              <a:buNone/>
            </a:pPr>
            <a:r>
              <a:rPr lang="en-US" sz="1750" dirty="0">
                <a:solidFill>
                  <a:srgbClr val="D4D4D1"/>
                </a:solidFill>
                <a:latin typeface="Roboto" pitchFamily="34" charset="0"/>
                <a:ea typeface="Roboto" pitchFamily="34" charset="-122"/>
                <a:cs typeface="Roboto" pitchFamily="34" charset="-120"/>
              </a:rPr>
              <a:t>Solving word problems develops critical thinking, analytical reasoning, and problem-solving abilities, which are essential skills for success in various academic and professional domains.</a:t>
            </a:r>
            <a:endParaRPr lang="en-US" sz="1750" dirty="0"/>
          </a:p>
        </p:txBody>
      </p:sp>
      <p:sp>
        <p:nvSpPr>
          <p:cNvPr id="7" name="Text 5"/>
          <p:cNvSpPr/>
          <p:nvPr/>
        </p:nvSpPr>
        <p:spPr>
          <a:xfrm>
            <a:off x="9872067" y="3271361"/>
            <a:ext cx="3327083" cy="354330"/>
          </a:xfrm>
          <a:prstGeom prst="rect">
            <a:avLst/>
          </a:prstGeom>
          <a:noFill/>
          <a:ln/>
        </p:spPr>
        <p:txBody>
          <a:bodyPr wrap="none" lIns="0" tIns="0" rIns="0" bIns="0" rtlCol="0" anchor="t"/>
          <a:lstStyle/>
          <a:p>
            <a:pPr marL="0" indent="0">
              <a:lnSpc>
                <a:spcPts val="2750"/>
              </a:lnSpc>
              <a:buNone/>
            </a:pPr>
            <a:r>
              <a:rPr lang="en-US" sz="2200" dirty="0">
                <a:solidFill>
                  <a:srgbClr val="F3F3F2"/>
                </a:solidFill>
                <a:latin typeface="IBM Plex Sans Medium" pitchFamily="34" charset="0"/>
                <a:ea typeface="IBM Plex Sans Medium" pitchFamily="34" charset="-122"/>
                <a:cs typeface="IBM Plex Sans Medium" pitchFamily="34" charset="-120"/>
              </a:rPr>
              <a:t>Relevance and Motivation</a:t>
            </a:r>
            <a:endParaRPr lang="en-US" sz="2200" dirty="0"/>
          </a:p>
        </p:txBody>
      </p:sp>
      <p:sp>
        <p:nvSpPr>
          <p:cNvPr id="8" name="Text 6"/>
          <p:cNvSpPr/>
          <p:nvPr/>
        </p:nvSpPr>
        <p:spPr>
          <a:xfrm>
            <a:off x="9872067" y="3852505"/>
            <a:ext cx="3978116" cy="2177415"/>
          </a:xfrm>
          <a:prstGeom prst="rect">
            <a:avLst/>
          </a:prstGeom>
          <a:noFill/>
          <a:ln/>
        </p:spPr>
        <p:txBody>
          <a:bodyPr wrap="square" lIns="0" tIns="0" rIns="0" bIns="0" rtlCol="0" anchor="t"/>
          <a:lstStyle/>
          <a:p>
            <a:pPr marL="0" indent="0">
              <a:lnSpc>
                <a:spcPts val="2850"/>
              </a:lnSpc>
              <a:buNone/>
            </a:pPr>
            <a:r>
              <a:rPr lang="en-US" sz="1750" dirty="0">
                <a:solidFill>
                  <a:srgbClr val="D4D4D1"/>
                </a:solidFill>
                <a:latin typeface="Roboto" pitchFamily="34" charset="0"/>
                <a:ea typeface="Roboto" pitchFamily="34" charset="-122"/>
                <a:cs typeface="Roboto" pitchFamily="34" charset="-120"/>
              </a:rPr>
              <a:t>By presenting math in a relatable, context-driven format, word problems help students understand the relevance of mathematical knowledge, increasing their engagement and motivation to learn.</a:t>
            </a:r>
            <a:endParaRPr lang="en-US" sz="1750" dirty="0"/>
          </a:p>
        </p:txBody>
      </p:sp>
      <p:pic>
        <p:nvPicPr>
          <p:cNvPr id="10" name="Picture 9">
            <a:extLst>
              <a:ext uri="{FF2B5EF4-FFF2-40B4-BE49-F238E27FC236}">
                <a16:creationId xmlns:a16="http://schemas.microsoft.com/office/drawing/2014/main" id="{71280E80-843F-456B-AD20-C08EF0B6B221}"/>
              </a:ext>
            </a:extLst>
          </p:cNvPr>
          <p:cNvPicPr>
            <a:picLocks noChangeAspect="1"/>
          </p:cNvPicPr>
          <p:nvPr/>
        </p:nvPicPr>
        <p:blipFill>
          <a:blip r:embed="rId3"/>
          <a:stretch>
            <a:fillRect/>
          </a:stretch>
        </p:blipFill>
        <p:spPr>
          <a:xfrm>
            <a:off x="11836885" y="7614891"/>
            <a:ext cx="2724530" cy="60968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196965" y="558284"/>
            <a:ext cx="7722870" cy="1268730"/>
          </a:xfrm>
          <a:prstGeom prst="rect">
            <a:avLst/>
          </a:prstGeom>
          <a:noFill/>
          <a:ln/>
        </p:spPr>
        <p:txBody>
          <a:bodyPr wrap="square" lIns="0" tIns="0" rIns="0" bIns="0" rtlCol="0" anchor="t"/>
          <a:lstStyle/>
          <a:p>
            <a:pPr marL="0" indent="0">
              <a:lnSpc>
                <a:spcPts val="4950"/>
              </a:lnSpc>
              <a:buNone/>
            </a:pPr>
            <a:r>
              <a:rPr lang="en-US" sz="3950" dirty="0">
                <a:solidFill>
                  <a:srgbClr val="F3F3F2"/>
                </a:solidFill>
                <a:latin typeface="IBM Plex Sans Medium" pitchFamily="34" charset="0"/>
                <a:ea typeface="IBM Plex Sans Medium" pitchFamily="34" charset="-122"/>
                <a:cs typeface="IBM Plex Sans Medium" pitchFamily="34" charset="-120"/>
              </a:rPr>
              <a:t>Common Types of Word Problems</a:t>
            </a:r>
            <a:endParaRPr lang="en-US" sz="3950" dirty="0"/>
          </a:p>
        </p:txBody>
      </p:sp>
      <p:sp>
        <p:nvSpPr>
          <p:cNvPr id="4" name="Shape 1"/>
          <p:cNvSpPr/>
          <p:nvPr/>
        </p:nvSpPr>
        <p:spPr>
          <a:xfrm>
            <a:off x="6489978" y="2131457"/>
            <a:ext cx="22860" cy="5539740"/>
          </a:xfrm>
          <a:prstGeom prst="roundRect">
            <a:avLst>
              <a:gd name="adj" fmla="val 133219"/>
            </a:avLst>
          </a:prstGeom>
          <a:solidFill>
            <a:srgbClr val="61646A"/>
          </a:solidFill>
          <a:ln/>
        </p:spPr>
      </p:sp>
      <p:sp>
        <p:nvSpPr>
          <p:cNvPr id="5" name="Shape 2"/>
          <p:cNvSpPr/>
          <p:nvPr/>
        </p:nvSpPr>
        <p:spPr>
          <a:xfrm>
            <a:off x="6706910" y="2576751"/>
            <a:ext cx="710565" cy="22860"/>
          </a:xfrm>
          <a:prstGeom prst="roundRect">
            <a:avLst>
              <a:gd name="adj" fmla="val 133219"/>
            </a:avLst>
          </a:prstGeom>
          <a:solidFill>
            <a:srgbClr val="61646A"/>
          </a:solidFill>
          <a:ln/>
        </p:spPr>
      </p:sp>
      <p:sp>
        <p:nvSpPr>
          <p:cNvPr id="6" name="Shape 3"/>
          <p:cNvSpPr/>
          <p:nvPr/>
        </p:nvSpPr>
        <p:spPr>
          <a:xfrm>
            <a:off x="6273046" y="2359819"/>
            <a:ext cx="456724" cy="456724"/>
          </a:xfrm>
          <a:prstGeom prst="roundRect">
            <a:avLst>
              <a:gd name="adj" fmla="val 6668"/>
            </a:avLst>
          </a:prstGeom>
          <a:solidFill>
            <a:srgbClr val="484B51"/>
          </a:solidFill>
          <a:ln/>
        </p:spPr>
      </p:sp>
      <p:sp>
        <p:nvSpPr>
          <p:cNvPr id="7" name="Text 4"/>
          <p:cNvSpPr/>
          <p:nvPr/>
        </p:nvSpPr>
        <p:spPr>
          <a:xfrm>
            <a:off x="6409968" y="2435900"/>
            <a:ext cx="182761" cy="304562"/>
          </a:xfrm>
          <a:prstGeom prst="rect">
            <a:avLst/>
          </a:prstGeom>
          <a:noFill/>
          <a:ln/>
        </p:spPr>
        <p:txBody>
          <a:bodyPr wrap="none" lIns="0" tIns="0" rIns="0" bIns="0" rtlCol="0" anchor="t"/>
          <a:lstStyle/>
          <a:p>
            <a:pPr marL="0" indent="0" algn="ctr">
              <a:lnSpc>
                <a:spcPts val="2350"/>
              </a:lnSpc>
              <a:buNone/>
            </a:pPr>
            <a:r>
              <a:rPr lang="en-US" sz="2350" dirty="0">
                <a:solidFill>
                  <a:srgbClr val="D4D4D1"/>
                </a:solidFill>
                <a:latin typeface="IBM Plex Sans Medium" pitchFamily="34" charset="0"/>
                <a:ea typeface="IBM Plex Sans Medium" pitchFamily="34" charset="-122"/>
                <a:cs typeface="IBM Plex Sans Medium" pitchFamily="34" charset="-120"/>
              </a:rPr>
              <a:t>1</a:t>
            </a:r>
            <a:endParaRPr lang="en-US" sz="2350" dirty="0"/>
          </a:p>
        </p:txBody>
      </p:sp>
      <p:sp>
        <p:nvSpPr>
          <p:cNvPr id="8" name="Text 5"/>
          <p:cNvSpPr/>
          <p:nvPr/>
        </p:nvSpPr>
        <p:spPr>
          <a:xfrm>
            <a:off x="7617976" y="2334458"/>
            <a:ext cx="2537817" cy="317302"/>
          </a:xfrm>
          <a:prstGeom prst="rect">
            <a:avLst/>
          </a:prstGeom>
          <a:noFill/>
          <a:ln/>
        </p:spPr>
        <p:txBody>
          <a:bodyPr wrap="none" lIns="0" tIns="0" rIns="0" bIns="0" rtlCol="0" anchor="t"/>
          <a:lstStyle/>
          <a:p>
            <a:pPr marL="0" indent="0" algn="l">
              <a:lnSpc>
                <a:spcPts val="2450"/>
              </a:lnSpc>
              <a:buNone/>
            </a:pPr>
            <a:r>
              <a:rPr lang="en-US" sz="1950" dirty="0">
                <a:solidFill>
                  <a:srgbClr val="D4D4D1"/>
                </a:solidFill>
                <a:latin typeface="IBM Plex Sans Medium" pitchFamily="34" charset="0"/>
                <a:ea typeface="IBM Plex Sans Medium" pitchFamily="34" charset="-122"/>
                <a:cs typeface="IBM Plex Sans Medium" pitchFamily="34" charset="-120"/>
              </a:rPr>
              <a:t>Arithmetic</a:t>
            </a:r>
            <a:endParaRPr lang="en-US" sz="1950" dirty="0"/>
          </a:p>
        </p:txBody>
      </p:sp>
      <p:sp>
        <p:nvSpPr>
          <p:cNvPr id="9" name="Text 6"/>
          <p:cNvSpPr/>
          <p:nvPr/>
        </p:nvSpPr>
        <p:spPr>
          <a:xfrm>
            <a:off x="7617976" y="2773561"/>
            <a:ext cx="6301859" cy="974408"/>
          </a:xfrm>
          <a:prstGeom prst="rect">
            <a:avLst/>
          </a:prstGeom>
          <a:noFill/>
          <a:ln/>
        </p:spPr>
        <p:txBody>
          <a:bodyPr wrap="square" lIns="0" tIns="0" rIns="0" bIns="0" rtlCol="0" anchor="t"/>
          <a:lstStyle/>
          <a:p>
            <a:pPr marL="0" indent="0" algn="l">
              <a:lnSpc>
                <a:spcPts val="2550"/>
              </a:lnSpc>
              <a:buNone/>
            </a:pPr>
            <a:r>
              <a:rPr lang="en-US" sz="1550" dirty="0">
                <a:solidFill>
                  <a:srgbClr val="D4D4D1"/>
                </a:solidFill>
                <a:latin typeface="Roboto" pitchFamily="34" charset="0"/>
                <a:ea typeface="Roboto" pitchFamily="34" charset="-122"/>
                <a:cs typeface="Roboto" pitchFamily="34" charset="-120"/>
              </a:rPr>
              <a:t>Word problems involving basic operations such as addition, subtraction, multiplication, and division, often set in real-world scenarios.</a:t>
            </a:r>
            <a:endParaRPr lang="en-US" sz="1550" dirty="0"/>
          </a:p>
        </p:txBody>
      </p:sp>
      <p:sp>
        <p:nvSpPr>
          <p:cNvPr id="10" name="Shape 7"/>
          <p:cNvSpPr/>
          <p:nvPr/>
        </p:nvSpPr>
        <p:spPr>
          <a:xfrm>
            <a:off x="6706910" y="4599265"/>
            <a:ext cx="710565" cy="22860"/>
          </a:xfrm>
          <a:prstGeom prst="roundRect">
            <a:avLst>
              <a:gd name="adj" fmla="val 133219"/>
            </a:avLst>
          </a:prstGeom>
          <a:solidFill>
            <a:srgbClr val="61646A"/>
          </a:solidFill>
          <a:ln/>
        </p:spPr>
      </p:sp>
      <p:sp>
        <p:nvSpPr>
          <p:cNvPr id="11" name="Shape 8"/>
          <p:cNvSpPr/>
          <p:nvPr/>
        </p:nvSpPr>
        <p:spPr>
          <a:xfrm>
            <a:off x="6273046" y="4382333"/>
            <a:ext cx="456724" cy="456724"/>
          </a:xfrm>
          <a:prstGeom prst="roundRect">
            <a:avLst>
              <a:gd name="adj" fmla="val 6668"/>
            </a:avLst>
          </a:prstGeom>
          <a:solidFill>
            <a:srgbClr val="484B51"/>
          </a:solidFill>
          <a:ln/>
        </p:spPr>
      </p:sp>
      <p:sp>
        <p:nvSpPr>
          <p:cNvPr id="12" name="Text 9"/>
          <p:cNvSpPr/>
          <p:nvPr/>
        </p:nvSpPr>
        <p:spPr>
          <a:xfrm>
            <a:off x="6409968" y="4458414"/>
            <a:ext cx="182761" cy="304562"/>
          </a:xfrm>
          <a:prstGeom prst="rect">
            <a:avLst/>
          </a:prstGeom>
          <a:noFill/>
          <a:ln/>
        </p:spPr>
        <p:txBody>
          <a:bodyPr wrap="none" lIns="0" tIns="0" rIns="0" bIns="0" rtlCol="0" anchor="t"/>
          <a:lstStyle/>
          <a:p>
            <a:pPr marL="0" indent="0" algn="ctr">
              <a:lnSpc>
                <a:spcPts val="2350"/>
              </a:lnSpc>
              <a:buNone/>
            </a:pPr>
            <a:r>
              <a:rPr lang="en-US" sz="2350" dirty="0">
                <a:solidFill>
                  <a:srgbClr val="D4D4D1"/>
                </a:solidFill>
                <a:latin typeface="IBM Plex Sans Medium" pitchFamily="34" charset="0"/>
                <a:ea typeface="IBM Plex Sans Medium" pitchFamily="34" charset="-122"/>
                <a:cs typeface="IBM Plex Sans Medium" pitchFamily="34" charset="-120"/>
              </a:rPr>
              <a:t>2</a:t>
            </a:r>
            <a:endParaRPr lang="en-US" sz="2350" dirty="0"/>
          </a:p>
        </p:txBody>
      </p:sp>
      <p:sp>
        <p:nvSpPr>
          <p:cNvPr id="13" name="Text 10"/>
          <p:cNvSpPr/>
          <p:nvPr/>
        </p:nvSpPr>
        <p:spPr>
          <a:xfrm>
            <a:off x="7617976" y="4356973"/>
            <a:ext cx="2537817" cy="317302"/>
          </a:xfrm>
          <a:prstGeom prst="rect">
            <a:avLst/>
          </a:prstGeom>
          <a:noFill/>
          <a:ln/>
        </p:spPr>
        <p:txBody>
          <a:bodyPr wrap="none" lIns="0" tIns="0" rIns="0" bIns="0" rtlCol="0" anchor="t"/>
          <a:lstStyle/>
          <a:p>
            <a:pPr marL="0" indent="0" algn="l">
              <a:lnSpc>
                <a:spcPts val="2450"/>
              </a:lnSpc>
              <a:buNone/>
            </a:pPr>
            <a:r>
              <a:rPr lang="en-US" sz="1950" dirty="0">
                <a:solidFill>
                  <a:srgbClr val="D4D4D1"/>
                </a:solidFill>
                <a:latin typeface="IBM Plex Sans Medium" pitchFamily="34" charset="0"/>
                <a:ea typeface="IBM Plex Sans Medium" pitchFamily="34" charset="-122"/>
                <a:cs typeface="IBM Plex Sans Medium" pitchFamily="34" charset="-120"/>
              </a:rPr>
              <a:t>Algebra</a:t>
            </a:r>
            <a:endParaRPr lang="en-US" sz="1950" dirty="0"/>
          </a:p>
        </p:txBody>
      </p:sp>
      <p:sp>
        <p:nvSpPr>
          <p:cNvPr id="14" name="Text 11"/>
          <p:cNvSpPr/>
          <p:nvPr/>
        </p:nvSpPr>
        <p:spPr>
          <a:xfrm>
            <a:off x="7617976" y="4796076"/>
            <a:ext cx="6301859" cy="649605"/>
          </a:xfrm>
          <a:prstGeom prst="rect">
            <a:avLst/>
          </a:prstGeom>
          <a:noFill/>
          <a:ln/>
        </p:spPr>
        <p:txBody>
          <a:bodyPr wrap="square" lIns="0" tIns="0" rIns="0" bIns="0" rtlCol="0" anchor="t"/>
          <a:lstStyle/>
          <a:p>
            <a:pPr marL="0" indent="0" algn="l">
              <a:lnSpc>
                <a:spcPts val="2550"/>
              </a:lnSpc>
              <a:buNone/>
            </a:pPr>
            <a:r>
              <a:rPr lang="en-US" sz="1550" dirty="0">
                <a:solidFill>
                  <a:srgbClr val="D4D4D1"/>
                </a:solidFill>
                <a:latin typeface="Roboto" pitchFamily="34" charset="0"/>
                <a:ea typeface="Roboto" pitchFamily="34" charset="-122"/>
                <a:cs typeface="Roboto" pitchFamily="34" charset="-120"/>
              </a:rPr>
              <a:t>Problems that require the use of algebraic concepts, such as solving for unknown variables, interpreting and manipulating equations.</a:t>
            </a:r>
            <a:endParaRPr lang="en-US" sz="1550" dirty="0"/>
          </a:p>
        </p:txBody>
      </p:sp>
      <p:sp>
        <p:nvSpPr>
          <p:cNvPr id="15" name="Shape 12"/>
          <p:cNvSpPr/>
          <p:nvPr/>
        </p:nvSpPr>
        <p:spPr>
          <a:xfrm>
            <a:off x="6706910" y="6296978"/>
            <a:ext cx="710565" cy="22860"/>
          </a:xfrm>
          <a:prstGeom prst="roundRect">
            <a:avLst>
              <a:gd name="adj" fmla="val 133219"/>
            </a:avLst>
          </a:prstGeom>
          <a:solidFill>
            <a:srgbClr val="61646A"/>
          </a:solidFill>
          <a:ln/>
        </p:spPr>
      </p:sp>
      <p:sp>
        <p:nvSpPr>
          <p:cNvPr id="16" name="Shape 13"/>
          <p:cNvSpPr/>
          <p:nvPr/>
        </p:nvSpPr>
        <p:spPr>
          <a:xfrm>
            <a:off x="6273046" y="6080046"/>
            <a:ext cx="456724" cy="456724"/>
          </a:xfrm>
          <a:prstGeom prst="roundRect">
            <a:avLst>
              <a:gd name="adj" fmla="val 6668"/>
            </a:avLst>
          </a:prstGeom>
          <a:solidFill>
            <a:srgbClr val="484B51"/>
          </a:solidFill>
          <a:ln/>
        </p:spPr>
      </p:sp>
      <p:sp>
        <p:nvSpPr>
          <p:cNvPr id="17" name="Text 14"/>
          <p:cNvSpPr/>
          <p:nvPr/>
        </p:nvSpPr>
        <p:spPr>
          <a:xfrm>
            <a:off x="6409968" y="6156127"/>
            <a:ext cx="182761" cy="304562"/>
          </a:xfrm>
          <a:prstGeom prst="rect">
            <a:avLst/>
          </a:prstGeom>
          <a:noFill/>
          <a:ln/>
        </p:spPr>
        <p:txBody>
          <a:bodyPr wrap="none" lIns="0" tIns="0" rIns="0" bIns="0" rtlCol="0" anchor="t"/>
          <a:lstStyle/>
          <a:p>
            <a:pPr marL="0" indent="0" algn="ctr">
              <a:lnSpc>
                <a:spcPts val="2350"/>
              </a:lnSpc>
              <a:buNone/>
            </a:pPr>
            <a:r>
              <a:rPr lang="en-US" sz="2350" dirty="0">
                <a:solidFill>
                  <a:srgbClr val="D4D4D1"/>
                </a:solidFill>
                <a:latin typeface="IBM Plex Sans Medium" pitchFamily="34" charset="0"/>
                <a:ea typeface="IBM Plex Sans Medium" pitchFamily="34" charset="-122"/>
                <a:cs typeface="IBM Plex Sans Medium" pitchFamily="34" charset="-120"/>
              </a:rPr>
              <a:t>3</a:t>
            </a:r>
            <a:endParaRPr lang="en-US" sz="2350" dirty="0"/>
          </a:p>
        </p:txBody>
      </p:sp>
      <p:sp>
        <p:nvSpPr>
          <p:cNvPr id="18" name="Text 15"/>
          <p:cNvSpPr/>
          <p:nvPr/>
        </p:nvSpPr>
        <p:spPr>
          <a:xfrm>
            <a:off x="7617976" y="6054685"/>
            <a:ext cx="2537817" cy="317302"/>
          </a:xfrm>
          <a:prstGeom prst="rect">
            <a:avLst/>
          </a:prstGeom>
          <a:noFill/>
          <a:ln/>
        </p:spPr>
        <p:txBody>
          <a:bodyPr wrap="none" lIns="0" tIns="0" rIns="0" bIns="0" rtlCol="0" anchor="t"/>
          <a:lstStyle/>
          <a:p>
            <a:pPr marL="0" indent="0" algn="l">
              <a:lnSpc>
                <a:spcPts val="2450"/>
              </a:lnSpc>
              <a:buNone/>
            </a:pPr>
            <a:r>
              <a:rPr lang="en-US" sz="1950" dirty="0">
                <a:solidFill>
                  <a:srgbClr val="D4D4D1"/>
                </a:solidFill>
                <a:latin typeface="IBM Plex Sans Medium" pitchFamily="34" charset="0"/>
                <a:ea typeface="IBM Plex Sans Medium" pitchFamily="34" charset="-122"/>
                <a:cs typeface="IBM Plex Sans Medium" pitchFamily="34" charset="-120"/>
              </a:rPr>
              <a:t>Geometry</a:t>
            </a:r>
            <a:endParaRPr lang="en-US" sz="1950" dirty="0"/>
          </a:p>
        </p:txBody>
      </p:sp>
      <p:sp>
        <p:nvSpPr>
          <p:cNvPr id="19" name="Text 16"/>
          <p:cNvSpPr/>
          <p:nvPr/>
        </p:nvSpPr>
        <p:spPr>
          <a:xfrm>
            <a:off x="7617976" y="6493788"/>
            <a:ext cx="6301859" cy="974408"/>
          </a:xfrm>
          <a:prstGeom prst="rect">
            <a:avLst/>
          </a:prstGeom>
          <a:noFill/>
          <a:ln/>
        </p:spPr>
        <p:txBody>
          <a:bodyPr wrap="square" lIns="0" tIns="0" rIns="0" bIns="0" rtlCol="0" anchor="t"/>
          <a:lstStyle/>
          <a:p>
            <a:pPr marL="0" indent="0" algn="l">
              <a:lnSpc>
                <a:spcPts val="2550"/>
              </a:lnSpc>
              <a:buNone/>
            </a:pPr>
            <a:r>
              <a:rPr lang="en-US" sz="1550" dirty="0">
                <a:solidFill>
                  <a:srgbClr val="D4D4D1"/>
                </a:solidFill>
                <a:latin typeface="Roboto" pitchFamily="34" charset="0"/>
                <a:ea typeface="Roboto" pitchFamily="34" charset="-122"/>
                <a:cs typeface="Roboto" pitchFamily="34" charset="-120"/>
              </a:rPr>
              <a:t>Word problems that involve the application of geometric principles, such as calculating area, volume, or determining the properties of shapes.</a:t>
            </a:r>
            <a:endParaRPr lang="en-US" sz="1550" dirty="0"/>
          </a:p>
        </p:txBody>
      </p:sp>
      <p:pic>
        <p:nvPicPr>
          <p:cNvPr id="21" name="Picture 20">
            <a:extLst>
              <a:ext uri="{FF2B5EF4-FFF2-40B4-BE49-F238E27FC236}">
                <a16:creationId xmlns:a16="http://schemas.microsoft.com/office/drawing/2014/main" id="{D75193C4-3BE2-4A3F-98E1-B16D2EEF9108}"/>
              </a:ext>
            </a:extLst>
          </p:cNvPr>
          <p:cNvPicPr>
            <a:picLocks noChangeAspect="1"/>
          </p:cNvPicPr>
          <p:nvPr/>
        </p:nvPicPr>
        <p:blipFill>
          <a:blip r:embed="rId4"/>
          <a:stretch>
            <a:fillRect/>
          </a:stretch>
        </p:blipFill>
        <p:spPr>
          <a:xfrm>
            <a:off x="11831220" y="7589997"/>
            <a:ext cx="2724530" cy="60968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595324"/>
          </a:xfrm>
          <a:prstGeom prst="rect">
            <a:avLst/>
          </a:prstGeom>
        </p:spPr>
      </p:pic>
      <p:sp>
        <p:nvSpPr>
          <p:cNvPr id="3" name="Text 0"/>
          <p:cNvSpPr/>
          <p:nvPr/>
        </p:nvSpPr>
        <p:spPr>
          <a:xfrm>
            <a:off x="726638" y="3300174"/>
            <a:ext cx="8833366" cy="648891"/>
          </a:xfrm>
          <a:prstGeom prst="rect">
            <a:avLst/>
          </a:prstGeom>
          <a:noFill/>
          <a:ln/>
        </p:spPr>
        <p:txBody>
          <a:bodyPr wrap="none" lIns="0" tIns="0" rIns="0" bIns="0" rtlCol="0" anchor="t"/>
          <a:lstStyle/>
          <a:p>
            <a:pPr marL="0" indent="0">
              <a:lnSpc>
                <a:spcPts val="5100"/>
              </a:lnSpc>
              <a:buNone/>
            </a:pPr>
            <a:r>
              <a:rPr lang="en-US" sz="4050" dirty="0">
                <a:solidFill>
                  <a:srgbClr val="F3F3F2"/>
                </a:solidFill>
                <a:latin typeface="IBM Plex Sans Medium" pitchFamily="34" charset="0"/>
                <a:ea typeface="IBM Plex Sans Medium" pitchFamily="34" charset="-122"/>
                <a:cs typeface="IBM Plex Sans Medium" pitchFamily="34" charset="-120"/>
              </a:rPr>
              <a:t>Strategies for Solving Word Problems</a:t>
            </a:r>
            <a:endParaRPr lang="en-US" sz="4050" dirty="0"/>
          </a:p>
        </p:txBody>
      </p:sp>
      <p:sp>
        <p:nvSpPr>
          <p:cNvPr id="4" name="Shape 1"/>
          <p:cNvSpPr/>
          <p:nvPr/>
        </p:nvSpPr>
        <p:spPr>
          <a:xfrm>
            <a:off x="726638" y="4260413"/>
            <a:ext cx="6484858" cy="1528405"/>
          </a:xfrm>
          <a:prstGeom prst="roundRect">
            <a:avLst>
              <a:gd name="adj" fmla="val 2038"/>
            </a:avLst>
          </a:prstGeom>
          <a:solidFill>
            <a:srgbClr val="484B51"/>
          </a:solidFill>
          <a:ln/>
        </p:spPr>
      </p:sp>
      <p:sp>
        <p:nvSpPr>
          <p:cNvPr id="5" name="Text 2"/>
          <p:cNvSpPr/>
          <p:nvPr/>
        </p:nvSpPr>
        <p:spPr>
          <a:xfrm>
            <a:off x="934164" y="4467939"/>
            <a:ext cx="2910126" cy="324445"/>
          </a:xfrm>
          <a:prstGeom prst="rect">
            <a:avLst/>
          </a:prstGeom>
          <a:noFill/>
          <a:ln/>
        </p:spPr>
        <p:txBody>
          <a:bodyPr wrap="none" lIns="0" tIns="0" rIns="0" bIns="0" rtlCol="0" anchor="t"/>
          <a:lstStyle/>
          <a:p>
            <a:pPr marL="0" indent="0">
              <a:lnSpc>
                <a:spcPts val="2550"/>
              </a:lnSpc>
              <a:buNone/>
            </a:pPr>
            <a:r>
              <a:rPr lang="en-US" sz="2000" dirty="0">
                <a:solidFill>
                  <a:srgbClr val="D4D4D1"/>
                </a:solidFill>
                <a:latin typeface="IBM Plex Sans Medium" pitchFamily="34" charset="0"/>
                <a:ea typeface="IBM Plex Sans Medium" pitchFamily="34" charset="-122"/>
                <a:cs typeface="IBM Plex Sans Medium" pitchFamily="34" charset="-120"/>
              </a:rPr>
              <a:t>Understand the Problem</a:t>
            </a:r>
            <a:endParaRPr lang="en-US" sz="2000" dirty="0"/>
          </a:p>
        </p:txBody>
      </p:sp>
      <p:sp>
        <p:nvSpPr>
          <p:cNvPr id="6" name="Text 3"/>
          <p:cNvSpPr/>
          <p:nvPr/>
        </p:nvSpPr>
        <p:spPr>
          <a:xfrm>
            <a:off x="934164" y="4916924"/>
            <a:ext cx="6069806" cy="664369"/>
          </a:xfrm>
          <a:prstGeom prst="rect">
            <a:avLst/>
          </a:prstGeom>
          <a:noFill/>
          <a:ln/>
        </p:spPr>
        <p:txBody>
          <a:bodyPr wrap="square" lIns="0" tIns="0" rIns="0" bIns="0" rtlCol="0" anchor="t"/>
          <a:lstStyle/>
          <a:p>
            <a:pPr marL="0" indent="0">
              <a:lnSpc>
                <a:spcPts val="2600"/>
              </a:lnSpc>
              <a:buNone/>
            </a:pPr>
            <a:r>
              <a:rPr lang="en-US" sz="1600" dirty="0">
                <a:solidFill>
                  <a:srgbClr val="D4D4D1"/>
                </a:solidFill>
                <a:latin typeface="Roboto" pitchFamily="34" charset="0"/>
                <a:ea typeface="Roboto" pitchFamily="34" charset="-122"/>
                <a:cs typeface="Roboto" pitchFamily="34" charset="-120"/>
              </a:rPr>
              <a:t>Carefully read the problem statement, identify the key information, and determine the goal or the question being asked.</a:t>
            </a:r>
            <a:endParaRPr lang="en-US" sz="1600" dirty="0"/>
          </a:p>
        </p:txBody>
      </p:sp>
      <p:sp>
        <p:nvSpPr>
          <p:cNvPr id="7" name="Shape 4"/>
          <p:cNvSpPr/>
          <p:nvPr/>
        </p:nvSpPr>
        <p:spPr>
          <a:xfrm>
            <a:off x="7419023" y="4260413"/>
            <a:ext cx="6484858" cy="1528405"/>
          </a:xfrm>
          <a:prstGeom prst="roundRect">
            <a:avLst>
              <a:gd name="adj" fmla="val 2038"/>
            </a:avLst>
          </a:prstGeom>
          <a:solidFill>
            <a:srgbClr val="484B51"/>
          </a:solidFill>
          <a:ln/>
        </p:spPr>
      </p:sp>
      <p:sp>
        <p:nvSpPr>
          <p:cNvPr id="8" name="Text 5"/>
          <p:cNvSpPr/>
          <p:nvPr/>
        </p:nvSpPr>
        <p:spPr>
          <a:xfrm>
            <a:off x="7626548" y="4467939"/>
            <a:ext cx="2595324" cy="324445"/>
          </a:xfrm>
          <a:prstGeom prst="rect">
            <a:avLst/>
          </a:prstGeom>
          <a:noFill/>
          <a:ln/>
        </p:spPr>
        <p:txBody>
          <a:bodyPr wrap="none" lIns="0" tIns="0" rIns="0" bIns="0" rtlCol="0" anchor="t"/>
          <a:lstStyle/>
          <a:p>
            <a:pPr marL="0" indent="0">
              <a:lnSpc>
                <a:spcPts val="2550"/>
              </a:lnSpc>
              <a:buNone/>
            </a:pPr>
            <a:r>
              <a:rPr lang="en-US" sz="2000" dirty="0">
                <a:solidFill>
                  <a:srgbClr val="D4D4D1"/>
                </a:solidFill>
                <a:latin typeface="IBM Plex Sans Medium" pitchFamily="34" charset="0"/>
                <a:ea typeface="IBM Plex Sans Medium" pitchFamily="34" charset="-122"/>
                <a:cs typeface="IBM Plex Sans Medium" pitchFamily="34" charset="-120"/>
              </a:rPr>
              <a:t>Translate to Math</a:t>
            </a:r>
            <a:endParaRPr lang="en-US" sz="2000" dirty="0"/>
          </a:p>
        </p:txBody>
      </p:sp>
      <p:sp>
        <p:nvSpPr>
          <p:cNvPr id="9" name="Text 6"/>
          <p:cNvSpPr/>
          <p:nvPr/>
        </p:nvSpPr>
        <p:spPr>
          <a:xfrm>
            <a:off x="7626548" y="4916924"/>
            <a:ext cx="6069806" cy="664369"/>
          </a:xfrm>
          <a:prstGeom prst="rect">
            <a:avLst/>
          </a:prstGeom>
          <a:noFill/>
          <a:ln/>
        </p:spPr>
        <p:txBody>
          <a:bodyPr wrap="square" lIns="0" tIns="0" rIns="0" bIns="0" rtlCol="0" anchor="t"/>
          <a:lstStyle/>
          <a:p>
            <a:pPr marL="0" indent="0">
              <a:lnSpc>
                <a:spcPts val="2600"/>
              </a:lnSpc>
              <a:buNone/>
            </a:pPr>
            <a:r>
              <a:rPr lang="en-US" sz="1600" dirty="0">
                <a:solidFill>
                  <a:srgbClr val="D4D4D1"/>
                </a:solidFill>
                <a:latin typeface="Roboto" pitchFamily="34" charset="0"/>
                <a:ea typeface="Roboto" pitchFamily="34" charset="-122"/>
                <a:cs typeface="Roboto" pitchFamily="34" charset="-120"/>
              </a:rPr>
              <a:t>Represent the problem using mathematical expressions, equations, or diagrams, based on the information provided.</a:t>
            </a:r>
            <a:endParaRPr lang="en-US" sz="1600" dirty="0"/>
          </a:p>
        </p:txBody>
      </p:sp>
      <p:sp>
        <p:nvSpPr>
          <p:cNvPr id="10" name="Shape 7"/>
          <p:cNvSpPr/>
          <p:nvPr/>
        </p:nvSpPr>
        <p:spPr>
          <a:xfrm>
            <a:off x="726638" y="5996345"/>
            <a:ext cx="6484858" cy="1528405"/>
          </a:xfrm>
          <a:prstGeom prst="roundRect">
            <a:avLst>
              <a:gd name="adj" fmla="val 2038"/>
            </a:avLst>
          </a:prstGeom>
          <a:solidFill>
            <a:srgbClr val="484B51"/>
          </a:solidFill>
          <a:ln/>
        </p:spPr>
      </p:sp>
      <p:sp>
        <p:nvSpPr>
          <p:cNvPr id="11" name="Text 8"/>
          <p:cNvSpPr/>
          <p:nvPr/>
        </p:nvSpPr>
        <p:spPr>
          <a:xfrm>
            <a:off x="934164" y="6203871"/>
            <a:ext cx="2595324" cy="324445"/>
          </a:xfrm>
          <a:prstGeom prst="rect">
            <a:avLst/>
          </a:prstGeom>
          <a:noFill/>
          <a:ln/>
        </p:spPr>
        <p:txBody>
          <a:bodyPr wrap="none" lIns="0" tIns="0" rIns="0" bIns="0" rtlCol="0" anchor="t"/>
          <a:lstStyle/>
          <a:p>
            <a:pPr marL="0" indent="0">
              <a:lnSpc>
                <a:spcPts val="2550"/>
              </a:lnSpc>
              <a:buNone/>
            </a:pPr>
            <a:r>
              <a:rPr lang="en-US" sz="2000" dirty="0">
                <a:solidFill>
                  <a:srgbClr val="D4D4D1"/>
                </a:solidFill>
                <a:latin typeface="IBM Plex Sans Medium" pitchFamily="34" charset="0"/>
                <a:ea typeface="IBM Plex Sans Medium" pitchFamily="34" charset="-122"/>
                <a:cs typeface="IBM Plex Sans Medium" pitchFamily="34" charset="-120"/>
              </a:rPr>
              <a:t>Develop a Plan</a:t>
            </a:r>
            <a:endParaRPr lang="en-US" sz="2000" dirty="0"/>
          </a:p>
        </p:txBody>
      </p:sp>
      <p:sp>
        <p:nvSpPr>
          <p:cNvPr id="12" name="Text 9"/>
          <p:cNvSpPr/>
          <p:nvPr/>
        </p:nvSpPr>
        <p:spPr>
          <a:xfrm>
            <a:off x="934164" y="6652855"/>
            <a:ext cx="6069806" cy="664369"/>
          </a:xfrm>
          <a:prstGeom prst="rect">
            <a:avLst/>
          </a:prstGeom>
          <a:noFill/>
          <a:ln/>
        </p:spPr>
        <p:txBody>
          <a:bodyPr wrap="square" lIns="0" tIns="0" rIns="0" bIns="0" rtlCol="0" anchor="t"/>
          <a:lstStyle/>
          <a:p>
            <a:pPr marL="0" indent="0">
              <a:lnSpc>
                <a:spcPts val="2600"/>
              </a:lnSpc>
              <a:buNone/>
            </a:pPr>
            <a:r>
              <a:rPr lang="en-US" sz="1600" dirty="0">
                <a:solidFill>
                  <a:srgbClr val="D4D4D1"/>
                </a:solidFill>
                <a:latin typeface="Roboto" pitchFamily="34" charset="0"/>
                <a:ea typeface="Roboto" pitchFamily="34" charset="-122"/>
                <a:cs typeface="Roboto" pitchFamily="34" charset="-120"/>
              </a:rPr>
              <a:t>Devise a step-by-step strategy to solve the problem, considering the appropriate mathematical operations and concepts to apply.</a:t>
            </a:r>
            <a:endParaRPr lang="en-US" sz="1600" dirty="0"/>
          </a:p>
        </p:txBody>
      </p:sp>
      <p:sp>
        <p:nvSpPr>
          <p:cNvPr id="13" name="Shape 10"/>
          <p:cNvSpPr/>
          <p:nvPr/>
        </p:nvSpPr>
        <p:spPr>
          <a:xfrm>
            <a:off x="7419023" y="5996345"/>
            <a:ext cx="6484858" cy="1528405"/>
          </a:xfrm>
          <a:prstGeom prst="roundRect">
            <a:avLst>
              <a:gd name="adj" fmla="val 2038"/>
            </a:avLst>
          </a:prstGeom>
          <a:solidFill>
            <a:srgbClr val="484B51"/>
          </a:solidFill>
          <a:ln/>
        </p:spPr>
      </p:sp>
      <p:sp>
        <p:nvSpPr>
          <p:cNvPr id="14" name="Text 11"/>
          <p:cNvSpPr/>
          <p:nvPr/>
        </p:nvSpPr>
        <p:spPr>
          <a:xfrm>
            <a:off x="7626548" y="6203871"/>
            <a:ext cx="2595324" cy="324445"/>
          </a:xfrm>
          <a:prstGeom prst="rect">
            <a:avLst/>
          </a:prstGeom>
          <a:noFill/>
          <a:ln/>
        </p:spPr>
        <p:txBody>
          <a:bodyPr wrap="none" lIns="0" tIns="0" rIns="0" bIns="0" rtlCol="0" anchor="t"/>
          <a:lstStyle/>
          <a:p>
            <a:pPr marL="0" indent="0">
              <a:lnSpc>
                <a:spcPts val="2550"/>
              </a:lnSpc>
              <a:buNone/>
            </a:pPr>
            <a:r>
              <a:rPr lang="en-US" sz="2000" dirty="0">
                <a:solidFill>
                  <a:srgbClr val="D4D4D1"/>
                </a:solidFill>
                <a:latin typeface="IBM Plex Sans Medium" pitchFamily="34" charset="0"/>
                <a:ea typeface="IBM Plex Sans Medium" pitchFamily="34" charset="-122"/>
                <a:cs typeface="IBM Plex Sans Medium" pitchFamily="34" charset="-120"/>
              </a:rPr>
              <a:t>Execute the Plan</a:t>
            </a:r>
            <a:endParaRPr lang="en-US" sz="2000" dirty="0"/>
          </a:p>
        </p:txBody>
      </p:sp>
      <p:sp>
        <p:nvSpPr>
          <p:cNvPr id="15" name="Text 12"/>
          <p:cNvSpPr/>
          <p:nvPr/>
        </p:nvSpPr>
        <p:spPr>
          <a:xfrm>
            <a:off x="7626548" y="6652855"/>
            <a:ext cx="6069806" cy="664369"/>
          </a:xfrm>
          <a:prstGeom prst="rect">
            <a:avLst/>
          </a:prstGeom>
          <a:noFill/>
          <a:ln/>
        </p:spPr>
        <p:txBody>
          <a:bodyPr wrap="square" lIns="0" tIns="0" rIns="0" bIns="0" rtlCol="0" anchor="t"/>
          <a:lstStyle/>
          <a:p>
            <a:pPr marL="0" indent="0">
              <a:lnSpc>
                <a:spcPts val="2600"/>
              </a:lnSpc>
              <a:buNone/>
            </a:pPr>
            <a:r>
              <a:rPr lang="en-US" sz="1600" dirty="0">
                <a:solidFill>
                  <a:srgbClr val="D4D4D1"/>
                </a:solidFill>
                <a:latin typeface="Roboto" pitchFamily="34" charset="0"/>
                <a:ea typeface="Roboto" pitchFamily="34" charset="-122"/>
                <a:cs typeface="Roboto" pitchFamily="34" charset="-120"/>
              </a:rPr>
              <a:t>Carefully carry out the steps of the solution, showing all the necessary work and ensuring the accuracy of the calculations.</a:t>
            </a:r>
            <a:endParaRPr lang="en-US" sz="1600" dirty="0"/>
          </a:p>
        </p:txBody>
      </p:sp>
      <p:pic>
        <p:nvPicPr>
          <p:cNvPr id="17" name="Picture 16">
            <a:extLst>
              <a:ext uri="{FF2B5EF4-FFF2-40B4-BE49-F238E27FC236}">
                <a16:creationId xmlns:a16="http://schemas.microsoft.com/office/drawing/2014/main" id="{B41D8DDF-FB6F-48AB-A6CA-6A2D211A60B5}"/>
              </a:ext>
            </a:extLst>
          </p:cNvPr>
          <p:cNvPicPr>
            <a:picLocks noChangeAspect="1"/>
          </p:cNvPicPr>
          <p:nvPr/>
        </p:nvPicPr>
        <p:blipFill>
          <a:blip r:embed="rId4"/>
          <a:stretch>
            <a:fillRect/>
          </a:stretch>
        </p:blipFill>
        <p:spPr>
          <a:xfrm>
            <a:off x="11811125" y="7571575"/>
            <a:ext cx="2724530" cy="60968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569000" y="447080"/>
            <a:ext cx="9251633" cy="508040"/>
          </a:xfrm>
          <a:prstGeom prst="rect">
            <a:avLst/>
          </a:prstGeom>
          <a:noFill/>
          <a:ln/>
        </p:spPr>
        <p:txBody>
          <a:bodyPr wrap="none" lIns="0" tIns="0" rIns="0" bIns="0" rtlCol="0" anchor="t"/>
          <a:lstStyle/>
          <a:p>
            <a:pPr marL="0" indent="0">
              <a:lnSpc>
                <a:spcPts val="4000"/>
              </a:lnSpc>
              <a:buNone/>
            </a:pPr>
            <a:r>
              <a:rPr lang="en-US" sz="3200" dirty="0">
                <a:solidFill>
                  <a:srgbClr val="F3F3F2"/>
                </a:solidFill>
                <a:latin typeface="IBM Plex Sans Medium" pitchFamily="34" charset="0"/>
                <a:ea typeface="IBM Plex Sans Medium" pitchFamily="34" charset="-122"/>
                <a:cs typeface="IBM Plex Sans Medium" pitchFamily="34" charset="-120"/>
              </a:rPr>
              <a:t>Step-by-Step Approach to Solving Word Problems</a:t>
            </a:r>
            <a:endParaRPr lang="en-US" sz="3200" dirty="0"/>
          </a:p>
        </p:txBody>
      </p:sp>
      <p:pic>
        <p:nvPicPr>
          <p:cNvPr id="3" name="Image 0" descr="preencoded.png"/>
          <p:cNvPicPr>
            <a:picLocks noChangeAspect="1"/>
          </p:cNvPicPr>
          <p:nvPr/>
        </p:nvPicPr>
        <p:blipFill>
          <a:blip r:embed="rId3"/>
          <a:stretch>
            <a:fillRect/>
          </a:stretch>
        </p:blipFill>
        <p:spPr>
          <a:xfrm>
            <a:off x="569000" y="1280279"/>
            <a:ext cx="812959" cy="1300758"/>
          </a:xfrm>
          <a:prstGeom prst="rect">
            <a:avLst/>
          </a:prstGeom>
        </p:spPr>
      </p:pic>
      <p:sp>
        <p:nvSpPr>
          <p:cNvPr id="4" name="Text 1"/>
          <p:cNvSpPr/>
          <p:nvPr/>
        </p:nvSpPr>
        <p:spPr>
          <a:xfrm>
            <a:off x="1625798" y="1442799"/>
            <a:ext cx="2032516" cy="253960"/>
          </a:xfrm>
          <a:prstGeom prst="rect">
            <a:avLst/>
          </a:prstGeom>
          <a:noFill/>
          <a:ln/>
        </p:spPr>
        <p:txBody>
          <a:bodyPr wrap="none" lIns="0" tIns="0" rIns="0" bIns="0" rtlCol="0" anchor="t"/>
          <a:lstStyle/>
          <a:p>
            <a:pPr marL="0" indent="0" algn="l">
              <a:lnSpc>
                <a:spcPts val="2000"/>
              </a:lnSpc>
              <a:buNone/>
            </a:pPr>
            <a:r>
              <a:rPr lang="en-US" sz="1600" dirty="0">
                <a:solidFill>
                  <a:srgbClr val="D4D4D1"/>
                </a:solidFill>
                <a:latin typeface="IBM Plex Sans Medium" pitchFamily="34" charset="0"/>
                <a:ea typeface="IBM Plex Sans Medium" pitchFamily="34" charset="-122"/>
                <a:cs typeface="IBM Plex Sans Medium" pitchFamily="34" charset="-120"/>
              </a:rPr>
              <a:t>Read and Understand</a:t>
            </a:r>
            <a:endParaRPr lang="en-US" sz="1600" dirty="0"/>
          </a:p>
        </p:txBody>
      </p:sp>
      <p:sp>
        <p:nvSpPr>
          <p:cNvPr id="5" name="Text 2"/>
          <p:cNvSpPr/>
          <p:nvPr/>
        </p:nvSpPr>
        <p:spPr>
          <a:xfrm>
            <a:off x="1625798" y="1794272"/>
            <a:ext cx="12435602" cy="260152"/>
          </a:xfrm>
          <a:prstGeom prst="rect">
            <a:avLst/>
          </a:prstGeom>
          <a:noFill/>
          <a:ln/>
        </p:spPr>
        <p:txBody>
          <a:bodyPr wrap="none" lIns="0" tIns="0" rIns="0" bIns="0" rtlCol="0" anchor="t"/>
          <a:lstStyle/>
          <a:p>
            <a:pPr marL="0" indent="0" algn="l">
              <a:lnSpc>
                <a:spcPts val="2000"/>
              </a:lnSpc>
              <a:buNone/>
            </a:pPr>
            <a:r>
              <a:rPr lang="en-US" sz="1250" dirty="0">
                <a:solidFill>
                  <a:srgbClr val="D4D4D1"/>
                </a:solidFill>
                <a:latin typeface="Roboto" pitchFamily="34" charset="0"/>
                <a:ea typeface="Roboto" pitchFamily="34" charset="-122"/>
                <a:cs typeface="Roboto" pitchFamily="34" charset="-120"/>
              </a:rPr>
              <a:t>Carefully read the problem statement, identify the key information, and determine the goal or the question being asked.</a:t>
            </a:r>
            <a:endParaRPr lang="en-US" sz="1250" dirty="0"/>
          </a:p>
        </p:txBody>
      </p:sp>
      <p:pic>
        <p:nvPicPr>
          <p:cNvPr id="6" name="Image 1" descr="preencoded.png"/>
          <p:cNvPicPr>
            <a:picLocks noChangeAspect="1"/>
          </p:cNvPicPr>
          <p:nvPr/>
        </p:nvPicPr>
        <p:blipFill>
          <a:blip r:embed="rId4"/>
          <a:stretch>
            <a:fillRect/>
          </a:stretch>
        </p:blipFill>
        <p:spPr>
          <a:xfrm>
            <a:off x="569000" y="2581037"/>
            <a:ext cx="812959" cy="1300758"/>
          </a:xfrm>
          <a:prstGeom prst="rect">
            <a:avLst/>
          </a:prstGeom>
        </p:spPr>
      </p:pic>
      <p:sp>
        <p:nvSpPr>
          <p:cNvPr id="7" name="Text 3"/>
          <p:cNvSpPr/>
          <p:nvPr/>
        </p:nvSpPr>
        <p:spPr>
          <a:xfrm>
            <a:off x="1625798" y="2743557"/>
            <a:ext cx="3117533" cy="253960"/>
          </a:xfrm>
          <a:prstGeom prst="rect">
            <a:avLst/>
          </a:prstGeom>
          <a:noFill/>
          <a:ln/>
        </p:spPr>
        <p:txBody>
          <a:bodyPr wrap="none" lIns="0" tIns="0" rIns="0" bIns="0" rtlCol="0" anchor="t"/>
          <a:lstStyle/>
          <a:p>
            <a:pPr marL="0" indent="0" algn="l">
              <a:lnSpc>
                <a:spcPts val="2000"/>
              </a:lnSpc>
              <a:buNone/>
            </a:pPr>
            <a:r>
              <a:rPr lang="en-US" sz="1600" dirty="0">
                <a:solidFill>
                  <a:srgbClr val="D4D4D1"/>
                </a:solidFill>
                <a:latin typeface="IBM Plex Sans Medium" pitchFamily="34" charset="0"/>
                <a:ea typeface="IBM Plex Sans Medium" pitchFamily="34" charset="-122"/>
                <a:cs typeface="IBM Plex Sans Medium" pitchFamily="34" charset="-120"/>
              </a:rPr>
              <a:t>Identify the Relevant Information</a:t>
            </a:r>
            <a:endParaRPr lang="en-US" sz="1600" dirty="0"/>
          </a:p>
        </p:txBody>
      </p:sp>
      <p:sp>
        <p:nvSpPr>
          <p:cNvPr id="8" name="Text 4"/>
          <p:cNvSpPr/>
          <p:nvPr/>
        </p:nvSpPr>
        <p:spPr>
          <a:xfrm>
            <a:off x="1625798" y="3095030"/>
            <a:ext cx="12435602" cy="260152"/>
          </a:xfrm>
          <a:prstGeom prst="rect">
            <a:avLst/>
          </a:prstGeom>
          <a:noFill/>
          <a:ln/>
        </p:spPr>
        <p:txBody>
          <a:bodyPr wrap="none" lIns="0" tIns="0" rIns="0" bIns="0" rtlCol="0" anchor="t"/>
          <a:lstStyle/>
          <a:p>
            <a:pPr marL="0" indent="0" algn="l">
              <a:lnSpc>
                <a:spcPts val="2000"/>
              </a:lnSpc>
              <a:buNone/>
            </a:pPr>
            <a:r>
              <a:rPr lang="en-US" sz="1250" dirty="0">
                <a:solidFill>
                  <a:srgbClr val="D4D4D1"/>
                </a:solidFill>
                <a:latin typeface="Roboto" pitchFamily="34" charset="0"/>
                <a:ea typeface="Roboto" pitchFamily="34" charset="-122"/>
                <a:cs typeface="Roboto" pitchFamily="34" charset="-120"/>
              </a:rPr>
              <a:t>Analyze the problem and extract the necessary data, such as quantities, units, and relationships between the given information.</a:t>
            </a:r>
            <a:endParaRPr lang="en-US" sz="1250" dirty="0"/>
          </a:p>
        </p:txBody>
      </p:sp>
      <p:pic>
        <p:nvPicPr>
          <p:cNvPr id="9" name="Image 2" descr="preencoded.png"/>
          <p:cNvPicPr>
            <a:picLocks noChangeAspect="1"/>
          </p:cNvPicPr>
          <p:nvPr/>
        </p:nvPicPr>
        <p:blipFill>
          <a:blip r:embed="rId5"/>
          <a:stretch>
            <a:fillRect/>
          </a:stretch>
        </p:blipFill>
        <p:spPr>
          <a:xfrm>
            <a:off x="569000" y="3881795"/>
            <a:ext cx="812959" cy="1300758"/>
          </a:xfrm>
          <a:prstGeom prst="rect">
            <a:avLst/>
          </a:prstGeom>
        </p:spPr>
      </p:pic>
      <p:sp>
        <p:nvSpPr>
          <p:cNvPr id="10" name="Text 5"/>
          <p:cNvSpPr/>
          <p:nvPr/>
        </p:nvSpPr>
        <p:spPr>
          <a:xfrm>
            <a:off x="1625798" y="4044315"/>
            <a:ext cx="2032516" cy="253960"/>
          </a:xfrm>
          <a:prstGeom prst="rect">
            <a:avLst/>
          </a:prstGeom>
          <a:noFill/>
          <a:ln/>
        </p:spPr>
        <p:txBody>
          <a:bodyPr wrap="none" lIns="0" tIns="0" rIns="0" bIns="0" rtlCol="0" anchor="t"/>
          <a:lstStyle/>
          <a:p>
            <a:pPr marL="0" indent="0" algn="l">
              <a:lnSpc>
                <a:spcPts val="2000"/>
              </a:lnSpc>
              <a:buNone/>
            </a:pPr>
            <a:r>
              <a:rPr lang="en-US" sz="1600" dirty="0">
                <a:solidFill>
                  <a:srgbClr val="D4D4D1"/>
                </a:solidFill>
                <a:latin typeface="IBM Plex Sans Medium" pitchFamily="34" charset="0"/>
                <a:ea typeface="IBM Plex Sans Medium" pitchFamily="34" charset="-122"/>
                <a:cs typeface="IBM Plex Sans Medium" pitchFamily="34" charset="-120"/>
              </a:rPr>
              <a:t>Develop a Plan</a:t>
            </a:r>
            <a:endParaRPr lang="en-US" sz="1600" dirty="0"/>
          </a:p>
        </p:txBody>
      </p:sp>
      <p:sp>
        <p:nvSpPr>
          <p:cNvPr id="11" name="Text 6"/>
          <p:cNvSpPr/>
          <p:nvPr/>
        </p:nvSpPr>
        <p:spPr>
          <a:xfrm>
            <a:off x="1625798" y="4395788"/>
            <a:ext cx="12435602" cy="260152"/>
          </a:xfrm>
          <a:prstGeom prst="rect">
            <a:avLst/>
          </a:prstGeom>
          <a:noFill/>
          <a:ln/>
        </p:spPr>
        <p:txBody>
          <a:bodyPr wrap="none" lIns="0" tIns="0" rIns="0" bIns="0" rtlCol="0" anchor="t"/>
          <a:lstStyle/>
          <a:p>
            <a:pPr marL="0" indent="0" algn="l">
              <a:lnSpc>
                <a:spcPts val="2000"/>
              </a:lnSpc>
              <a:buNone/>
            </a:pPr>
            <a:r>
              <a:rPr lang="en-US" sz="1250" dirty="0">
                <a:solidFill>
                  <a:srgbClr val="D4D4D1"/>
                </a:solidFill>
                <a:latin typeface="Roboto" pitchFamily="34" charset="0"/>
                <a:ea typeface="Roboto" pitchFamily="34" charset="-122"/>
                <a:cs typeface="Roboto" pitchFamily="34" charset="-120"/>
              </a:rPr>
              <a:t>Determine the appropriate mathematical operations and concepts to apply, and outline the steps to solve the problem.</a:t>
            </a:r>
            <a:endParaRPr lang="en-US" sz="1250" dirty="0"/>
          </a:p>
        </p:txBody>
      </p:sp>
      <p:pic>
        <p:nvPicPr>
          <p:cNvPr id="12" name="Image 3" descr="preencoded.png"/>
          <p:cNvPicPr>
            <a:picLocks noChangeAspect="1"/>
          </p:cNvPicPr>
          <p:nvPr/>
        </p:nvPicPr>
        <p:blipFill>
          <a:blip r:embed="rId6"/>
          <a:stretch>
            <a:fillRect/>
          </a:stretch>
        </p:blipFill>
        <p:spPr>
          <a:xfrm>
            <a:off x="569000" y="5182553"/>
            <a:ext cx="812959" cy="1300758"/>
          </a:xfrm>
          <a:prstGeom prst="rect">
            <a:avLst/>
          </a:prstGeom>
        </p:spPr>
      </p:pic>
      <p:sp>
        <p:nvSpPr>
          <p:cNvPr id="13" name="Text 7"/>
          <p:cNvSpPr/>
          <p:nvPr/>
        </p:nvSpPr>
        <p:spPr>
          <a:xfrm>
            <a:off x="1625798" y="5345073"/>
            <a:ext cx="2059543" cy="253960"/>
          </a:xfrm>
          <a:prstGeom prst="rect">
            <a:avLst/>
          </a:prstGeom>
          <a:noFill/>
          <a:ln/>
        </p:spPr>
        <p:txBody>
          <a:bodyPr wrap="none" lIns="0" tIns="0" rIns="0" bIns="0" rtlCol="0" anchor="t"/>
          <a:lstStyle/>
          <a:p>
            <a:pPr marL="0" indent="0" algn="l">
              <a:lnSpc>
                <a:spcPts val="2000"/>
              </a:lnSpc>
              <a:buNone/>
            </a:pPr>
            <a:r>
              <a:rPr lang="en-US" sz="1600" dirty="0">
                <a:solidFill>
                  <a:srgbClr val="D4D4D1"/>
                </a:solidFill>
                <a:latin typeface="IBM Plex Sans Medium" pitchFamily="34" charset="0"/>
                <a:ea typeface="IBM Plex Sans Medium" pitchFamily="34" charset="-122"/>
                <a:cs typeface="IBM Plex Sans Medium" pitchFamily="34" charset="-120"/>
              </a:rPr>
              <a:t>Carry Out the Solution</a:t>
            </a:r>
            <a:endParaRPr lang="en-US" sz="1600" dirty="0"/>
          </a:p>
        </p:txBody>
      </p:sp>
      <p:sp>
        <p:nvSpPr>
          <p:cNvPr id="14" name="Text 8"/>
          <p:cNvSpPr/>
          <p:nvPr/>
        </p:nvSpPr>
        <p:spPr>
          <a:xfrm>
            <a:off x="1625798" y="5696545"/>
            <a:ext cx="12435602" cy="260152"/>
          </a:xfrm>
          <a:prstGeom prst="rect">
            <a:avLst/>
          </a:prstGeom>
          <a:noFill/>
          <a:ln/>
        </p:spPr>
        <p:txBody>
          <a:bodyPr wrap="none" lIns="0" tIns="0" rIns="0" bIns="0" rtlCol="0" anchor="t"/>
          <a:lstStyle/>
          <a:p>
            <a:pPr marL="0" indent="0" algn="l">
              <a:lnSpc>
                <a:spcPts val="2000"/>
              </a:lnSpc>
              <a:buNone/>
            </a:pPr>
            <a:r>
              <a:rPr lang="en-US" sz="1250" dirty="0">
                <a:solidFill>
                  <a:srgbClr val="D4D4D1"/>
                </a:solidFill>
                <a:latin typeface="Roboto" pitchFamily="34" charset="0"/>
                <a:ea typeface="Roboto" pitchFamily="34" charset="-122"/>
                <a:cs typeface="Roboto" pitchFamily="34" charset="-120"/>
              </a:rPr>
              <a:t>Carefully execute the planned steps, showing all the necessary work and ensuring the accuracy of the calculations.</a:t>
            </a:r>
            <a:endParaRPr lang="en-US" sz="1250" dirty="0"/>
          </a:p>
        </p:txBody>
      </p:sp>
      <p:pic>
        <p:nvPicPr>
          <p:cNvPr id="15" name="Image 4" descr="preencoded.png"/>
          <p:cNvPicPr>
            <a:picLocks noChangeAspect="1"/>
          </p:cNvPicPr>
          <p:nvPr/>
        </p:nvPicPr>
        <p:blipFill>
          <a:blip r:embed="rId7"/>
          <a:stretch>
            <a:fillRect/>
          </a:stretch>
        </p:blipFill>
        <p:spPr>
          <a:xfrm>
            <a:off x="569000" y="6483310"/>
            <a:ext cx="812959" cy="1300758"/>
          </a:xfrm>
          <a:prstGeom prst="rect">
            <a:avLst/>
          </a:prstGeom>
        </p:spPr>
      </p:pic>
      <p:sp>
        <p:nvSpPr>
          <p:cNvPr id="16" name="Text 9"/>
          <p:cNvSpPr/>
          <p:nvPr/>
        </p:nvSpPr>
        <p:spPr>
          <a:xfrm>
            <a:off x="1625798" y="6645831"/>
            <a:ext cx="2032516" cy="253960"/>
          </a:xfrm>
          <a:prstGeom prst="rect">
            <a:avLst/>
          </a:prstGeom>
          <a:noFill/>
          <a:ln/>
        </p:spPr>
        <p:txBody>
          <a:bodyPr wrap="none" lIns="0" tIns="0" rIns="0" bIns="0" rtlCol="0" anchor="t"/>
          <a:lstStyle/>
          <a:p>
            <a:pPr marL="0" indent="0" algn="l">
              <a:lnSpc>
                <a:spcPts val="2000"/>
              </a:lnSpc>
              <a:buNone/>
            </a:pPr>
            <a:r>
              <a:rPr lang="en-US" sz="1600" dirty="0">
                <a:solidFill>
                  <a:srgbClr val="D4D4D1"/>
                </a:solidFill>
                <a:latin typeface="IBM Plex Sans Medium" pitchFamily="34" charset="0"/>
                <a:ea typeface="IBM Plex Sans Medium" pitchFamily="34" charset="-122"/>
                <a:cs typeface="IBM Plex Sans Medium" pitchFamily="34" charset="-120"/>
              </a:rPr>
              <a:t>Verify the Solution</a:t>
            </a:r>
            <a:endParaRPr lang="en-US" sz="1600" dirty="0"/>
          </a:p>
        </p:txBody>
      </p:sp>
      <p:sp>
        <p:nvSpPr>
          <p:cNvPr id="17" name="Text 10"/>
          <p:cNvSpPr/>
          <p:nvPr/>
        </p:nvSpPr>
        <p:spPr>
          <a:xfrm>
            <a:off x="1625798" y="6997303"/>
            <a:ext cx="12435602" cy="260152"/>
          </a:xfrm>
          <a:prstGeom prst="rect">
            <a:avLst/>
          </a:prstGeom>
          <a:noFill/>
          <a:ln/>
        </p:spPr>
        <p:txBody>
          <a:bodyPr wrap="none" lIns="0" tIns="0" rIns="0" bIns="0" rtlCol="0" anchor="t"/>
          <a:lstStyle/>
          <a:p>
            <a:pPr marL="0" indent="0" algn="l">
              <a:lnSpc>
                <a:spcPts val="2000"/>
              </a:lnSpc>
              <a:buNone/>
            </a:pPr>
            <a:r>
              <a:rPr lang="en-US" sz="1250" dirty="0">
                <a:solidFill>
                  <a:srgbClr val="D4D4D1"/>
                </a:solidFill>
                <a:latin typeface="Roboto" pitchFamily="34" charset="0"/>
                <a:ea typeface="Roboto" pitchFamily="34" charset="-122"/>
                <a:cs typeface="Roboto" pitchFamily="34" charset="-120"/>
              </a:rPr>
              <a:t>Check the final answer to ensure it makes sense within the context of the problem and aligns with the original question.</a:t>
            </a:r>
            <a:endParaRPr lang="en-US" sz="1250" dirty="0"/>
          </a:p>
        </p:txBody>
      </p:sp>
      <p:pic>
        <p:nvPicPr>
          <p:cNvPr id="19" name="Picture 18">
            <a:extLst>
              <a:ext uri="{FF2B5EF4-FFF2-40B4-BE49-F238E27FC236}">
                <a16:creationId xmlns:a16="http://schemas.microsoft.com/office/drawing/2014/main" id="{72783242-377E-41F4-B17C-AC6638FD4D38}"/>
              </a:ext>
            </a:extLst>
          </p:cNvPr>
          <p:cNvPicPr>
            <a:picLocks noChangeAspect="1"/>
          </p:cNvPicPr>
          <p:nvPr/>
        </p:nvPicPr>
        <p:blipFill>
          <a:blip r:embed="rId8"/>
          <a:stretch>
            <a:fillRect/>
          </a:stretch>
        </p:blipFill>
        <p:spPr>
          <a:xfrm>
            <a:off x="11905870" y="7619915"/>
            <a:ext cx="2724530" cy="60968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60902" y="610433"/>
            <a:ext cx="7594997" cy="1383030"/>
          </a:xfrm>
          <a:prstGeom prst="rect">
            <a:avLst/>
          </a:prstGeom>
          <a:noFill/>
          <a:ln/>
        </p:spPr>
        <p:txBody>
          <a:bodyPr wrap="square" lIns="0" tIns="0" rIns="0" bIns="0" rtlCol="0" anchor="t"/>
          <a:lstStyle/>
          <a:p>
            <a:pPr marL="0" indent="0">
              <a:lnSpc>
                <a:spcPts val="5400"/>
              </a:lnSpc>
              <a:buNone/>
            </a:pPr>
            <a:r>
              <a:rPr lang="en-US" sz="4350" dirty="0">
                <a:solidFill>
                  <a:srgbClr val="F3F3F2"/>
                </a:solidFill>
                <a:latin typeface="IBM Plex Sans Medium" pitchFamily="34" charset="0"/>
                <a:ea typeface="IBM Plex Sans Medium" pitchFamily="34" charset="-122"/>
                <a:cs typeface="IBM Plex Sans Medium" pitchFamily="34" charset="-120"/>
              </a:rPr>
              <a:t>Real-World Applications of Word Problems</a:t>
            </a:r>
            <a:endParaRPr lang="en-US" sz="4350" dirty="0"/>
          </a:p>
        </p:txBody>
      </p:sp>
      <p:pic>
        <p:nvPicPr>
          <p:cNvPr id="4" name="Image 1" descr="preencoded.png"/>
          <p:cNvPicPr>
            <a:picLocks noChangeAspect="1"/>
          </p:cNvPicPr>
          <p:nvPr/>
        </p:nvPicPr>
        <p:blipFill>
          <a:blip r:embed="rId4"/>
          <a:stretch>
            <a:fillRect/>
          </a:stretch>
        </p:blipFill>
        <p:spPr>
          <a:xfrm>
            <a:off x="6260902" y="2325291"/>
            <a:ext cx="553164" cy="553164"/>
          </a:xfrm>
          <a:prstGeom prst="rect">
            <a:avLst/>
          </a:prstGeom>
        </p:spPr>
      </p:pic>
      <p:sp>
        <p:nvSpPr>
          <p:cNvPr id="5" name="Text 1"/>
          <p:cNvSpPr/>
          <p:nvPr/>
        </p:nvSpPr>
        <p:spPr>
          <a:xfrm>
            <a:off x="6260902" y="3099673"/>
            <a:ext cx="2766179" cy="345638"/>
          </a:xfrm>
          <a:prstGeom prst="rect">
            <a:avLst/>
          </a:prstGeom>
          <a:noFill/>
          <a:ln/>
        </p:spPr>
        <p:txBody>
          <a:bodyPr wrap="none" lIns="0" tIns="0" rIns="0" bIns="0" rtlCol="0" anchor="t"/>
          <a:lstStyle/>
          <a:p>
            <a:pPr marL="0" indent="0" algn="l">
              <a:lnSpc>
                <a:spcPts val="2700"/>
              </a:lnSpc>
              <a:buNone/>
            </a:pPr>
            <a:r>
              <a:rPr lang="en-US" sz="2150" dirty="0">
                <a:solidFill>
                  <a:srgbClr val="D4D4D1"/>
                </a:solidFill>
                <a:latin typeface="IBM Plex Sans Medium" pitchFamily="34" charset="0"/>
                <a:ea typeface="IBM Plex Sans Medium" pitchFamily="34" charset="-122"/>
                <a:cs typeface="IBM Plex Sans Medium" pitchFamily="34" charset="-120"/>
              </a:rPr>
              <a:t>Personal Finance</a:t>
            </a:r>
            <a:endParaRPr lang="en-US" sz="2150" dirty="0"/>
          </a:p>
        </p:txBody>
      </p:sp>
      <p:sp>
        <p:nvSpPr>
          <p:cNvPr id="6" name="Text 2"/>
          <p:cNvSpPr/>
          <p:nvPr/>
        </p:nvSpPr>
        <p:spPr>
          <a:xfrm>
            <a:off x="6260902" y="3578066"/>
            <a:ext cx="3631525" cy="1062276"/>
          </a:xfrm>
          <a:prstGeom prst="rect">
            <a:avLst/>
          </a:prstGeom>
          <a:noFill/>
          <a:ln/>
        </p:spPr>
        <p:txBody>
          <a:bodyPr wrap="square" lIns="0" tIns="0" rIns="0" bIns="0" rtlCol="0" anchor="t"/>
          <a:lstStyle/>
          <a:p>
            <a:pPr marL="0" indent="0" algn="l">
              <a:lnSpc>
                <a:spcPts val="2750"/>
              </a:lnSpc>
              <a:buNone/>
            </a:pPr>
            <a:r>
              <a:rPr lang="en-US" sz="1700" dirty="0">
                <a:solidFill>
                  <a:srgbClr val="D4D4D1"/>
                </a:solidFill>
                <a:latin typeface="Roboto" pitchFamily="34" charset="0"/>
                <a:ea typeface="Roboto" pitchFamily="34" charset="-122"/>
                <a:cs typeface="Roboto" pitchFamily="34" charset="-120"/>
              </a:rPr>
              <a:t>Word problems related to budgeting, savings, and financial decision-making.</a:t>
            </a:r>
            <a:endParaRPr lang="en-US" sz="1700" dirty="0"/>
          </a:p>
        </p:txBody>
      </p:sp>
      <p:pic>
        <p:nvPicPr>
          <p:cNvPr id="7" name="Image 2" descr="preencoded.png"/>
          <p:cNvPicPr>
            <a:picLocks noChangeAspect="1"/>
          </p:cNvPicPr>
          <p:nvPr/>
        </p:nvPicPr>
        <p:blipFill>
          <a:blip r:embed="rId5"/>
          <a:stretch>
            <a:fillRect/>
          </a:stretch>
        </p:blipFill>
        <p:spPr>
          <a:xfrm>
            <a:off x="10224254" y="2325291"/>
            <a:ext cx="553164" cy="553164"/>
          </a:xfrm>
          <a:prstGeom prst="rect">
            <a:avLst/>
          </a:prstGeom>
        </p:spPr>
      </p:pic>
      <p:sp>
        <p:nvSpPr>
          <p:cNvPr id="8" name="Text 3"/>
          <p:cNvSpPr/>
          <p:nvPr/>
        </p:nvSpPr>
        <p:spPr>
          <a:xfrm>
            <a:off x="10224254" y="3099673"/>
            <a:ext cx="2766179" cy="345638"/>
          </a:xfrm>
          <a:prstGeom prst="rect">
            <a:avLst/>
          </a:prstGeom>
          <a:noFill/>
          <a:ln/>
        </p:spPr>
        <p:txBody>
          <a:bodyPr wrap="none" lIns="0" tIns="0" rIns="0" bIns="0" rtlCol="0" anchor="t"/>
          <a:lstStyle/>
          <a:p>
            <a:pPr marL="0" indent="0" algn="l">
              <a:lnSpc>
                <a:spcPts val="2700"/>
              </a:lnSpc>
              <a:buNone/>
            </a:pPr>
            <a:r>
              <a:rPr lang="en-US" sz="2150" dirty="0">
                <a:solidFill>
                  <a:srgbClr val="D4D4D1"/>
                </a:solidFill>
                <a:latin typeface="IBM Plex Sans Medium" pitchFamily="34" charset="0"/>
                <a:ea typeface="IBM Plex Sans Medium" pitchFamily="34" charset="-122"/>
                <a:cs typeface="IBM Plex Sans Medium" pitchFamily="34" charset="-120"/>
              </a:rPr>
              <a:t>Construction</a:t>
            </a:r>
            <a:endParaRPr lang="en-US" sz="2150" dirty="0"/>
          </a:p>
        </p:txBody>
      </p:sp>
      <p:sp>
        <p:nvSpPr>
          <p:cNvPr id="9" name="Text 4"/>
          <p:cNvSpPr/>
          <p:nvPr/>
        </p:nvSpPr>
        <p:spPr>
          <a:xfrm>
            <a:off x="10224254" y="3578066"/>
            <a:ext cx="3631644" cy="1062276"/>
          </a:xfrm>
          <a:prstGeom prst="rect">
            <a:avLst/>
          </a:prstGeom>
          <a:noFill/>
          <a:ln/>
        </p:spPr>
        <p:txBody>
          <a:bodyPr wrap="square" lIns="0" tIns="0" rIns="0" bIns="0" rtlCol="0" anchor="t"/>
          <a:lstStyle/>
          <a:p>
            <a:pPr marL="0" indent="0" algn="l">
              <a:lnSpc>
                <a:spcPts val="2750"/>
              </a:lnSpc>
              <a:buNone/>
            </a:pPr>
            <a:r>
              <a:rPr lang="en-US" sz="1700" dirty="0">
                <a:solidFill>
                  <a:srgbClr val="D4D4D1"/>
                </a:solidFill>
                <a:latin typeface="Roboto" pitchFamily="34" charset="0"/>
                <a:ea typeface="Roboto" pitchFamily="34" charset="-122"/>
                <a:cs typeface="Roboto" pitchFamily="34" charset="-120"/>
              </a:rPr>
              <a:t>Problems involving measurements, materials, and cost calculations for construction projects.</a:t>
            </a:r>
            <a:endParaRPr lang="en-US" sz="1700" dirty="0"/>
          </a:p>
        </p:txBody>
      </p:sp>
      <p:pic>
        <p:nvPicPr>
          <p:cNvPr id="10" name="Image 3" descr="preencoded.png"/>
          <p:cNvPicPr>
            <a:picLocks noChangeAspect="1"/>
          </p:cNvPicPr>
          <p:nvPr/>
        </p:nvPicPr>
        <p:blipFill>
          <a:blip r:embed="rId6"/>
          <a:stretch>
            <a:fillRect/>
          </a:stretch>
        </p:blipFill>
        <p:spPr>
          <a:xfrm>
            <a:off x="6260902" y="5304115"/>
            <a:ext cx="553164" cy="553164"/>
          </a:xfrm>
          <a:prstGeom prst="rect">
            <a:avLst/>
          </a:prstGeom>
        </p:spPr>
      </p:pic>
      <p:sp>
        <p:nvSpPr>
          <p:cNvPr id="11" name="Text 5"/>
          <p:cNvSpPr/>
          <p:nvPr/>
        </p:nvSpPr>
        <p:spPr>
          <a:xfrm>
            <a:off x="6260902" y="6078498"/>
            <a:ext cx="2766179" cy="345638"/>
          </a:xfrm>
          <a:prstGeom prst="rect">
            <a:avLst/>
          </a:prstGeom>
          <a:noFill/>
          <a:ln/>
        </p:spPr>
        <p:txBody>
          <a:bodyPr wrap="none" lIns="0" tIns="0" rIns="0" bIns="0" rtlCol="0" anchor="t"/>
          <a:lstStyle/>
          <a:p>
            <a:pPr marL="0" indent="0" algn="l">
              <a:lnSpc>
                <a:spcPts val="2700"/>
              </a:lnSpc>
              <a:buNone/>
            </a:pPr>
            <a:r>
              <a:rPr lang="en-US" sz="2150" dirty="0">
                <a:solidFill>
                  <a:srgbClr val="D4D4D1"/>
                </a:solidFill>
                <a:latin typeface="IBM Plex Sans Medium" pitchFamily="34" charset="0"/>
                <a:ea typeface="IBM Plex Sans Medium" pitchFamily="34" charset="-122"/>
                <a:cs typeface="IBM Plex Sans Medium" pitchFamily="34" charset="-120"/>
              </a:rPr>
              <a:t>Healthcare</a:t>
            </a:r>
            <a:endParaRPr lang="en-US" sz="2150" dirty="0"/>
          </a:p>
        </p:txBody>
      </p:sp>
      <p:sp>
        <p:nvSpPr>
          <p:cNvPr id="12" name="Text 6"/>
          <p:cNvSpPr/>
          <p:nvPr/>
        </p:nvSpPr>
        <p:spPr>
          <a:xfrm>
            <a:off x="6260902" y="6556891"/>
            <a:ext cx="3631525" cy="1062276"/>
          </a:xfrm>
          <a:prstGeom prst="rect">
            <a:avLst/>
          </a:prstGeom>
          <a:noFill/>
          <a:ln/>
        </p:spPr>
        <p:txBody>
          <a:bodyPr wrap="square" lIns="0" tIns="0" rIns="0" bIns="0" rtlCol="0" anchor="t"/>
          <a:lstStyle/>
          <a:p>
            <a:pPr marL="0" indent="0" algn="l">
              <a:lnSpc>
                <a:spcPts val="2750"/>
              </a:lnSpc>
              <a:buNone/>
            </a:pPr>
            <a:r>
              <a:rPr lang="en-US" sz="1700" dirty="0">
                <a:solidFill>
                  <a:srgbClr val="D4D4D1"/>
                </a:solidFill>
                <a:latin typeface="Roboto" pitchFamily="34" charset="0"/>
                <a:ea typeface="Roboto" pitchFamily="34" charset="-122"/>
                <a:cs typeface="Roboto" pitchFamily="34" charset="-120"/>
              </a:rPr>
              <a:t>Word problems that deal with medication dosages, patient data, and resource allocation.</a:t>
            </a:r>
            <a:endParaRPr lang="en-US" sz="1700" dirty="0"/>
          </a:p>
        </p:txBody>
      </p:sp>
      <p:pic>
        <p:nvPicPr>
          <p:cNvPr id="13" name="Image 4" descr="preencoded.png"/>
          <p:cNvPicPr>
            <a:picLocks noChangeAspect="1"/>
          </p:cNvPicPr>
          <p:nvPr/>
        </p:nvPicPr>
        <p:blipFill>
          <a:blip r:embed="rId7"/>
          <a:stretch>
            <a:fillRect/>
          </a:stretch>
        </p:blipFill>
        <p:spPr>
          <a:xfrm>
            <a:off x="10224254" y="5304115"/>
            <a:ext cx="553164" cy="553164"/>
          </a:xfrm>
          <a:prstGeom prst="rect">
            <a:avLst/>
          </a:prstGeom>
        </p:spPr>
      </p:pic>
      <p:sp>
        <p:nvSpPr>
          <p:cNvPr id="14" name="Text 7"/>
          <p:cNvSpPr/>
          <p:nvPr/>
        </p:nvSpPr>
        <p:spPr>
          <a:xfrm>
            <a:off x="10224254" y="6078498"/>
            <a:ext cx="2766179" cy="345638"/>
          </a:xfrm>
          <a:prstGeom prst="rect">
            <a:avLst/>
          </a:prstGeom>
          <a:noFill/>
          <a:ln/>
        </p:spPr>
        <p:txBody>
          <a:bodyPr wrap="none" lIns="0" tIns="0" rIns="0" bIns="0" rtlCol="0" anchor="t"/>
          <a:lstStyle/>
          <a:p>
            <a:pPr marL="0" indent="0" algn="l">
              <a:lnSpc>
                <a:spcPts val="2700"/>
              </a:lnSpc>
              <a:buNone/>
            </a:pPr>
            <a:r>
              <a:rPr lang="en-US" sz="2150" dirty="0">
                <a:solidFill>
                  <a:srgbClr val="D4D4D1"/>
                </a:solidFill>
                <a:latin typeface="IBM Plex Sans Medium" pitchFamily="34" charset="0"/>
                <a:ea typeface="IBM Plex Sans Medium" pitchFamily="34" charset="-122"/>
                <a:cs typeface="IBM Plex Sans Medium" pitchFamily="34" charset="-120"/>
              </a:rPr>
              <a:t>Manufacturing</a:t>
            </a:r>
            <a:endParaRPr lang="en-US" sz="2150" dirty="0"/>
          </a:p>
        </p:txBody>
      </p:sp>
      <p:sp>
        <p:nvSpPr>
          <p:cNvPr id="15" name="Text 8"/>
          <p:cNvSpPr/>
          <p:nvPr/>
        </p:nvSpPr>
        <p:spPr>
          <a:xfrm>
            <a:off x="10224254" y="6556891"/>
            <a:ext cx="3631644" cy="1062276"/>
          </a:xfrm>
          <a:prstGeom prst="rect">
            <a:avLst/>
          </a:prstGeom>
          <a:noFill/>
          <a:ln/>
        </p:spPr>
        <p:txBody>
          <a:bodyPr wrap="square" lIns="0" tIns="0" rIns="0" bIns="0" rtlCol="0" anchor="t"/>
          <a:lstStyle/>
          <a:p>
            <a:pPr marL="0" indent="0" algn="l">
              <a:lnSpc>
                <a:spcPts val="2750"/>
              </a:lnSpc>
              <a:buNone/>
            </a:pPr>
            <a:r>
              <a:rPr lang="en-US" sz="1700" dirty="0">
                <a:solidFill>
                  <a:srgbClr val="D4D4D1"/>
                </a:solidFill>
                <a:latin typeface="Roboto" pitchFamily="34" charset="0"/>
                <a:ea typeface="Roboto" pitchFamily="34" charset="-122"/>
                <a:cs typeface="Roboto" pitchFamily="34" charset="-120"/>
              </a:rPr>
              <a:t>Problems related to production, inventory, and efficiency in industrial settings.</a:t>
            </a:r>
            <a:endParaRPr lang="en-US" sz="1700" dirty="0"/>
          </a:p>
        </p:txBody>
      </p:sp>
      <p:pic>
        <p:nvPicPr>
          <p:cNvPr id="17" name="Picture 16">
            <a:extLst>
              <a:ext uri="{FF2B5EF4-FFF2-40B4-BE49-F238E27FC236}">
                <a16:creationId xmlns:a16="http://schemas.microsoft.com/office/drawing/2014/main" id="{7EED5187-0312-4B96-A250-7142E78FD00C}"/>
              </a:ext>
            </a:extLst>
          </p:cNvPr>
          <p:cNvPicPr>
            <a:picLocks noChangeAspect="1"/>
          </p:cNvPicPr>
          <p:nvPr/>
        </p:nvPicPr>
        <p:blipFill>
          <a:blip r:embed="rId8"/>
          <a:stretch>
            <a:fillRect/>
          </a:stretch>
        </p:blipFill>
        <p:spPr>
          <a:xfrm>
            <a:off x="11905870" y="7557449"/>
            <a:ext cx="2724530" cy="60968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664012" y="532567"/>
            <a:ext cx="7815977" cy="1185863"/>
          </a:xfrm>
          <a:prstGeom prst="rect">
            <a:avLst/>
          </a:prstGeom>
          <a:noFill/>
          <a:ln/>
        </p:spPr>
        <p:txBody>
          <a:bodyPr wrap="square" lIns="0" tIns="0" rIns="0" bIns="0" rtlCol="0" anchor="t"/>
          <a:lstStyle/>
          <a:p>
            <a:pPr marL="0" indent="0">
              <a:lnSpc>
                <a:spcPts val="4650"/>
              </a:lnSpc>
              <a:buNone/>
            </a:pPr>
            <a:r>
              <a:rPr lang="en-US" sz="3700" dirty="0">
                <a:solidFill>
                  <a:srgbClr val="F3F3F2"/>
                </a:solidFill>
                <a:latin typeface="IBM Plex Sans Medium" pitchFamily="34" charset="0"/>
                <a:ea typeface="IBM Plex Sans Medium" pitchFamily="34" charset="-122"/>
                <a:cs typeface="IBM Plex Sans Medium" pitchFamily="34" charset="-120"/>
              </a:rPr>
              <a:t>Overcoming Challenges in Solving Word Problems</a:t>
            </a:r>
            <a:endParaRPr lang="en-US" sz="3700" dirty="0"/>
          </a:p>
        </p:txBody>
      </p:sp>
      <p:sp>
        <p:nvSpPr>
          <p:cNvPr id="4" name="Shape 1"/>
          <p:cNvSpPr/>
          <p:nvPr/>
        </p:nvSpPr>
        <p:spPr>
          <a:xfrm>
            <a:off x="937141" y="2002988"/>
            <a:ext cx="22860" cy="4569857"/>
          </a:xfrm>
          <a:prstGeom prst="roundRect">
            <a:avLst>
              <a:gd name="adj" fmla="val 124499"/>
            </a:avLst>
          </a:prstGeom>
          <a:solidFill>
            <a:srgbClr val="61646A"/>
          </a:solidFill>
          <a:ln/>
        </p:spPr>
      </p:sp>
      <p:sp>
        <p:nvSpPr>
          <p:cNvPr id="5" name="Shape 2"/>
          <p:cNvSpPr/>
          <p:nvPr/>
        </p:nvSpPr>
        <p:spPr>
          <a:xfrm>
            <a:off x="1139130" y="2418278"/>
            <a:ext cx="664012" cy="22860"/>
          </a:xfrm>
          <a:prstGeom prst="roundRect">
            <a:avLst>
              <a:gd name="adj" fmla="val 124499"/>
            </a:avLst>
          </a:prstGeom>
          <a:solidFill>
            <a:srgbClr val="61646A"/>
          </a:solidFill>
          <a:ln/>
        </p:spPr>
      </p:sp>
      <p:sp>
        <p:nvSpPr>
          <p:cNvPr id="6" name="Shape 3"/>
          <p:cNvSpPr/>
          <p:nvPr/>
        </p:nvSpPr>
        <p:spPr>
          <a:xfrm>
            <a:off x="735151" y="2216348"/>
            <a:ext cx="426839" cy="426839"/>
          </a:xfrm>
          <a:prstGeom prst="roundRect">
            <a:avLst>
              <a:gd name="adj" fmla="val 6668"/>
            </a:avLst>
          </a:prstGeom>
          <a:solidFill>
            <a:srgbClr val="484B51"/>
          </a:solidFill>
          <a:ln/>
        </p:spPr>
      </p:sp>
      <p:sp>
        <p:nvSpPr>
          <p:cNvPr id="7" name="Text 4"/>
          <p:cNvSpPr/>
          <p:nvPr/>
        </p:nvSpPr>
        <p:spPr>
          <a:xfrm>
            <a:off x="863144" y="2287429"/>
            <a:ext cx="170736" cy="284559"/>
          </a:xfrm>
          <a:prstGeom prst="rect">
            <a:avLst/>
          </a:prstGeom>
          <a:noFill/>
          <a:ln/>
        </p:spPr>
        <p:txBody>
          <a:bodyPr wrap="none" lIns="0" tIns="0" rIns="0" bIns="0" rtlCol="0" anchor="t"/>
          <a:lstStyle/>
          <a:p>
            <a:pPr marL="0" indent="0" algn="ctr">
              <a:lnSpc>
                <a:spcPts val="2200"/>
              </a:lnSpc>
              <a:buNone/>
            </a:pPr>
            <a:r>
              <a:rPr lang="en-US" sz="2200" dirty="0">
                <a:solidFill>
                  <a:srgbClr val="D4D4D1"/>
                </a:solidFill>
                <a:latin typeface="IBM Plex Sans Medium" pitchFamily="34" charset="0"/>
                <a:ea typeface="IBM Plex Sans Medium" pitchFamily="34" charset="-122"/>
                <a:cs typeface="IBM Plex Sans Medium" pitchFamily="34" charset="-120"/>
              </a:rPr>
              <a:t>1</a:t>
            </a:r>
            <a:endParaRPr lang="en-US" sz="2200" dirty="0"/>
          </a:p>
        </p:txBody>
      </p:sp>
      <p:sp>
        <p:nvSpPr>
          <p:cNvPr id="8" name="Text 5"/>
          <p:cNvSpPr/>
          <p:nvPr/>
        </p:nvSpPr>
        <p:spPr>
          <a:xfrm>
            <a:off x="1992035" y="2192655"/>
            <a:ext cx="3115628" cy="296466"/>
          </a:xfrm>
          <a:prstGeom prst="rect">
            <a:avLst/>
          </a:prstGeom>
          <a:noFill/>
          <a:ln/>
        </p:spPr>
        <p:txBody>
          <a:bodyPr wrap="none" lIns="0" tIns="0" rIns="0" bIns="0" rtlCol="0" anchor="t"/>
          <a:lstStyle/>
          <a:p>
            <a:pPr marL="0" indent="0" algn="l">
              <a:lnSpc>
                <a:spcPts val="2300"/>
              </a:lnSpc>
              <a:buNone/>
            </a:pPr>
            <a:r>
              <a:rPr lang="en-US" sz="1850" dirty="0">
                <a:solidFill>
                  <a:srgbClr val="D4D4D1"/>
                </a:solidFill>
                <a:latin typeface="IBM Plex Sans Medium" pitchFamily="34" charset="0"/>
                <a:ea typeface="IBM Plex Sans Medium" pitchFamily="34" charset="-122"/>
                <a:cs typeface="IBM Plex Sans Medium" pitchFamily="34" charset="-120"/>
              </a:rPr>
              <a:t>Comprehending the Problem</a:t>
            </a:r>
            <a:endParaRPr lang="en-US" sz="1850" dirty="0"/>
          </a:p>
        </p:txBody>
      </p:sp>
      <p:sp>
        <p:nvSpPr>
          <p:cNvPr id="9" name="Text 6"/>
          <p:cNvSpPr/>
          <p:nvPr/>
        </p:nvSpPr>
        <p:spPr>
          <a:xfrm>
            <a:off x="1992035" y="2602944"/>
            <a:ext cx="6487954" cy="607219"/>
          </a:xfrm>
          <a:prstGeom prst="rect">
            <a:avLst/>
          </a:prstGeom>
          <a:noFill/>
          <a:ln/>
        </p:spPr>
        <p:txBody>
          <a:bodyPr wrap="square" lIns="0" tIns="0" rIns="0" bIns="0" rtlCol="0" anchor="t"/>
          <a:lstStyle/>
          <a:p>
            <a:pPr marL="0" indent="0" algn="l">
              <a:lnSpc>
                <a:spcPts val="2350"/>
              </a:lnSpc>
              <a:buNone/>
            </a:pPr>
            <a:r>
              <a:rPr lang="en-US" sz="1450" dirty="0">
                <a:solidFill>
                  <a:srgbClr val="D4D4D1"/>
                </a:solidFill>
                <a:latin typeface="Roboto" pitchFamily="34" charset="0"/>
                <a:ea typeface="Roboto" pitchFamily="34" charset="-122"/>
                <a:cs typeface="Roboto" pitchFamily="34" charset="-120"/>
              </a:rPr>
              <a:t>Ensuring students fully understand the problem statement, the relevant information, and the goal of the problem.</a:t>
            </a:r>
            <a:endParaRPr lang="en-US" sz="1450" dirty="0"/>
          </a:p>
        </p:txBody>
      </p:sp>
      <p:sp>
        <p:nvSpPr>
          <p:cNvPr id="10" name="Shape 7"/>
          <p:cNvSpPr/>
          <p:nvPr/>
        </p:nvSpPr>
        <p:spPr>
          <a:xfrm>
            <a:off x="1139130" y="4004786"/>
            <a:ext cx="664012" cy="22860"/>
          </a:xfrm>
          <a:prstGeom prst="roundRect">
            <a:avLst>
              <a:gd name="adj" fmla="val 124499"/>
            </a:avLst>
          </a:prstGeom>
          <a:solidFill>
            <a:srgbClr val="61646A"/>
          </a:solidFill>
          <a:ln/>
        </p:spPr>
      </p:sp>
      <p:sp>
        <p:nvSpPr>
          <p:cNvPr id="11" name="Shape 8"/>
          <p:cNvSpPr/>
          <p:nvPr/>
        </p:nvSpPr>
        <p:spPr>
          <a:xfrm>
            <a:off x="735151" y="3802856"/>
            <a:ext cx="426839" cy="426839"/>
          </a:xfrm>
          <a:prstGeom prst="roundRect">
            <a:avLst>
              <a:gd name="adj" fmla="val 6668"/>
            </a:avLst>
          </a:prstGeom>
          <a:solidFill>
            <a:srgbClr val="484B51"/>
          </a:solidFill>
          <a:ln/>
        </p:spPr>
      </p:sp>
      <p:sp>
        <p:nvSpPr>
          <p:cNvPr id="12" name="Text 9"/>
          <p:cNvSpPr/>
          <p:nvPr/>
        </p:nvSpPr>
        <p:spPr>
          <a:xfrm>
            <a:off x="863144" y="3873937"/>
            <a:ext cx="170736" cy="284559"/>
          </a:xfrm>
          <a:prstGeom prst="rect">
            <a:avLst/>
          </a:prstGeom>
          <a:noFill/>
          <a:ln/>
        </p:spPr>
        <p:txBody>
          <a:bodyPr wrap="none" lIns="0" tIns="0" rIns="0" bIns="0" rtlCol="0" anchor="t"/>
          <a:lstStyle/>
          <a:p>
            <a:pPr marL="0" indent="0" algn="ctr">
              <a:lnSpc>
                <a:spcPts val="2200"/>
              </a:lnSpc>
              <a:buNone/>
            </a:pPr>
            <a:r>
              <a:rPr lang="en-US" sz="2200" dirty="0">
                <a:solidFill>
                  <a:srgbClr val="D4D4D1"/>
                </a:solidFill>
                <a:latin typeface="IBM Plex Sans Medium" pitchFamily="34" charset="0"/>
                <a:ea typeface="IBM Plex Sans Medium" pitchFamily="34" charset="-122"/>
                <a:cs typeface="IBM Plex Sans Medium" pitchFamily="34" charset="-120"/>
              </a:rPr>
              <a:t>2</a:t>
            </a:r>
            <a:endParaRPr lang="en-US" sz="2200" dirty="0"/>
          </a:p>
        </p:txBody>
      </p:sp>
      <p:sp>
        <p:nvSpPr>
          <p:cNvPr id="13" name="Text 10"/>
          <p:cNvSpPr/>
          <p:nvPr/>
        </p:nvSpPr>
        <p:spPr>
          <a:xfrm>
            <a:off x="1992035" y="3779163"/>
            <a:ext cx="2371606" cy="296466"/>
          </a:xfrm>
          <a:prstGeom prst="rect">
            <a:avLst/>
          </a:prstGeom>
          <a:noFill/>
          <a:ln/>
        </p:spPr>
        <p:txBody>
          <a:bodyPr wrap="none" lIns="0" tIns="0" rIns="0" bIns="0" rtlCol="0" anchor="t"/>
          <a:lstStyle/>
          <a:p>
            <a:pPr marL="0" indent="0" algn="l">
              <a:lnSpc>
                <a:spcPts val="2300"/>
              </a:lnSpc>
              <a:buNone/>
            </a:pPr>
            <a:r>
              <a:rPr lang="en-US" sz="1850" dirty="0">
                <a:solidFill>
                  <a:srgbClr val="D4D4D1"/>
                </a:solidFill>
                <a:latin typeface="IBM Plex Sans Medium" pitchFamily="34" charset="0"/>
                <a:ea typeface="IBM Plex Sans Medium" pitchFamily="34" charset="-122"/>
                <a:cs typeface="IBM Plex Sans Medium" pitchFamily="34" charset="-120"/>
              </a:rPr>
              <a:t>Translating to Math</a:t>
            </a:r>
            <a:endParaRPr lang="en-US" sz="1850" dirty="0"/>
          </a:p>
        </p:txBody>
      </p:sp>
      <p:sp>
        <p:nvSpPr>
          <p:cNvPr id="14" name="Text 11"/>
          <p:cNvSpPr/>
          <p:nvPr/>
        </p:nvSpPr>
        <p:spPr>
          <a:xfrm>
            <a:off x="1992035" y="4189452"/>
            <a:ext cx="6487954" cy="607219"/>
          </a:xfrm>
          <a:prstGeom prst="rect">
            <a:avLst/>
          </a:prstGeom>
          <a:noFill/>
          <a:ln/>
        </p:spPr>
        <p:txBody>
          <a:bodyPr wrap="square" lIns="0" tIns="0" rIns="0" bIns="0" rtlCol="0" anchor="t"/>
          <a:lstStyle/>
          <a:p>
            <a:pPr marL="0" indent="0" algn="l">
              <a:lnSpc>
                <a:spcPts val="2350"/>
              </a:lnSpc>
              <a:buNone/>
            </a:pPr>
            <a:r>
              <a:rPr lang="en-US" sz="1450" dirty="0">
                <a:solidFill>
                  <a:srgbClr val="D4D4D1"/>
                </a:solidFill>
                <a:latin typeface="Roboto" pitchFamily="34" charset="0"/>
                <a:ea typeface="Roboto" pitchFamily="34" charset="-122"/>
                <a:cs typeface="Roboto" pitchFamily="34" charset="-120"/>
              </a:rPr>
              <a:t>Helping students bridge the gap between the verbal description and the appropriate mathematical representation.</a:t>
            </a:r>
            <a:endParaRPr lang="en-US" sz="1450" dirty="0"/>
          </a:p>
        </p:txBody>
      </p:sp>
      <p:sp>
        <p:nvSpPr>
          <p:cNvPr id="15" name="Shape 12"/>
          <p:cNvSpPr/>
          <p:nvPr/>
        </p:nvSpPr>
        <p:spPr>
          <a:xfrm>
            <a:off x="1139130" y="5591294"/>
            <a:ext cx="664012" cy="22860"/>
          </a:xfrm>
          <a:prstGeom prst="roundRect">
            <a:avLst>
              <a:gd name="adj" fmla="val 124499"/>
            </a:avLst>
          </a:prstGeom>
          <a:solidFill>
            <a:srgbClr val="61646A"/>
          </a:solidFill>
          <a:ln/>
        </p:spPr>
      </p:sp>
      <p:sp>
        <p:nvSpPr>
          <p:cNvPr id="16" name="Shape 13"/>
          <p:cNvSpPr/>
          <p:nvPr/>
        </p:nvSpPr>
        <p:spPr>
          <a:xfrm>
            <a:off x="735151" y="5389364"/>
            <a:ext cx="426839" cy="426839"/>
          </a:xfrm>
          <a:prstGeom prst="roundRect">
            <a:avLst>
              <a:gd name="adj" fmla="val 6668"/>
            </a:avLst>
          </a:prstGeom>
          <a:solidFill>
            <a:srgbClr val="484B51"/>
          </a:solidFill>
          <a:ln/>
        </p:spPr>
      </p:sp>
      <p:sp>
        <p:nvSpPr>
          <p:cNvPr id="17" name="Text 14"/>
          <p:cNvSpPr/>
          <p:nvPr/>
        </p:nvSpPr>
        <p:spPr>
          <a:xfrm>
            <a:off x="863144" y="5460444"/>
            <a:ext cx="170736" cy="284559"/>
          </a:xfrm>
          <a:prstGeom prst="rect">
            <a:avLst/>
          </a:prstGeom>
          <a:noFill/>
          <a:ln/>
        </p:spPr>
        <p:txBody>
          <a:bodyPr wrap="none" lIns="0" tIns="0" rIns="0" bIns="0" rtlCol="0" anchor="t"/>
          <a:lstStyle/>
          <a:p>
            <a:pPr marL="0" indent="0" algn="ctr">
              <a:lnSpc>
                <a:spcPts val="2200"/>
              </a:lnSpc>
              <a:buNone/>
            </a:pPr>
            <a:r>
              <a:rPr lang="en-US" sz="2200" dirty="0">
                <a:solidFill>
                  <a:srgbClr val="D4D4D1"/>
                </a:solidFill>
                <a:latin typeface="IBM Plex Sans Medium" pitchFamily="34" charset="0"/>
                <a:ea typeface="IBM Plex Sans Medium" pitchFamily="34" charset="-122"/>
                <a:cs typeface="IBM Plex Sans Medium" pitchFamily="34" charset="-120"/>
              </a:rPr>
              <a:t>3</a:t>
            </a:r>
            <a:endParaRPr lang="en-US" sz="2200" dirty="0"/>
          </a:p>
        </p:txBody>
      </p:sp>
      <p:sp>
        <p:nvSpPr>
          <p:cNvPr id="18" name="Text 15"/>
          <p:cNvSpPr/>
          <p:nvPr/>
        </p:nvSpPr>
        <p:spPr>
          <a:xfrm>
            <a:off x="1992035" y="5365671"/>
            <a:ext cx="2371606" cy="296466"/>
          </a:xfrm>
          <a:prstGeom prst="rect">
            <a:avLst/>
          </a:prstGeom>
          <a:noFill/>
          <a:ln/>
        </p:spPr>
        <p:txBody>
          <a:bodyPr wrap="none" lIns="0" tIns="0" rIns="0" bIns="0" rtlCol="0" anchor="t"/>
          <a:lstStyle/>
          <a:p>
            <a:pPr marL="0" indent="0" algn="l">
              <a:lnSpc>
                <a:spcPts val="2300"/>
              </a:lnSpc>
              <a:buNone/>
            </a:pPr>
            <a:r>
              <a:rPr lang="en-US" sz="1850" dirty="0">
                <a:solidFill>
                  <a:srgbClr val="D4D4D1"/>
                </a:solidFill>
                <a:latin typeface="IBM Plex Sans Medium" pitchFamily="34" charset="0"/>
                <a:ea typeface="IBM Plex Sans Medium" pitchFamily="34" charset="-122"/>
                <a:cs typeface="IBM Plex Sans Medium" pitchFamily="34" charset="-120"/>
              </a:rPr>
              <a:t>Applying Strategies</a:t>
            </a:r>
            <a:endParaRPr lang="en-US" sz="1850" dirty="0"/>
          </a:p>
        </p:txBody>
      </p:sp>
      <p:sp>
        <p:nvSpPr>
          <p:cNvPr id="19" name="Text 16"/>
          <p:cNvSpPr/>
          <p:nvPr/>
        </p:nvSpPr>
        <p:spPr>
          <a:xfrm>
            <a:off x="1992035" y="5775960"/>
            <a:ext cx="6487954" cy="607219"/>
          </a:xfrm>
          <a:prstGeom prst="rect">
            <a:avLst/>
          </a:prstGeom>
          <a:noFill/>
          <a:ln/>
        </p:spPr>
        <p:txBody>
          <a:bodyPr wrap="square" lIns="0" tIns="0" rIns="0" bIns="0" rtlCol="0" anchor="t"/>
          <a:lstStyle/>
          <a:p>
            <a:pPr marL="0" indent="0" algn="l">
              <a:lnSpc>
                <a:spcPts val="2350"/>
              </a:lnSpc>
              <a:buNone/>
            </a:pPr>
            <a:r>
              <a:rPr lang="en-US" sz="1450" dirty="0">
                <a:solidFill>
                  <a:srgbClr val="D4D4D1"/>
                </a:solidFill>
                <a:latin typeface="Roboto" pitchFamily="34" charset="0"/>
                <a:ea typeface="Roboto" pitchFamily="34" charset="-122"/>
                <a:cs typeface="Roboto" pitchFamily="34" charset="-120"/>
              </a:rPr>
              <a:t>Providing guidance and practice in employing effective problem-solving strategies, such as drawing diagrams or breaking problems into steps.</a:t>
            </a:r>
            <a:endParaRPr lang="en-US" sz="1450" dirty="0"/>
          </a:p>
        </p:txBody>
      </p:sp>
      <p:sp>
        <p:nvSpPr>
          <p:cNvPr id="20" name="Text 17"/>
          <p:cNvSpPr/>
          <p:nvPr/>
        </p:nvSpPr>
        <p:spPr>
          <a:xfrm>
            <a:off x="664012" y="6786205"/>
            <a:ext cx="7815977" cy="910828"/>
          </a:xfrm>
          <a:prstGeom prst="rect">
            <a:avLst/>
          </a:prstGeom>
          <a:noFill/>
          <a:ln/>
        </p:spPr>
        <p:txBody>
          <a:bodyPr wrap="square" lIns="0" tIns="0" rIns="0" bIns="0" rtlCol="0" anchor="t"/>
          <a:lstStyle/>
          <a:p>
            <a:pPr marL="0" indent="0">
              <a:lnSpc>
                <a:spcPts val="2350"/>
              </a:lnSpc>
              <a:buNone/>
            </a:pPr>
            <a:r>
              <a:rPr lang="en-US" sz="1450" dirty="0">
                <a:solidFill>
                  <a:srgbClr val="D4D4D1"/>
                </a:solidFill>
                <a:latin typeface="Roboto" pitchFamily="34" charset="0"/>
                <a:ea typeface="Roboto" pitchFamily="34" charset="-122"/>
                <a:cs typeface="Roboto" pitchFamily="34" charset="-120"/>
              </a:rPr>
              <a:t>By addressing these challenges through targeted instruction, practice, and feedback, educators can empower students to develop the skills and confidence needed to excel at solving word problems and unlock their full potential in mathematics.</a:t>
            </a:r>
            <a:endParaRPr lang="en-US" sz="14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739</Words>
  <Application>Microsoft Office PowerPoint</Application>
  <PresentationFormat>Custom</PresentationFormat>
  <Paragraphs>78</Paragraphs>
  <Slides>8</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IBM Plex Sans Medium</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fire4money@gmail.com</cp:lastModifiedBy>
  <cp:revision>2</cp:revision>
  <dcterms:created xsi:type="dcterms:W3CDTF">2024-11-15T06:26:03Z</dcterms:created>
  <dcterms:modified xsi:type="dcterms:W3CDTF">2024-11-15T07:54:51Z</dcterms:modified>
</cp:coreProperties>
</file>