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2.png" ContentType="image/png"/>
  <Override PartName="/ppt/media/image20.jpeg" ContentType="image/jpeg"/>
  <Override PartName="/ppt/media/image13.png" ContentType="image/png"/>
  <Override PartName="/ppt/media/image11.jpeg" ContentType="image/jpeg"/>
  <Override PartName="/ppt/media/image10.png" ContentType="image/png"/>
  <Override PartName="/ppt/media/image9.png" ContentType="image/png"/>
  <Override PartName="/ppt/media/image7.jpeg" ContentType="image/jpeg"/>
  <Override PartName="/ppt/media/image18.png" ContentType="image/png"/>
  <Override PartName="/ppt/media/image6.png" ContentType="image/png"/>
  <Override PartName="/ppt/media/image22.png" ContentType="image/png"/>
  <Override PartName="/ppt/media/image19.jpeg" ContentType="image/jpeg"/>
  <Override PartName="/ppt/media/image21.png" ContentType="image/png"/>
  <Override PartName="/ppt/media/image4.png" ContentType="image/png"/>
  <Override PartName="/ppt/media/image8.jpeg" ContentType="image/jpeg"/>
  <Override PartName="/ppt/media/image17.png" ContentType="image/png"/>
  <Override PartName="/ppt/media/image16.png" ContentType="image/png"/>
  <Override PartName="/ppt/media/image15.jpeg" ContentType="image/jpeg"/>
  <Override PartName="/ppt/media/image14.png" ContentType="image/png"/>
  <Override PartName="/ppt/media/image1.png" ContentType="image/png"/>
  <Override PartName="/ppt/media/image2.jpeg" ContentType="image/jpeg"/>
  <Override PartName="/ppt/media/image3.png" ContentType="image/png"/>
  <Override PartName="/ppt/media/image5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C0E19C-7195-4CC2-9CA7-D39BFB26B50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75573E-D776-41BE-BE48-009D969888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F9B3E7-CA2E-44D6-882E-B609EC1AA6D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2063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619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507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2063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619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B8539F-0973-4106-BB4A-BE99AC4AAEA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1DE949-9306-4DC7-ACD4-0302E0837B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43318D8-B10E-4302-9792-E80433AFEA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981230C-F6E6-4F01-8337-BF59FB582C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760ECC3-BC56-4AEF-BFC8-745FFE85450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4C1BCFC-F7CE-4735-A183-43FE84C0E2F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430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96525F7-2438-46EF-B4B6-37C0993D684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9BB37DD-7693-418C-9D62-4793674AF4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76A32B-988B-4130-80A0-1681486597C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E2A947-E137-4C04-8AE3-143B2472C9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117BBC4-EA8E-45A5-98DB-DE34CA0DF0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1378954-0A69-456A-9AC6-51525460C5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DA5A09C-1BBC-4036-A4DC-E5396602E0E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2063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619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507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2063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619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87CEBDB-6B89-4C2F-BA7B-56F18384BD8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6741886-EEAB-4F72-ADCD-5F9CCDA6AA0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ACDD0AE-28ED-4DAC-95C5-413BB0BD9BF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BD7868A-BD28-4090-9E07-35F7C0E66B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805FF25-0A2C-4F19-94DB-C1AB4538DE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3B90F31-C5E6-44B2-AF98-03E16866DD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E98EFB-5D6F-48E8-BC21-202C6622B5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430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9C65EE9-BD22-4D84-B55E-56C8E643D76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57A01B3-E962-4915-83A1-9A2295AF8C0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D42596D-316B-4236-82DA-1BB2589E558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FE2A407-D212-4B43-A32B-58D70D0B96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8B24E9D-B194-4720-AC8A-B10C763C755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EC4D9A2-84DD-4955-BE9D-7CF4E2D4C89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12063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14619600" y="33170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/>
          </p:nvPr>
        </p:nvSpPr>
        <p:spPr>
          <a:xfrm>
            <a:off x="9507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/>
          </p:nvPr>
        </p:nvSpPr>
        <p:spPr>
          <a:xfrm>
            <a:off x="12063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/>
          </p:nvPr>
        </p:nvSpPr>
        <p:spPr>
          <a:xfrm>
            <a:off x="14619600" y="4708440"/>
            <a:ext cx="243396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D1BB0DA-6B35-4D70-A33E-0029264657B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9B8B4C-8AA6-4D18-BC40-BB73A30B6F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E8C648-DE8A-488A-8D04-D8A885339A2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430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9C7082-BF6E-4730-9D63-A3E3FE6AC50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0F06B2-4EDA-474D-8C57-85373BCF6CE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381200" y="47084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BAD8C6-B3CF-4F4E-8A14-1BF40998EC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381200" y="3317040"/>
            <a:ext cx="36889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507600" y="4708440"/>
            <a:ext cx="75592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1DF88F-351B-4B3F-9D28-EB92A82F62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DE5392D-BC3C-43A4-9403-6A1ADB999B87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10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900" spc="-1" strike="noStrike">
                <a:latin typeface="Calibri"/>
              </a:rPr>
              <a:t>Click to edit the title text format</a:t>
            </a:r>
            <a:endParaRPr b="0" lang="en-IN" sz="59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507600" y="3317040"/>
            <a:ext cx="75592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FDBCA1A-8282-4129-B4CD-E89E5F74885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4" name="bg object 17" descr=""/>
          <p:cNvPicPr/>
          <p:nvPr/>
        </p:nvPicPr>
        <p:blipFill>
          <a:blip r:embed="rId2"/>
          <a:stretch/>
        </p:blipFill>
        <p:spPr>
          <a:xfrm>
            <a:off x="7876440" y="4739400"/>
            <a:ext cx="2288880" cy="249480"/>
          </a:xfrm>
          <a:prstGeom prst="rect">
            <a:avLst/>
          </a:prstGeom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92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900" spc="-1" strike="noStrike">
                <a:latin typeface="Calibri"/>
              </a:rPr>
              <a:t>Click to edit the title text format</a:t>
            </a:r>
            <a:endParaRPr b="0" lang="en-IN" sz="5900" spc="-1" strike="noStrike"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7BED53-A16A-439B-A9C8-4B350F9FB82D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image" Target="../media/image19.jpe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8700120" y="1253160"/>
            <a:ext cx="8746920" cy="1372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16"/>
              </a:spcBef>
              <a:buNone/>
              <a:tabLst>
                <a:tab algn="l" pos="0"/>
              </a:tabLst>
            </a:pPr>
            <a:r>
              <a:rPr b="1" lang="en-IN" sz="10000" spc="52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100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Mysteries</a:t>
            </a:r>
            <a:r>
              <a:rPr b="1" lang="en-IN" sz="10000" spc="-17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Triangles:</a:t>
            </a:r>
            <a:r>
              <a:rPr b="1" lang="en-IN" sz="10000" spc="15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10000" spc="117" strike="noStrike">
                <a:solidFill>
                  <a:srgbClr val="ffffff"/>
                </a:solidFill>
                <a:latin typeface="Cambria"/>
              </a:rPr>
              <a:t>Enigmatic</a:t>
            </a:r>
            <a:r>
              <a:rPr b="1" lang="en-IN" sz="100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29" strike="noStrike">
                <a:solidFill>
                  <a:srgbClr val="ffffff"/>
                </a:solidFill>
                <a:latin typeface="Cambria"/>
              </a:rPr>
              <a:t>Law </a:t>
            </a:r>
            <a:r>
              <a:rPr b="1" lang="en-IN" sz="10000" spc="9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10000" spc="13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54" strike="noStrike">
                <a:solidFill>
                  <a:srgbClr val="ffffff"/>
                </a:solidFill>
                <a:latin typeface="Cambria"/>
              </a:rPr>
              <a:t>Cosines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127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5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76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7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8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80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415160" y="1419840"/>
            <a:ext cx="62632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400" spc="-1" strike="noStrike">
                <a:solidFill>
                  <a:srgbClr val="000000"/>
                </a:solidFill>
                <a:latin typeface="Cambria"/>
              </a:rPr>
              <a:t>Unlocking</a:t>
            </a:r>
            <a:r>
              <a:rPr b="1" lang="en-IN" sz="440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4400" spc="12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12" strike="noStrike">
                <a:solidFill>
                  <a:srgbClr val="000000"/>
                </a:solidFill>
                <a:latin typeface="Cambria"/>
              </a:rPr>
              <a:t>Mysteries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29" name="object 3" descr=""/>
          <p:cNvPicPr/>
          <p:nvPr/>
        </p:nvPicPr>
        <p:blipFill>
          <a:blip r:embed="rId1"/>
          <a:stretch/>
        </p:blipFill>
        <p:spPr>
          <a:xfrm>
            <a:off x="4600080" y="3386520"/>
            <a:ext cx="2288880" cy="24948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4" descr=""/>
          <p:cNvPicPr/>
          <p:nvPr/>
        </p:nvPicPr>
        <p:blipFill>
          <a:blip r:embed="rId2"/>
          <a:stretch/>
        </p:blipFill>
        <p:spPr>
          <a:xfrm>
            <a:off x="6294600" y="2950200"/>
            <a:ext cx="1374480" cy="308520"/>
          </a:xfrm>
          <a:prstGeom prst="rect">
            <a:avLst/>
          </a:prstGeom>
          <a:ln w="0">
            <a:noFill/>
          </a:ln>
        </p:spPr>
      </p:pic>
      <p:sp>
        <p:nvSpPr>
          <p:cNvPr id="131" name="object 5"/>
          <p:cNvSpPr/>
          <p:nvPr/>
        </p:nvSpPr>
        <p:spPr>
          <a:xfrm>
            <a:off x="1440720" y="2808360"/>
            <a:ext cx="6237720" cy="39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362700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</a:t>
            </a:r>
            <a:endParaRPr b="0" lang="en-IN" sz="2450" spc="-1" strike="noStrike">
              <a:latin typeface="Arial"/>
            </a:endParaRPr>
          </a:p>
          <a:p>
            <a:pPr marL="1260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3627000"/>
              </a:tabLst>
            </a:pPr>
            <a:r>
              <a:rPr b="0" lang="en-IN" sz="2450" spc="-1" strike="noStrike">
                <a:latin typeface="Verdana"/>
              </a:rPr>
              <a:t>presentation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uncover</a:t>
            </a:r>
            <a:r>
              <a:rPr b="0" lang="en-IN" sz="2450" spc="-5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secrets</a:t>
            </a:r>
            <a:endParaRPr b="0" lang="en-IN" sz="2450" spc="-1" strike="noStrike">
              <a:latin typeface="Arial"/>
            </a:endParaRPr>
          </a:p>
          <a:p>
            <a:pPr marL="243720" indent="35568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83" strike="noStrike">
                <a:latin typeface="Verdana"/>
              </a:rPr>
              <a:t>behind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principle, </a:t>
            </a:r>
            <a:r>
              <a:rPr b="0" lang="en-IN" sz="2450" spc="43" strike="noStrike">
                <a:latin typeface="Verdana"/>
              </a:rPr>
              <a:t>showcasing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5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4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43" strike="noStrike">
                <a:latin typeface="Verdana"/>
              </a:rPr>
              <a:t>geometry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applications. </a:t>
            </a:r>
            <a:r>
              <a:rPr b="0" lang="en-IN" sz="2450" spc="-1" strike="noStrike">
                <a:latin typeface="Verdana"/>
              </a:rPr>
              <a:t>Prepare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embark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creative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angles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sides!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6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52560"/>
          </a:xfrm>
          <a:prstGeom prst="rect">
            <a:avLst/>
          </a:prstGeom>
          <a:noFill/>
          <a:ln w="0">
            <a:noFill/>
          </a:ln>
        </p:spPr>
        <p:txBody>
          <a:bodyPr lIns="0" rIns="0" tIns="1328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1" lang="en-IN" sz="4950" spc="-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1" lang="en-IN" sz="4950" spc="-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1" lang="en-IN" sz="4950" spc="-14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2" strike="noStrike">
                <a:solidFill>
                  <a:srgbClr val="ffffff"/>
                </a:solidFill>
                <a:latin typeface="Cambria"/>
              </a:rPr>
              <a:t>Triangle?</a:t>
            </a:r>
            <a:endParaRPr b="0" lang="en-IN" sz="4950" spc="-1" strike="noStrike">
              <a:latin typeface="Calibri"/>
            </a:endParaRPr>
          </a:p>
        </p:txBody>
      </p:sp>
      <p:pic>
        <p:nvPicPr>
          <p:cNvPr id="135" name="object 4" descr=""/>
          <p:cNvPicPr/>
          <p:nvPr/>
        </p:nvPicPr>
        <p:blipFill>
          <a:blip r:embed="rId1"/>
          <a:stretch/>
        </p:blipFill>
        <p:spPr>
          <a:xfrm>
            <a:off x="11387880" y="3215880"/>
            <a:ext cx="1217160" cy="308520"/>
          </a:xfrm>
          <a:prstGeom prst="rect">
            <a:avLst/>
          </a:prstGeom>
          <a:ln w="0">
            <a:noFill/>
          </a:ln>
        </p:spPr>
      </p:pic>
      <p:sp>
        <p:nvSpPr>
          <p:cNvPr id="136" name="object 5"/>
          <p:cNvSpPr/>
          <p:nvPr/>
        </p:nvSpPr>
        <p:spPr>
          <a:xfrm>
            <a:off x="11062080" y="3135240"/>
            <a:ext cx="547776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1625760"/>
              </a:tabLst>
            </a:pP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polygon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three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edges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vertices.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simplest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form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polygon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serves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foundation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many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geometric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principles.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162576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triangles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crucial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grasping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shapes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theorems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7" name="object 6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10286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39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0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55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Law</a:t>
            </a:r>
            <a:r>
              <a:rPr b="1" lang="en-IN" sz="5550" spc="-6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55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58" strike="noStrike">
                <a:solidFill>
                  <a:srgbClr val="000000"/>
                </a:solidFill>
                <a:latin typeface="Cambria"/>
              </a:rPr>
              <a:t>Cosines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42" name="object 6" descr=""/>
          <p:cNvPicPr/>
          <p:nvPr/>
        </p:nvPicPr>
        <p:blipFill>
          <a:blip r:embed="rId2"/>
          <a:stretch/>
        </p:blipFill>
        <p:spPr>
          <a:xfrm>
            <a:off x="11266920" y="2867760"/>
            <a:ext cx="2288880" cy="24948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7" descr=""/>
          <p:cNvPicPr/>
          <p:nvPr/>
        </p:nvPicPr>
        <p:blipFill>
          <a:blip r:embed="rId3"/>
          <a:stretch/>
        </p:blipFill>
        <p:spPr>
          <a:xfrm>
            <a:off x="10580400" y="4011120"/>
            <a:ext cx="3742920" cy="308160"/>
          </a:xfrm>
          <a:prstGeom prst="rect">
            <a:avLst/>
          </a:prstGeom>
          <a:ln w="0">
            <a:noFill/>
          </a:ln>
        </p:spPr>
      </p:pic>
      <p:sp>
        <p:nvSpPr>
          <p:cNvPr id="144" name="object 8"/>
          <p:cNvSpPr/>
          <p:nvPr/>
        </p:nvSpPr>
        <p:spPr>
          <a:xfrm>
            <a:off x="10553040" y="2788560"/>
            <a:ext cx="603144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08160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2" strike="noStrike">
                <a:latin typeface="Verdana"/>
              </a:rPr>
              <a:t>relates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lengths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triangle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cosine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one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angles.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31" strike="noStrike">
                <a:latin typeface="Verdana"/>
              </a:rPr>
              <a:t>It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2600" indent="37771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formula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triangles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when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know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two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included </a:t>
            </a:r>
            <a:r>
              <a:rPr b="0" lang="en-IN" sz="2450" spc="-12" strike="noStrike">
                <a:latin typeface="Verdana"/>
              </a:rPr>
              <a:t>angle.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78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1200" bIns="0" anchor="t">
            <a:noAutofit/>
          </a:bodyPr>
          <a:p>
            <a:pPr marL="240840">
              <a:lnSpc>
                <a:spcPct val="100000"/>
              </a:lnSpc>
              <a:spcBef>
                <a:spcPts val="1899"/>
              </a:spcBef>
              <a:buNone/>
            </a:pP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5700" spc="3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57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1" strike="noStrike">
                <a:solidFill>
                  <a:srgbClr val="ffffff"/>
                </a:solidFill>
                <a:latin typeface="Cambria"/>
              </a:rPr>
              <a:t>Real</a:t>
            </a:r>
            <a:r>
              <a:rPr b="1" lang="en-IN" sz="57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700" spc="-21" strike="noStrike">
                <a:solidFill>
                  <a:srgbClr val="ffffff"/>
                </a:solidFill>
                <a:latin typeface="Cambria"/>
              </a:rPr>
              <a:t>Life</a:t>
            </a:r>
            <a:endParaRPr b="0" lang="en-IN" sz="5700" spc="-1" strike="noStrike">
              <a:latin typeface="Calibri"/>
            </a:endParaRPr>
          </a:p>
        </p:txBody>
      </p:sp>
      <p:pic>
        <p:nvPicPr>
          <p:cNvPr id="147" name="object 4" descr=""/>
          <p:cNvPicPr/>
          <p:nvPr/>
        </p:nvPicPr>
        <p:blipFill>
          <a:blip r:embed="rId2"/>
          <a:stretch/>
        </p:blipFill>
        <p:spPr>
          <a:xfrm>
            <a:off x="10536120" y="3457080"/>
            <a:ext cx="2288880" cy="249480"/>
          </a:xfrm>
          <a:prstGeom prst="rect">
            <a:avLst/>
          </a:prstGeom>
          <a:ln w="0">
            <a:noFill/>
          </a:ln>
        </p:spPr>
      </p:pic>
      <p:pic>
        <p:nvPicPr>
          <p:cNvPr id="148" name="object 5" descr=""/>
          <p:cNvPicPr/>
          <p:nvPr/>
        </p:nvPicPr>
        <p:blipFill>
          <a:blip r:embed="rId3"/>
          <a:stretch/>
        </p:blipFill>
        <p:spPr>
          <a:xfrm>
            <a:off x="14261040" y="3897000"/>
            <a:ext cx="1901880" cy="24732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6" descr=""/>
          <p:cNvPicPr/>
          <p:nvPr/>
        </p:nvPicPr>
        <p:blipFill>
          <a:blip r:embed="rId4"/>
          <a:stretch/>
        </p:blipFill>
        <p:spPr>
          <a:xfrm>
            <a:off x="9342000" y="4335120"/>
            <a:ext cx="1624680" cy="308520"/>
          </a:xfrm>
          <a:prstGeom prst="rect">
            <a:avLst/>
          </a:prstGeom>
          <a:ln w="0">
            <a:noFill/>
          </a:ln>
        </p:spPr>
      </p:pic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9507600" y="3317040"/>
            <a:ext cx="755928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292680" indent="342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just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theory;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it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has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practical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applications!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From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to</a:t>
            </a:r>
            <a:endParaRPr b="0" lang="en-IN" sz="2450" spc="-1" strike="noStrike">
              <a:latin typeface="Calibri"/>
            </a:endParaRPr>
          </a:p>
          <a:p>
            <a:pPr marL="1475280" indent="3420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,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law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helps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calculating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distances</a:t>
            </a:r>
            <a:endParaRPr b="0" lang="en-IN" sz="2450" spc="-1" strike="noStrike">
              <a:latin typeface="Calibri"/>
            </a:endParaRPr>
          </a:p>
          <a:p>
            <a:pPr marL="12600" indent="-72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angles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various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000000"/>
                </a:solidFill>
                <a:latin typeface="Verdana"/>
              </a:rPr>
              <a:t>ﬁelds.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4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its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enhance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1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problem-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solving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skills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everyday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scenarios.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52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3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2409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450" spc="-1" strike="noStrike">
                <a:solidFill>
                  <a:srgbClr val="000000"/>
                </a:solidFill>
                <a:latin typeface="Cambria"/>
              </a:rPr>
              <a:t>Visualizing</a:t>
            </a:r>
            <a:r>
              <a:rPr b="1" lang="en-IN" sz="5450" spc="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4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545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450" spc="-26" strike="noStrike">
                <a:solidFill>
                  <a:srgbClr val="000000"/>
                </a:solidFill>
                <a:latin typeface="Cambria"/>
              </a:rPr>
              <a:t>Law</a:t>
            </a:r>
            <a:endParaRPr b="0" lang="en-IN" sz="5450" spc="-1" strike="noStrike">
              <a:latin typeface="Calibri"/>
            </a:endParaRPr>
          </a:p>
        </p:txBody>
      </p:sp>
      <p:pic>
        <p:nvPicPr>
          <p:cNvPr id="155" name="object 6" descr=""/>
          <p:cNvPicPr/>
          <p:nvPr/>
        </p:nvPicPr>
        <p:blipFill>
          <a:blip r:embed="rId2"/>
          <a:stretch/>
        </p:blipFill>
        <p:spPr>
          <a:xfrm>
            <a:off x="14038920" y="3248640"/>
            <a:ext cx="2288520" cy="249480"/>
          </a:xfrm>
          <a:prstGeom prst="rect">
            <a:avLst/>
          </a:prstGeom>
          <a:ln w="0">
            <a:noFill/>
          </a:ln>
        </p:spPr>
      </p:pic>
      <p:sp>
        <p:nvSpPr>
          <p:cNvPr id="156" name="object 7"/>
          <p:cNvSpPr/>
          <p:nvPr/>
        </p:nvSpPr>
        <p:spPr>
          <a:xfrm>
            <a:off x="10553040" y="2788560"/>
            <a:ext cx="441036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Visual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aids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7" name="object 8"/>
          <p:cNvSpPr/>
          <p:nvPr/>
        </p:nvSpPr>
        <p:spPr>
          <a:xfrm>
            <a:off x="16311960" y="316944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8" name="object 9"/>
          <p:cNvSpPr/>
          <p:nvPr/>
        </p:nvSpPr>
        <p:spPr>
          <a:xfrm>
            <a:off x="10553040" y="3169440"/>
            <a:ext cx="5772960" cy="30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drawing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triangles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labeling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angles,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better </a:t>
            </a:r>
            <a:r>
              <a:rPr b="0" lang="en-IN" sz="2450" spc="-1" strike="noStrike">
                <a:latin typeface="Verdana"/>
              </a:rPr>
              <a:t>grasp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formula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operates.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-1" strike="noStrike">
                <a:latin typeface="Verdana"/>
              </a:rPr>
              <a:t>Visualization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key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unlocking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26" strike="noStrike">
                <a:latin typeface="Verdana"/>
              </a:rPr>
              <a:t>mysteries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hidden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within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law.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23760"/>
          </a:xfrm>
          <a:prstGeom prst="rect">
            <a:avLst/>
          </a:prstGeom>
          <a:noFill/>
          <a:ln w="0">
            <a:noFill/>
          </a:ln>
        </p:spPr>
        <p:txBody>
          <a:bodyPr lIns="0" rIns="0" tIns="1040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97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1" lang="en-IN" sz="37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161" name="object 4" descr=""/>
          <p:cNvPicPr/>
          <p:nvPr/>
        </p:nvPicPr>
        <p:blipFill>
          <a:blip r:embed="rId1"/>
          <a:stretch/>
        </p:blipFill>
        <p:spPr>
          <a:xfrm>
            <a:off x="11110680" y="3595320"/>
            <a:ext cx="2288520" cy="249480"/>
          </a:xfrm>
          <a:prstGeom prst="rect">
            <a:avLst/>
          </a:prstGeom>
          <a:ln w="0">
            <a:noFill/>
          </a:ln>
        </p:spPr>
      </p:pic>
      <p:pic>
        <p:nvPicPr>
          <p:cNvPr id="162" name="object 5" descr=""/>
          <p:cNvPicPr/>
          <p:nvPr/>
        </p:nvPicPr>
        <p:blipFill>
          <a:blip r:embed="rId2"/>
          <a:stretch/>
        </p:blipFill>
        <p:spPr>
          <a:xfrm>
            <a:off x="11110680" y="4740120"/>
            <a:ext cx="3443400" cy="308520"/>
          </a:xfrm>
          <a:prstGeom prst="rect">
            <a:avLst/>
          </a:prstGeom>
          <a:ln w="0">
            <a:noFill/>
          </a:ln>
        </p:spPr>
      </p:pic>
      <p:sp>
        <p:nvSpPr>
          <p:cNvPr id="163" name="object 6"/>
          <p:cNvSpPr/>
          <p:nvPr/>
        </p:nvSpPr>
        <p:spPr>
          <a:xfrm>
            <a:off x="11062080" y="3135240"/>
            <a:ext cx="5536800" cy="38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Many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students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struggle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24033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due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misconceptions.</a:t>
            </a:r>
            <a:r>
              <a:rPr b="0" lang="en-IN" sz="2450" spc="-1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One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109" strike="noStrike">
                <a:solidFill>
                  <a:srgbClr val="ffffff"/>
                </a:solidFill>
                <a:latin typeface="Verdana"/>
              </a:rPr>
              <a:t>common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error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confusing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349560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Remember,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Law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Cosines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applies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non-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right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triangles,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while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Pythagorean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theorem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speciﬁc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 indent="349560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right</a:t>
            </a:r>
            <a:r>
              <a:rPr b="0" lang="en-IN" sz="2450" spc="-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triangles.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4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6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900" spc="-1" strike="noStrike">
                <a:solidFill>
                  <a:srgbClr val="000000"/>
                </a:solidFill>
                <a:latin typeface="Cambria"/>
              </a:rPr>
              <a:t>Practice</a:t>
            </a:r>
            <a:r>
              <a:rPr b="1" lang="en-IN" sz="5900" spc="26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12" strike="noStrike">
                <a:solidFill>
                  <a:srgbClr val="000000"/>
                </a:solidFill>
                <a:latin typeface="Cambria"/>
              </a:rPr>
              <a:t>Problems</a:t>
            </a:r>
            <a:endParaRPr b="0" lang="en-IN" sz="5900" spc="-1" strike="noStrike">
              <a:latin typeface="Calibri"/>
            </a:endParaRPr>
          </a:p>
        </p:txBody>
      </p:sp>
      <p:pic>
        <p:nvPicPr>
          <p:cNvPr id="169" name="object 6" descr=""/>
          <p:cNvPicPr/>
          <p:nvPr/>
        </p:nvPicPr>
        <p:blipFill>
          <a:blip r:embed="rId2"/>
          <a:stretch/>
        </p:blipFill>
        <p:spPr>
          <a:xfrm>
            <a:off x="4511160" y="3315600"/>
            <a:ext cx="2288880" cy="249480"/>
          </a:xfrm>
          <a:prstGeom prst="rect">
            <a:avLst/>
          </a:prstGeom>
          <a:ln w="0">
            <a:noFill/>
          </a:ln>
        </p:spPr>
      </p:pic>
      <p:sp>
        <p:nvSpPr>
          <p:cNvPr id="170" name="object 7"/>
          <p:cNvSpPr/>
          <p:nvPr/>
        </p:nvSpPr>
        <p:spPr>
          <a:xfrm>
            <a:off x="1433160" y="3175200"/>
            <a:ext cx="6290640" cy="30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94" strike="noStrike">
                <a:latin typeface="Verdana"/>
              </a:rPr>
              <a:t>Engaging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</a:pP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practice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66" strike="noStrike">
                <a:latin typeface="Verdana"/>
              </a:rPr>
              <a:t>mastery.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Start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simple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triangles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</a:pPr>
            <a:r>
              <a:rPr b="0" lang="en-IN" sz="2450" spc="-1" strike="noStrike">
                <a:latin typeface="Verdana"/>
              </a:rPr>
              <a:t>gradually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increase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complexity.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Solving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solidify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make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you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more </a:t>
            </a:r>
            <a:r>
              <a:rPr b="0" lang="en-IN" sz="2450" spc="63" strike="noStrike">
                <a:latin typeface="Verdana"/>
              </a:rPr>
              <a:t>conﬁdent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applying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law.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065120" y="2378160"/>
            <a:ext cx="10147680" cy="522756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24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12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49" strike="noStrike">
                <a:solidFill>
                  <a:srgbClr val="000000"/>
                </a:solidFill>
                <a:latin typeface="Cambria"/>
              </a:rPr>
              <a:t>Embrace</a:t>
            </a:r>
            <a:r>
              <a:rPr b="1" lang="en-IN" sz="685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Mystery</a:t>
            </a:r>
            <a:endParaRPr b="0" lang="en-IN" sz="6850" spc="-1" strike="noStrike">
              <a:latin typeface="Calibri"/>
            </a:endParaRPr>
          </a:p>
          <a:p>
            <a:pPr marL="315720" algn="ctr">
              <a:lnSpc>
                <a:spcPct val="102000"/>
              </a:lnSpc>
              <a:spcBef>
                <a:spcPts val="1426"/>
              </a:spcBef>
              <a:buNone/>
              <a:tabLst>
                <a:tab algn="l" pos="557208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conclusion,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is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powerful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tool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understanding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triangles.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By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embracing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its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concepts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applications,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unlock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mysteries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geometry.</a:t>
            </a:r>
            <a:r>
              <a:rPr b="0" lang="en-IN" sz="2450" spc="-17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Keep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exploring,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practicing,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applying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principles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your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mathematical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journey!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2024-12-18T06:31:48Z</dcterms:created>
  <dc:creator/>
  <dc:description/>
  <dc:language>en-IN</dc:language>
  <cp:lastModifiedBy/>
  <dcterms:modified xsi:type="dcterms:W3CDTF">2025-01-22T10:50:52Z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