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609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152025">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939522"/>
            <a:ext cx="7556421" cy="3543895"/>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Exploring the World of Numbers: Rational vs. Irrational</a:t>
            </a:r>
            <a:endParaRPr lang="en-US" sz="4450" dirty="0"/>
          </a:p>
        </p:txBody>
      </p:sp>
      <p:sp>
        <p:nvSpPr>
          <p:cNvPr id="4" name="Text 1"/>
          <p:cNvSpPr/>
          <p:nvPr/>
        </p:nvSpPr>
        <p:spPr>
          <a:xfrm>
            <a:off x="6280190" y="4823579"/>
            <a:ext cx="7556421" cy="1814513"/>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Welcome to this journey into the fascinating world of numbers! Today, we'll delve into the difference between two fundamental types of numbers: rational and irrational. We'll explore their definitions, properties, and real-world applications. So, get ready to unravel the mysteries behind these intriguing numerical concepts.</a:t>
            </a:r>
            <a:endParaRPr lang="en-US" sz="1750" dirty="0"/>
          </a:p>
        </p:txBody>
      </p:sp>
      <p:sp>
        <p:nvSpPr>
          <p:cNvPr id="5" name="Shape 2"/>
          <p:cNvSpPr/>
          <p:nvPr/>
        </p:nvSpPr>
        <p:spPr>
          <a:xfrm>
            <a:off x="6280190" y="6910149"/>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6917769"/>
            <a:ext cx="347663" cy="347663"/>
          </a:xfrm>
          <a:prstGeom prst="rect">
            <a:avLst/>
          </a:prstGeom>
        </p:spPr>
      </p:pic>
      <p:sp>
        <p:nvSpPr>
          <p:cNvPr id="7" name="Text 3"/>
          <p:cNvSpPr/>
          <p:nvPr/>
        </p:nvSpPr>
        <p:spPr>
          <a:xfrm>
            <a:off x="6756440" y="6893243"/>
            <a:ext cx="4696063" cy="396835"/>
          </a:xfrm>
          <a:prstGeom prst="rect">
            <a:avLst/>
          </a:prstGeom>
          <a:noFill/>
          <a:ln/>
        </p:spPr>
        <p:txBody>
          <a:bodyPr wrap="none" lIns="0" tIns="0" rIns="0" bIns="0" rtlCol="0" anchor="t"/>
          <a:lstStyle/>
          <a:p>
            <a:pPr marL="0" indent="0" algn="l">
              <a:lnSpc>
                <a:spcPts val="3100"/>
              </a:lnSpc>
              <a:buNone/>
            </a:pPr>
            <a:r>
              <a:rPr lang="en-US" sz="2200" b="1" dirty="0">
                <a:solidFill>
                  <a:srgbClr val="D7E5D8"/>
                </a:solidFill>
                <a:latin typeface="Syne Bold" pitchFamily="34" charset="0"/>
                <a:ea typeface="Syne Bold" pitchFamily="34" charset="-122"/>
                <a:cs typeface="Syne Bold" pitchFamily="34" charset="-120"/>
              </a:rPr>
              <a:t>by ONYEDIKACHI ONWURAH</a:t>
            </a:r>
            <a:endParaRPr lang="en-US" sz="2200" dirty="0"/>
          </a:p>
        </p:txBody>
      </p:sp>
      <p:pic>
        <p:nvPicPr>
          <p:cNvPr id="9" name="Picture 8">
            <a:extLst>
              <a:ext uri="{FF2B5EF4-FFF2-40B4-BE49-F238E27FC236}">
                <a16:creationId xmlns:a16="http://schemas.microsoft.com/office/drawing/2014/main" id="{5977DE40-26D7-4E35-8B3F-733D1ADBA9D0}"/>
              </a:ext>
            </a:extLst>
          </p:cNvPr>
          <p:cNvPicPr>
            <a:picLocks noChangeAspect="1"/>
          </p:cNvPicPr>
          <p:nvPr/>
        </p:nvPicPr>
        <p:blipFill>
          <a:blip r:embed="rId5"/>
          <a:stretch>
            <a:fillRect/>
          </a:stretch>
        </p:blipFill>
        <p:spPr>
          <a:xfrm>
            <a:off x="12303888" y="7743757"/>
            <a:ext cx="2286319" cy="4858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004060"/>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What are Rational Numbers?</a:t>
            </a:r>
            <a:endParaRPr lang="en-US" sz="4450" dirty="0"/>
          </a:p>
        </p:txBody>
      </p:sp>
      <p:sp>
        <p:nvSpPr>
          <p:cNvPr id="3" name="Text 1"/>
          <p:cNvSpPr/>
          <p:nvPr/>
        </p:nvSpPr>
        <p:spPr>
          <a:xfrm>
            <a:off x="793790"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Definition</a:t>
            </a:r>
            <a:endParaRPr lang="en-US" sz="2200" dirty="0"/>
          </a:p>
        </p:txBody>
      </p:sp>
      <p:sp>
        <p:nvSpPr>
          <p:cNvPr id="4" name="Text 2"/>
          <p:cNvSpPr/>
          <p:nvPr/>
        </p:nvSpPr>
        <p:spPr>
          <a:xfrm>
            <a:off x="793790" y="456973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Rational numbers are numbers that can be expressed as a ratio of two integers, where the denominator is not zero. These numbers can be represented as fractions or decimals that terminate or repeat.</a:t>
            </a:r>
            <a:endParaRPr lang="en-US" sz="1750" dirty="0"/>
          </a:p>
        </p:txBody>
      </p:sp>
      <p:sp>
        <p:nvSpPr>
          <p:cNvPr id="5" name="Text 3"/>
          <p:cNvSpPr/>
          <p:nvPr/>
        </p:nvSpPr>
        <p:spPr>
          <a:xfrm>
            <a:off x="7599521"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Examples</a:t>
            </a:r>
            <a:endParaRPr lang="en-US" sz="2200" dirty="0"/>
          </a:p>
        </p:txBody>
      </p:sp>
      <p:sp>
        <p:nvSpPr>
          <p:cNvPr id="6" name="Text 4"/>
          <p:cNvSpPr/>
          <p:nvPr/>
        </p:nvSpPr>
        <p:spPr>
          <a:xfrm>
            <a:off x="7599521" y="4569738"/>
            <a:ext cx="6244709" cy="1088708"/>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Examples include 3/4, 2, -5, 0.5, and 1.333... Any number that can be written as a fraction, even if it's a whole number or a repeating decimal, is a rational number.</a:t>
            </a:r>
            <a:endParaRPr lang="en-US" sz="1750" dirty="0"/>
          </a:p>
        </p:txBody>
      </p:sp>
      <p:pic>
        <p:nvPicPr>
          <p:cNvPr id="8" name="Picture 7">
            <a:extLst>
              <a:ext uri="{FF2B5EF4-FFF2-40B4-BE49-F238E27FC236}">
                <a16:creationId xmlns:a16="http://schemas.microsoft.com/office/drawing/2014/main" id="{2340BB62-FA23-4221-9BCE-F5C6BD3BA69F}"/>
              </a:ext>
            </a:extLst>
          </p:cNvPr>
          <p:cNvPicPr>
            <a:picLocks noChangeAspect="1"/>
          </p:cNvPicPr>
          <p:nvPr/>
        </p:nvPicPr>
        <p:blipFill>
          <a:blip r:embed="rId3"/>
          <a:stretch>
            <a:fillRect/>
          </a:stretch>
        </p:blipFill>
        <p:spPr>
          <a:xfrm>
            <a:off x="12344081" y="7650058"/>
            <a:ext cx="2286319" cy="4858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556391"/>
          </a:xfrm>
          <a:prstGeom prst="rect">
            <a:avLst/>
          </a:prstGeom>
        </p:spPr>
      </p:pic>
      <p:sp>
        <p:nvSpPr>
          <p:cNvPr id="3" name="Text 0"/>
          <p:cNvSpPr/>
          <p:nvPr/>
        </p:nvSpPr>
        <p:spPr>
          <a:xfrm>
            <a:off x="715685" y="3283029"/>
            <a:ext cx="13199031" cy="1278017"/>
          </a:xfrm>
          <a:prstGeom prst="rect">
            <a:avLst/>
          </a:prstGeom>
          <a:noFill/>
          <a:ln/>
        </p:spPr>
        <p:txBody>
          <a:bodyPr wrap="square" lIns="0" tIns="0" rIns="0" bIns="0" rtlCol="0" anchor="t"/>
          <a:lstStyle/>
          <a:p>
            <a:pPr marL="0" indent="0">
              <a:lnSpc>
                <a:spcPts val="5000"/>
              </a:lnSpc>
              <a:buNone/>
            </a:pPr>
            <a:r>
              <a:rPr lang="en-US" sz="4000" b="1" dirty="0">
                <a:solidFill>
                  <a:srgbClr val="F0F4F1"/>
                </a:solidFill>
                <a:latin typeface="Syne Extra Bold" pitchFamily="34" charset="0"/>
                <a:ea typeface="Syne Extra Bold" pitchFamily="34" charset="-122"/>
                <a:cs typeface="Syne Extra Bold" pitchFamily="34" charset="-120"/>
              </a:rPr>
              <a:t>Characteristics of Rational Numbers</a:t>
            </a:r>
            <a:endParaRPr lang="en-US" sz="4000" dirty="0"/>
          </a:p>
        </p:txBody>
      </p:sp>
      <p:sp>
        <p:nvSpPr>
          <p:cNvPr id="4" name="Shape 1"/>
          <p:cNvSpPr/>
          <p:nvPr/>
        </p:nvSpPr>
        <p:spPr>
          <a:xfrm>
            <a:off x="715685" y="5097780"/>
            <a:ext cx="460058" cy="460057"/>
          </a:xfrm>
          <a:prstGeom prst="roundRect">
            <a:avLst>
              <a:gd name="adj" fmla="val 18671"/>
            </a:avLst>
          </a:prstGeom>
          <a:solidFill>
            <a:srgbClr val="547808"/>
          </a:solidFill>
          <a:ln w="7620">
            <a:solidFill>
              <a:srgbClr val="6D9121"/>
            </a:solidFill>
            <a:prstDash val="solid"/>
          </a:ln>
        </p:spPr>
      </p:sp>
      <p:sp>
        <p:nvSpPr>
          <p:cNvPr id="5" name="Text 2"/>
          <p:cNvSpPr/>
          <p:nvPr/>
        </p:nvSpPr>
        <p:spPr>
          <a:xfrm>
            <a:off x="864513" y="5174337"/>
            <a:ext cx="162282" cy="306824"/>
          </a:xfrm>
          <a:prstGeom prst="rect">
            <a:avLst/>
          </a:prstGeom>
          <a:noFill/>
          <a:ln/>
        </p:spPr>
        <p:txBody>
          <a:bodyPr wrap="none" lIns="0" tIns="0" rIns="0" bIns="0" rtlCol="0" anchor="t"/>
          <a:lstStyle/>
          <a:p>
            <a:pPr marL="0" indent="0" algn="ctr">
              <a:lnSpc>
                <a:spcPts val="2400"/>
              </a:lnSpc>
              <a:buNone/>
            </a:pPr>
            <a:r>
              <a:rPr lang="en-US" sz="2400" b="1" dirty="0">
                <a:solidFill>
                  <a:srgbClr val="FFFFFF"/>
                </a:solidFill>
                <a:latin typeface="Syne Extra Bold" pitchFamily="34" charset="0"/>
                <a:ea typeface="Syne Extra Bold" pitchFamily="34" charset="-122"/>
                <a:cs typeface="Syne Extra Bold" pitchFamily="34" charset="-120"/>
              </a:rPr>
              <a:t>1</a:t>
            </a:r>
            <a:endParaRPr lang="en-US" sz="2400" dirty="0"/>
          </a:p>
        </p:txBody>
      </p:sp>
      <p:sp>
        <p:nvSpPr>
          <p:cNvPr id="6" name="Text 3"/>
          <p:cNvSpPr/>
          <p:nvPr/>
        </p:nvSpPr>
        <p:spPr>
          <a:xfrm>
            <a:off x="1380173" y="5097780"/>
            <a:ext cx="2556391" cy="319445"/>
          </a:xfrm>
          <a:prstGeom prst="rect">
            <a:avLst/>
          </a:prstGeom>
          <a:noFill/>
          <a:ln/>
        </p:spPr>
        <p:txBody>
          <a:bodyPr wrap="none" lIns="0" tIns="0" rIns="0" bIns="0" rtlCol="0" anchor="t"/>
          <a:lstStyle/>
          <a:p>
            <a:pPr marL="0" indent="0">
              <a:lnSpc>
                <a:spcPts val="2500"/>
              </a:lnSpc>
              <a:buNone/>
            </a:pPr>
            <a:r>
              <a:rPr lang="en-US" sz="2000" b="1" dirty="0">
                <a:solidFill>
                  <a:srgbClr val="D7E5D8"/>
                </a:solidFill>
                <a:latin typeface="Syne Extra Bold" pitchFamily="34" charset="0"/>
                <a:ea typeface="Syne Extra Bold" pitchFamily="34" charset="-122"/>
                <a:cs typeface="Syne Extra Bold" pitchFamily="34" charset="-120"/>
              </a:rPr>
              <a:t>Closure</a:t>
            </a:r>
            <a:endParaRPr lang="en-US" sz="2000" dirty="0"/>
          </a:p>
        </p:txBody>
      </p:sp>
      <p:sp>
        <p:nvSpPr>
          <p:cNvPr id="7" name="Text 4"/>
          <p:cNvSpPr/>
          <p:nvPr/>
        </p:nvSpPr>
        <p:spPr>
          <a:xfrm>
            <a:off x="1380173" y="5539859"/>
            <a:ext cx="3598902" cy="1963103"/>
          </a:xfrm>
          <a:prstGeom prst="rect">
            <a:avLst/>
          </a:prstGeom>
          <a:noFill/>
          <a:ln/>
        </p:spPr>
        <p:txBody>
          <a:bodyPr wrap="square" lIns="0" tIns="0" rIns="0" bIns="0" rtlCol="0" anchor="t"/>
          <a:lstStyle/>
          <a:p>
            <a:pPr marL="0" indent="0">
              <a:lnSpc>
                <a:spcPts val="2550"/>
              </a:lnSpc>
              <a:buNone/>
            </a:pPr>
            <a:r>
              <a:rPr lang="en-US" sz="1600" dirty="0">
                <a:solidFill>
                  <a:srgbClr val="D7E5D8"/>
                </a:solidFill>
                <a:latin typeface="Syne" pitchFamily="34" charset="0"/>
                <a:ea typeface="Syne" pitchFamily="34" charset="-122"/>
                <a:cs typeface="Syne" pitchFamily="34" charset="-120"/>
              </a:rPr>
              <a:t>Rational numbers are closed under addition, subtraction, multiplication, and division, meaning that performing these operations on two rational numbers always results in another rational number.</a:t>
            </a:r>
            <a:endParaRPr lang="en-US" sz="1600" dirty="0"/>
          </a:p>
        </p:txBody>
      </p:sp>
      <p:sp>
        <p:nvSpPr>
          <p:cNvPr id="8" name="Shape 5"/>
          <p:cNvSpPr/>
          <p:nvPr/>
        </p:nvSpPr>
        <p:spPr>
          <a:xfrm>
            <a:off x="5183505" y="5097780"/>
            <a:ext cx="460058" cy="460057"/>
          </a:xfrm>
          <a:prstGeom prst="roundRect">
            <a:avLst>
              <a:gd name="adj" fmla="val 18671"/>
            </a:avLst>
          </a:prstGeom>
          <a:solidFill>
            <a:srgbClr val="547808"/>
          </a:solidFill>
          <a:ln w="7620">
            <a:solidFill>
              <a:srgbClr val="6D9121"/>
            </a:solidFill>
            <a:prstDash val="solid"/>
          </a:ln>
        </p:spPr>
      </p:sp>
      <p:sp>
        <p:nvSpPr>
          <p:cNvPr id="9" name="Text 6"/>
          <p:cNvSpPr/>
          <p:nvPr/>
        </p:nvSpPr>
        <p:spPr>
          <a:xfrm>
            <a:off x="5259705" y="5174337"/>
            <a:ext cx="307658" cy="306824"/>
          </a:xfrm>
          <a:prstGeom prst="rect">
            <a:avLst/>
          </a:prstGeom>
          <a:noFill/>
          <a:ln/>
        </p:spPr>
        <p:txBody>
          <a:bodyPr wrap="none" lIns="0" tIns="0" rIns="0" bIns="0" rtlCol="0" anchor="t"/>
          <a:lstStyle/>
          <a:p>
            <a:pPr marL="0" indent="0" algn="ctr">
              <a:lnSpc>
                <a:spcPts val="2400"/>
              </a:lnSpc>
              <a:buNone/>
            </a:pPr>
            <a:r>
              <a:rPr lang="en-US" sz="2400" b="1" dirty="0">
                <a:solidFill>
                  <a:srgbClr val="FFFFFF"/>
                </a:solidFill>
                <a:latin typeface="Syne Extra Bold" pitchFamily="34" charset="0"/>
                <a:ea typeface="Syne Extra Bold" pitchFamily="34" charset="-122"/>
                <a:cs typeface="Syne Extra Bold" pitchFamily="34" charset="-120"/>
              </a:rPr>
              <a:t>2</a:t>
            </a:r>
            <a:endParaRPr lang="en-US" sz="2400" dirty="0"/>
          </a:p>
        </p:txBody>
      </p:sp>
      <p:sp>
        <p:nvSpPr>
          <p:cNvPr id="10" name="Text 7"/>
          <p:cNvSpPr/>
          <p:nvPr/>
        </p:nvSpPr>
        <p:spPr>
          <a:xfrm>
            <a:off x="5847993" y="5097780"/>
            <a:ext cx="2556391" cy="319445"/>
          </a:xfrm>
          <a:prstGeom prst="rect">
            <a:avLst/>
          </a:prstGeom>
          <a:noFill/>
          <a:ln/>
        </p:spPr>
        <p:txBody>
          <a:bodyPr wrap="none" lIns="0" tIns="0" rIns="0" bIns="0" rtlCol="0" anchor="t"/>
          <a:lstStyle/>
          <a:p>
            <a:pPr marL="0" indent="0">
              <a:lnSpc>
                <a:spcPts val="2500"/>
              </a:lnSpc>
              <a:buNone/>
            </a:pPr>
            <a:r>
              <a:rPr lang="en-US" sz="2000" b="1" dirty="0">
                <a:solidFill>
                  <a:srgbClr val="D7E5D8"/>
                </a:solidFill>
                <a:latin typeface="Syne Extra Bold" pitchFamily="34" charset="0"/>
                <a:ea typeface="Syne Extra Bold" pitchFamily="34" charset="-122"/>
                <a:cs typeface="Syne Extra Bold" pitchFamily="34" charset="-120"/>
              </a:rPr>
              <a:t>Order</a:t>
            </a:r>
            <a:endParaRPr lang="en-US" sz="2000" dirty="0"/>
          </a:p>
        </p:txBody>
      </p:sp>
      <p:sp>
        <p:nvSpPr>
          <p:cNvPr id="11" name="Text 8"/>
          <p:cNvSpPr/>
          <p:nvPr/>
        </p:nvSpPr>
        <p:spPr>
          <a:xfrm>
            <a:off x="5847993" y="5539859"/>
            <a:ext cx="3598902" cy="1963103"/>
          </a:xfrm>
          <a:prstGeom prst="rect">
            <a:avLst/>
          </a:prstGeom>
          <a:noFill/>
          <a:ln/>
        </p:spPr>
        <p:txBody>
          <a:bodyPr wrap="square" lIns="0" tIns="0" rIns="0" bIns="0" rtlCol="0" anchor="t"/>
          <a:lstStyle/>
          <a:p>
            <a:pPr marL="0" indent="0">
              <a:lnSpc>
                <a:spcPts val="2550"/>
              </a:lnSpc>
              <a:buNone/>
            </a:pPr>
            <a:r>
              <a:rPr lang="en-US" sz="1600" dirty="0">
                <a:solidFill>
                  <a:srgbClr val="D7E5D8"/>
                </a:solidFill>
                <a:latin typeface="Syne" pitchFamily="34" charset="0"/>
                <a:ea typeface="Syne" pitchFamily="34" charset="-122"/>
                <a:cs typeface="Syne" pitchFamily="34" charset="-120"/>
              </a:rPr>
              <a:t>Rational numbers can be ordered, meaning that we can determine which number is greater or less than another. This allows us to compare rational numbers and arrange them in a specific sequence.</a:t>
            </a:r>
            <a:endParaRPr lang="en-US" sz="1600" dirty="0"/>
          </a:p>
        </p:txBody>
      </p:sp>
      <p:sp>
        <p:nvSpPr>
          <p:cNvPr id="12" name="Shape 9"/>
          <p:cNvSpPr/>
          <p:nvPr/>
        </p:nvSpPr>
        <p:spPr>
          <a:xfrm>
            <a:off x="9651325" y="5097780"/>
            <a:ext cx="460058" cy="460057"/>
          </a:xfrm>
          <a:prstGeom prst="roundRect">
            <a:avLst>
              <a:gd name="adj" fmla="val 18671"/>
            </a:avLst>
          </a:prstGeom>
          <a:solidFill>
            <a:srgbClr val="547808"/>
          </a:solidFill>
          <a:ln w="7620">
            <a:solidFill>
              <a:srgbClr val="6D9121"/>
            </a:solidFill>
            <a:prstDash val="solid"/>
          </a:ln>
        </p:spPr>
      </p:sp>
      <p:sp>
        <p:nvSpPr>
          <p:cNvPr id="13" name="Text 10"/>
          <p:cNvSpPr/>
          <p:nvPr/>
        </p:nvSpPr>
        <p:spPr>
          <a:xfrm>
            <a:off x="9719548" y="5174337"/>
            <a:ext cx="323612" cy="306824"/>
          </a:xfrm>
          <a:prstGeom prst="rect">
            <a:avLst/>
          </a:prstGeom>
          <a:noFill/>
          <a:ln/>
        </p:spPr>
        <p:txBody>
          <a:bodyPr wrap="none" lIns="0" tIns="0" rIns="0" bIns="0" rtlCol="0" anchor="t"/>
          <a:lstStyle/>
          <a:p>
            <a:pPr marL="0" indent="0" algn="ctr">
              <a:lnSpc>
                <a:spcPts val="2400"/>
              </a:lnSpc>
              <a:buNone/>
            </a:pPr>
            <a:r>
              <a:rPr lang="en-US" sz="2400" b="1" dirty="0">
                <a:solidFill>
                  <a:srgbClr val="FFFFFF"/>
                </a:solidFill>
                <a:latin typeface="Syne Extra Bold" pitchFamily="34" charset="0"/>
                <a:ea typeface="Syne Extra Bold" pitchFamily="34" charset="-122"/>
                <a:cs typeface="Syne Extra Bold" pitchFamily="34" charset="-120"/>
              </a:rPr>
              <a:t>3</a:t>
            </a:r>
            <a:endParaRPr lang="en-US" sz="2400" dirty="0"/>
          </a:p>
        </p:txBody>
      </p:sp>
      <p:sp>
        <p:nvSpPr>
          <p:cNvPr id="14" name="Text 11"/>
          <p:cNvSpPr/>
          <p:nvPr/>
        </p:nvSpPr>
        <p:spPr>
          <a:xfrm>
            <a:off x="10315813" y="5097780"/>
            <a:ext cx="2556391" cy="319445"/>
          </a:xfrm>
          <a:prstGeom prst="rect">
            <a:avLst/>
          </a:prstGeom>
          <a:noFill/>
          <a:ln/>
        </p:spPr>
        <p:txBody>
          <a:bodyPr wrap="none" lIns="0" tIns="0" rIns="0" bIns="0" rtlCol="0" anchor="t"/>
          <a:lstStyle/>
          <a:p>
            <a:pPr marL="0" indent="0">
              <a:lnSpc>
                <a:spcPts val="2500"/>
              </a:lnSpc>
              <a:buNone/>
            </a:pPr>
            <a:r>
              <a:rPr lang="en-US" sz="2000" b="1" dirty="0">
                <a:solidFill>
                  <a:srgbClr val="D7E5D8"/>
                </a:solidFill>
                <a:latin typeface="Syne Extra Bold" pitchFamily="34" charset="0"/>
                <a:ea typeface="Syne Extra Bold" pitchFamily="34" charset="-122"/>
                <a:cs typeface="Syne Extra Bold" pitchFamily="34" charset="-120"/>
              </a:rPr>
              <a:t>Density</a:t>
            </a:r>
            <a:endParaRPr lang="en-US" sz="2000" dirty="0"/>
          </a:p>
        </p:txBody>
      </p:sp>
      <p:sp>
        <p:nvSpPr>
          <p:cNvPr id="15" name="Text 12"/>
          <p:cNvSpPr/>
          <p:nvPr/>
        </p:nvSpPr>
        <p:spPr>
          <a:xfrm>
            <a:off x="10315813" y="5539859"/>
            <a:ext cx="3598902" cy="1963103"/>
          </a:xfrm>
          <a:prstGeom prst="rect">
            <a:avLst/>
          </a:prstGeom>
          <a:noFill/>
          <a:ln/>
        </p:spPr>
        <p:txBody>
          <a:bodyPr wrap="square" lIns="0" tIns="0" rIns="0" bIns="0" rtlCol="0" anchor="t"/>
          <a:lstStyle/>
          <a:p>
            <a:pPr marL="0" indent="0">
              <a:lnSpc>
                <a:spcPts val="2550"/>
              </a:lnSpc>
              <a:buNone/>
            </a:pPr>
            <a:r>
              <a:rPr lang="en-US" sz="1600" dirty="0">
                <a:solidFill>
                  <a:srgbClr val="D7E5D8"/>
                </a:solidFill>
                <a:latin typeface="Syne" pitchFamily="34" charset="0"/>
                <a:ea typeface="Syne" pitchFamily="34" charset="-122"/>
                <a:cs typeface="Syne" pitchFamily="34" charset="-120"/>
              </a:rPr>
              <a:t>Rational numbers are dense, meaning that between any two rational numbers, there exists another rational number. This property implies that rational numbers are infinitely close to each other, filling the number line completely.</a:t>
            </a:r>
            <a:endParaRPr lang="en-US" sz="1600" dirty="0"/>
          </a:p>
        </p:txBody>
      </p:sp>
      <p:pic>
        <p:nvPicPr>
          <p:cNvPr id="17" name="Picture 16">
            <a:extLst>
              <a:ext uri="{FF2B5EF4-FFF2-40B4-BE49-F238E27FC236}">
                <a16:creationId xmlns:a16="http://schemas.microsoft.com/office/drawing/2014/main" id="{E9070210-9CB0-42F8-9D64-99E5E7F33D1D}"/>
              </a:ext>
            </a:extLst>
          </p:cNvPr>
          <p:cNvPicPr>
            <a:picLocks noChangeAspect="1"/>
          </p:cNvPicPr>
          <p:nvPr/>
        </p:nvPicPr>
        <p:blipFill>
          <a:blip r:embed="rId4"/>
          <a:stretch>
            <a:fillRect/>
          </a:stretch>
        </p:blipFill>
        <p:spPr>
          <a:xfrm>
            <a:off x="12344081" y="7728684"/>
            <a:ext cx="2286319" cy="48584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2004060"/>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What are Irrational Numbers?</a:t>
            </a:r>
            <a:endParaRPr lang="en-US" sz="4450" dirty="0"/>
          </a:p>
        </p:txBody>
      </p:sp>
      <p:sp>
        <p:nvSpPr>
          <p:cNvPr id="3" name="Text 1"/>
          <p:cNvSpPr/>
          <p:nvPr/>
        </p:nvSpPr>
        <p:spPr>
          <a:xfrm>
            <a:off x="793790"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Definition</a:t>
            </a:r>
            <a:endParaRPr lang="en-US" sz="2200" dirty="0"/>
          </a:p>
        </p:txBody>
      </p:sp>
      <p:sp>
        <p:nvSpPr>
          <p:cNvPr id="4" name="Text 2"/>
          <p:cNvSpPr/>
          <p:nvPr/>
        </p:nvSpPr>
        <p:spPr>
          <a:xfrm>
            <a:off x="793790" y="4569738"/>
            <a:ext cx="6244709" cy="1451610"/>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Irrational numbers are numbers that cannot be expressed as a ratio of two integers. Their decimal representations are infinite and non-repeating, making them impossible to write as a simple fraction.</a:t>
            </a:r>
            <a:endParaRPr lang="en-US" sz="1750" dirty="0"/>
          </a:p>
        </p:txBody>
      </p:sp>
      <p:sp>
        <p:nvSpPr>
          <p:cNvPr id="5" name="Text 3"/>
          <p:cNvSpPr/>
          <p:nvPr/>
        </p:nvSpPr>
        <p:spPr>
          <a:xfrm>
            <a:off x="7599521" y="39885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F0F4F1"/>
                </a:solidFill>
                <a:latin typeface="Syne Extra Bold" pitchFamily="34" charset="0"/>
                <a:ea typeface="Syne Extra Bold" pitchFamily="34" charset="-122"/>
                <a:cs typeface="Syne Extra Bold" pitchFamily="34" charset="-120"/>
              </a:rPr>
              <a:t>Examples</a:t>
            </a:r>
            <a:endParaRPr lang="en-US" sz="2200" dirty="0"/>
          </a:p>
        </p:txBody>
      </p:sp>
      <p:sp>
        <p:nvSpPr>
          <p:cNvPr id="6" name="Text 4"/>
          <p:cNvSpPr/>
          <p:nvPr/>
        </p:nvSpPr>
        <p:spPr>
          <a:xfrm>
            <a:off x="7599521" y="4569738"/>
            <a:ext cx="6244709" cy="1088708"/>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Famous examples include pi (π), the square root of 2 (√2), and Euler's number (e). These numbers are essential in various fields, including geometry, calculus, and physics.</a:t>
            </a:r>
            <a:endParaRPr lang="en-US" sz="1750" dirty="0"/>
          </a:p>
        </p:txBody>
      </p:sp>
      <p:pic>
        <p:nvPicPr>
          <p:cNvPr id="8" name="Picture 7">
            <a:extLst>
              <a:ext uri="{FF2B5EF4-FFF2-40B4-BE49-F238E27FC236}">
                <a16:creationId xmlns:a16="http://schemas.microsoft.com/office/drawing/2014/main" id="{79EEAC1C-3052-42E4-81E7-5DB2A8E11124}"/>
              </a:ext>
            </a:extLst>
          </p:cNvPr>
          <p:cNvPicPr>
            <a:picLocks noChangeAspect="1"/>
          </p:cNvPicPr>
          <p:nvPr/>
        </p:nvPicPr>
        <p:blipFill>
          <a:blip r:embed="rId3"/>
          <a:stretch>
            <a:fillRect/>
          </a:stretch>
        </p:blipFill>
        <p:spPr>
          <a:xfrm>
            <a:off x="12344081" y="7743757"/>
            <a:ext cx="2286319" cy="48584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76632" y="1057275"/>
            <a:ext cx="7790736" cy="1208484"/>
          </a:xfrm>
          <a:prstGeom prst="rect">
            <a:avLst/>
          </a:prstGeom>
          <a:noFill/>
          <a:ln/>
        </p:spPr>
        <p:txBody>
          <a:bodyPr wrap="square" lIns="0" tIns="0" rIns="0" bIns="0" rtlCol="0" anchor="t"/>
          <a:lstStyle/>
          <a:p>
            <a:pPr marL="0" indent="0">
              <a:lnSpc>
                <a:spcPts val="4750"/>
              </a:lnSpc>
              <a:buNone/>
            </a:pPr>
            <a:r>
              <a:rPr lang="en-US" sz="3800" b="1" dirty="0">
                <a:solidFill>
                  <a:srgbClr val="F0F4F1"/>
                </a:solidFill>
                <a:latin typeface="Syne Extra Bold" pitchFamily="34" charset="0"/>
                <a:ea typeface="Syne Extra Bold" pitchFamily="34" charset="-122"/>
                <a:cs typeface="Syne Extra Bold" pitchFamily="34" charset="-120"/>
              </a:rPr>
              <a:t>Characteristics of Irrational Numbers</a:t>
            </a:r>
            <a:endParaRPr lang="en-US" sz="3800" dirty="0"/>
          </a:p>
        </p:txBody>
      </p:sp>
      <p:sp>
        <p:nvSpPr>
          <p:cNvPr id="4" name="Shape 1"/>
          <p:cNvSpPr/>
          <p:nvPr/>
        </p:nvSpPr>
        <p:spPr>
          <a:xfrm>
            <a:off x="676632" y="2555677"/>
            <a:ext cx="3798808" cy="2675692"/>
          </a:xfrm>
          <a:prstGeom prst="roundRect">
            <a:avLst>
              <a:gd name="adj" fmla="val 3035"/>
            </a:avLst>
          </a:prstGeom>
          <a:solidFill>
            <a:srgbClr val="547808"/>
          </a:solidFill>
          <a:ln w="7620">
            <a:solidFill>
              <a:srgbClr val="6D9121"/>
            </a:solidFill>
            <a:prstDash val="solid"/>
          </a:ln>
        </p:spPr>
      </p:sp>
      <p:sp>
        <p:nvSpPr>
          <p:cNvPr id="5" name="Text 2"/>
          <p:cNvSpPr/>
          <p:nvPr/>
        </p:nvSpPr>
        <p:spPr>
          <a:xfrm>
            <a:off x="877491" y="2756535"/>
            <a:ext cx="3218617" cy="302062"/>
          </a:xfrm>
          <a:prstGeom prst="rect">
            <a:avLst/>
          </a:prstGeom>
          <a:noFill/>
          <a:ln/>
        </p:spPr>
        <p:txBody>
          <a:bodyPr wrap="none" lIns="0" tIns="0" rIns="0" bIns="0" rtlCol="0" anchor="t"/>
          <a:lstStyle/>
          <a:p>
            <a:pPr marL="0" indent="0">
              <a:lnSpc>
                <a:spcPts val="2350"/>
              </a:lnSpc>
              <a:buNone/>
            </a:pPr>
            <a:r>
              <a:rPr lang="en-US" sz="1900" b="1" dirty="0">
                <a:solidFill>
                  <a:srgbClr val="FFFFFF"/>
                </a:solidFill>
                <a:latin typeface="Syne Extra Bold" pitchFamily="34" charset="0"/>
                <a:ea typeface="Syne Extra Bold" pitchFamily="34" charset="-122"/>
                <a:cs typeface="Syne Extra Bold" pitchFamily="34" charset="-120"/>
              </a:rPr>
              <a:t>Infinite Decimals</a:t>
            </a:r>
            <a:endParaRPr lang="en-US" sz="1900" dirty="0"/>
          </a:p>
        </p:txBody>
      </p:sp>
      <p:sp>
        <p:nvSpPr>
          <p:cNvPr id="6" name="Text 3"/>
          <p:cNvSpPr/>
          <p:nvPr/>
        </p:nvSpPr>
        <p:spPr>
          <a:xfrm>
            <a:off x="877491" y="3174563"/>
            <a:ext cx="3397091" cy="1855946"/>
          </a:xfrm>
          <a:prstGeom prst="rect">
            <a:avLst/>
          </a:prstGeom>
          <a:noFill/>
          <a:ln/>
        </p:spPr>
        <p:txBody>
          <a:bodyPr wrap="square" lIns="0" tIns="0" rIns="0" bIns="0" rtlCol="0" anchor="t"/>
          <a:lstStyle/>
          <a:p>
            <a:pPr marL="0" indent="0">
              <a:lnSpc>
                <a:spcPts val="2400"/>
              </a:lnSpc>
              <a:buNone/>
            </a:pPr>
            <a:r>
              <a:rPr lang="en-US" sz="1500" dirty="0">
                <a:solidFill>
                  <a:srgbClr val="FFFFFF"/>
                </a:solidFill>
                <a:latin typeface="Syne" pitchFamily="34" charset="0"/>
                <a:ea typeface="Syne" pitchFamily="34" charset="-122"/>
                <a:cs typeface="Syne" pitchFamily="34" charset="-120"/>
              </a:rPr>
              <a:t>Irrational numbers have decimal representations that continue infinitely without any repeating patterns. This means that the decimal representation never terminates, making it impossible to express them as fractions.</a:t>
            </a:r>
            <a:endParaRPr lang="en-US" sz="1500" dirty="0"/>
          </a:p>
        </p:txBody>
      </p:sp>
      <p:sp>
        <p:nvSpPr>
          <p:cNvPr id="7" name="Shape 4"/>
          <p:cNvSpPr/>
          <p:nvPr/>
        </p:nvSpPr>
        <p:spPr>
          <a:xfrm>
            <a:off x="4668679" y="2555677"/>
            <a:ext cx="3798808" cy="2675692"/>
          </a:xfrm>
          <a:prstGeom prst="roundRect">
            <a:avLst>
              <a:gd name="adj" fmla="val 3035"/>
            </a:avLst>
          </a:prstGeom>
          <a:solidFill>
            <a:srgbClr val="547808"/>
          </a:solidFill>
          <a:ln w="7620">
            <a:solidFill>
              <a:srgbClr val="6D9121"/>
            </a:solidFill>
            <a:prstDash val="solid"/>
          </a:ln>
        </p:spPr>
      </p:sp>
      <p:sp>
        <p:nvSpPr>
          <p:cNvPr id="8" name="Text 5"/>
          <p:cNvSpPr/>
          <p:nvPr/>
        </p:nvSpPr>
        <p:spPr>
          <a:xfrm>
            <a:off x="4869537" y="2756535"/>
            <a:ext cx="2783086" cy="302062"/>
          </a:xfrm>
          <a:prstGeom prst="rect">
            <a:avLst/>
          </a:prstGeom>
          <a:noFill/>
          <a:ln/>
        </p:spPr>
        <p:txBody>
          <a:bodyPr wrap="none" lIns="0" tIns="0" rIns="0" bIns="0" rtlCol="0" anchor="t"/>
          <a:lstStyle/>
          <a:p>
            <a:pPr marL="0" indent="0">
              <a:lnSpc>
                <a:spcPts val="2350"/>
              </a:lnSpc>
              <a:buNone/>
            </a:pPr>
            <a:r>
              <a:rPr lang="en-US" sz="1900" b="1" dirty="0">
                <a:solidFill>
                  <a:srgbClr val="FFFFFF"/>
                </a:solidFill>
                <a:latin typeface="Syne Extra Bold" pitchFamily="34" charset="0"/>
                <a:ea typeface="Syne Extra Bold" pitchFamily="34" charset="-122"/>
                <a:cs typeface="Syne Extra Bold" pitchFamily="34" charset="-120"/>
              </a:rPr>
              <a:t>No Ratio Form</a:t>
            </a:r>
            <a:endParaRPr lang="en-US" sz="1900" dirty="0"/>
          </a:p>
        </p:txBody>
      </p:sp>
      <p:sp>
        <p:nvSpPr>
          <p:cNvPr id="9" name="Text 6"/>
          <p:cNvSpPr/>
          <p:nvPr/>
        </p:nvSpPr>
        <p:spPr>
          <a:xfrm>
            <a:off x="4869537" y="3174563"/>
            <a:ext cx="3397091" cy="1546622"/>
          </a:xfrm>
          <a:prstGeom prst="rect">
            <a:avLst/>
          </a:prstGeom>
          <a:noFill/>
          <a:ln/>
        </p:spPr>
        <p:txBody>
          <a:bodyPr wrap="square" lIns="0" tIns="0" rIns="0" bIns="0" rtlCol="0" anchor="t"/>
          <a:lstStyle/>
          <a:p>
            <a:pPr marL="0" indent="0">
              <a:lnSpc>
                <a:spcPts val="2400"/>
              </a:lnSpc>
              <a:buNone/>
            </a:pPr>
            <a:r>
              <a:rPr lang="en-US" sz="1500" dirty="0">
                <a:solidFill>
                  <a:srgbClr val="FFFFFF"/>
                </a:solidFill>
                <a:latin typeface="Syne" pitchFamily="34" charset="0"/>
                <a:ea typeface="Syne" pitchFamily="34" charset="-122"/>
                <a:cs typeface="Syne" pitchFamily="34" charset="-120"/>
              </a:rPr>
              <a:t>Irrational numbers cannot be written as a ratio of two integers. Unlike rational numbers, where we can always find a fraction representing them, irrational numbers are inherently different.</a:t>
            </a:r>
            <a:endParaRPr lang="en-US" sz="1500" dirty="0"/>
          </a:p>
        </p:txBody>
      </p:sp>
      <p:sp>
        <p:nvSpPr>
          <p:cNvPr id="10" name="Shape 7"/>
          <p:cNvSpPr/>
          <p:nvPr/>
        </p:nvSpPr>
        <p:spPr>
          <a:xfrm>
            <a:off x="676632" y="5424607"/>
            <a:ext cx="7790736" cy="1747718"/>
          </a:xfrm>
          <a:prstGeom prst="roundRect">
            <a:avLst>
              <a:gd name="adj" fmla="val 4647"/>
            </a:avLst>
          </a:prstGeom>
          <a:solidFill>
            <a:srgbClr val="547808"/>
          </a:solidFill>
          <a:ln w="7620">
            <a:solidFill>
              <a:srgbClr val="6D9121"/>
            </a:solidFill>
            <a:prstDash val="solid"/>
          </a:ln>
        </p:spPr>
      </p:sp>
      <p:sp>
        <p:nvSpPr>
          <p:cNvPr id="11" name="Text 8"/>
          <p:cNvSpPr/>
          <p:nvPr/>
        </p:nvSpPr>
        <p:spPr>
          <a:xfrm>
            <a:off x="877491" y="5625465"/>
            <a:ext cx="4411266" cy="302062"/>
          </a:xfrm>
          <a:prstGeom prst="rect">
            <a:avLst/>
          </a:prstGeom>
          <a:noFill/>
          <a:ln/>
        </p:spPr>
        <p:txBody>
          <a:bodyPr wrap="none" lIns="0" tIns="0" rIns="0" bIns="0" rtlCol="0" anchor="t"/>
          <a:lstStyle/>
          <a:p>
            <a:pPr marL="0" indent="0">
              <a:lnSpc>
                <a:spcPts val="2350"/>
              </a:lnSpc>
              <a:buNone/>
            </a:pPr>
            <a:r>
              <a:rPr lang="en-US" sz="1900" b="1" dirty="0">
                <a:solidFill>
                  <a:srgbClr val="FFFFFF"/>
                </a:solidFill>
                <a:latin typeface="Syne Extra Bold" pitchFamily="34" charset="0"/>
                <a:ea typeface="Syne Extra Bold" pitchFamily="34" charset="-122"/>
                <a:cs typeface="Syne Extra Bold" pitchFamily="34" charset="-120"/>
              </a:rPr>
              <a:t>Geometric Importance</a:t>
            </a:r>
            <a:endParaRPr lang="en-US" sz="1900" dirty="0"/>
          </a:p>
        </p:txBody>
      </p:sp>
      <p:sp>
        <p:nvSpPr>
          <p:cNvPr id="12" name="Text 9"/>
          <p:cNvSpPr/>
          <p:nvPr/>
        </p:nvSpPr>
        <p:spPr>
          <a:xfrm>
            <a:off x="877491" y="6043493"/>
            <a:ext cx="7389019" cy="927973"/>
          </a:xfrm>
          <a:prstGeom prst="rect">
            <a:avLst/>
          </a:prstGeom>
          <a:noFill/>
          <a:ln/>
        </p:spPr>
        <p:txBody>
          <a:bodyPr wrap="square" lIns="0" tIns="0" rIns="0" bIns="0" rtlCol="0" anchor="t"/>
          <a:lstStyle/>
          <a:p>
            <a:pPr marL="0" indent="0">
              <a:lnSpc>
                <a:spcPts val="2400"/>
              </a:lnSpc>
              <a:buNone/>
            </a:pPr>
            <a:r>
              <a:rPr lang="en-US" sz="1500" dirty="0">
                <a:solidFill>
                  <a:srgbClr val="FFFFFF"/>
                </a:solidFill>
                <a:latin typeface="Syne" pitchFamily="34" charset="0"/>
                <a:ea typeface="Syne" pitchFamily="34" charset="-122"/>
                <a:cs typeface="Syne" pitchFamily="34" charset="-120"/>
              </a:rPr>
              <a:t>Irrational numbers play a critical role in geometry. For instance, the diagonal of a square with side length 1 has a length of √2, a classic example of an irrational number. They also appear in the calculations of circles' circumferences and areas.</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588169" y="725567"/>
            <a:ext cx="7967662" cy="1050369"/>
          </a:xfrm>
          <a:prstGeom prst="rect">
            <a:avLst/>
          </a:prstGeom>
          <a:noFill/>
          <a:ln/>
        </p:spPr>
        <p:txBody>
          <a:bodyPr wrap="square" lIns="0" tIns="0" rIns="0" bIns="0" rtlCol="0" anchor="t"/>
          <a:lstStyle/>
          <a:p>
            <a:pPr marL="0" indent="0">
              <a:lnSpc>
                <a:spcPts val="4100"/>
              </a:lnSpc>
              <a:buNone/>
            </a:pPr>
            <a:r>
              <a:rPr lang="en-US" sz="3300" b="1" dirty="0">
                <a:solidFill>
                  <a:srgbClr val="F0F4F1"/>
                </a:solidFill>
                <a:latin typeface="Syne Extra Bold" pitchFamily="34" charset="0"/>
                <a:ea typeface="Syne Extra Bold" pitchFamily="34" charset="-122"/>
                <a:cs typeface="Syne Extra Bold" pitchFamily="34" charset="-120"/>
              </a:rPr>
              <a:t>Identifying Rational and Irrational Numbers</a:t>
            </a:r>
            <a:endParaRPr lang="en-US" sz="3300" dirty="0"/>
          </a:p>
        </p:txBody>
      </p:sp>
      <p:pic>
        <p:nvPicPr>
          <p:cNvPr id="4" name="Image 1" descr="preencoded.png"/>
          <p:cNvPicPr>
            <a:picLocks noChangeAspect="1"/>
          </p:cNvPicPr>
          <p:nvPr/>
        </p:nvPicPr>
        <p:blipFill>
          <a:blip r:embed="rId4"/>
          <a:stretch>
            <a:fillRect/>
          </a:stretch>
        </p:blipFill>
        <p:spPr>
          <a:xfrm>
            <a:off x="588169" y="2027992"/>
            <a:ext cx="420053" cy="420053"/>
          </a:xfrm>
          <a:prstGeom prst="rect">
            <a:avLst/>
          </a:prstGeom>
        </p:spPr>
      </p:pic>
      <p:sp>
        <p:nvSpPr>
          <p:cNvPr id="5" name="Text 1"/>
          <p:cNvSpPr/>
          <p:nvPr/>
        </p:nvSpPr>
        <p:spPr>
          <a:xfrm>
            <a:off x="588169" y="2616041"/>
            <a:ext cx="4073962" cy="262533"/>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Decimal Representation</a:t>
            </a:r>
            <a:endParaRPr lang="en-US" sz="1650" dirty="0"/>
          </a:p>
        </p:txBody>
      </p:sp>
      <p:sp>
        <p:nvSpPr>
          <p:cNvPr id="6" name="Text 2"/>
          <p:cNvSpPr/>
          <p:nvPr/>
        </p:nvSpPr>
        <p:spPr>
          <a:xfrm>
            <a:off x="588169" y="2979301"/>
            <a:ext cx="7967662" cy="537924"/>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If the decimal representation of a number terminates or repeats, it's rational. If it continues infinitely without repeating, it's irrational.</a:t>
            </a:r>
            <a:endParaRPr lang="en-US" sz="1300" dirty="0"/>
          </a:p>
        </p:txBody>
      </p:sp>
      <p:pic>
        <p:nvPicPr>
          <p:cNvPr id="7" name="Image 2" descr="preencoded.png"/>
          <p:cNvPicPr>
            <a:picLocks noChangeAspect="1"/>
          </p:cNvPicPr>
          <p:nvPr/>
        </p:nvPicPr>
        <p:blipFill>
          <a:blip r:embed="rId5"/>
          <a:stretch>
            <a:fillRect/>
          </a:stretch>
        </p:blipFill>
        <p:spPr>
          <a:xfrm>
            <a:off x="588169" y="4021336"/>
            <a:ext cx="420053" cy="420053"/>
          </a:xfrm>
          <a:prstGeom prst="rect">
            <a:avLst/>
          </a:prstGeom>
        </p:spPr>
      </p:pic>
      <p:sp>
        <p:nvSpPr>
          <p:cNvPr id="8" name="Text 3"/>
          <p:cNvSpPr/>
          <p:nvPr/>
        </p:nvSpPr>
        <p:spPr>
          <a:xfrm>
            <a:off x="588169" y="4609386"/>
            <a:ext cx="2375178" cy="262533"/>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Fraction Form</a:t>
            </a:r>
            <a:endParaRPr lang="en-US" sz="1650" dirty="0"/>
          </a:p>
        </p:txBody>
      </p:sp>
      <p:sp>
        <p:nvSpPr>
          <p:cNvPr id="9" name="Text 4"/>
          <p:cNvSpPr/>
          <p:nvPr/>
        </p:nvSpPr>
        <p:spPr>
          <a:xfrm>
            <a:off x="588169" y="4972645"/>
            <a:ext cx="7967662" cy="537924"/>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If a number can be expressed as a ratio of two integers, it's rational. If it cannot be written in this form, it's irrational.</a:t>
            </a:r>
            <a:endParaRPr lang="en-US" sz="1300" dirty="0"/>
          </a:p>
        </p:txBody>
      </p:sp>
      <p:pic>
        <p:nvPicPr>
          <p:cNvPr id="10" name="Image 3" descr="preencoded.png"/>
          <p:cNvPicPr>
            <a:picLocks noChangeAspect="1"/>
          </p:cNvPicPr>
          <p:nvPr/>
        </p:nvPicPr>
        <p:blipFill>
          <a:blip r:embed="rId6"/>
          <a:stretch>
            <a:fillRect/>
          </a:stretch>
        </p:blipFill>
        <p:spPr>
          <a:xfrm>
            <a:off x="588169" y="6014680"/>
            <a:ext cx="420053" cy="420053"/>
          </a:xfrm>
          <a:prstGeom prst="rect">
            <a:avLst/>
          </a:prstGeom>
        </p:spPr>
      </p:pic>
      <p:sp>
        <p:nvSpPr>
          <p:cNvPr id="11" name="Text 5"/>
          <p:cNvSpPr/>
          <p:nvPr/>
        </p:nvSpPr>
        <p:spPr>
          <a:xfrm>
            <a:off x="588169" y="6602730"/>
            <a:ext cx="2268260" cy="262533"/>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Square Roots</a:t>
            </a:r>
            <a:endParaRPr lang="en-US" sz="1650" dirty="0"/>
          </a:p>
        </p:txBody>
      </p:sp>
      <p:sp>
        <p:nvSpPr>
          <p:cNvPr id="12" name="Text 6"/>
          <p:cNvSpPr/>
          <p:nvPr/>
        </p:nvSpPr>
        <p:spPr>
          <a:xfrm>
            <a:off x="588169" y="6965990"/>
            <a:ext cx="7967662" cy="537924"/>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The square root of a perfect square is rational (e.g., √9 = 3). If a number has a square root that cannot be simplified to an integer, it's irrational (e.g., √2).</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694373" y="546973"/>
            <a:ext cx="13241655" cy="1239917"/>
          </a:xfrm>
          <a:prstGeom prst="rect">
            <a:avLst/>
          </a:prstGeom>
          <a:noFill/>
          <a:ln/>
        </p:spPr>
        <p:txBody>
          <a:bodyPr wrap="square" lIns="0" tIns="0" rIns="0" bIns="0" rtlCol="0" anchor="t"/>
          <a:lstStyle/>
          <a:p>
            <a:pPr marL="0" indent="0">
              <a:lnSpc>
                <a:spcPts val="4850"/>
              </a:lnSpc>
              <a:buNone/>
            </a:pPr>
            <a:r>
              <a:rPr lang="en-US" sz="3900" b="1" dirty="0">
                <a:solidFill>
                  <a:srgbClr val="F0F4F1"/>
                </a:solidFill>
                <a:latin typeface="Syne Extra Bold" pitchFamily="34" charset="0"/>
                <a:ea typeface="Syne Extra Bold" pitchFamily="34" charset="-122"/>
                <a:cs typeface="Syne Extra Bold" pitchFamily="34" charset="-120"/>
              </a:rPr>
              <a:t>Comparing Rational and Irrational Numbers</a:t>
            </a:r>
            <a:endParaRPr lang="en-US" sz="3900" dirty="0"/>
          </a:p>
        </p:txBody>
      </p:sp>
      <p:sp>
        <p:nvSpPr>
          <p:cNvPr id="3" name="Shape 1"/>
          <p:cNvSpPr/>
          <p:nvPr/>
        </p:nvSpPr>
        <p:spPr>
          <a:xfrm>
            <a:off x="694373" y="5091708"/>
            <a:ext cx="13241655" cy="22860"/>
          </a:xfrm>
          <a:prstGeom prst="roundRect">
            <a:avLst>
              <a:gd name="adj" fmla="val 364521"/>
            </a:avLst>
          </a:prstGeom>
          <a:solidFill>
            <a:srgbClr val="6D9121"/>
          </a:solidFill>
          <a:ln/>
        </p:spPr>
      </p:sp>
      <p:sp>
        <p:nvSpPr>
          <p:cNvPr id="4" name="Shape 2"/>
          <p:cNvSpPr/>
          <p:nvPr/>
        </p:nvSpPr>
        <p:spPr>
          <a:xfrm>
            <a:off x="3943588" y="4397395"/>
            <a:ext cx="22860" cy="694373"/>
          </a:xfrm>
          <a:prstGeom prst="roundRect">
            <a:avLst>
              <a:gd name="adj" fmla="val 364521"/>
            </a:avLst>
          </a:prstGeom>
          <a:solidFill>
            <a:srgbClr val="6D9121"/>
          </a:solidFill>
          <a:ln/>
        </p:spPr>
      </p:sp>
      <p:sp>
        <p:nvSpPr>
          <p:cNvPr id="5" name="Shape 3"/>
          <p:cNvSpPr/>
          <p:nvPr/>
        </p:nvSpPr>
        <p:spPr>
          <a:xfrm>
            <a:off x="3731895" y="4868525"/>
            <a:ext cx="446365" cy="446365"/>
          </a:xfrm>
          <a:prstGeom prst="roundRect">
            <a:avLst>
              <a:gd name="adj" fmla="val 18668"/>
            </a:avLst>
          </a:prstGeom>
          <a:solidFill>
            <a:srgbClr val="547808"/>
          </a:solidFill>
          <a:ln w="7620">
            <a:solidFill>
              <a:srgbClr val="6D9121"/>
            </a:solidFill>
            <a:prstDash val="solid"/>
          </a:ln>
        </p:spPr>
      </p:sp>
      <p:sp>
        <p:nvSpPr>
          <p:cNvPr id="6" name="Text 4"/>
          <p:cNvSpPr/>
          <p:nvPr/>
        </p:nvSpPr>
        <p:spPr>
          <a:xfrm>
            <a:off x="3876318" y="4942820"/>
            <a:ext cx="157401" cy="297656"/>
          </a:xfrm>
          <a:prstGeom prst="rect">
            <a:avLst/>
          </a:prstGeom>
          <a:noFill/>
          <a:ln/>
        </p:spPr>
        <p:txBody>
          <a:bodyPr wrap="none" lIns="0" tIns="0" rIns="0" bIns="0" rtlCol="0" anchor="t"/>
          <a:lstStyle/>
          <a:p>
            <a:pPr marL="0" indent="0" algn="ctr">
              <a:lnSpc>
                <a:spcPts val="2300"/>
              </a:lnSpc>
              <a:buNone/>
            </a:pPr>
            <a:r>
              <a:rPr lang="en-US" sz="2300" b="1" dirty="0">
                <a:solidFill>
                  <a:srgbClr val="FFFFFF"/>
                </a:solidFill>
                <a:latin typeface="Syne Extra Bold" pitchFamily="34" charset="0"/>
                <a:ea typeface="Syne Extra Bold" pitchFamily="34" charset="-122"/>
                <a:cs typeface="Syne Extra Bold" pitchFamily="34" charset="-120"/>
              </a:rPr>
              <a:t>1</a:t>
            </a:r>
            <a:endParaRPr lang="en-US" sz="2300" dirty="0"/>
          </a:p>
        </p:txBody>
      </p:sp>
      <p:sp>
        <p:nvSpPr>
          <p:cNvPr id="7" name="Text 5"/>
          <p:cNvSpPr/>
          <p:nvPr/>
        </p:nvSpPr>
        <p:spPr>
          <a:xfrm>
            <a:off x="1434346" y="2183606"/>
            <a:ext cx="5041582" cy="309920"/>
          </a:xfrm>
          <a:prstGeom prst="rect">
            <a:avLst/>
          </a:prstGeom>
          <a:noFill/>
          <a:ln/>
        </p:spPr>
        <p:txBody>
          <a:bodyPr wrap="none" lIns="0" tIns="0" rIns="0" bIns="0" rtlCol="0" anchor="t"/>
          <a:lstStyle/>
          <a:p>
            <a:pPr marL="0" indent="0" algn="ctr">
              <a:lnSpc>
                <a:spcPts val="2400"/>
              </a:lnSpc>
              <a:buNone/>
            </a:pPr>
            <a:r>
              <a:rPr lang="en-US" sz="1950" b="1" dirty="0">
                <a:solidFill>
                  <a:srgbClr val="D7E5D8"/>
                </a:solidFill>
                <a:latin typeface="Syne Extra Bold" pitchFamily="34" charset="0"/>
                <a:ea typeface="Syne Extra Bold" pitchFamily="34" charset="-122"/>
                <a:cs typeface="Syne Extra Bold" pitchFamily="34" charset="-120"/>
              </a:rPr>
              <a:t>Order on the Number Line</a:t>
            </a:r>
            <a:endParaRPr lang="en-US" sz="1950" dirty="0"/>
          </a:p>
        </p:txBody>
      </p:sp>
      <p:sp>
        <p:nvSpPr>
          <p:cNvPr id="8" name="Text 6"/>
          <p:cNvSpPr/>
          <p:nvPr/>
        </p:nvSpPr>
        <p:spPr>
          <a:xfrm>
            <a:off x="892731" y="2612469"/>
            <a:ext cx="6124932" cy="1586508"/>
          </a:xfrm>
          <a:prstGeom prst="rect">
            <a:avLst/>
          </a:prstGeom>
          <a:noFill/>
          <a:ln/>
        </p:spPr>
        <p:txBody>
          <a:bodyPr wrap="square" lIns="0" tIns="0" rIns="0" bIns="0" rtlCol="0" anchor="t"/>
          <a:lstStyle/>
          <a:p>
            <a:pPr marL="0" indent="0" algn="ctr">
              <a:lnSpc>
                <a:spcPts val="2450"/>
              </a:lnSpc>
              <a:buNone/>
            </a:pPr>
            <a:r>
              <a:rPr lang="en-US" sz="1550" dirty="0">
                <a:solidFill>
                  <a:srgbClr val="D7E5D8"/>
                </a:solidFill>
                <a:latin typeface="Syne" pitchFamily="34" charset="0"/>
                <a:ea typeface="Syne" pitchFamily="34" charset="-122"/>
                <a:cs typeface="Syne" pitchFamily="34" charset="-120"/>
              </a:rPr>
              <a:t>Both rational and irrational numbers can be ordered on the number line. However, rational numbers are densely packed, meaning that between any two rational numbers, there will always be another rational number. Irrational numbers, on the other hand, are distinct and occupy unique positions on the line.</a:t>
            </a:r>
            <a:endParaRPr lang="en-US" sz="1550" dirty="0"/>
          </a:p>
        </p:txBody>
      </p:sp>
      <p:sp>
        <p:nvSpPr>
          <p:cNvPr id="9" name="Shape 7"/>
          <p:cNvSpPr/>
          <p:nvPr/>
        </p:nvSpPr>
        <p:spPr>
          <a:xfrm>
            <a:off x="7303532" y="5091648"/>
            <a:ext cx="22860" cy="694373"/>
          </a:xfrm>
          <a:prstGeom prst="roundRect">
            <a:avLst>
              <a:gd name="adj" fmla="val 364521"/>
            </a:avLst>
          </a:prstGeom>
          <a:solidFill>
            <a:srgbClr val="6D9121"/>
          </a:solidFill>
          <a:ln/>
        </p:spPr>
      </p:sp>
      <p:sp>
        <p:nvSpPr>
          <p:cNvPr id="10" name="Shape 8"/>
          <p:cNvSpPr/>
          <p:nvPr/>
        </p:nvSpPr>
        <p:spPr>
          <a:xfrm>
            <a:off x="7091839" y="4868525"/>
            <a:ext cx="446365" cy="446365"/>
          </a:xfrm>
          <a:prstGeom prst="roundRect">
            <a:avLst>
              <a:gd name="adj" fmla="val 18668"/>
            </a:avLst>
          </a:prstGeom>
          <a:solidFill>
            <a:srgbClr val="547808"/>
          </a:solidFill>
          <a:ln w="7620">
            <a:solidFill>
              <a:srgbClr val="6D9121"/>
            </a:solidFill>
            <a:prstDash val="solid"/>
          </a:ln>
        </p:spPr>
      </p:sp>
      <p:sp>
        <p:nvSpPr>
          <p:cNvPr id="11" name="Text 9"/>
          <p:cNvSpPr/>
          <p:nvPr/>
        </p:nvSpPr>
        <p:spPr>
          <a:xfrm>
            <a:off x="7165777" y="4942820"/>
            <a:ext cx="298490" cy="297656"/>
          </a:xfrm>
          <a:prstGeom prst="rect">
            <a:avLst/>
          </a:prstGeom>
          <a:noFill/>
          <a:ln/>
        </p:spPr>
        <p:txBody>
          <a:bodyPr wrap="none" lIns="0" tIns="0" rIns="0" bIns="0" rtlCol="0" anchor="t"/>
          <a:lstStyle/>
          <a:p>
            <a:pPr marL="0" indent="0" algn="ctr">
              <a:lnSpc>
                <a:spcPts val="2300"/>
              </a:lnSpc>
              <a:buNone/>
            </a:pPr>
            <a:r>
              <a:rPr lang="en-US" sz="2300" b="1" dirty="0">
                <a:solidFill>
                  <a:srgbClr val="FFFFFF"/>
                </a:solidFill>
                <a:latin typeface="Syne Extra Bold" pitchFamily="34" charset="0"/>
                <a:ea typeface="Syne Extra Bold" pitchFamily="34" charset="-122"/>
                <a:cs typeface="Syne Extra Bold" pitchFamily="34" charset="-120"/>
              </a:rPr>
              <a:t>2</a:t>
            </a:r>
            <a:endParaRPr lang="en-US" sz="2300" dirty="0"/>
          </a:p>
        </p:txBody>
      </p:sp>
      <p:sp>
        <p:nvSpPr>
          <p:cNvPr id="12" name="Text 10"/>
          <p:cNvSpPr/>
          <p:nvPr/>
        </p:nvSpPr>
        <p:spPr>
          <a:xfrm>
            <a:off x="5984319" y="5984438"/>
            <a:ext cx="2661642" cy="309920"/>
          </a:xfrm>
          <a:prstGeom prst="rect">
            <a:avLst/>
          </a:prstGeom>
          <a:noFill/>
          <a:ln/>
        </p:spPr>
        <p:txBody>
          <a:bodyPr wrap="none" lIns="0" tIns="0" rIns="0" bIns="0" rtlCol="0" anchor="t"/>
          <a:lstStyle/>
          <a:p>
            <a:pPr marL="0" indent="0" algn="ctr">
              <a:lnSpc>
                <a:spcPts val="2400"/>
              </a:lnSpc>
              <a:buNone/>
            </a:pPr>
            <a:r>
              <a:rPr lang="en-US" sz="1950" b="1" dirty="0">
                <a:solidFill>
                  <a:srgbClr val="D7E5D8"/>
                </a:solidFill>
                <a:latin typeface="Syne Extra Bold" pitchFamily="34" charset="0"/>
                <a:ea typeface="Syne Extra Bold" pitchFamily="34" charset="-122"/>
                <a:cs typeface="Syne Extra Bold" pitchFamily="34" charset="-120"/>
              </a:rPr>
              <a:t>Comparisons</a:t>
            </a:r>
            <a:endParaRPr lang="en-US" sz="1950" dirty="0"/>
          </a:p>
        </p:txBody>
      </p:sp>
      <p:sp>
        <p:nvSpPr>
          <p:cNvPr id="13" name="Text 11"/>
          <p:cNvSpPr/>
          <p:nvPr/>
        </p:nvSpPr>
        <p:spPr>
          <a:xfrm>
            <a:off x="4252674" y="6413302"/>
            <a:ext cx="6124932" cy="1269206"/>
          </a:xfrm>
          <a:prstGeom prst="rect">
            <a:avLst/>
          </a:prstGeom>
          <a:noFill/>
          <a:ln/>
        </p:spPr>
        <p:txBody>
          <a:bodyPr wrap="square" lIns="0" tIns="0" rIns="0" bIns="0" rtlCol="0" anchor="t"/>
          <a:lstStyle/>
          <a:p>
            <a:pPr marL="0" indent="0" algn="ctr">
              <a:lnSpc>
                <a:spcPts val="2450"/>
              </a:lnSpc>
              <a:buNone/>
            </a:pPr>
            <a:r>
              <a:rPr lang="en-US" sz="1550" dirty="0">
                <a:solidFill>
                  <a:srgbClr val="D7E5D8"/>
                </a:solidFill>
                <a:latin typeface="Syne" pitchFamily="34" charset="0"/>
                <a:ea typeface="Syne" pitchFamily="34" charset="-122"/>
                <a:cs typeface="Syne" pitchFamily="34" charset="-120"/>
              </a:rPr>
              <a:t>Comparing rational numbers is generally straightforward, as we can convert them to a common denominator or decimal form. Comparing irrational numbers can be more challenging, as we often rely on approximations and understanding their relative magnitudes.</a:t>
            </a:r>
            <a:endParaRPr lang="en-US" sz="1550" dirty="0"/>
          </a:p>
        </p:txBody>
      </p:sp>
      <p:sp>
        <p:nvSpPr>
          <p:cNvPr id="14" name="Shape 12"/>
          <p:cNvSpPr/>
          <p:nvPr/>
        </p:nvSpPr>
        <p:spPr>
          <a:xfrm>
            <a:off x="10663595" y="4397395"/>
            <a:ext cx="22860" cy="694373"/>
          </a:xfrm>
          <a:prstGeom prst="roundRect">
            <a:avLst>
              <a:gd name="adj" fmla="val 364521"/>
            </a:avLst>
          </a:prstGeom>
          <a:solidFill>
            <a:srgbClr val="6D9121"/>
          </a:solidFill>
          <a:ln/>
        </p:spPr>
      </p:sp>
      <p:sp>
        <p:nvSpPr>
          <p:cNvPr id="15" name="Shape 13"/>
          <p:cNvSpPr/>
          <p:nvPr/>
        </p:nvSpPr>
        <p:spPr>
          <a:xfrm>
            <a:off x="10451902" y="4868525"/>
            <a:ext cx="446365" cy="446365"/>
          </a:xfrm>
          <a:prstGeom prst="roundRect">
            <a:avLst>
              <a:gd name="adj" fmla="val 18668"/>
            </a:avLst>
          </a:prstGeom>
          <a:solidFill>
            <a:srgbClr val="547808"/>
          </a:solidFill>
          <a:ln w="7620">
            <a:solidFill>
              <a:srgbClr val="6D9121"/>
            </a:solidFill>
            <a:prstDash val="solid"/>
          </a:ln>
        </p:spPr>
      </p:sp>
      <p:sp>
        <p:nvSpPr>
          <p:cNvPr id="16" name="Text 14"/>
          <p:cNvSpPr/>
          <p:nvPr/>
        </p:nvSpPr>
        <p:spPr>
          <a:xfrm>
            <a:off x="10518100" y="4942820"/>
            <a:ext cx="313968" cy="297656"/>
          </a:xfrm>
          <a:prstGeom prst="rect">
            <a:avLst/>
          </a:prstGeom>
          <a:noFill/>
          <a:ln/>
        </p:spPr>
        <p:txBody>
          <a:bodyPr wrap="none" lIns="0" tIns="0" rIns="0" bIns="0" rtlCol="0" anchor="t"/>
          <a:lstStyle/>
          <a:p>
            <a:pPr marL="0" indent="0" algn="ctr">
              <a:lnSpc>
                <a:spcPts val="2300"/>
              </a:lnSpc>
              <a:buNone/>
            </a:pPr>
            <a:r>
              <a:rPr lang="en-US" sz="2300" b="1" dirty="0">
                <a:solidFill>
                  <a:srgbClr val="FFFFFF"/>
                </a:solidFill>
                <a:latin typeface="Syne Extra Bold" pitchFamily="34" charset="0"/>
                <a:ea typeface="Syne Extra Bold" pitchFamily="34" charset="-122"/>
                <a:cs typeface="Syne Extra Bold" pitchFamily="34" charset="-120"/>
              </a:rPr>
              <a:t>3</a:t>
            </a:r>
            <a:endParaRPr lang="en-US" sz="2300" dirty="0"/>
          </a:p>
        </p:txBody>
      </p:sp>
      <p:sp>
        <p:nvSpPr>
          <p:cNvPr id="17" name="Text 15"/>
          <p:cNvSpPr/>
          <p:nvPr/>
        </p:nvSpPr>
        <p:spPr>
          <a:xfrm>
            <a:off x="9435227" y="2500908"/>
            <a:ext cx="2479953" cy="309920"/>
          </a:xfrm>
          <a:prstGeom prst="rect">
            <a:avLst/>
          </a:prstGeom>
          <a:noFill/>
          <a:ln/>
        </p:spPr>
        <p:txBody>
          <a:bodyPr wrap="none" lIns="0" tIns="0" rIns="0" bIns="0" rtlCol="0" anchor="t"/>
          <a:lstStyle/>
          <a:p>
            <a:pPr marL="0" indent="0" algn="ctr">
              <a:lnSpc>
                <a:spcPts val="2400"/>
              </a:lnSpc>
              <a:buNone/>
            </a:pPr>
            <a:r>
              <a:rPr lang="en-US" sz="1950" b="1" dirty="0">
                <a:solidFill>
                  <a:srgbClr val="D7E5D8"/>
                </a:solidFill>
                <a:latin typeface="Syne Extra Bold" pitchFamily="34" charset="0"/>
                <a:ea typeface="Syne Extra Bold" pitchFamily="34" charset="-122"/>
                <a:cs typeface="Syne Extra Bold" pitchFamily="34" charset="-120"/>
              </a:rPr>
              <a:t>Operations</a:t>
            </a:r>
            <a:endParaRPr lang="en-US" sz="1950" dirty="0"/>
          </a:p>
        </p:txBody>
      </p:sp>
      <p:sp>
        <p:nvSpPr>
          <p:cNvPr id="18" name="Text 16"/>
          <p:cNvSpPr/>
          <p:nvPr/>
        </p:nvSpPr>
        <p:spPr>
          <a:xfrm>
            <a:off x="7612737" y="2929771"/>
            <a:ext cx="6124932" cy="1269206"/>
          </a:xfrm>
          <a:prstGeom prst="rect">
            <a:avLst/>
          </a:prstGeom>
          <a:noFill/>
          <a:ln/>
        </p:spPr>
        <p:txBody>
          <a:bodyPr wrap="square" lIns="0" tIns="0" rIns="0" bIns="0" rtlCol="0" anchor="t"/>
          <a:lstStyle/>
          <a:p>
            <a:pPr marL="0" indent="0" algn="ctr">
              <a:lnSpc>
                <a:spcPts val="2450"/>
              </a:lnSpc>
              <a:buNone/>
            </a:pPr>
            <a:r>
              <a:rPr lang="en-US" sz="1550" dirty="0">
                <a:solidFill>
                  <a:srgbClr val="D7E5D8"/>
                </a:solidFill>
                <a:latin typeface="Syne" pitchFamily="34" charset="0"/>
                <a:ea typeface="Syne" pitchFamily="34" charset="-122"/>
                <a:cs typeface="Syne" pitchFamily="34" charset="-120"/>
              </a:rPr>
              <a:t>Adding, subtracting, multiplying, and dividing rational numbers always results in another rational number. However, performing these operations on irrational numbers may lead to another irrational number, depending on the specific numbers involved.</a:t>
            </a:r>
            <a:endParaRPr lang="en-US" sz="1550" dirty="0"/>
          </a:p>
        </p:txBody>
      </p:sp>
      <p:pic>
        <p:nvPicPr>
          <p:cNvPr id="20" name="Picture 19">
            <a:extLst>
              <a:ext uri="{FF2B5EF4-FFF2-40B4-BE49-F238E27FC236}">
                <a16:creationId xmlns:a16="http://schemas.microsoft.com/office/drawing/2014/main" id="{85312FD3-C529-4D57-9ECA-0F2C3B9BCC64}"/>
              </a:ext>
            </a:extLst>
          </p:cNvPr>
          <p:cNvPicPr>
            <a:picLocks noChangeAspect="1"/>
          </p:cNvPicPr>
          <p:nvPr/>
        </p:nvPicPr>
        <p:blipFill>
          <a:blip r:embed="rId3"/>
          <a:stretch>
            <a:fillRect/>
          </a:stretch>
        </p:blipFill>
        <p:spPr>
          <a:xfrm>
            <a:off x="12344081" y="7682508"/>
            <a:ext cx="2286319" cy="48584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76117" y="670560"/>
            <a:ext cx="7964567" cy="2105978"/>
          </a:xfrm>
          <a:prstGeom prst="rect">
            <a:avLst/>
          </a:prstGeom>
          <a:noFill/>
          <a:ln/>
        </p:spPr>
        <p:txBody>
          <a:bodyPr wrap="square" lIns="0" tIns="0" rIns="0" bIns="0" rtlCol="0" anchor="t"/>
          <a:lstStyle/>
          <a:p>
            <a:pPr marL="0" indent="0">
              <a:lnSpc>
                <a:spcPts val="4100"/>
              </a:lnSpc>
              <a:buNone/>
            </a:pPr>
            <a:r>
              <a:rPr lang="en-US" sz="3300" b="1" dirty="0">
                <a:solidFill>
                  <a:srgbClr val="F0F4F1"/>
                </a:solidFill>
                <a:latin typeface="Syne Extra Bold" pitchFamily="34" charset="0"/>
                <a:ea typeface="Syne Extra Bold" pitchFamily="34" charset="-122"/>
                <a:cs typeface="Syne Extra Bold" pitchFamily="34" charset="-120"/>
              </a:rPr>
              <a:t>Real-world Applications of Rational and Irrational Numbers</a:t>
            </a:r>
            <a:endParaRPr lang="en-US" sz="3300" dirty="0"/>
          </a:p>
        </p:txBody>
      </p:sp>
      <p:pic>
        <p:nvPicPr>
          <p:cNvPr id="4" name="Image 1" descr="preencoded.png"/>
          <p:cNvPicPr>
            <a:picLocks noChangeAspect="1"/>
          </p:cNvPicPr>
          <p:nvPr/>
        </p:nvPicPr>
        <p:blipFill>
          <a:blip r:embed="rId4"/>
          <a:stretch>
            <a:fillRect/>
          </a:stretch>
        </p:blipFill>
        <p:spPr>
          <a:xfrm>
            <a:off x="6076117" y="3029188"/>
            <a:ext cx="842486" cy="1509951"/>
          </a:xfrm>
          <a:prstGeom prst="rect">
            <a:avLst/>
          </a:prstGeom>
        </p:spPr>
      </p:pic>
      <p:sp>
        <p:nvSpPr>
          <p:cNvPr id="5" name="Text 1"/>
          <p:cNvSpPr/>
          <p:nvPr/>
        </p:nvSpPr>
        <p:spPr>
          <a:xfrm>
            <a:off x="7171253" y="3197662"/>
            <a:ext cx="5356979" cy="263247"/>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Measurement and Construction</a:t>
            </a:r>
            <a:endParaRPr lang="en-US" sz="1650" dirty="0"/>
          </a:p>
        </p:txBody>
      </p:sp>
      <p:sp>
        <p:nvSpPr>
          <p:cNvPr id="6" name="Text 2"/>
          <p:cNvSpPr/>
          <p:nvPr/>
        </p:nvSpPr>
        <p:spPr>
          <a:xfrm>
            <a:off x="7171253" y="3561993"/>
            <a:ext cx="6869430" cy="808673"/>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Rational numbers are essential in everyday measurements and construction. We use fractions and decimals to express lengths, weights, volumes, and other quantities accurately. Irrational numbers also play a role in advanced calculations and engineering designs.</a:t>
            </a:r>
            <a:endParaRPr lang="en-US" sz="1300" dirty="0"/>
          </a:p>
        </p:txBody>
      </p:sp>
      <p:pic>
        <p:nvPicPr>
          <p:cNvPr id="7" name="Image 2" descr="preencoded.png"/>
          <p:cNvPicPr>
            <a:picLocks noChangeAspect="1"/>
          </p:cNvPicPr>
          <p:nvPr/>
        </p:nvPicPr>
        <p:blipFill>
          <a:blip r:embed="rId5"/>
          <a:stretch>
            <a:fillRect/>
          </a:stretch>
        </p:blipFill>
        <p:spPr>
          <a:xfrm>
            <a:off x="6076117" y="4539139"/>
            <a:ext cx="842486" cy="1509951"/>
          </a:xfrm>
          <a:prstGeom prst="rect">
            <a:avLst/>
          </a:prstGeom>
        </p:spPr>
      </p:pic>
      <p:sp>
        <p:nvSpPr>
          <p:cNvPr id="8" name="Text 3"/>
          <p:cNvSpPr/>
          <p:nvPr/>
        </p:nvSpPr>
        <p:spPr>
          <a:xfrm>
            <a:off x="7171253" y="4707612"/>
            <a:ext cx="3037642" cy="263247"/>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Time and Finance</a:t>
            </a:r>
            <a:endParaRPr lang="en-US" sz="1650" dirty="0"/>
          </a:p>
        </p:txBody>
      </p:sp>
      <p:sp>
        <p:nvSpPr>
          <p:cNvPr id="9" name="Text 4"/>
          <p:cNvSpPr/>
          <p:nvPr/>
        </p:nvSpPr>
        <p:spPr>
          <a:xfrm>
            <a:off x="7171253" y="5071943"/>
            <a:ext cx="6869430" cy="808673"/>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Rational numbers are used extensively in timekeeping and financial calculations. We use fractions and decimals to represent time intervals, interest rates, and financial ratios. Irrational numbers can also be applied in financial modeling and risk analysis.</a:t>
            </a:r>
            <a:endParaRPr lang="en-US" sz="1300" dirty="0"/>
          </a:p>
        </p:txBody>
      </p:sp>
      <p:pic>
        <p:nvPicPr>
          <p:cNvPr id="10" name="Image 3" descr="preencoded.png"/>
          <p:cNvPicPr>
            <a:picLocks noChangeAspect="1"/>
          </p:cNvPicPr>
          <p:nvPr/>
        </p:nvPicPr>
        <p:blipFill>
          <a:blip r:embed="rId6"/>
          <a:stretch>
            <a:fillRect/>
          </a:stretch>
        </p:blipFill>
        <p:spPr>
          <a:xfrm>
            <a:off x="6076117" y="6049089"/>
            <a:ext cx="842486" cy="1509951"/>
          </a:xfrm>
          <a:prstGeom prst="rect">
            <a:avLst/>
          </a:prstGeom>
        </p:spPr>
      </p:pic>
      <p:sp>
        <p:nvSpPr>
          <p:cNvPr id="11" name="Text 5"/>
          <p:cNvSpPr/>
          <p:nvPr/>
        </p:nvSpPr>
        <p:spPr>
          <a:xfrm>
            <a:off x="7171253" y="6217563"/>
            <a:ext cx="4095988" cy="263247"/>
          </a:xfrm>
          <a:prstGeom prst="rect">
            <a:avLst/>
          </a:prstGeom>
          <a:noFill/>
          <a:ln/>
        </p:spPr>
        <p:txBody>
          <a:bodyPr wrap="none" lIns="0" tIns="0" rIns="0" bIns="0" rtlCol="0" anchor="t"/>
          <a:lstStyle/>
          <a:p>
            <a:pPr marL="0" indent="0" algn="l">
              <a:lnSpc>
                <a:spcPts val="2050"/>
              </a:lnSpc>
              <a:buNone/>
            </a:pPr>
            <a:r>
              <a:rPr lang="en-US" sz="1650" b="1" dirty="0">
                <a:solidFill>
                  <a:srgbClr val="D7E5D8"/>
                </a:solidFill>
                <a:latin typeface="Syne Extra Bold" pitchFamily="34" charset="0"/>
                <a:ea typeface="Syne Extra Bold" pitchFamily="34" charset="-122"/>
                <a:cs typeface="Syne Extra Bold" pitchFamily="34" charset="-120"/>
              </a:rPr>
              <a:t>Science and Technology</a:t>
            </a:r>
            <a:endParaRPr lang="en-US" sz="1650" dirty="0"/>
          </a:p>
        </p:txBody>
      </p:sp>
      <p:sp>
        <p:nvSpPr>
          <p:cNvPr id="12" name="Text 6"/>
          <p:cNvSpPr/>
          <p:nvPr/>
        </p:nvSpPr>
        <p:spPr>
          <a:xfrm>
            <a:off x="7171253" y="6581894"/>
            <a:ext cx="6869430" cy="808673"/>
          </a:xfrm>
          <a:prstGeom prst="rect">
            <a:avLst/>
          </a:prstGeom>
          <a:noFill/>
          <a:ln/>
        </p:spPr>
        <p:txBody>
          <a:bodyPr wrap="square" lIns="0" tIns="0" rIns="0" bIns="0" rtlCol="0" anchor="t"/>
          <a:lstStyle/>
          <a:p>
            <a:pPr marL="0" indent="0" algn="l">
              <a:lnSpc>
                <a:spcPts val="2100"/>
              </a:lnSpc>
              <a:buNone/>
            </a:pPr>
            <a:r>
              <a:rPr lang="en-US" sz="1300" dirty="0">
                <a:solidFill>
                  <a:srgbClr val="D7E5D8"/>
                </a:solidFill>
                <a:latin typeface="Syne" pitchFamily="34" charset="0"/>
                <a:ea typeface="Syne" pitchFamily="34" charset="-122"/>
                <a:cs typeface="Syne" pitchFamily="34" charset="-120"/>
              </a:rPr>
              <a:t>Irrational numbers are fundamental to many scientific and technological fields. Pi (π) is used in calculations involving circles and spheres, while other irrational numbers are crucial in physics, engineering, and computer science.</a:t>
            </a:r>
            <a:endParaRPr lang="en-US" sz="1300" dirty="0"/>
          </a:p>
        </p:txBody>
      </p:sp>
      <p:pic>
        <p:nvPicPr>
          <p:cNvPr id="14" name="Picture 13">
            <a:extLst>
              <a:ext uri="{FF2B5EF4-FFF2-40B4-BE49-F238E27FC236}">
                <a16:creationId xmlns:a16="http://schemas.microsoft.com/office/drawing/2014/main" id="{18413293-65AB-4206-AB7E-FC79E868202F}"/>
              </a:ext>
            </a:extLst>
          </p:cNvPr>
          <p:cNvPicPr>
            <a:picLocks noChangeAspect="1"/>
          </p:cNvPicPr>
          <p:nvPr/>
        </p:nvPicPr>
        <p:blipFill>
          <a:blip r:embed="rId7"/>
          <a:stretch>
            <a:fillRect/>
          </a:stretch>
        </p:blipFill>
        <p:spPr>
          <a:xfrm>
            <a:off x="12344081" y="7678443"/>
            <a:ext cx="2286319" cy="48584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835235"/>
          </a:xfrm>
          <a:prstGeom prst="rect">
            <a:avLst/>
          </a:prstGeom>
        </p:spPr>
      </p:pic>
      <p:sp>
        <p:nvSpPr>
          <p:cNvPr id="3" name="Text 0"/>
          <p:cNvSpPr/>
          <p:nvPr/>
        </p:nvSpPr>
        <p:spPr>
          <a:xfrm>
            <a:off x="793790" y="3927753"/>
            <a:ext cx="13042821" cy="1417558"/>
          </a:xfrm>
          <a:prstGeom prst="rect">
            <a:avLst/>
          </a:prstGeom>
          <a:noFill/>
          <a:ln/>
        </p:spPr>
        <p:txBody>
          <a:bodyPr wrap="square" lIns="0" tIns="0" rIns="0" bIns="0" rtlCol="0" anchor="t"/>
          <a:lstStyle/>
          <a:p>
            <a:pPr marL="0" indent="0">
              <a:lnSpc>
                <a:spcPts val="5550"/>
              </a:lnSpc>
              <a:buNone/>
            </a:pPr>
            <a:r>
              <a:rPr lang="en-US" sz="4450" b="1" dirty="0">
                <a:solidFill>
                  <a:srgbClr val="F0F4F1"/>
                </a:solidFill>
                <a:latin typeface="Syne Extra Bold" pitchFamily="34" charset="0"/>
                <a:ea typeface="Syne Extra Bold" pitchFamily="34" charset="-122"/>
                <a:cs typeface="Syne Extra Bold" pitchFamily="34" charset="-120"/>
              </a:rPr>
              <a:t>Conclusion and Key Takeaways</a:t>
            </a:r>
            <a:endParaRPr lang="en-US" sz="4450" dirty="0"/>
          </a:p>
        </p:txBody>
      </p:sp>
      <p:sp>
        <p:nvSpPr>
          <p:cNvPr id="4" name="Text 1"/>
          <p:cNvSpPr/>
          <p:nvPr/>
        </p:nvSpPr>
        <p:spPr>
          <a:xfrm>
            <a:off x="793790" y="5685473"/>
            <a:ext cx="13042821" cy="1451610"/>
          </a:xfrm>
          <a:prstGeom prst="rect">
            <a:avLst/>
          </a:prstGeom>
          <a:noFill/>
          <a:ln/>
        </p:spPr>
        <p:txBody>
          <a:bodyPr wrap="square" lIns="0" tIns="0" rIns="0" bIns="0" rtlCol="0" anchor="t"/>
          <a:lstStyle/>
          <a:p>
            <a:pPr marL="0" indent="0">
              <a:lnSpc>
                <a:spcPts val="2850"/>
              </a:lnSpc>
              <a:buNone/>
            </a:pPr>
            <a:r>
              <a:rPr lang="en-US" sz="1750" dirty="0">
                <a:solidFill>
                  <a:srgbClr val="D7E5D8"/>
                </a:solidFill>
                <a:latin typeface="Syne" pitchFamily="34" charset="0"/>
                <a:ea typeface="Syne" pitchFamily="34" charset="-122"/>
                <a:cs typeface="Syne" pitchFamily="34" charset="-120"/>
              </a:rPr>
              <a:t>Understanding the distinction between rational and irrational numbers is crucial for navigating various mathematical and real-world concepts. Rational numbers are those that can be expressed as a ratio of two integers, while irrational numbers have infinite, non-repeating decimal representations. We've explored their properties, applications, and how to distinguish between them. This knowledge provides a foundation for further exploration of the complex and fascinating world of mathematics.</a:t>
            </a:r>
            <a:endParaRPr lang="en-US" sz="1750" dirty="0"/>
          </a:p>
        </p:txBody>
      </p:sp>
      <p:pic>
        <p:nvPicPr>
          <p:cNvPr id="6" name="Picture 5">
            <a:extLst>
              <a:ext uri="{FF2B5EF4-FFF2-40B4-BE49-F238E27FC236}">
                <a16:creationId xmlns:a16="http://schemas.microsoft.com/office/drawing/2014/main" id="{83315745-0DF4-427F-BCD5-B2D6DE8DE98A}"/>
              </a:ext>
            </a:extLst>
          </p:cNvPr>
          <p:cNvPicPr>
            <a:picLocks noChangeAspect="1"/>
          </p:cNvPicPr>
          <p:nvPr/>
        </p:nvPicPr>
        <p:blipFill>
          <a:blip r:embed="rId4"/>
          <a:stretch>
            <a:fillRect/>
          </a:stretch>
        </p:blipFill>
        <p:spPr>
          <a:xfrm>
            <a:off x="12313936" y="7650058"/>
            <a:ext cx="2286319" cy="48584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944</Words>
  <Application>Microsoft Office PowerPoint</Application>
  <PresentationFormat>Custom</PresentationFormat>
  <Paragraphs>65</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Syne Extra Bold</vt:lpstr>
      <vt:lpstr>Syne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2024-11-15T15:19:09Z</dcterms:created>
  <dcterms:modified xsi:type="dcterms:W3CDTF">2024-11-15T17:48:57Z</dcterms:modified>
</cp:coreProperties>
</file>