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1.png" ContentType="image/png"/>
  <Override PartName="/ppt/media/image9.png" ContentType="image/png"/>
  <Override PartName="/ppt/media/image12.png" ContentType="image/png"/>
  <Override PartName="/ppt/media/image20.jpeg" ContentType="image/jpeg"/>
  <Override PartName="/ppt/media/image7.png" ContentType="image/png"/>
  <Override PartName="/ppt/media/image1.jpeg" ContentType="image/jpeg"/>
  <Override PartName="/ppt/media/image13.png" ContentType="image/png"/>
  <Override PartName="/ppt/media/image8.png" ContentType="image/png"/>
  <Override PartName="/ppt/media/image6.jpeg" ContentType="image/jpeg"/>
  <Override PartName="/ppt/media/image10.png" ContentType="image/png"/>
  <Override PartName="/ppt/media/image5.jpeg" ContentType="image/jpeg"/>
  <Override PartName="/ppt/media/image26.jpeg" ContentType="image/jpeg"/>
  <Override PartName="/ppt/media/image4.png" ContentType="image/png"/>
  <Override PartName="/ppt/media/image27.png" ContentType="image/png"/>
  <Override PartName="/ppt/media/image3.png" ContentType="image/png"/>
  <Override PartName="/ppt/media/image29.png" ContentType="image/png"/>
  <Override PartName="/ppt/media/image17.png" ContentType="image/png"/>
  <Override PartName="/ppt/media/image28.png" ContentType="image/png"/>
  <Override PartName="/ppt/media/image16.png" ContentType="image/png"/>
  <Override PartName="/ppt/media/image24.png" ContentType="image/png"/>
  <Override PartName="/ppt/media/image23.jpeg" ContentType="image/jpeg"/>
  <Override PartName="/ppt/media/image21.jpeg" ContentType="image/jpeg"/>
  <Override PartName="/ppt/media/image22.png" ContentType="image/png"/>
  <Override PartName="/ppt/media/image19.png" ContentType="image/png"/>
  <Override PartName="/ppt/media/image18.png" ContentType="image/png"/>
  <Override PartName="/ppt/media/image15.jpeg" ContentType="image/jpeg"/>
  <Override PartName="/ppt/media/image14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741414-2DEE-4AF2-AD49-F446C436860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DD8925-DF5F-400F-A3E0-23F6A1109DC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2C079F-3726-474E-A6CC-541A741E48C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39617E-D02F-4E3A-830B-896B8A6032F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1CE86B3-1F63-45EC-8708-AE2B92C2146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87EB091-6368-437C-B934-2A495502555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35291CD-A54A-44E3-A7FE-4E31DDAEB7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4E21669-BB3C-4F71-9F02-B4F36AE1A0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A02A631-3809-4BD7-A783-F344DCC8AD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1062440" y="2017440"/>
            <a:ext cx="5673960" cy="27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8542A4B-8138-4F1F-956D-F36F0C47771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70651E-A6DE-4669-8AAB-15BEB88E087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49643A-8F0A-4231-8CEC-DB7700F5CD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7F60894-5499-4C44-AD90-2245E75B43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808EE50-81FD-4E05-95BC-2A11FBB1A0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1391A4D-0859-44D5-83E4-D19382FCD3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76A785E-274B-4BB0-94FD-A60E4015A90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48396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12052440" y="236880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91512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648396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12052440" y="5919480"/>
            <a:ext cx="53031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E66FA4-CD82-4390-8B16-75B460D3111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A69303-B980-496C-BD1F-FD0981486D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8D2448-F967-410C-88FF-D4E7C74401B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EB5CF4-C52C-489F-8F56-9F91AD66F74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17440"/>
            <a:ext cx="5673960" cy="278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49C58F-48CE-431A-9259-8FD3C5A8F8F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D823B-52D2-41F1-9859-0B9BA2D3294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354600" y="591948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A833D0-7FDE-4737-BE8C-92E85300DA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512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354600" y="2368800"/>
            <a:ext cx="8037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15120" y="5919480"/>
            <a:ext cx="16470360" cy="324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CFACDB-7534-4971-A82C-FE65336DB91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A7200FD-5C8C-4F08-8D2C-97BA721937C7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60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750" spc="-1" strike="noStrike">
                <a:latin typeface="Calibri"/>
              </a:rPr>
              <a:t>Click to edit the title text format</a:t>
            </a:r>
            <a:endParaRPr b="0" lang="en-IN" sz="3750" spc="-1" strike="noStrike"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915120" y="2368800"/>
            <a:ext cx="16470360" cy="679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Fifth Outline Level</a:t>
            </a:r>
            <a:endParaRPr b="0" lang="en-IN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Sixth Outline Level</a:t>
            </a:r>
            <a:endParaRPr b="0" lang="en-IN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Seventh Outline Level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BEC5418-AD5F-44F6-A0E8-9598D2DB45CA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jpe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jpe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2"/>
          <p:cNvSpPr/>
          <p:nvPr/>
        </p:nvSpPr>
        <p:spPr>
          <a:xfrm>
            <a:off x="9013680" y="1253160"/>
            <a:ext cx="8120160" cy="95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 indent="-720" algn="ctr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1" lang="en-IN" sz="8950" spc="89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1" lang="en-IN" sz="8950" spc="2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8950" spc="-500" strike="noStrike">
                <a:solidFill>
                  <a:srgbClr val="ffffff"/>
                </a:solidFill>
                <a:latin typeface="Cambria"/>
              </a:rPr>
              <a:t>W</a:t>
            </a:r>
            <a:r>
              <a:rPr b="1" lang="en-IN" sz="8950" spc="111" strike="noStrike">
                <a:solidFill>
                  <a:srgbClr val="ffffff"/>
                </a:solidFill>
                <a:latin typeface="Cambria"/>
              </a:rPr>
              <a:t>o</a:t>
            </a:r>
            <a:r>
              <a:rPr b="1" lang="en-IN" sz="8950" spc="-111" strike="noStrike">
                <a:solidFill>
                  <a:srgbClr val="ffffff"/>
                </a:solidFill>
                <a:latin typeface="Cambria"/>
              </a:rPr>
              <a:t>r</a:t>
            </a:r>
            <a:r>
              <a:rPr b="1" lang="en-IN" sz="8950" spc="32" strike="noStrike">
                <a:solidFill>
                  <a:srgbClr val="ffffff"/>
                </a:solidFill>
                <a:latin typeface="Cambria"/>
              </a:rPr>
              <a:t>l</a:t>
            </a:r>
            <a:r>
              <a:rPr b="1" lang="en-IN" sz="8950" spc="123" strike="noStrike">
                <a:solidFill>
                  <a:srgbClr val="ffffff"/>
                </a:solidFill>
                <a:latin typeface="Cambria"/>
              </a:rPr>
              <a:t>d</a:t>
            </a:r>
            <a:r>
              <a:rPr b="1" lang="en-IN" sz="8950" spc="-40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58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1" lang="en-IN" sz="8950" spc="-12" strike="noStrike">
                <a:solidFill>
                  <a:srgbClr val="ffffff"/>
                </a:solidFill>
                <a:latin typeface="Cambria"/>
              </a:rPr>
              <a:t>Quadrilaterals: </a:t>
            </a:r>
            <a:r>
              <a:rPr b="1" lang="en-IN" sz="8950" spc="77" strike="noStrike">
                <a:solidFill>
                  <a:srgbClr val="ffffff"/>
                </a:solidFill>
                <a:latin typeface="Cambria"/>
              </a:rPr>
              <a:t>Shapes, </a:t>
            </a:r>
            <a:r>
              <a:rPr b="1" lang="en-IN" sz="8950" spc="-1" strike="noStrike">
                <a:solidFill>
                  <a:srgbClr val="ffffff"/>
                </a:solidFill>
                <a:latin typeface="Cambria"/>
              </a:rPr>
              <a:t>Properties,</a:t>
            </a:r>
            <a:r>
              <a:rPr b="1" lang="en-IN" sz="8950" spc="-11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8950" spc="-26" strike="noStrike">
                <a:solidFill>
                  <a:srgbClr val="ffffff"/>
                </a:solidFill>
                <a:latin typeface="Cambria"/>
              </a:rPr>
              <a:t>and </a:t>
            </a:r>
            <a:r>
              <a:rPr b="1" lang="en-IN" sz="8950" spc="-12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8950" spc="-1" strike="noStrike">
              <a:latin typeface="Arial"/>
            </a:endParaRPr>
          </a:p>
        </p:txBody>
      </p:sp>
      <p:pic>
        <p:nvPicPr>
          <p:cNvPr id="8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2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43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4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5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47" name="object 9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099320" y="1419840"/>
            <a:ext cx="3579120" cy="243720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68840" indent="-156960">
              <a:lnSpc>
                <a:spcPct val="101000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1" lang="en-IN" sz="3950" spc="-1" strike="noStrike">
                <a:solidFill>
                  <a:srgbClr val="000000"/>
                </a:solidFill>
                <a:latin typeface="Cambria"/>
              </a:rPr>
              <a:t>Introduction</a:t>
            </a:r>
            <a:r>
              <a:rPr b="1" lang="en-IN" sz="3950" spc="174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3950" spc="-26" strike="noStrike">
                <a:solidFill>
                  <a:srgbClr val="000000"/>
                </a:solidFill>
                <a:latin typeface="Cambria"/>
              </a:rPr>
              <a:t>to </a:t>
            </a:r>
            <a:r>
              <a:rPr b="1" lang="en-IN" sz="3950" spc="-12" strike="noStrike">
                <a:solidFill>
                  <a:srgbClr val="000000"/>
                </a:solidFill>
                <a:latin typeface="Cambria"/>
              </a:rPr>
              <a:t>Quadrilaterals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87" name="object 3" descr=""/>
          <p:cNvPicPr/>
          <p:nvPr/>
        </p:nvPicPr>
        <p:blipFill>
          <a:blip r:embed="rId1"/>
          <a:stretch/>
        </p:blipFill>
        <p:spPr>
          <a:xfrm>
            <a:off x="5466240" y="3388320"/>
            <a:ext cx="2135520" cy="307080"/>
          </a:xfrm>
          <a:prstGeom prst="rect">
            <a:avLst/>
          </a:prstGeom>
          <a:ln w="0">
            <a:noFill/>
          </a:ln>
        </p:spPr>
      </p:pic>
      <p:pic>
        <p:nvPicPr>
          <p:cNvPr id="88" name="object 4" descr=""/>
          <p:cNvPicPr/>
          <p:nvPr/>
        </p:nvPicPr>
        <p:blipFill>
          <a:blip r:embed="rId2"/>
          <a:stretch/>
        </p:blipFill>
        <p:spPr>
          <a:xfrm>
            <a:off x="1668600" y="4712040"/>
            <a:ext cx="1593000" cy="307080"/>
          </a:xfrm>
          <a:prstGeom prst="rect">
            <a:avLst/>
          </a:prstGeom>
          <a:ln w="0">
            <a:noFill/>
          </a:ln>
        </p:spPr>
      </p:pic>
      <p:pic>
        <p:nvPicPr>
          <p:cNvPr id="89" name="object 5" descr=""/>
          <p:cNvPicPr/>
          <p:nvPr/>
        </p:nvPicPr>
        <p:blipFill>
          <a:blip r:embed="rId3"/>
          <a:stretch/>
        </p:blipFill>
        <p:spPr>
          <a:xfrm>
            <a:off x="5764680" y="4712040"/>
            <a:ext cx="1904040" cy="307080"/>
          </a:xfrm>
          <a:prstGeom prst="rect">
            <a:avLst/>
          </a:prstGeom>
          <a:ln w="0">
            <a:noFill/>
          </a:ln>
        </p:spPr>
      </p:pic>
      <p:sp>
        <p:nvSpPr>
          <p:cNvPr id="90" name="object 6"/>
          <p:cNvSpPr/>
          <p:nvPr/>
        </p:nvSpPr>
        <p:spPr>
          <a:xfrm>
            <a:off x="1510560" y="2808360"/>
            <a:ext cx="6167880" cy="351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487800" indent="-475560" algn="r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presentation,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fascinating</a:t>
            </a:r>
            <a:r>
              <a:rPr b="0" lang="en-IN" sz="2450" spc="58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69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 </a:t>
            </a:r>
            <a:r>
              <a:rPr b="0" lang="en-IN" sz="2450" spc="-12" strike="noStrike">
                <a:latin typeface="Verdana"/>
              </a:rPr>
              <a:t>These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four-</a:t>
            </a:r>
            <a:r>
              <a:rPr b="0" lang="en-IN" sz="2450" spc="-1" strike="noStrike">
                <a:latin typeface="Verdana"/>
              </a:rPr>
              <a:t>sided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just </a:t>
            </a:r>
            <a:r>
              <a:rPr b="0" lang="en-IN" sz="2450" spc="-1" strike="noStrike">
                <a:latin typeface="Verdana"/>
              </a:rPr>
              <a:t>basic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80" strike="noStrike">
                <a:latin typeface="Verdana"/>
              </a:rPr>
              <a:t>ﬁgures;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unique</a:t>
            </a:r>
            <a:endParaRPr b="0" lang="en-IN" sz="2450" spc="-1" strike="noStrike">
              <a:latin typeface="Arial"/>
            </a:endParaRPr>
          </a:p>
          <a:p>
            <a:pPr marL="1830240" indent="-475560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numerous</a:t>
            </a:r>
            <a:endParaRPr b="0" lang="en-IN" sz="2450" spc="-1" strike="noStrike">
              <a:latin typeface="Arial"/>
            </a:endParaRPr>
          </a:p>
          <a:p>
            <a:pPr marL="1168560" indent="-74088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ﬁelds.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Let's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delve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their </a:t>
            </a:r>
            <a:r>
              <a:rPr b="0" lang="en-IN" sz="2450" spc="-1" strike="noStrike">
                <a:latin typeface="Verdana"/>
              </a:rPr>
              <a:t>characteristics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signiﬁcance.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91" name="object 7" descr=""/>
          <p:cNvPicPr/>
          <p:nvPr/>
        </p:nvPicPr>
        <p:blipFill>
          <a:blip r:embed="rId4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5200" cy="10286640"/>
          </a:xfrm>
          <a:prstGeom prst="rect">
            <a:avLst/>
          </a:prstGeom>
          <a:ln w="0">
            <a:noFill/>
          </a:ln>
        </p:spPr>
      </p:pic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2014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26928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-1" strike="noStrike">
                <a:solidFill>
                  <a:srgbClr val="ffffff"/>
                </a:solidFill>
                <a:latin typeface="Cambria"/>
              </a:rPr>
              <a:t>Types</a:t>
            </a:r>
            <a:r>
              <a:rPr b="1" lang="en-IN" sz="58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4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585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5850" spc="-12" strike="noStrike">
                <a:solidFill>
                  <a:srgbClr val="ffffff"/>
                </a:solidFill>
                <a:latin typeface="Cambria"/>
              </a:rPr>
              <a:t>Quadrilaterals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94" name="object 4" descr=""/>
          <p:cNvPicPr/>
          <p:nvPr/>
        </p:nvPicPr>
        <p:blipFill>
          <a:blip r:embed="rId2"/>
          <a:stretch/>
        </p:blipFill>
        <p:spPr>
          <a:xfrm>
            <a:off x="11023200" y="3963600"/>
            <a:ext cx="1225080" cy="240120"/>
          </a:xfrm>
          <a:prstGeom prst="rect">
            <a:avLst/>
          </a:prstGeom>
          <a:ln w="0">
            <a:noFill/>
          </a:ln>
        </p:spPr>
      </p:pic>
      <p:pic>
        <p:nvPicPr>
          <p:cNvPr id="95" name="object 5" descr=""/>
          <p:cNvPicPr/>
          <p:nvPr/>
        </p:nvPicPr>
        <p:blipFill>
          <a:blip r:embed="rId3"/>
          <a:stretch/>
        </p:blipFill>
        <p:spPr>
          <a:xfrm>
            <a:off x="12425760" y="3897000"/>
            <a:ext cx="1631160" cy="308520"/>
          </a:xfrm>
          <a:prstGeom prst="rect">
            <a:avLst/>
          </a:prstGeom>
          <a:ln w="0">
            <a:noFill/>
          </a:ln>
        </p:spPr>
      </p:pic>
      <p:pic>
        <p:nvPicPr>
          <p:cNvPr id="96" name="object 6" descr=""/>
          <p:cNvPicPr/>
          <p:nvPr/>
        </p:nvPicPr>
        <p:blipFill>
          <a:blip r:embed="rId4"/>
          <a:stretch/>
        </p:blipFill>
        <p:spPr>
          <a:xfrm>
            <a:off x="14234400" y="3897000"/>
            <a:ext cx="2305440" cy="308520"/>
          </a:xfrm>
          <a:prstGeom prst="rect">
            <a:avLst/>
          </a:prstGeom>
          <a:ln w="0">
            <a:noFill/>
          </a:ln>
        </p:spPr>
      </p:pic>
      <p:pic>
        <p:nvPicPr>
          <p:cNvPr id="97" name="object 7" descr=""/>
          <p:cNvPicPr/>
          <p:nvPr/>
        </p:nvPicPr>
        <p:blipFill>
          <a:blip r:embed="rId5"/>
          <a:stretch/>
        </p:blipFill>
        <p:spPr>
          <a:xfrm>
            <a:off x="9885600" y="4335120"/>
            <a:ext cx="1629360" cy="307080"/>
          </a:xfrm>
          <a:prstGeom prst="rect">
            <a:avLst/>
          </a:prstGeom>
          <a:ln w="0">
            <a:noFill/>
          </a:ln>
        </p:spPr>
      </p:pic>
      <p:pic>
        <p:nvPicPr>
          <p:cNvPr id="98" name="object 8" descr=""/>
          <p:cNvPicPr/>
          <p:nvPr/>
        </p:nvPicPr>
        <p:blipFill>
          <a:blip r:embed="rId6"/>
          <a:stretch/>
        </p:blipFill>
        <p:spPr>
          <a:xfrm>
            <a:off x="12385800" y="4335120"/>
            <a:ext cx="1759320" cy="247320"/>
          </a:xfrm>
          <a:prstGeom prst="rect">
            <a:avLst/>
          </a:prstGeom>
          <a:ln w="0">
            <a:noFill/>
          </a:ln>
        </p:spPr>
      </p:pic>
      <p:pic>
        <p:nvPicPr>
          <p:cNvPr id="99" name="object 9" descr=""/>
          <p:cNvPicPr/>
          <p:nvPr/>
        </p:nvPicPr>
        <p:blipFill>
          <a:blip r:embed="rId7"/>
          <a:stretch/>
        </p:blipFill>
        <p:spPr>
          <a:xfrm>
            <a:off x="10793880" y="4782600"/>
            <a:ext cx="1593000" cy="307080"/>
          </a:xfrm>
          <a:prstGeom prst="rect">
            <a:avLst/>
          </a:prstGeom>
          <a:ln w="0">
            <a:noFill/>
          </a:ln>
        </p:spPr>
      </p:pic>
      <p:sp>
        <p:nvSpPr>
          <p:cNvPr id="100" name="object 10"/>
          <p:cNvSpPr/>
          <p:nvPr/>
        </p:nvSpPr>
        <p:spPr>
          <a:xfrm>
            <a:off x="9348120" y="3377880"/>
            <a:ext cx="766908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Quadrilaterals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classiﬁed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several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types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1" name="object 11"/>
          <p:cNvSpPr/>
          <p:nvPr/>
        </p:nvSpPr>
        <p:spPr>
          <a:xfrm>
            <a:off x="9749160" y="3816000"/>
            <a:ext cx="119772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2" name="object 12"/>
          <p:cNvSpPr/>
          <p:nvPr/>
        </p:nvSpPr>
        <p:spPr>
          <a:xfrm>
            <a:off x="11499480" y="3755160"/>
            <a:ext cx="5117040" cy="275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732960" algn="ctr">
              <a:lnSpc>
                <a:spcPct val="100000"/>
              </a:lnSpc>
              <a:spcBef>
                <a:spcPts val="604"/>
              </a:spcBef>
              <a:buNone/>
              <a:tabLst>
                <a:tab algn="l" pos="2541240"/>
                <a:tab algn="l" pos="5024880"/>
              </a:tabLst>
            </a:pP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732960"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2541240"/>
                <a:tab algn="l" pos="502488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3" name="object 13"/>
          <p:cNvSpPr/>
          <p:nvPr/>
        </p:nvSpPr>
        <p:spPr>
          <a:xfrm>
            <a:off x="9485280" y="4701960"/>
            <a:ext cx="120744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latin typeface="Verdana"/>
              </a:rPr>
              <a:t>distinct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4" name="object 14"/>
          <p:cNvSpPr/>
          <p:nvPr/>
        </p:nvSpPr>
        <p:spPr>
          <a:xfrm>
            <a:off x="12453480" y="4183560"/>
            <a:ext cx="4426200" cy="13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675080">
              <a:lnSpc>
                <a:spcPct val="119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set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them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apart,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such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05" name="object 15"/>
          <p:cNvSpPr/>
          <p:nvPr/>
        </p:nvSpPr>
        <p:spPr>
          <a:xfrm>
            <a:off x="9882000" y="5079240"/>
            <a:ext cx="6601680" cy="132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9368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49" strike="noStrike">
                <a:latin typeface="Verdana"/>
              </a:rPr>
              <a:t>equal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sides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or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angles,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parallel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sides.</a:t>
            </a:r>
            <a:endParaRPr b="0" lang="en-IN" sz="2450" spc="-1" strike="noStrike">
              <a:latin typeface="Arial"/>
            </a:endParaRPr>
          </a:p>
          <a:p>
            <a:pPr marL="2495520" indent="-248364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2" strike="noStrike">
                <a:latin typeface="Verdana"/>
              </a:rPr>
              <a:t>geometry.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3400" spc="-12" strike="noStrike">
                <a:solidFill>
                  <a:srgbClr val="ffffff"/>
                </a:solidFill>
                <a:latin typeface="Cambria"/>
              </a:rPr>
              <a:t>Properties</a:t>
            </a:r>
            <a:r>
              <a:rPr b="1" lang="en-IN" sz="3400" spc="-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4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400" spc="-2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400" spc="-12" strike="noStrike">
                <a:solidFill>
                  <a:srgbClr val="ffffff"/>
                </a:solidFill>
                <a:latin typeface="Cambria"/>
              </a:rPr>
              <a:t>Quadrilaterals</a:t>
            </a:r>
            <a:endParaRPr b="0" lang="en-IN" sz="3400" spc="-1" strike="noStrike">
              <a:latin typeface="Calibri"/>
            </a:endParaRPr>
          </a:p>
        </p:txBody>
      </p:sp>
      <p:pic>
        <p:nvPicPr>
          <p:cNvPr id="107" name="object 3" descr=""/>
          <p:cNvPicPr/>
          <p:nvPr/>
        </p:nvPicPr>
        <p:blipFill>
          <a:blip r:embed="rId1"/>
          <a:stretch/>
        </p:blipFill>
        <p:spPr>
          <a:xfrm>
            <a:off x="12524040" y="4740120"/>
            <a:ext cx="1934280" cy="3085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4" descr=""/>
          <p:cNvPicPr/>
          <p:nvPr/>
        </p:nvPicPr>
        <p:blipFill>
          <a:blip r:embed="rId2"/>
          <a:stretch/>
        </p:blipFill>
        <p:spPr>
          <a:xfrm>
            <a:off x="12310920" y="3597120"/>
            <a:ext cx="1593000" cy="307080"/>
          </a:xfrm>
          <a:prstGeom prst="rect">
            <a:avLst/>
          </a:prstGeom>
          <a:ln w="0">
            <a:noFill/>
          </a:ln>
        </p:spPr>
      </p:pic>
      <p:sp>
        <p:nvSpPr>
          <p:cNvPr id="109" name="object 5"/>
          <p:cNvSpPr/>
          <p:nvPr/>
        </p:nvSpPr>
        <p:spPr>
          <a:xfrm>
            <a:off x="11062080" y="3135240"/>
            <a:ext cx="549252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921040"/>
                <a:tab algn="l" pos="339264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Each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quadrilateral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possesses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unique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that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deﬁne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its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shape.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example,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sum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interior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angles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quadrilateral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always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Additionally,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some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quadrilaterals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38" strike="noStrike">
                <a:solidFill>
                  <a:srgbClr val="ffffff"/>
                </a:solidFill>
                <a:latin typeface="Verdana"/>
              </a:rPr>
              <a:t>equal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sides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or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angles,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which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contributes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their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classiﬁcation.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0" name="object 6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78684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-21" strike="noStrike">
                <a:solidFill>
                  <a:srgbClr val="ffffff"/>
                </a:solidFill>
                <a:latin typeface="Cambria"/>
              </a:rPr>
              <a:t>Perimeter</a:t>
            </a:r>
            <a:r>
              <a:rPr b="1" lang="en-IN" sz="3300" spc="-7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1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1" lang="en-IN" sz="3300" spc="-13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300" spc="-21" strike="noStrike">
                <a:solidFill>
                  <a:srgbClr val="ffffff"/>
                </a:solidFill>
                <a:latin typeface="Cambria"/>
              </a:rPr>
              <a:t>Area </a:t>
            </a:r>
            <a:r>
              <a:rPr b="1" lang="en-IN" sz="3300" spc="-12" strike="noStrike">
                <a:solidFill>
                  <a:srgbClr val="ffffff"/>
                </a:solidFill>
                <a:latin typeface="Cambria"/>
              </a:rPr>
              <a:t>Formulas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12" name="object 3" descr=""/>
          <p:cNvPicPr/>
          <p:nvPr/>
        </p:nvPicPr>
        <p:blipFill>
          <a:blip r:embed="rId1"/>
          <a:stretch/>
        </p:blipFill>
        <p:spPr>
          <a:xfrm>
            <a:off x="13592520" y="3215880"/>
            <a:ext cx="1541520" cy="307080"/>
          </a:xfrm>
          <a:prstGeom prst="rect">
            <a:avLst/>
          </a:prstGeom>
          <a:ln w="0">
            <a:noFill/>
          </a:ln>
        </p:spPr>
      </p:pic>
      <p:pic>
        <p:nvPicPr>
          <p:cNvPr id="113" name="object 4" descr=""/>
          <p:cNvPicPr/>
          <p:nvPr/>
        </p:nvPicPr>
        <p:blipFill>
          <a:blip r:embed="rId2"/>
          <a:stretch/>
        </p:blipFill>
        <p:spPr>
          <a:xfrm>
            <a:off x="15926400" y="3282480"/>
            <a:ext cx="644040" cy="180720"/>
          </a:xfrm>
          <a:prstGeom prst="rect">
            <a:avLst/>
          </a:prstGeom>
          <a:ln w="0">
            <a:noFill/>
          </a:ln>
        </p:spPr>
      </p:pic>
      <p:pic>
        <p:nvPicPr>
          <p:cNvPr id="114" name="object 5" descr=""/>
          <p:cNvPicPr/>
          <p:nvPr/>
        </p:nvPicPr>
        <p:blipFill>
          <a:blip r:embed="rId3"/>
          <a:stretch/>
        </p:blipFill>
        <p:spPr>
          <a:xfrm>
            <a:off x="11106000" y="5121000"/>
            <a:ext cx="2254680" cy="30852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6" descr=""/>
          <p:cNvPicPr/>
          <p:nvPr/>
        </p:nvPicPr>
        <p:blipFill>
          <a:blip r:embed="rId4"/>
          <a:stretch/>
        </p:blipFill>
        <p:spPr>
          <a:xfrm>
            <a:off x="12161880" y="5500800"/>
            <a:ext cx="765360" cy="248760"/>
          </a:xfrm>
          <a:prstGeom prst="rect">
            <a:avLst/>
          </a:prstGeom>
          <a:ln w="0">
            <a:noFill/>
          </a:ln>
        </p:spPr>
      </p:pic>
      <p:sp>
        <p:nvSpPr>
          <p:cNvPr id="116" name="object 7"/>
          <p:cNvSpPr/>
          <p:nvPr/>
        </p:nvSpPr>
        <p:spPr>
          <a:xfrm>
            <a:off x="11062080" y="3135240"/>
            <a:ext cx="5546520" cy="34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152960"/>
              </a:tabLst>
            </a:pP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Calculating</a:t>
            </a:r>
            <a:r>
              <a:rPr b="0" lang="en-IN" sz="2450" spc="-21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quadrilaterals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crucial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15296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geometry.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formulas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vary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based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on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type: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example,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area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rectangle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ffffff"/>
                </a:solidFill>
                <a:latin typeface="Verdana"/>
              </a:rPr>
              <a:t>calculated</a:t>
            </a:r>
            <a:r>
              <a:rPr b="0" lang="en-IN" sz="2450" spc="-1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</a:t>
            </a:r>
            <a:endParaRPr b="0" lang="en-IN" sz="2450" spc="-1" strike="noStrike">
              <a:latin typeface="Arial"/>
            </a:endParaRPr>
          </a:p>
          <a:p>
            <a:pPr marL="12600" indent="23025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,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while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square's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area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formulas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aids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practical</a:t>
            </a:r>
            <a:endParaRPr b="0" lang="en-IN" sz="2450" spc="-1" strike="noStrike">
              <a:latin typeface="Arial"/>
            </a:endParaRPr>
          </a:p>
          <a:p>
            <a:pPr marL="12600" indent="230256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applications.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7" name="object 8" descr=""/>
          <p:cNvPicPr/>
          <p:nvPr/>
        </p:nvPicPr>
        <p:blipFill>
          <a:blip r:embed="rId5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19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0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626400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77" strike="noStrike">
                <a:solidFill>
                  <a:srgbClr val="000000"/>
                </a:solidFill>
                <a:latin typeface="Cambria"/>
              </a:rPr>
              <a:t>Real-</a:t>
            </a:r>
            <a:r>
              <a:rPr b="1" lang="en-IN" sz="4350" spc="-92" strike="noStrike">
                <a:solidFill>
                  <a:srgbClr val="000000"/>
                </a:solidFill>
                <a:latin typeface="Cambria"/>
              </a:rPr>
              <a:t>World</a:t>
            </a:r>
            <a:r>
              <a:rPr b="1" lang="en-IN" sz="4350" spc="-13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350" spc="-12" strike="noStrike">
                <a:solidFill>
                  <a:srgbClr val="000000"/>
                </a:solidFill>
                <a:latin typeface="Cambria"/>
              </a:rPr>
              <a:t>Applications</a:t>
            </a:r>
            <a:endParaRPr b="0" lang="en-IN" sz="4350" spc="-1" strike="noStrike">
              <a:latin typeface="Calibri"/>
            </a:endParaRPr>
          </a:p>
        </p:txBody>
      </p:sp>
      <p:pic>
        <p:nvPicPr>
          <p:cNvPr id="122" name="object 6" descr=""/>
          <p:cNvPicPr/>
          <p:nvPr/>
        </p:nvPicPr>
        <p:blipFill>
          <a:blip r:embed="rId2"/>
          <a:stretch/>
        </p:blipFill>
        <p:spPr>
          <a:xfrm>
            <a:off x="10583280" y="3631320"/>
            <a:ext cx="1904040" cy="307080"/>
          </a:xfrm>
          <a:prstGeom prst="rect">
            <a:avLst/>
          </a:prstGeom>
          <a:ln w="0">
            <a:noFill/>
          </a:ln>
        </p:spPr>
      </p:pic>
      <p:sp>
        <p:nvSpPr>
          <p:cNvPr id="123" name="object 7"/>
          <p:cNvSpPr/>
          <p:nvPr/>
        </p:nvSpPr>
        <p:spPr>
          <a:xfrm>
            <a:off x="10553040" y="2788560"/>
            <a:ext cx="6021360" cy="34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2" strike="noStrike">
                <a:latin typeface="Verdana"/>
              </a:rPr>
              <a:t>Quadrilaterals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theoretical </a:t>
            </a:r>
            <a:r>
              <a:rPr b="0" lang="en-IN" sz="2450" spc="-75" strike="noStrike">
                <a:latin typeface="Verdana"/>
              </a:rPr>
              <a:t>shapes;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have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2" strike="noStrike">
                <a:latin typeface="Verdana"/>
              </a:rPr>
              <a:t>world</a:t>
            </a:r>
            <a:endParaRPr b="0" lang="en-IN" sz="2450" spc="-1" strike="noStrike">
              <a:latin typeface="Arial"/>
            </a:endParaRPr>
          </a:p>
          <a:p>
            <a:pPr marL="12600" indent="200016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architecture, </a:t>
            </a:r>
            <a:r>
              <a:rPr b="0" lang="en-IN" sz="2450" spc="-1" strike="noStrike">
                <a:latin typeface="Verdana"/>
              </a:rPr>
              <a:t>engineering,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design.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For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instance, </a:t>
            </a:r>
            <a:r>
              <a:rPr b="0" lang="en-IN" sz="2450" spc="-1" strike="noStrike">
                <a:latin typeface="Verdana"/>
              </a:rPr>
              <a:t>many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buildings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utilize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rectangular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square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structural </a:t>
            </a:r>
            <a:r>
              <a:rPr b="0" lang="en-IN" sz="2450" spc="-46" strike="noStrike">
                <a:latin typeface="Verdana"/>
              </a:rPr>
              <a:t>integrity.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Understanding </a:t>
            </a:r>
            <a:r>
              <a:rPr b="0" lang="en-IN" sz="2450" spc="-1" strike="noStrike">
                <a:latin typeface="Verdana"/>
              </a:rPr>
              <a:t>quadrilaterals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helps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practical</a:t>
            </a:r>
            <a:endParaRPr b="0" lang="en-IN" sz="2450" spc="-1" strike="noStrike">
              <a:latin typeface="Arial"/>
            </a:endParaRPr>
          </a:p>
          <a:p>
            <a:pPr marL="12600" indent="2000160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problem-</a:t>
            </a:r>
            <a:r>
              <a:rPr b="0" lang="en-IN" sz="2450" spc="-12" strike="noStrike">
                <a:latin typeface="Verdana"/>
              </a:rPr>
              <a:t>solving.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25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6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0553040" y="1494360"/>
            <a:ext cx="62251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5100" spc="-1" strike="noStrike">
                <a:solidFill>
                  <a:srgbClr val="000000"/>
                </a:solidFill>
                <a:latin typeface="Cambria"/>
              </a:rPr>
              <a:t>Quadrilaterals</a:t>
            </a:r>
            <a:r>
              <a:rPr b="1" lang="en-IN" sz="5100" spc="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1" strike="noStrike">
                <a:solidFill>
                  <a:srgbClr val="000000"/>
                </a:solidFill>
                <a:latin typeface="Cambria"/>
              </a:rPr>
              <a:t>in</a:t>
            </a:r>
            <a:r>
              <a:rPr b="1" lang="en-IN" sz="5100" spc="-171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5100" spc="-26" strike="noStrike">
                <a:solidFill>
                  <a:srgbClr val="000000"/>
                </a:solidFill>
                <a:latin typeface="Cambria"/>
              </a:rPr>
              <a:t>Art</a:t>
            </a:r>
            <a:endParaRPr b="0" lang="en-IN" sz="5100" spc="-1" strike="noStrike">
              <a:latin typeface="Calibri"/>
            </a:endParaRPr>
          </a:p>
        </p:txBody>
      </p:sp>
      <p:pic>
        <p:nvPicPr>
          <p:cNvPr id="128" name="object 6" descr=""/>
          <p:cNvPicPr/>
          <p:nvPr/>
        </p:nvPicPr>
        <p:blipFill>
          <a:blip r:embed="rId2"/>
          <a:stretch/>
        </p:blipFill>
        <p:spPr>
          <a:xfrm>
            <a:off x="13212360" y="2869200"/>
            <a:ext cx="2135520" cy="307080"/>
          </a:xfrm>
          <a:prstGeom prst="rect">
            <a:avLst/>
          </a:prstGeom>
          <a:ln w="0">
            <a:noFill/>
          </a:ln>
        </p:spPr>
      </p:pic>
      <p:sp>
        <p:nvSpPr>
          <p:cNvPr id="129" name="object 7"/>
          <p:cNvSpPr/>
          <p:nvPr/>
        </p:nvSpPr>
        <p:spPr>
          <a:xfrm>
            <a:off x="10553040" y="2788560"/>
            <a:ext cx="6019560" cy="304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4873680"/>
              </a:tabLst>
            </a:pPr>
            <a:r>
              <a:rPr b="0" lang="en-IN" sz="2450" spc="-12" strike="noStrike">
                <a:latin typeface="Verdana"/>
              </a:rPr>
              <a:t>Artists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often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use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" strike="noStrike">
                <a:latin typeface="Verdana"/>
              </a:rPr>
              <a:t>create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visually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appealing </a:t>
            </a:r>
            <a:r>
              <a:rPr b="0" lang="en-IN" sz="2450" spc="-1" strike="noStrike">
                <a:latin typeface="Verdana"/>
              </a:rPr>
              <a:t>compositions.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From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paintings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-12" strike="noStrike">
                <a:latin typeface="Verdana"/>
              </a:rPr>
              <a:t>sculptures,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contribute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to </a:t>
            </a:r>
            <a:r>
              <a:rPr b="0" lang="en-IN" sz="2450" spc="43" strike="noStrike">
                <a:latin typeface="Verdana"/>
              </a:rPr>
              <a:t>balance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harmony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art.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  <a:tabLst>
                <a:tab algn="l" pos="4873680"/>
              </a:tabLst>
            </a:pPr>
            <a:r>
              <a:rPr b="0" lang="en-IN" sz="2450" spc="63" strike="noStrike">
                <a:latin typeface="Verdana"/>
              </a:rPr>
              <a:t>Recognizing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quadrilaterals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enhance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artistic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designs.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11062440" y="2017440"/>
            <a:ext cx="567396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750" spc="97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1" lang="en-IN" sz="37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750" spc="-1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3750" spc="-1" strike="noStrike">
              <a:latin typeface="Calibri"/>
            </a:endParaRPr>
          </a:p>
        </p:txBody>
      </p:sp>
      <p:pic>
        <p:nvPicPr>
          <p:cNvPr id="131" name="object 3" descr=""/>
          <p:cNvPicPr/>
          <p:nvPr/>
        </p:nvPicPr>
        <p:blipFill>
          <a:blip r:embed="rId1"/>
          <a:stretch/>
        </p:blipFill>
        <p:spPr>
          <a:xfrm>
            <a:off x="13821840" y="3215880"/>
            <a:ext cx="2479320" cy="307080"/>
          </a:xfrm>
          <a:prstGeom prst="rect">
            <a:avLst/>
          </a:prstGeom>
          <a:ln w="0">
            <a:noFill/>
          </a:ln>
        </p:spPr>
      </p:pic>
      <p:sp>
        <p:nvSpPr>
          <p:cNvPr id="132" name="object 4"/>
          <p:cNvSpPr/>
          <p:nvPr/>
        </p:nvSpPr>
        <p:spPr>
          <a:xfrm>
            <a:off x="11062080" y="3135240"/>
            <a:ext cx="5447880" cy="34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There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several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about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quadrilaterals,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such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as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assuming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all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four-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sided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ﬁgures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are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squares.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97" strike="noStrike">
                <a:solidFill>
                  <a:srgbClr val="ffffff"/>
                </a:solidFill>
                <a:latin typeface="Verdana"/>
              </a:rPr>
              <a:t>reality,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quadrilaterals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encompass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wide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variety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of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shapes,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each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with</a:t>
            </a:r>
            <a:r>
              <a:rPr b="0" lang="en-IN" sz="2450" spc="-14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distinct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characteristics.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Clarifying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these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misconceptions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is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key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geometry.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33" name="object 5" descr=""/>
          <p:cNvPicPr/>
          <p:nvPr/>
        </p:nvPicPr>
        <p:blipFill>
          <a:blip r:embed="rId2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35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6" name="object 4" descr=""/>
            <p:cNvPicPr/>
            <p:nvPr/>
          </p:nvPicPr>
          <p:blipFill>
            <a:blip r:embed="rId1"/>
            <a:stretch/>
          </p:blipFill>
          <p:spPr>
            <a:xfrm>
              <a:off x="7580160" y="5121720"/>
              <a:ext cx="1904040" cy="30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7" name="object 5" descr=""/>
            <p:cNvPicPr/>
            <p:nvPr/>
          </p:nvPicPr>
          <p:blipFill>
            <a:blip r:embed="rId2"/>
            <a:stretch/>
          </p:blipFill>
          <p:spPr>
            <a:xfrm>
              <a:off x="5196960" y="5121720"/>
              <a:ext cx="1593000" cy="307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418120" y="2415960"/>
            <a:ext cx="13442040" cy="2698920"/>
          </a:xfrm>
          <a:prstGeom prst="rect">
            <a:avLst/>
          </a:prstGeom>
          <a:noFill/>
          <a:ln w="0">
            <a:noFill/>
          </a:ln>
        </p:spPr>
        <p:txBody>
          <a:bodyPr lIns="0" rIns="0" tIns="17280" bIns="0" anchor="t">
            <a:noAutofit/>
          </a:bodyPr>
          <a:p>
            <a:pPr marL="12600">
              <a:lnSpc>
                <a:spcPct val="100000"/>
              </a:lnSpc>
              <a:spcBef>
                <a:spcPts val="136"/>
              </a:spcBef>
              <a:buNone/>
            </a:pPr>
            <a:r>
              <a:rPr b="1" lang="en-IN" sz="8800" spc="157" strike="noStrike">
                <a:solidFill>
                  <a:srgbClr val="000000"/>
                </a:solidFill>
                <a:latin typeface="Cambria"/>
              </a:rPr>
              <a:t>Conclusion</a:t>
            </a:r>
            <a:r>
              <a:rPr b="1" lang="en-IN" sz="8800" spc="11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8800" spc="-1" strike="noStrike">
                <a:solidFill>
                  <a:srgbClr val="000000"/>
                </a:solidFill>
                <a:latin typeface="Cambria"/>
              </a:rPr>
              <a:t>and</a:t>
            </a:r>
            <a:r>
              <a:rPr b="1" lang="en-IN" sz="8800" spc="11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8800" spc="103" strike="noStrike">
                <a:solidFill>
                  <a:srgbClr val="000000"/>
                </a:solidFill>
                <a:latin typeface="Cambria"/>
              </a:rPr>
              <a:t>Summary</a:t>
            </a:r>
            <a:endParaRPr b="0" lang="en-IN" sz="8800" spc="-1" strike="noStrike">
              <a:latin typeface="Calibri"/>
            </a:endParaRPr>
          </a:p>
        </p:txBody>
      </p:sp>
      <p:sp>
        <p:nvSpPr>
          <p:cNvPr id="139" name="object 7"/>
          <p:cNvSpPr/>
          <p:nvPr/>
        </p:nvSpPr>
        <p:spPr>
          <a:xfrm>
            <a:off x="4322520" y="4660200"/>
            <a:ext cx="9633240" cy="19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2547000" indent="-253476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latin typeface="Verdana"/>
              </a:rPr>
              <a:t>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conclusion,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quadrilaterals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shapes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diverse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From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geometry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art,</a:t>
            </a:r>
            <a:endParaRPr b="0" lang="en-IN" sz="2450" spc="-1" strike="noStrike">
              <a:latin typeface="Arial"/>
            </a:endParaRPr>
          </a:p>
          <a:p>
            <a:pPr marL="104760" indent="-720" algn="ctr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four-</a:t>
            </a:r>
            <a:r>
              <a:rPr b="0" lang="en-IN" sz="2450" spc="-1" strike="noStrike">
                <a:latin typeface="Verdana"/>
              </a:rPr>
              <a:t>sided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ﬁgures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enriches</a:t>
            </a:r>
            <a:r>
              <a:rPr b="0" lang="en-IN" sz="2450" spc="-7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our </a:t>
            </a:r>
            <a:r>
              <a:rPr b="0" lang="en-IN" sz="2450" spc="69" strike="noStrike">
                <a:latin typeface="Verdana"/>
              </a:rPr>
              <a:t>knowledge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practical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86" strike="noStrike">
                <a:latin typeface="Verdana"/>
              </a:rPr>
              <a:t>skills.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We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hope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has </a:t>
            </a:r>
            <a:r>
              <a:rPr b="0" lang="en-IN" sz="2450" spc="83" strike="noStrike">
                <a:latin typeface="Verdana"/>
              </a:rPr>
              <a:t>deepened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your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appreciation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quadrilaterals.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2024-12-18T15:24:07Z</dcterms:created>
  <dc:creator/>
  <dc:description/>
  <dc:language>en-IN</dc:language>
  <cp:lastModifiedBy/>
  <dcterms:modified xsi:type="dcterms:W3CDTF">2025-01-06T11:29:31Z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NXPowerLiteLastOptimized">
    <vt:lpwstr>269769</vt:lpwstr>
  </property>
  <property fmtid="{D5CDD505-2E9C-101B-9397-08002B2CF9AE}" pid="6" name="NXPowerLiteSettings">
    <vt:lpwstr>F7000400038000</vt:lpwstr>
  </property>
  <property fmtid="{D5CDD505-2E9C-101B-9397-08002B2CF9AE}" pid="7" name="NXPowerLiteVersion">
    <vt:lpwstr>S10.3.1</vt:lpwstr>
  </property>
  <property fmtid="{D5CDD505-2E9C-101B-9397-08002B2CF9AE}" pid="8" name="PresentationFormat">
    <vt:lpwstr>On-screen Show (4:3)</vt:lpwstr>
  </property>
  <property fmtid="{D5CDD505-2E9C-101B-9397-08002B2CF9AE}" pid="9" name="Producer">
    <vt:lpwstr>GPL Ghostscript 10.04.0</vt:lpwstr>
  </property>
</Properties>
</file>