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0149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8ECE4"/>
          </a:solidFill>
          <a:ln/>
        </p:spPr>
      </p:sp>
      <p:sp>
        <p:nvSpPr>
          <p:cNvPr id="3" name="Shape 1"/>
          <p:cNvSpPr/>
          <p:nvPr/>
        </p:nvSpPr>
        <p:spPr>
          <a:xfrm>
            <a:off x="0" y="0"/>
            <a:ext cx="14630400" cy="8229600"/>
          </a:xfrm>
          <a:prstGeom prst="rect">
            <a:avLst/>
          </a:prstGeom>
          <a:solidFill>
            <a:srgbClr val="F8ECE4"/>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466850"/>
            <a:ext cx="7556421" cy="2126337"/>
          </a:xfrm>
          <a:prstGeom prst="rect">
            <a:avLst/>
          </a:prstGeom>
          <a:noFill/>
          <a:ln/>
        </p:spPr>
        <p:txBody>
          <a:bodyPr wrap="square" lIns="0" tIns="0" rIns="0" bIns="0" rtlCol="0" anchor="t"/>
          <a:lstStyle/>
          <a:p>
            <a:pPr marL="0" indent="0">
              <a:lnSpc>
                <a:spcPts val="5550"/>
              </a:lnSpc>
              <a:buNone/>
            </a:pPr>
            <a:r>
              <a:rPr lang="en-US" sz="4450" b="1" dirty="0">
                <a:solidFill>
                  <a:srgbClr val="151617"/>
                </a:solidFill>
                <a:latin typeface="Montserrat Black" pitchFamily="34" charset="0"/>
                <a:ea typeface="Montserrat Black" pitchFamily="34" charset="-122"/>
                <a:cs typeface="Montserrat Black" pitchFamily="34" charset="-120"/>
              </a:rPr>
              <a:t>Permutations and Combinations: A Comprehensive Guide</a:t>
            </a:r>
            <a:endParaRPr lang="en-US" sz="4450" dirty="0"/>
          </a:p>
        </p:txBody>
      </p:sp>
      <p:sp>
        <p:nvSpPr>
          <p:cNvPr id="4" name="Text 1"/>
          <p:cNvSpPr/>
          <p:nvPr/>
        </p:nvSpPr>
        <p:spPr>
          <a:xfrm>
            <a:off x="6280190" y="3933349"/>
            <a:ext cx="7556421" cy="2177415"/>
          </a:xfrm>
          <a:prstGeom prst="rect">
            <a:avLst/>
          </a:prstGeom>
          <a:noFill/>
          <a:ln/>
        </p:spPr>
        <p:txBody>
          <a:bodyPr wrap="square" lIns="0" tIns="0" rIns="0" bIns="0" rtlCol="0" anchor="t"/>
          <a:lstStyle/>
          <a:p>
            <a:pPr marL="0" indent="0">
              <a:lnSpc>
                <a:spcPts val="2850"/>
              </a:lnSpc>
              <a:buNone/>
            </a:pPr>
            <a:r>
              <a:rPr lang="en-US" sz="1750" dirty="0">
                <a:solidFill>
                  <a:srgbClr val="151617"/>
                </a:solidFill>
                <a:latin typeface="Inconsolata" pitchFamily="34" charset="0"/>
                <a:ea typeface="Inconsolata" pitchFamily="34" charset="-122"/>
                <a:cs typeface="Inconsolata" pitchFamily="34" charset="-120"/>
              </a:rPr>
              <a:t>Welcome to this presentation on permutations and combinations, a fundamental aspect of mathematics that plays a crucial role in fields like probability, statistics, and computer science. We'll explore the core concepts, delve into practical applications, and guide you through the process of calculating permutations and combinations.</a:t>
            </a:r>
            <a:endParaRPr lang="en-US" sz="1750" dirty="0"/>
          </a:p>
        </p:txBody>
      </p:sp>
      <p:sp>
        <p:nvSpPr>
          <p:cNvPr id="5" name="Shape 2"/>
          <p:cNvSpPr/>
          <p:nvPr/>
        </p:nvSpPr>
        <p:spPr>
          <a:xfrm>
            <a:off x="6280190" y="6382822"/>
            <a:ext cx="362903" cy="362903"/>
          </a:xfrm>
          <a:prstGeom prst="roundRect">
            <a:avLst>
              <a:gd name="adj" fmla="val 25194296"/>
            </a:avLst>
          </a:prstGeom>
          <a:noFill/>
          <a:ln w="7620">
            <a:solidFill>
              <a:srgbClr val="FFFFFF"/>
            </a:solidFill>
            <a:prstDash val="solid"/>
          </a:ln>
        </p:spPr>
      </p:sp>
      <p:sp>
        <p:nvSpPr>
          <p:cNvPr id="7" name="Text 3"/>
          <p:cNvSpPr/>
          <p:nvPr/>
        </p:nvSpPr>
        <p:spPr>
          <a:xfrm>
            <a:off x="6756440" y="6365915"/>
            <a:ext cx="4108966" cy="396835"/>
          </a:xfrm>
          <a:prstGeom prst="rect">
            <a:avLst/>
          </a:prstGeom>
          <a:noFill/>
          <a:ln/>
        </p:spPr>
        <p:txBody>
          <a:bodyPr wrap="none" lIns="0" tIns="0" rIns="0" bIns="0" rtlCol="0" anchor="t"/>
          <a:lstStyle/>
          <a:p>
            <a:pPr marL="0" indent="0" algn="l">
              <a:lnSpc>
                <a:spcPts val="3100"/>
              </a:lnSpc>
              <a:buNone/>
            </a:pPr>
            <a:r>
              <a:rPr lang="en-US" sz="2200" b="1" dirty="0">
                <a:solidFill>
                  <a:srgbClr val="151617"/>
                </a:solidFill>
                <a:latin typeface="Inconsolata Bold" pitchFamily="34" charset="0"/>
                <a:ea typeface="Inconsolata Bold" pitchFamily="34" charset="-122"/>
                <a:cs typeface="Inconsolata Bold" pitchFamily="34" charset="-120"/>
              </a:rPr>
              <a:t>by Onyedikachi Ikenna Onwurah</a:t>
            </a:r>
            <a:endParaRPr lang="en-US" sz="2200" dirty="0"/>
          </a:p>
        </p:txBody>
      </p:sp>
      <p:pic>
        <p:nvPicPr>
          <p:cNvPr id="9" name="Picture 8">
            <a:extLst>
              <a:ext uri="{FF2B5EF4-FFF2-40B4-BE49-F238E27FC236}">
                <a16:creationId xmlns:a16="http://schemas.microsoft.com/office/drawing/2014/main" id="{6DF6E964-60C6-4ACC-8C64-CA4F7378D8BE}"/>
              </a:ext>
            </a:extLst>
          </p:cNvPr>
          <p:cNvPicPr>
            <a:picLocks noChangeAspect="1"/>
          </p:cNvPicPr>
          <p:nvPr/>
        </p:nvPicPr>
        <p:blipFill>
          <a:blip r:embed="rId4"/>
          <a:stretch>
            <a:fillRect/>
          </a:stretch>
        </p:blipFill>
        <p:spPr>
          <a:xfrm>
            <a:off x="12020186" y="7715178"/>
            <a:ext cx="2610214" cy="51442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004060"/>
            <a:ext cx="13042821" cy="1417558"/>
          </a:xfrm>
          <a:prstGeom prst="rect">
            <a:avLst/>
          </a:prstGeom>
          <a:noFill/>
          <a:ln/>
        </p:spPr>
        <p:txBody>
          <a:bodyPr wrap="square" lIns="0" tIns="0" rIns="0" bIns="0" rtlCol="0" anchor="t"/>
          <a:lstStyle/>
          <a:p>
            <a:pPr marL="0" indent="0">
              <a:lnSpc>
                <a:spcPts val="5550"/>
              </a:lnSpc>
              <a:buNone/>
            </a:pPr>
            <a:r>
              <a:rPr lang="en-US" sz="4450" b="1" dirty="0">
                <a:solidFill>
                  <a:srgbClr val="151617"/>
                </a:solidFill>
                <a:latin typeface="Montserrat Black" pitchFamily="34" charset="0"/>
                <a:ea typeface="Montserrat Black" pitchFamily="34" charset="-122"/>
                <a:cs typeface="Montserrat Black" pitchFamily="34" charset="-120"/>
              </a:rPr>
              <a:t>Introduction to Permutations and Combinations</a:t>
            </a:r>
            <a:endParaRPr lang="en-US" sz="4450" dirty="0"/>
          </a:p>
        </p:txBody>
      </p:sp>
      <p:sp>
        <p:nvSpPr>
          <p:cNvPr id="3" name="Text 1"/>
          <p:cNvSpPr/>
          <p:nvPr/>
        </p:nvSpPr>
        <p:spPr>
          <a:xfrm>
            <a:off x="793790" y="39885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Permutations</a:t>
            </a:r>
            <a:endParaRPr lang="en-US" sz="2200" dirty="0"/>
          </a:p>
        </p:txBody>
      </p:sp>
      <p:sp>
        <p:nvSpPr>
          <p:cNvPr id="4" name="Text 2"/>
          <p:cNvSpPr/>
          <p:nvPr/>
        </p:nvSpPr>
        <p:spPr>
          <a:xfrm>
            <a:off x="793790" y="4569738"/>
            <a:ext cx="6244709" cy="1088708"/>
          </a:xfrm>
          <a:prstGeom prst="rect">
            <a:avLst/>
          </a:prstGeom>
          <a:noFill/>
          <a:ln/>
        </p:spPr>
        <p:txBody>
          <a:bodyPr wrap="square" lIns="0" tIns="0" rIns="0" bIns="0" rtlCol="0" anchor="t"/>
          <a:lstStyle/>
          <a:p>
            <a:pPr marL="0" indent="0">
              <a:lnSpc>
                <a:spcPts val="2850"/>
              </a:lnSpc>
              <a:buNone/>
            </a:pPr>
            <a:r>
              <a:rPr lang="en-US" sz="1750" dirty="0">
                <a:solidFill>
                  <a:srgbClr val="151617"/>
                </a:solidFill>
                <a:latin typeface="Inconsolata" pitchFamily="34" charset="0"/>
                <a:ea typeface="Inconsolata" pitchFamily="34" charset="-122"/>
                <a:cs typeface="Inconsolata" pitchFamily="34" charset="-120"/>
              </a:rPr>
              <a:t>Permutations deal with the number of ways to arrange a set of objects in a specific order. Think of it as arranging items in a line, where the order matters.</a:t>
            </a:r>
            <a:endParaRPr lang="en-US" sz="1750" dirty="0"/>
          </a:p>
        </p:txBody>
      </p:sp>
      <p:sp>
        <p:nvSpPr>
          <p:cNvPr id="5" name="Text 3"/>
          <p:cNvSpPr/>
          <p:nvPr/>
        </p:nvSpPr>
        <p:spPr>
          <a:xfrm>
            <a:off x="7599521" y="39885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Combinations</a:t>
            </a:r>
            <a:endParaRPr lang="en-US" sz="2200" dirty="0"/>
          </a:p>
        </p:txBody>
      </p:sp>
      <p:sp>
        <p:nvSpPr>
          <p:cNvPr id="6" name="Text 4"/>
          <p:cNvSpPr/>
          <p:nvPr/>
        </p:nvSpPr>
        <p:spPr>
          <a:xfrm>
            <a:off x="7599521" y="4569738"/>
            <a:ext cx="6244709" cy="1451610"/>
          </a:xfrm>
          <a:prstGeom prst="rect">
            <a:avLst/>
          </a:prstGeom>
          <a:noFill/>
          <a:ln/>
        </p:spPr>
        <p:txBody>
          <a:bodyPr wrap="square" lIns="0" tIns="0" rIns="0" bIns="0" rtlCol="0" anchor="t"/>
          <a:lstStyle/>
          <a:p>
            <a:pPr marL="0" indent="0">
              <a:lnSpc>
                <a:spcPts val="2850"/>
              </a:lnSpc>
              <a:buNone/>
            </a:pPr>
            <a:r>
              <a:rPr lang="en-US" sz="1750" dirty="0">
                <a:solidFill>
                  <a:srgbClr val="151617"/>
                </a:solidFill>
                <a:latin typeface="Inconsolata" pitchFamily="34" charset="0"/>
                <a:ea typeface="Inconsolata" pitchFamily="34" charset="-122"/>
                <a:cs typeface="Inconsolata" pitchFamily="34" charset="-120"/>
              </a:rPr>
              <a:t>Combinations focus on the number of ways to select a group of objects from a larger set, where the order of selection doesn't matter. It's like choosing a team, where the order you pick the players is irrelevant.</a:t>
            </a:r>
            <a:endParaRPr lang="en-US" sz="1750" dirty="0"/>
          </a:p>
        </p:txBody>
      </p:sp>
      <p:pic>
        <p:nvPicPr>
          <p:cNvPr id="8" name="Picture 7">
            <a:extLst>
              <a:ext uri="{FF2B5EF4-FFF2-40B4-BE49-F238E27FC236}">
                <a16:creationId xmlns:a16="http://schemas.microsoft.com/office/drawing/2014/main" id="{C5F81A08-1D86-41B6-BCF1-E494CEB85A67}"/>
              </a:ext>
            </a:extLst>
          </p:cNvPr>
          <p:cNvPicPr>
            <a:picLocks noChangeAspect="1"/>
          </p:cNvPicPr>
          <p:nvPr/>
        </p:nvPicPr>
        <p:blipFill>
          <a:blip r:embed="rId3"/>
          <a:stretch>
            <a:fillRect/>
          </a:stretch>
        </p:blipFill>
        <p:spPr>
          <a:xfrm>
            <a:off x="12020186" y="7649864"/>
            <a:ext cx="2610214" cy="51442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31505"/>
          </a:xfrm>
          <a:prstGeom prst="rect">
            <a:avLst/>
          </a:prstGeom>
        </p:spPr>
      </p:pic>
      <p:sp>
        <p:nvSpPr>
          <p:cNvPr id="3" name="Text 0"/>
          <p:cNvSpPr/>
          <p:nvPr/>
        </p:nvSpPr>
        <p:spPr>
          <a:xfrm>
            <a:off x="719852" y="565547"/>
            <a:ext cx="7704296" cy="1285399"/>
          </a:xfrm>
          <a:prstGeom prst="rect">
            <a:avLst/>
          </a:prstGeom>
          <a:noFill/>
          <a:ln/>
        </p:spPr>
        <p:txBody>
          <a:bodyPr wrap="square" lIns="0" tIns="0" rIns="0" bIns="0" rtlCol="0" anchor="t"/>
          <a:lstStyle/>
          <a:p>
            <a:pPr marL="0" indent="0">
              <a:lnSpc>
                <a:spcPts val="5050"/>
              </a:lnSpc>
              <a:buNone/>
            </a:pPr>
            <a:r>
              <a:rPr lang="en-US" sz="4000" b="1" dirty="0">
                <a:solidFill>
                  <a:srgbClr val="151617"/>
                </a:solidFill>
                <a:latin typeface="Montserrat Black" pitchFamily="34" charset="0"/>
                <a:ea typeface="Montserrat Black" pitchFamily="34" charset="-122"/>
                <a:cs typeface="Montserrat Black" pitchFamily="34" charset="-120"/>
              </a:rPr>
              <a:t>Fundamentals of Permutations</a:t>
            </a:r>
            <a:endParaRPr lang="en-US" sz="4000" dirty="0"/>
          </a:p>
        </p:txBody>
      </p:sp>
      <p:sp>
        <p:nvSpPr>
          <p:cNvPr id="4" name="Shape 1"/>
          <p:cNvSpPr/>
          <p:nvPr/>
        </p:nvSpPr>
        <p:spPr>
          <a:xfrm>
            <a:off x="719852" y="2390775"/>
            <a:ext cx="462796" cy="462796"/>
          </a:xfrm>
          <a:prstGeom prst="roundRect">
            <a:avLst>
              <a:gd name="adj" fmla="val 1976"/>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5" name="Text 2"/>
          <p:cNvSpPr/>
          <p:nvPr/>
        </p:nvSpPr>
        <p:spPr>
          <a:xfrm>
            <a:off x="886778" y="2467928"/>
            <a:ext cx="128945" cy="308491"/>
          </a:xfrm>
          <a:prstGeom prst="rect">
            <a:avLst/>
          </a:prstGeom>
          <a:noFill/>
          <a:ln/>
        </p:spPr>
        <p:txBody>
          <a:bodyPr wrap="none" lIns="0" tIns="0" rIns="0" bIns="0" rtlCol="0" anchor="t"/>
          <a:lstStyle/>
          <a:p>
            <a:pPr marL="0" indent="0" algn="ctr">
              <a:lnSpc>
                <a:spcPts val="2400"/>
              </a:lnSpc>
              <a:buNone/>
            </a:pPr>
            <a:r>
              <a:rPr lang="en-US" sz="2400" b="1" dirty="0">
                <a:solidFill>
                  <a:srgbClr val="151617"/>
                </a:solidFill>
                <a:latin typeface="Montserrat Black" pitchFamily="34" charset="0"/>
                <a:ea typeface="Montserrat Black" pitchFamily="34" charset="-122"/>
                <a:cs typeface="Montserrat Black" pitchFamily="34" charset="-120"/>
              </a:rPr>
              <a:t>1</a:t>
            </a:r>
            <a:endParaRPr lang="en-US" sz="2400" dirty="0"/>
          </a:p>
        </p:txBody>
      </p:sp>
      <p:sp>
        <p:nvSpPr>
          <p:cNvPr id="6" name="Text 3"/>
          <p:cNvSpPr/>
          <p:nvPr/>
        </p:nvSpPr>
        <p:spPr>
          <a:xfrm>
            <a:off x="1388269" y="2390775"/>
            <a:ext cx="2571036" cy="321231"/>
          </a:xfrm>
          <a:prstGeom prst="rect">
            <a:avLst/>
          </a:prstGeom>
          <a:noFill/>
          <a:ln/>
        </p:spPr>
        <p:txBody>
          <a:bodyPr wrap="none" lIns="0" tIns="0" rIns="0" bIns="0" rtlCol="0" anchor="t"/>
          <a:lstStyle/>
          <a:p>
            <a:pPr marL="0" indent="0">
              <a:lnSpc>
                <a:spcPts val="2500"/>
              </a:lnSpc>
              <a:buNone/>
            </a:pPr>
            <a:r>
              <a:rPr lang="en-US" sz="2000" b="1" dirty="0">
                <a:solidFill>
                  <a:srgbClr val="151617"/>
                </a:solidFill>
                <a:latin typeface="Montserrat Black" pitchFamily="34" charset="0"/>
                <a:ea typeface="Montserrat Black" pitchFamily="34" charset="-122"/>
                <a:cs typeface="Montserrat Black" pitchFamily="34" charset="-120"/>
              </a:rPr>
              <a:t>Factorial</a:t>
            </a:r>
            <a:endParaRPr lang="en-US" sz="2000" dirty="0"/>
          </a:p>
        </p:txBody>
      </p:sp>
      <p:sp>
        <p:nvSpPr>
          <p:cNvPr id="7" name="Text 4"/>
          <p:cNvSpPr/>
          <p:nvPr/>
        </p:nvSpPr>
        <p:spPr>
          <a:xfrm>
            <a:off x="1388269" y="2835354"/>
            <a:ext cx="3080980" cy="2632710"/>
          </a:xfrm>
          <a:prstGeom prst="rect">
            <a:avLst/>
          </a:prstGeom>
          <a:noFill/>
          <a:ln/>
        </p:spPr>
        <p:txBody>
          <a:bodyPr wrap="square" lIns="0" tIns="0" rIns="0" bIns="0" rtlCol="0" anchor="t"/>
          <a:lstStyle/>
          <a:p>
            <a:pPr marL="0" indent="0">
              <a:lnSpc>
                <a:spcPts val="2550"/>
              </a:lnSpc>
              <a:buNone/>
            </a:pPr>
            <a:r>
              <a:rPr lang="en-US" sz="1600" dirty="0">
                <a:solidFill>
                  <a:srgbClr val="151617"/>
                </a:solidFill>
                <a:latin typeface="Inconsolata" pitchFamily="34" charset="0"/>
                <a:ea typeface="Inconsolata" pitchFamily="34" charset="-122"/>
                <a:cs typeface="Inconsolata" pitchFamily="34" charset="-120"/>
              </a:rPr>
              <a:t>The factorial function (denoted by '!') plays a key role in permutations. It calculates the product of all positive integers less than or equal to a given integer. For example, 5! = 5 * 4 * 3 * 2 * 1 = 120.</a:t>
            </a:r>
            <a:endParaRPr lang="en-US" sz="1600" dirty="0"/>
          </a:p>
        </p:txBody>
      </p:sp>
      <p:sp>
        <p:nvSpPr>
          <p:cNvPr id="8" name="Shape 5"/>
          <p:cNvSpPr/>
          <p:nvPr/>
        </p:nvSpPr>
        <p:spPr>
          <a:xfrm>
            <a:off x="4674870" y="2390775"/>
            <a:ext cx="462796" cy="462796"/>
          </a:xfrm>
          <a:prstGeom prst="roundRect">
            <a:avLst>
              <a:gd name="adj" fmla="val 1976"/>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9" name="Text 6"/>
          <p:cNvSpPr/>
          <p:nvPr/>
        </p:nvSpPr>
        <p:spPr>
          <a:xfrm>
            <a:off x="4812506" y="2467928"/>
            <a:ext cx="187523" cy="308491"/>
          </a:xfrm>
          <a:prstGeom prst="rect">
            <a:avLst/>
          </a:prstGeom>
          <a:noFill/>
          <a:ln/>
        </p:spPr>
        <p:txBody>
          <a:bodyPr wrap="none" lIns="0" tIns="0" rIns="0" bIns="0" rtlCol="0" anchor="t"/>
          <a:lstStyle/>
          <a:p>
            <a:pPr marL="0" indent="0" algn="ctr">
              <a:lnSpc>
                <a:spcPts val="2400"/>
              </a:lnSpc>
              <a:buNone/>
            </a:pPr>
            <a:r>
              <a:rPr lang="en-US" sz="2400" b="1" dirty="0">
                <a:solidFill>
                  <a:srgbClr val="151617"/>
                </a:solidFill>
                <a:latin typeface="Montserrat Black" pitchFamily="34" charset="0"/>
                <a:ea typeface="Montserrat Black" pitchFamily="34" charset="-122"/>
                <a:cs typeface="Montserrat Black" pitchFamily="34" charset="-120"/>
              </a:rPr>
              <a:t>2</a:t>
            </a:r>
            <a:endParaRPr lang="en-US" sz="2400" dirty="0"/>
          </a:p>
        </p:txBody>
      </p:sp>
      <p:sp>
        <p:nvSpPr>
          <p:cNvPr id="10" name="Text 7"/>
          <p:cNvSpPr/>
          <p:nvPr/>
        </p:nvSpPr>
        <p:spPr>
          <a:xfrm>
            <a:off x="5343287" y="2390775"/>
            <a:ext cx="2571036" cy="321231"/>
          </a:xfrm>
          <a:prstGeom prst="rect">
            <a:avLst/>
          </a:prstGeom>
          <a:noFill/>
          <a:ln/>
        </p:spPr>
        <p:txBody>
          <a:bodyPr wrap="none" lIns="0" tIns="0" rIns="0" bIns="0" rtlCol="0" anchor="t"/>
          <a:lstStyle/>
          <a:p>
            <a:pPr marL="0" indent="0">
              <a:lnSpc>
                <a:spcPts val="2500"/>
              </a:lnSpc>
              <a:buNone/>
            </a:pPr>
            <a:r>
              <a:rPr lang="en-US" sz="2000" b="1" dirty="0">
                <a:solidFill>
                  <a:srgbClr val="151617"/>
                </a:solidFill>
                <a:latin typeface="Montserrat Black" pitchFamily="34" charset="0"/>
                <a:ea typeface="Montserrat Black" pitchFamily="34" charset="-122"/>
                <a:cs typeface="Montserrat Black" pitchFamily="34" charset="-120"/>
              </a:rPr>
              <a:t>Repetitions</a:t>
            </a:r>
            <a:endParaRPr lang="en-US" sz="2000" dirty="0"/>
          </a:p>
        </p:txBody>
      </p:sp>
      <p:sp>
        <p:nvSpPr>
          <p:cNvPr id="11" name="Text 8"/>
          <p:cNvSpPr/>
          <p:nvPr/>
        </p:nvSpPr>
        <p:spPr>
          <a:xfrm>
            <a:off x="5343287" y="2835354"/>
            <a:ext cx="3080980" cy="2961799"/>
          </a:xfrm>
          <a:prstGeom prst="rect">
            <a:avLst/>
          </a:prstGeom>
          <a:noFill/>
          <a:ln/>
        </p:spPr>
        <p:txBody>
          <a:bodyPr wrap="square" lIns="0" tIns="0" rIns="0" bIns="0" rtlCol="0" anchor="t"/>
          <a:lstStyle/>
          <a:p>
            <a:pPr marL="0" indent="0">
              <a:lnSpc>
                <a:spcPts val="2550"/>
              </a:lnSpc>
              <a:buNone/>
            </a:pPr>
            <a:r>
              <a:rPr lang="en-US" sz="1600" dirty="0">
                <a:solidFill>
                  <a:srgbClr val="151617"/>
                </a:solidFill>
                <a:latin typeface="Inconsolata" pitchFamily="34" charset="0"/>
                <a:ea typeface="Inconsolata" pitchFamily="34" charset="-122"/>
                <a:cs typeface="Inconsolata" pitchFamily="34" charset="-120"/>
              </a:rPr>
              <a:t>When dealing with permutations, consider whether repetition is allowed. If repetition is allowed, you can use the same object multiple times. If repetition is not allowed, each object can only be used once.</a:t>
            </a:r>
            <a:endParaRPr lang="en-US" sz="1600" dirty="0"/>
          </a:p>
        </p:txBody>
      </p:sp>
      <p:sp>
        <p:nvSpPr>
          <p:cNvPr id="12" name="Shape 9"/>
          <p:cNvSpPr/>
          <p:nvPr/>
        </p:nvSpPr>
        <p:spPr>
          <a:xfrm>
            <a:off x="719852" y="6234113"/>
            <a:ext cx="462796" cy="462796"/>
          </a:xfrm>
          <a:prstGeom prst="roundRect">
            <a:avLst>
              <a:gd name="adj" fmla="val 1976"/>
            </a:avLst>
          </a:prstGeom>
          <a:solidFill>
            <a:srgbClr val="F8ECE4"/>
          </a:solidFill>
          <a:ln w="7620">
            <a:solidFill>
              <a:srgbClr val="151617"/>
            </a:solidFill>
            <a:prstDash val="solid"/>
          </a:ln>
          <a:effectLst>
            <a:outerShdw dist="19050" dir="2700000" algn="bl" rotWithShape="0">
              <a:srgbClr val="151617">
                <a:alpha val="100000"/>
              </a:srgbClr>
            </a:outerShdw>
          </a:effectLst>
        </p:spPr>
      </p:sp>
      <p:sp>
        <p:nvSpPr>
          <p:cNvPr id="13" name="Text 10"/>
          <p:cNvSpPr/>
          <p:nvPr/>
        </p:nvSpPr>
        <p:spPr>
          <a:xfrm>
            <a:off x="856536" y="6311265"/>
            <a:ext cx="189428" cy="308491"/>
          </a:xfrm>
          <a:prstGeom prst="rect">
            <a:avLst/>
          </a:prstGeom>
          <a:noFill/>
          <a:ln/>
        </p:spPr>
        <p:txBody>
          <a:bodyPr wrap="none" lIns="0" tIns="0" rIns="0" bIns="0" rtlCol="0" anchor="t"/>
          <a:lstStyle/>
          <a:p>
            <a:pPr marL="0" indent="0" algn="ctr">
              <a:lnSpc>
                <a:spcPts val="2400"/>
              </a:lnSpc>
              <a:buNone/>
            </a:pPr>
            <a:r>
              <a:rPr lang="en-US" sz="2400" b="1" dirty="0">
                <a:solidFill>
                  <a:srgbClr val="151617"/>
                </a:solidFill>
                <a:latin typeface="Montserrat Black" pitchFamily="34" charset="0"/>
                <a:ea typeface="Montserrat Black" pitchFamily="34" charset="-122"/>
                <a:cs typeface="Montserrat Black" pitchFamily="34" charset="-120"/>
              </a:rPr>
              <a:t>3</a:t>
            </a:r>
            <a:endParaRPr lang="en-US" sz="2400" dirty="0"/>
          </a:p>
        </p:txBody>
      </p:sp>
      <p:sp>
        <p:nvSpPr>
          <p:cNvPr id="14" name="Text 11"/>
          <p:cNvSpPr/>
          <p:nvPr/>
        </p:nvSpPr>
        <p:spPr>
          <a:xfrm>
            <a:off x="1388269" y="6234113"/>
            <a:ext cx="2571036" cy="321231"/>
          </a:xfrm>
          <a:prstGeom prst="rect">
            <a:avLst/>
          </a:prstGeom>
          <a:noFill/>
          <a:ln/>
        </p:spPr>
        <p:txBody>
          <a:bodyPr wrap="none" lIns="0" tIns="0" rIns="0" bIns="0" rtlCol="0" anchor="t"/>
          <a:lstStyle/>
          <a:p>
            <a:pPr marL="0" indent="0">
              <a:lnSpc>
                <a:spcPts val="2500"/>
              </a:lnSpc>
              <a:buNone/>
            </a:pPr>
            <a:r>
              <a:rPr lang="en-US" sz="2000" b="1" dirty="0">
                <a:solidFill>
                  <a:srgbClr val="151617"/>
                </a:solidFill>
                <a:latin typeface="Montserrat Black" pitchFamily="34" charset="0"/>
                <a:ea typeface="Montserrat Black" pitchFamily="34" charset="-122"/>
                <a:cs typeface="Montserrat Black" pitchFamily="34" charset="-120"/>
              </a:rPr>
              <a:t>Order</a:t>
            </a:r>
            <a:endParaRPr lang="en-US" sz="2000" dirty="0"/>
          </a:p>
        </p:txBody>
      </p:sp>
      <p:sp>
        <p:nvSpPr>
          <p:cNvPr id="15" name="Text 12"/>
          <p:cNvSpPr/>
          <p:nvPr/>
        </p:nvSpPr>
        <p:spPr>
          <a:xfrm>
            <a:off x="1388269" y="6678692"/>
            <a:ext cx="7035879" cy="987266"/>
          </a:xfrm>
          <a:prstGeom prst="rect">
            <a:avLst/>
          </a:prstGeom>
          <a:noFill/>
          <a:ln/>
        </p:spPr>
        <p:txBody>
          <a:bodyPr wrap="square" lIns="0" tIns="0" rIns="0" bIns="0" rtlCol="0" anchor="t"/>
          <a:lstStyle/>
          <a:p>
            <a:pPr marL="0" indent="0">
              <a:lnSpc>
                <a:spcPts val="2550"/>
              </a:lnSpc>
              <a:buNone/>
            </a:pPr>
            <a:r>
              <a:rPr lang="en-US" sz="1600" dirty="0">
                <a:solidFill>
                  <a:srgbClr val="151617"/>
                </a:solidFill>
                <a:latin typeface="Inconsolata" pitchFamily="34" charset="0"/>
                <a:ea typeface="Inconsolata" pitchFamily="34" charset="-122"/>
                <a:cs typeface="Inconsolata" pitchFamily="34" charset="-120"/>
              </a:rPr>
              <a:t>Remember, permutations are about order. Switching the positions of objects creates a different permutation. The order in which you arrange things matters.</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58071" y="595551"/>
            <a:ext cx="7516535" cy="676870"/>
          </a:xfrm>
          <a:prstGeom prst="rect">
            <a:avLst/>
          </a:prstGeom>
          <a:noFill/>
          <a:ln/>
        </p:spPr>
        <p:txBody>
          <a:bodyPr wrap="none" lIns="0" tIns="0" rIns="0" bIns="0" rtlCol="0" anchor="t"/>
          <a:lstStyle/>
          <a:p>
            <a:pPr marL="0" indent="0">
              <a:lnSpc>
                <a:spcPts val="5300"/>
              </a:lnSpc>
              <a:buNone/>
            </a:pPr>
            <a:r>
              <a:rPr lang="en-US" sz="4250" b="1" dirty="0">
                <a:solidFill>
                  <a:srgbClr val="151617"/>
                </a:solidFill>
                <a:latin typeface="Montserrat Black" pitchFamily="34" charset="0"/>
                <a:ea typeface="Montserrat Black" pitchFamily="34" charset="-122"/>
                <a:cs typeface="Montserrat Black" pitchFamily="34" charset="-120"/>
              </a:rPr>
              <a:t>Calculating Permutations</a:t>
            </a:r>
            <a:endParaRPr lang="en-US" sz="4250" dirty="0"/>
          </a:p>
        </p:txBody>
      </p:sp>
      <p:pic>
        <p:nvPicPr>
          <p:cNvPr id="3" name="Image 0" descr="preencoded.png"/>
          <p:cNvPicPr>
            <a:picLocks noChangeAspect="1"/>
          </p:cNvPicPr>
          <p:nvPr/>
        </p:nvPicPr>
        <p:blipFill>
          <a:blip r:embed="rId3"/>
          <a:stretch>
            <a:fillRect/>
          </a:stretch>
        </p:blipFill>
        <p:spPr>
          <a:xfrm>
            <a:off x="2954655" y="1705570"/>
            <a:ext cx="2163842" cy="1940838"/>
          </a:xfrm>
          <a:prstGeom prst="rect">
            <a:avLst/>
          </a:prstGeom>
        </p:spPr>
      </p:pic>
      <p:sp>
        <p:nvSpPr>
          <p:cNvPr id="4" name="Text 1"/>
          <p:cNvSpPr/>
          <p:nvPr/>
        </p:nvSpPr>
        <p:spPr>
          <a:xfrm>
            <a:off x="3979902" y="2717959"/>
            <a:ext cx="113228" cy="433149"/>
          </a:xfrm>
          <a:prstGeom prst="rect">
            <a:avLst/>
          </a:prstGeom>
          <a:noFill/>
          <a:ln/>
        </p:spPr>
        <p:txBody>
          <a:bodyPr wrap="none" lIns="0" tIns="0" rIns="0" bIns="0" rtlCol="0" anchor="t"/>
          <a:lstStyle/>
          <a:p>
            <a:pPr marL="0" indent="0" algn="ctr">
              <a:lnSpc>
                <a:spcPts val="3400"/>
              </a:lnSpc>
              <a:buNone/>
            </a:pPr>
            <a:r>
              <a:rPr lang="en-US" sz="2100" b="1" dirty="0">
                <a:solidFill>
                  <a:srgbClr val="151617"/>
                </a:solidFill>
                <a:latin typeface="Montserrat Black" pitchFamily="34" charset="0"/>
                <a:ea typeface="Montserrat Black" pitchFamily="34" charset="-122"/>
                <a:cs typeface="Montserrat Black" pitchFamily="34" charset="-120"/>
              </a:rPr>
              <a:t>1</a:t>
            </a:r>
            <a:endParaRPr lang="en-US" sz="2100" dirty="0"/>
          </a:p>
        </p:txBody>
      </p:sp>
      <p:sp>
        <p:nvSpPr>
          <p:cNvPr id="5" name="Text 2"/>
          <p:cNvSpPr/>
          <p:nvPr/>
        </p:nvSpPr>
        <p:spPr>
          <a:xfrm>
            <a:off x="5335072" y="2095381"/>
            <a:ext cx="2707481" cy="338376"/>
          </a:xfrm>
          <a:prstGeom prst="rect">
            <a:avLst/>
          </a:prstGeom>
          <a:noFill/>
          <a:ln/>
        </p:spPr>
        <p:txBody>
          <a:bodyPr wrap="none" lIns="0" tIns="0" rIns="0" bIns="0" rtlCol="0" anchor="t"/>
          <a:lstStyle/>
          <a:p>
            <a:pPr marL="0" indent="0" algn="l">
              <a:lnSpc>
                <a:spcPts val="2650"/>
              </a:lnSpc>
              <a:buNone/>
            </a:pPr>
            <a:r>
              <a:rPr lang="en-US" sz="2100" b="1" dirty="0">
                <a:solidFill>
                  <a:srgbClr val="151617"/>
                </a:solidFill>
                <a:latin typeface="Montserrat Black" pitchFamily="34" charset="0"/>
                <a:ea typeface="Montserrat Black" pitchFamily="34" charset="-122"/>
                <a:cs typeface="Montserrat Black" pitchFamily="34" charset="-120"/>
              </a:rPr>
              <a:t>Formula</a:t>
            </a:r>
            <a:endParaRPr lang="en-US" sz="2100" dirty="0"/>
          </a:p>
        </p:txBody>
      </p:sp>
      <p:sp>
        <p:nvSpPr>
          <p:cNvPr id="6" name="Text 3"/>
          <p:cNvSpPr/>
          <p:nvPr/>
        </p:nvSpPr>
        <p:spPr>
          <a:xfrm>
            <a:off x="5335072" y="2563654"/>
            <a:ext cx="8320683" cy="692944"/>
          </a:xfrm>
          <a:prstGeom prst="rect">
            <a:avLst/>
          </a:prstGeom>
          <a:noFill/>
          <a:ln/>
        </p:spPr>
        <p:txBody>
          <a:bodyPr wrap="square" lIns="0" tIns="0" rIns="0" bIns="0" rtlCol="0" anchor="t"/>
          <a:lstStyle/>
          <a:p>
            <a:pPr marL="0" indent="0" algn="l">
              <a:lnSpc>
                <a:spcPts val="2700"/>
              </a:lnSpc>
              <a:buNone/>
            </a:pPr>
            <a:r>
              <a:rPr lang="en-US" sz="1700" dirty="0">
                <a:solidFill>
                  <a:srgbClr val="151617"/>
                </a:solidFill>
                <a:latin typeface="Inconsolata" pitchFamily="34" charset="0"/>
                <a:ea typeface="Inconsolata" pitchFamily="34" charset="-122"/>
                <a:cs typeface="Inconsolata" pitchFamily="34" charset="-120"/>
              </a:rPr>
              <a:t>The formula for calculating permutations is: nPr = n! / (n-r)!, where n is the total number of objects and r is the number of objects being selected.</a:t>
            </a:r>
            <a:endParaRPr lang="en-US" sz="1700" dirty="0"/>
          </a:p>
        </p:txBody>
      </p:sp>
      <p:sp>
        <p:nvSpPr>
          <p:cNvPr id="7" name="Shape 4"/>
          <p:cNvSpPr/>
          <p:nvPr/>
        </p:nvSpPr>
        <p:spPr>
          <a:xfrm>
            <a:off x="5172551" y="3658195"/>
            <a:ext cx="8645723" cy="15240"/>
          </a:xfrm>
          <a:prstGeom prst="roundRect">
            <a:avLst>
              <a:gd name="adj" fmla="val 60000"/>
            </a:avLst>
          </a:prstGeom>
          <a:solidFill>
            <a:srgbClr val="151617"/>
          </a:solidFill>
          <a:ln/>
        </p:spPr>
      </p:sp>
      <p:pic>
        <p:nvPicPr>
          <p:cNvPr id="8" name="Image 1" descr="preencoded.png"/>
          <p:cNvPicPr>
            <a:picLocks noChangeAspect="1"/>
          </p:cNvPicPr>
          <p:nvPr/>
        </p:nvPicPr>
        <p:blipFill>
          <a:blip r:embed="rId4"/>
          <a:stretch>
            <a:fillRect/>
          </a:stretch>
        </p:blipFill>
        <p:spPr>
          <a:xfrm>
            <a:off x="1872734" y="3700463"/>
            <a:ext cx="4327684" cy="1940838"/>
          </a:xfrm>
          <a:prstGeom prst="rect">
            <a:avLst/>
          </a:prstGeom>
        </p:spPr>
      </p:pic>
      <p:sp>
        <p:nvSpPr>
          <p:cNvPr id="9" name="Text 5"/>
          <p:cNvSpPr/>
          <p:nvPr/>
        </p:nvSpPr>
        <p:spPr>
          <a:xfrm>
            <a:off x="3954304" y="4454247"/>
            <a:ext cx="164544" cy="433149"/>
          </a:xfrm>
          <a:prstGeom prst="rect">
            <a:avLst/>
          </a:prstGeom>
          <a:noFill/>
          <a:ln/>
        </p:spPr>
        <p:txBody>
          <a:bodyPr wrap="none" lIns="0" tIns="0" rIns="0" bIns="0" rtlCol="0" anchor="t"/>
          <a:lstStyle/>
          <a:p>
            <a:pPr marL="0" indent="0" algn="ctr">
              <a:lnSpc>
                <a:spcPts val="3400"/>
              </a:lnSpc>
              <a:buNone/>
            </a:pPr>
            <a:r>
              <a:rPr lang="en-US" sz="2100" b="1" dirty="0">
                <a:solidFill>
                  <a:srgbClr val="151617"/>
                </a:solidFill>
                <a:latin typeface="Montserrat Black" pitchFamily="34" charset="0"/>
                <a:ea typeface="Montserrat Black" pitchFamily="34" charset="-122"/>
                <a:cs typeface="Montserrat Black" pitchFamily="34" charset="-120"/>
              </a:rPr>
              <a:t>2</a:t>
            </a:r>
            <a:endParaRPr lang="en-US" sz="2100" dirty="0"/>
          </a:p>
        </p:txBody>
      </p:sp>
      <p:sp>
        <p:nvSpPr>
          <p:cNvPr id="10" name="Text 6"/>
          <p:cNvSpPr/>
          <p:nvPr/>
        </p:nvSpPr>
        <p:spPr>
          <a:xfrm>
            <a:off x="6416993" y="4090273"/>
            <a:ext cx="2707481" cy="338376"/>
          </a:xfrm>
          <a:prstGeom prst="rect">
            <a:avLst/>
          </a:prstGeom>
          <a:noFill/>
          <a:ln/>
        </p:spPr>
        <p:txBody>
          <a:bodyPr wrap="none" lIns="0" tIns="0" rIns="0" bIns="0" rtlCol="0" anchor="t"/>
          <a:lstStyle/>
          <a:p>
            <a:pPr marL="0" indent="0" algn="l">
              <a:lnSpc>
                <a:spcPts val="2650"/>
              </a:lnSpc>
              <a:buNone/>
            </a:pPr>
            <a:r>
              <a:rPr lang="en-US" sz="2100" b="1" dirty="0">
                <a:solidFill>
                  <a:srgbClr val="151617"/>
                </a:solidFill>
                <a:latin typeface="Montserrat Black" pitchFamily="34" charset="0"/>
                <a:ea typeface="Montserrat Black" pitchFamily="34" charset="-122"/>
                <a:cs typeface="Montserrat Black" pitchFamily="34" charset="-120"/>
              </a:rPr>
              <a:t>Example</a:t>
            </a:r>
            <a:endParaRPr lang="en-US" sz="2100" dirty="0"/>
          </a:p>
        </p:txBody>
      </p:sp>
      <p:sp>
        <p:nvSpPr>
          <p:cNvPr id="11" name="Text 7"/>
          <p:cNvSpPr/>
          <p:nvPr/>
        </p:nvSpPr>
        <p:spPr>
          <a:xfrm>
            <a:off x="6416993" y="4558546"/>
            <a:ext cx="7238762" cy="692944"/>
          </a:xfrm>
          <a:prstGeom prst="rect">
            <a:avLst/>
          </a:prstGeom>
          <a:noFill/>
          <a:ln/>
        </p:spPr>
        <p:txBody>
          <a:bodyPr wrap="square" lIns="0" tIns="0" rIns="0" bIns="0" rtlCol="0" anchor="t"/>
          <a:lstStyle/>
          <a:p>
            <a:pPr marL="0" indent="0" algn="l">
              <a:lnSpc>
                <a:spcPts val="2700"/>
              </a:lnSpc>
              <a:buNone/>
            </a:pPr>
            <a:r>
              <a:rPr lang="en-US" sz="1700" dirty="0">
                <a:solidFill>
                  <a:srgbClr val="151617"/>
                </a:solidFill>
                <a:latin typeface="Inconsolata" pitchFamily="34" charset="0"/>
                <a:ea typeface="Inconsolata" pitchFamily="34" charset="-122"/>
                <a:cs typeface="Inconsolata" pitchFamily="34" charset="-120"/>
              </a:rPr>
              <a:t>Let's say you have 5 books and want to arrange 3 of them on a shelf. The number of permutations is 5P3 = 5! / (5-3)! = 60.</a:t>
            </a:r>
            <a:endParaRPr lang="en-US" sz="1700" dirty="0"/>
          </a:p>
        </p:txBody>
      </p:sp>
      <p:sp>
        <p:nvSpPr>
          <p:cNvPr id="12" name="Shape 8"/>
          <p:cNvSpPr/>
          <p:nvPr/>
        </p:nvSpPr>
        <p:spPr>
          <a:xfrm>
            <a:off x="6254472" y="5653088"/>
            <a:ext cx="7563803" cy="15240"/>
          </a:xfrm>
          <a:prstGeom prst="roundRect">
            <a:avLst>
              <a:gd name="adj" fmla="val 60000"/>
            </a:avLst>
          </a:prstGeom>
          <a:solidFill>
            <a:srgbClr val="151617"/>
          </a:solidFill>
          <a:ln/>
        </p:spPr>
      </p:sp>
      <p:pic>
        <p:nvPicPr>
          <p:cNvPr id="13" name="Image 2" descr="preencoded.png"/>
          <p:cNvPicPr>
            <a:picLocks noChangeAspect="1"/>
          </p:cNvPicPr>
          <p:nvPr/>
        </p:nvPicPr>
        <p:blipFill>
          <a:blip r:embed="rId5"/>
          <a:stretch>
            <a:fillRect/>
          </a:stretch>
        </p:blipFill>
        <p:spPr>
          <a:xfrm>
            <a:off x="790813" y="5695355"/>
            <a:ext cx="6491526" cy="1940838"/>
          </a:xfrm>
          <a:prstGeom prst="rect">
            <a:avLst/>
          </a:prstGeom>
        </p:spPr>
      </p:pic>
      <p:sp>
        <p:nvSpPr>
          <p:cNvPr id="14" name="Text 9"/>
          <p:cNvSpPr/>
          <p:nvPr/>
        </p:nvSpPr>
        <p:spPr>
          <a:xfrm>
            <a:off x="3953470" y="6449139"/>
            <a:ext cx="166211" cy="433149"/>
          </a:xfrm>
          <a:prstGeom prst="rect">
            <a:avLst/>
          </a:prstGeom>
          <a:noFill/>
          <a:ln/>
        </p:spPr>
        <p:txBody>
          <a:bodyPr wrap="none" lIns="0" tIns="0" rIns="0" bIns="0" rtlCol="0" anchor="t"/>
          <a:lstStyle/>
          <a:p>
            <a:pPr marL="0" indent="0" algn="ctr">
              <a:lnSpc>
                <a:spcPts val="3400"/>
              </a:lnSpc>
              <a:buNone/>
            </a:pPr>
            <a:r>
              <a:rPr lang="en-US" sz="2100" b="1" dirty="0">
                <a:solidFill>
                  <a:srgbClr val="151617"/>
                </a:solidFill>
                <a:latin typeface="Montserrat Black" pitchFamily="34" charset="0"/>
                <a:ea typeface="Montserrat Black" pitchFamily="34" charset="-122"/>
                <a:cs typeface="Montserrat Black" pitchFamily="34" charset="-120"/>
              </a:rPr>
              <a:t>3</a:t>
            </a:r>
            <a:endParaRPr lang="en-US" sz="2100" dirty="0"/>
          </a:p>
        </p:txBody>
      </p:sp>
      <p:sp>
        <p:nvSpPr>
          <p:cNvPr id="15" name="Text 10"/>
          <p:cNvSpPr/>
          <p:nvPr/>
        </p:nvSpPr>
        <p:spPr>
          <a:xfrm>
            <a:off x="7498913" y="5911929"/>
            <a:ext cx="2707481" cy="338376"/>
          </a:xfrm>
          <a:prstGeom prst="rect">
            <a:avLst/>
          </a:prstGeom>
          <a:noFill/>
          <a:ln/>
        </p:spPr>
        <p:txBody>
          <a:bodyPr wrap="none" lIns="0" tIns="0" rIns="0" bIns="0" rtlCol="0" anchor="t"/>
          <a:lstStyle/>
          <a:p>
            <a:pPr marL="0" indent="0" algn="l">
              <a:lnSpc>
                <a:spcPts val="2650"/>
              </a:lnSpc>
              <a:buNone/>
            </a:pPr>
            <a:r>
              <a:rPr lang="en-US" sz="2100" b="1" dirty="0">
                <a:solidFill>
                  <a:srgbClr val="151617"/>
                </a:solidFill>
                <a:latin typeface="Montserrat Black" pitchFamily="34" charset="0"/>
                <a:ea typeface="Montserrat Black" pitchFamily="34" charset="-122"/>
                <a:cs typeface="Montserrat Black" pitchFamily="34" charset="-120"/>
              </a:rPr>
              <a:t>Applications</a:t>
            </a:r>
            <a:endParaRPr lang="en-US" sz="2100" dirty="0"/>
          </a:p>
        </p:txBody>
      </p:sp>
      <p:sp>
        <p:nvSpPr>
          <p:cNvPr id="16" name="Text 11"/>
          <p:cNvSpPr/>
          <p:nvPr/>
        </p:nvSpPr>
        <p:spPr>
          <a:xfrm>
            <a:off x="7498913" y="6380202"/>
            <a:ext cx="6156841" cy="1039416"/>
          </a:xfrm>
          <a:prstGeom prst="rect">
            <a:avLst/>
          </a:prstGeom>
          <a:noFill/>
          <a:ln/>
        </p:spPr>
        <p:txBody>
          <a:bodyPr wrap="square" lIns="0" tIns="0" rIns="0" bIns="0" rtlCol="0" anchor="t"/>
          <a:lstStyle/>
          <a:p>
            <a:pPr marL="0" indent="0" algn="l">
              <a:lnSpc>
                <a:spcPts val="2700"/>
              </a:lnSpc>
              <a:buNone/>
            </a:pPr>
            <a:r>
              <a:rPr lang="en-US" sz="1700" dirty="0">
                <a:solidFill>
                  <a:srgbClr val="151617"/>
                </a:solidFill>
                <a:latin typeface="Inconsolata" pitchFamily="34" charset="0"/>
                <a:ea typeface="Inconsolata" pitchFamily="34" charset="-122"/>
                <a:cs typeface="Inconsolata" pitchFamily="34" charset="-120"/>
              </a:rPr>
              <a:t>Permutations are used in a wide range of applications, including password combinations, arranging teams, and scheduling events.</a:t>
            </a:r>
            <a:endParaRPr lang="en-US" sz="1700" dirty="0"/>
          </a:p>
        </p:txBody>
      </p:sp>
      <p:pic>
        <p:nvPicPr>
          <p:cNvPr id="18" name="Picture 17">
            <a:extLst>
              <a:ext uri="{FF2B5EF4-FFF2-40B4-BE49-F238E27FC236}">
                <a16:creationId xmlns:a16="http://schemas.microsoft.com/office/drawing/2014/main" id="{4EB0BD9E-6F66-4149-A117-807FCD19C74A}"/>
              </a:ext>
            </a:extLst>
          </p:cNvPr>
          <p:cNvPicPr>
            <a:picLocks noChangeAspect="1"/>
          </p:cNvPicPr>
          <p:nvPr/>
        </p:nvPicPr>
        <p:blipFill>
          <a:blip r:embed="rId6"/>
          <a:stretch>
            <a:fillRect/>
          </a:stretch>
        </p:blipFill>
        <p:spPr>
          <a:xfrm>
            <a:off x="11928573" y="7647981"/>
            <a:ext cx="2610214" cy="51442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835235"/>
          </a:xfrm>
          <a:prstGeom prst="rect">
            <a:avLst/>
          </a:prstGeom>
        </p:spPr>
      </p:pic>
      <p:sp>
        <p:nvSpPr>
          <p:cNvPr id="3" name="Text 0"/>
          <p:cNvSpPr/>
          <p:nvPr/>
        </p:nvSpPr>
        <p:spPr>
          <a:xfrm>
            <a:off x="793790" y="3459004"/>
            <a:ext cx="9644301" cy="708779"/>
          </a:xfrm>
          <a:prstGeom prst="rect">
            <a:avLst/>
          </a:prstGeom>
          <a:noFill/>
          <a:ln/>
        </p:spPr>
        <p:txBody>
          <a:bodyPr wrap="none" lIns="0" tIns="0" rIns="0" bIns="0" rtlCol="0" anchor="t"/>
          <a:lstStyle/>
          <a:p>
            <a:pPr marL="0" indent="0">
              <a:lnSpc>
                <a:spcPts val="5550"/>
              </a:lnSpc>
              <a:buNone/>
            </a:pPr>
            <a:r>
              <a:rPr lang="en-US" sz="4450" b="1" dirty="0">
                <a:solidFill>
                  <a:srgbClr val="151617"/>
                </a:solidFill>
                <a:latin typeface="Montserrat Black" pitchFamily="34" charset="0"/>
                <a:ea typeface="Montserrat Black" pitchFamily="34" charset="-122"/>
                <a:cs typeface="Montserrat Black" pitchFamily="34" charset="-120"/>
              </a:rPr>
              <a:t>Fundamentals of Combinations</a:t>
            </a:r>
            <a:endParaRPr lang="en-US" sz="4450" dirty="0"/>
          </a:p>
        </p:txBody>
      </p:sp>
      <p:pic>
        <p:nvPicPr>
          <p:cNvPr id="4" name="Image 1" descr="preencoded.png"/>
          <p:cNvPicPr>
            <a:picLocks noChangeAspect="1"/>
          </p:cNvPicPr>
          <p:nvPr/>
        </p:nvPicPr>
        <p:blipFill>
          <a:blip r:embed="rId4"/>
          <a:stretch>
            <a:fillRect/>
          </a:stretch>
        </p:blipFill>
        <p:spPr>
          <a:xfrm>
            <a:off x="793790" y="4507944"/>
            <a:ext cx="566976" cy="566976"/>
          </a:xfrm>
          <a:prstGeom prst="rect">
            <a:avLst/>
          </a:prstGeom>
        </p:spPr>
      </p:pic>
      <p:sp>
        <p:nvSpPr>
          <p:cNvPr id="5" name="Text 1"/>
          <p:cNvSpPr/>
          <p:nvPr/>
        </p:nvSpPr>
        <p:spPr>
          <a:xfrm>
            <a:off x="793790" y="5301734"/>
            <a:ext cx="2835235" cy="354330"/>
          </a:xfrm>
          <a:prstGeom prst="rect">
            <a:avLst/>
          </a:prstGeom>
          <a:noFill/>
          <a:ln/>
        </p:spPr>
        <p:txBody>
          <a:bodyPr wrap="none" lIns="0" tIns="0" rIns="0" bIns="0" rtlCol="0" anchor="t"/>
          <a:lstStyle/>
          <a:p>
            <a:pPr marL="0" indent="0" algn="l">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Selection</a:t>
            </a:r>
            <a:endParaRPr lang="en-US" sz="2200" dirty="0"/>
          </a:p>
        </p:txBody>
      </p:sp>
      <p:sp>
        <p:nvSpPr>
          <p:cNvPr id="6" name="Text 2"/>
          <p:cNvSpPr/>
          <p:nvPr/>
        </p:nvSpPr>
        <p:spPr>
          <a:xfrm>
            <a:off x="793790" y="5792153"/>
            <a:ext cx="4120753" cy="1814513"/>
          </a:xfrm>
          <a:prstGeom prst="rect">
            <a:avLst/>
          </a:prstGeom>
          <a:noFill/>
          <a:ln/>
        </p:spPr>
        <p:txBody>
          <a:bodyPr wrap="square" lIns="0" tIns="0" rIns="0" bIns="0" rtlCol="0" anchor="t"/>
          <a:lstStyle/>
          <a:p>
            <a:pPr marL="0" indent="0" algn="l">
              <a:lnSpc>
                <a:spcPts val="2850"/>
              </a:lnSpc>
              <a:buNone/>
            </a:pPr>
            <a:r>
              <a:rPr lang="en-US" sz="1750" dirty="0">
                <a:solidFill>
                  <a:srgbClr val="151617"/>
                </a:solidFill>
                <a:latin typeface="Inconsolata" pitchFamily="34" charset="0"/>
                <a:ea typeface="Inconsolata" pitchFamily="34" charset="-122"/>
                <a:cs typeface="Inconsolata" pitchFamily="34" charset="-120"/>
              </a:rPr>
              <a:t>Combinations are about selecting a group of objects without regard to order. You're focused on which items are chosen, not the order they're chosen in.</a:t>
            </a:r>
            <a:endParaRPr lang="en-US" sz="1750" dirty="0"/>
          </a:p>
        </p:txBody>
      </p:sp>
      <p:pic>
        <p:nvPicPr>
          <p:cNvPr id="7" name="Image 2" descr="preencoded.png"/>
          <p:cNvPicPr>
            <a:picLocks noChangeAspect="1"/>
          </p:cNvPicPr>
          <p:nvPr/>
        </p:nvPicPr>
        <p:blipFill>
          <a:blip r:embed="rId5"/>
          <a:stretch>
            <a:fillRect/>
          </a:stretch>
        </p:blipFill>
        <p:spPr>
          <a:xfrm>
            <a:off x="5254704" y="4507944"/>
            <a:ext cx="566976" cy="566976"/>
          </a:xfrm>
          <a:prstGeom prst="rect">
            <a:avLst/>
          </a:prstGeom>
        </p:spPr>
      </p:pic>
      <p:sp>
        <p:nvSpPr>
          <p:cNvPr id="8" name="Text 3"/>
          <p:cNvSpPr/>
          <p:nvPr/>
        </p:nvSpPr>
        <p:spPr>
          <a:xfrm>
            <a:off x="5254704" y="5301734"/>
            <a:ext cx="2835235" cy="354330"/>
          </a:xfrm>
          <a:prstGeom prst="rect">
            <a:avLst/>
          </a:prstGeom>
          <a:noFill/>
          <a:ln/>
        </p:spPr>
        <p:txBody>
          <a:bodyPr wrap="none" lIns="0" tIns="0" rIns="0" bIns="0" rtlCol="0" anchor="t"/>
          <a:lstStyle/>
          <a:p>
            <a:pPr marL="0" indent="0" algn="l">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No Repetition</a:t>
            </a:r>
            <a:endParaRPr lang="en-US" sz="2200" dirty="0"/>
          </a:p>
        </p:txBody>
      </p:sp>
      <p:sp>
        <p:nvSpPr>
          <p:cNvPr id="9" name="Text 4"/>
          <p:cNvSpPr/>
          <p:nvPr/>
        </p:nvSpPr>
        <p:spPr>
          <a:xfrm>
            <a:off x="5254704" y="5792153"/>
            <a:ext cx="4120872" cy="1451610"/>
          </a:xfrm>
          <a:prstGeom prst="rect">
            <a:avLst/>
          </a:prstGeom>
          <a:noFill/>
          <a:ln/>
        </p:spPr>
        <p:txBody>
          <a:bodyPr wrap="square" lIns="0" tIns="0" rIns="0" bIns="0" rtlCol="0" anchor="t"/>
          <a:lstStyle/>
          <a:p>
            <a:pPr marL="0" indent="0" algn="l">
              <a:lnSpc>
                <a:spcPts val="2850"/>
              </a:lnSpc>
              <a:buNone/>
            </a:pPr>
            <a:r>
              <a:rPr lang="en-US" sz="1750" dirty="0">
                <a:solidFill>
                  <a:srgbClr val="151617"/>
                </a:solidFill>
                <a:latin typeface="Inconsolata" pitchFamily="34" charset="0"/>
                <a:ea typeface="Inconsolata" pitchFamily="34" charset="-122"/>
                <a:cs typeface="Inconsolata" pitchFamily="34" charset="-120"/>
              </a:rPr>
              <a:t>In general, combinations don't allow repetition. Each object can be chosen only once when forming a combination.</a:t>
            </a:r>
            <a:endParaRPr lang="en-US" sz="1750" dirty="0"/>
          </a:p>
        </p:txBody>
      </p:sp>
      <p:pic>
        <p:nvPicPr>
          <p:cNvPr id="10" name="Image 3" descr="preencoded.png"/>
          <p:cNvPicPr>
            <a:picLocks noChangeAspect="1"/>
          </p:cNvPicPr>
          <p:nvPr/>
        </p:nvPicPr>
        <p:blipFill>
          <a:blip r:embed="rId6"/>
          <a:stretch>
            <a:fillRect/>
          </a:stretch>
        </p:blipFill>
        <p:spPr>
          <a:xfrm>
            <a:off x="9715738" y="4507944"/>
            <a:ext cx="566976" cy="566976"/>
          </a:xfrm>
          <a:prstGeom prst="rect">
            <a:avLst/>
          </a:prstGeom>
        </p:spPr>
      </p:pic>
      <p:sp>
        <p:nvSpPr>
          <p:cNvPr id="11" name="Text 5"/>
          <p:cNvSpPr/>
          <p:nvPr/>
        </p:nvSpPr>
        <p:spPr>
          <a:xfrm>
            <a:off x="9715738" y="5301734"/>
            <a:ext cx="3244096" cy="354330"/>
          </a:xfrm>
          <a:prstGeom prst="rect">
            <a:avLst/>
          </a:prstGeom>
          <a:noFill/>
          <a:ln/>
        </p:spPr>
        <p:txBody>
          <a:bodyPr wrap="none" lIns="0" tIns="0" rIns="0" bIns="0" rtlCol="0" anchor="t"/>
          <a:lstStyle/>
          <a:p>
            <a:pPr marL="0" indent="0" algn="l">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Order Doesn't Matter</a:t>
            </a:r>
            <a:endParaRPr lang="en-US" sz="2200" dirty="0"/>
          </a:p>
        </p:txBody>
      </p:sp>
      <p:sp>
        <p:nvSpPr>
          <p:cNvPr id="12" name="Text 6"/>
          <p:cNvSpPr/>
          <p:nvPr/>
        </p:nvSpPr>
        <p:spPr>
          <a:xfrm>
            <a:off x="9715738" y="5792153"/>
            <a:ext cx="4120753" cy="1814513"/>
          </a:xfrm>
          <a:prstGeom prst="rect">
            <a:avLst/>
          </a:prstGeom>
          <a:noFill/>
          <a:ln/>
        </p:spPr>
        <p:txBody>
          <a:bodyPr wrap="square" lIns="0" tIns="0" rIns="0" bIns="0" rtlCol="0" anchor="t"/>
          <a:lstStyle/>
          <a:p>
            <a:pPr marL="0" indent="0" algn="l">
              <a:lnSpc>
                <a:spcPts val="2850"/>
              </a:lnSpc>
              <a:buNone/>
            </a:pPr>
            <a:r>
              <a:rPr lang="en-US" sz="1750" dirty="0">
                <a:solidFill>
                  <a:srgbClr val="151617"/>
                </a:solidFill>
                <a:latin typeface="Inconsolata" pitchFamily="34" charset="0"/>
                <a:ea typeface="Inconsolata" pitchFamily="34" charset="-122"/>
                <a:cs typeface="Inconsolata" pitchFamily="34" charset="-120"/>
              </a:rPr>
              <a:t>The order in which you select the objects doesn't affect the combination. Selecting A then B is the same as selecting B then A in a combination.</a:t>
            </a:r>
            <a:endParaRPr lang="en-US" sz="1750" dirty="0"/>
          </a:p>
        </p:txBody>
      </p:sp>
      <p:pic>
        <p:nvPicPr>
          <p:cNvPr id="14" name="Picture 13">
            <a:extLst>
              <a:ext uri="{FF2B5EF4-FFF2-40B4-BE49-F238E27FC236}">
                <a16:creationId xmlns:a16="http://schemas.microsoft.com/office/drawing/2014/main" id="{D6600E1F-A407-4016-938A-C7DC3F17703B}"/>
              </a:ext>
            </a:extLst>
          </p:cNvPr>
          <p:cNvPicPr>
            <a:picLocks noChangeAspect="1"/>
          </p:cNvPicPr>
          <p:nvPr/>
        </p:nvPicPr>
        <p:blipFill>
          <a:blip r:embed="rId7"/>
          <a:stretch>
            <a:fillRect/>
          </a:stretch>
        </p:blipFill>
        <p:spPr>
          <a:xfrm>
            <a:off x="11918524" y="7608141"/>
            <a:ext cx="2610214" cy="51442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734020"/>
            <a:ext cx="7953018" cy="708779"/>
          </a:xfrm>
          <a:prstGeom prst="rect">
            <a:avLst/>
          </a:prstGeom>
          <a:noFill/>
          <a:ln/>
        </p:spPr>
        <p:txBody>
          <a:bodyPr wrap="none" lIns="0" tIns="0" rIns="0" bIns="0" rtlCol="0" anchor="t"/>
          <a:lstStyle/>
          <a:p>
            <a:pPr marL="0" indent="0">
              <a:lnSpc>
                <a:spcPts val="5550"/>
              </a:lnSpc>
              <a:buNone/>
            </a:pPr>
            <a:r>
              <a:rPr lang="en-US" sz="4450" b="1" dirty="0">
                <a:solidFill>
                  <a:srgbClr val="151617"/>
                </a:solidFill>
                <a:latin typeface="Montserrat Black" pitchFamily="34" charset="0"/>
                <a:ea typeface="Montserrat Black" pitchFamily="34" charset="-122"/>
                <a:cs typeface="Montserrat Black" pitchFamily="34" charset="-120"/>
              </a:rPr>
              <a:t>Calculating Combinations</a:t>
            </a:r>
            <a:endParaRPr lang="en-US" sz="4450" dirty="0"/>
          </a:p>
        </p:txBody>
      </p:sp>
      <p:sp>
        <p:nvSpPr>
          <p:cNvPr id="3" name="Shape 1"/>
          <p:cNvSpPr/>
          <p:nvPr/>
        </p:nvSpPr>
        <p:spPr>
          <a:xfrm>
            <a:off x="793790" y="1896428"/>
            <a:ext cx="2173724" cy="1669852"/>
          </a:xfrm>
          <a:prstGeom prst="roundRect">
            <a:avLst>
              <a:gd name="adj" fmla="val 548"/>
            </a:avLst>
          </a:prstGeom>
          <a:solidFill>
            <a:srgbClr val="F8ECE4"/>
          </a:solidFill>
          <a:ln w="7620">
            <a:solidFill>
              <a:srgbClr val="151617"/>
            </a:solidFill>
            <a:prstDash val="solid"/>
          </a:ln>
          <a:effectLst>
            <a:outerShdw dist="20320" dir="2700000" algn="bl" rotWithShape="0">
              <a:srgbClr val="151617">
                <a:alpha val="100000"/>
              </a:srgbClr>
            </a:outerShdw>
          </a:effectLst>
        </p:spPr>
      </p:sp>
      <p:sp>
        <p:nvSpPr>
          <p:cNvPr id="4" name="Text 2"/>
          <p:cNvSpPr/>
          <p:nvPr/>
        </p:nvSpPr>
        <p:spPr>
          <a:xfrm>
            <a:off x="1028224" y="2504599"/>
            <a:ext cx="118467" cy="453509"/>
          </a:xfrm>
          <a:prstGeom prst="rect">
            <a:avLst/>
          </a:prstGeom>
          <a:noFill/>
          <a:ln/>
        </p:spPr>
        <p:txBody>
          <a:bodyPr wrap="none" lIns="0" tIns="0" rIns="0" bIns="0" rtlCol="0" anchor="t"/>
          <a:lstStyle/>
          <a:p>
            <a:pPr marL="0" indent="0" algn="ctr">
              <a:lnSpc>
                <a:spcPts val="3550"/>
              </a:lnSpc>
              <a:buNone/>
            </a:pPr>
            <a:r>
              <a:rPr lang="en-US" sz="2200" b="1" dirty="0">
                <a:solidFill>
                  <a:srgbClr val="151617"/>
                </a:solidFill>
                <a:latin typeface="Montserrat Black" pitchFamily="34" charset="0"/>
                <a:ea typeface="Montserrat Black" pitchFamily="34" charset="-122"/>
                <a:cs typeface="Montserrat Black" pitchFamily="34" charset="-120"/>
              </a:rPr>
              <a:t>1</a:t>
            </a:r>
            <a:endParaRPr lang="en-US" sz="2200" dirty="0"/>
          </a:p>
        </p:txBody>
      </p:sp>
      <p:sp>
        <p:nvSpPr>
          <p:cNvPr id="5" name="Text 3"/>
          <p:cNvSpPr/>
          <p:nvPr/>
        </p:nvSpPr>
        <p:spPr>
          <a:xfrm>
            <a:off x="3194328" y="2123242"/>
            <a:ext cx="2835235" cy="354330"/>
          </a:xfrm>
          <a:prstGeom prst="rect">
            <a:avLst/>
          </a:prstGeom>
          <a:noFill/>
          <a:ln/>
        </p:spPr>
        <p:txBody>
          <a:bodyPr wrap="none" lIns="0" tIns="0" rIns="0" bIns="0" rtlCol="0" anchor="t"/>
          <a:lstStyle/>
          <a:p>
            <a:pPr marL="0" indent="0" algn="l">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Formula</a:t>
            </a:r>
            <a:endParaRPr lang="en-US" sz="2200" dirty="0"/>
          </a:p>
        </p:txBody>
      </p:sp>
      <p:sp>
        <p:nvSpPr>
          <p:cNvPr id="6" name="Text 4"/>
          <p:cNvSpPr/>
          <p:nvPr/>
        </p:nvSpPr>
        <p:spPr>
          <a:xfrm>
            <a:off x="3194328" y="2613660"/>
            <a:ext cx="10415468" cy="725805"/>
          </a:xfrm>
          <a:prstGeom prst="rect">
            <a:avLst/>
          </a:prstGeom>
          <a:noFill/>
          <a:ln/>
        </p:spPr>
        <p:txBody>
          <a:bodyPr wrap="square" lIns="0" tIns="0" rIns="0" bIns="0" rtlCol="0" anchor="t"/>
          <a:lstStyle/>
          <a:p>
            <a:pPr marL="0" indent="0" algn="l">
              <a:lnSpc>
                <a:spcPts val="2850"/>
              </a:lnSpc>
              <a:buNone/>
            </a:pPr>
            <a:r>
              <a:rPr lang="en-US" sz="1750" dirty="0">
                <a:solidFill>
                  <a:srgbClr val="151617"/>
                </a:solidFill>
                <a:latin typeface="Inconsolata" pitchFamily="34" charset="0"/>
                <a:ea typeface="Inconsolata" pitchFamily="34" charset="-122"/>
                <a:cs typeface="Inconsolata" pitchFamily="34" charset="-120"/>
              </a:rPr>
              <a:t>The formula for calculating combinations is: nCr = n! / (r! * (n-r)!), where n is the total number of objects and r is the number of objects being selected.</a:t>
            </a:r>
            <a:endParaRPr lang="en-US" sz="1750" dirty="0"/>
          </a:p>
        </p:txBody>
      </p:sp>
      <p:sp>
        <p:nvSpPr>
          <p:cNvPr id="7" name="Shape 5"/>
          <p:cNvSpPr/>
          <p:nvPr/>
        </p:nvSpPr>
        <p:spPr>
          <a:xfrm>
            <a:off x="3080861" y="3551039"/>
            <a:ext cx="10642402" cy="15240"/>
          </a:xfrm>
          <a:prstGeom prst="roundRect">
            <a:avLst>
              <a:gd name="adj" fmla="val 60000"/>
            </a:avLst>
          </a:prstGeom>
          <a:solidFill>
            <a:srgbClr val="151617"/>
          </a:solidFill>
          <a:ln/>
        </p:spPr>
      </p:sp>
      <p:sp>
        <p:nvSpPr>
          <p:cNvPr id="8" name="Shape 6"/>
          <p:cNvSpPr/>
          <p:nvPr/>
        </p:nvSpPr>
        <p:spPr>
          <a:xfrm>
            <a:off x="793790" y="3679627"/>
            <a:ext cx="4347567" cy="1669852"/>
          </a:xfrm>
          <a:prstGeom prst="roundRect">
            <a:avLst>
              <a:gd name="adj" fmla="val 548"/>
            </a:avLst>
          </a:prstGeom>
          <a:solidFill>
            <a:srgbClr val="F8ECE4"/>
          </a:solidFill>
          <a:ln w="7620">
            <a:solidFill>
              <a:srgbClr val="151617"/>
            </a:solidFill>
            <a:prstDash val="solid"/>
          </a:ln>
          <a:effectLst>
            <a:outerShdw dist="20320" dir="2700000" algn="bl" rotWithShape="0">
              <a:srgbClr val="151617">
                <a:alpha val="100000"/>
              </a:srgbClr>
            </a:outerShdw>
          </a:effectLst>
        </p:spPr>
      </p:sp>
      <p:sp>
        <p:nvSpPr>
          <p:cNvPr id="9" name="Text 7"/>
          <p:cNvSpPr/>
          <p:nvPr/>
        </p:nvSpPr>
        <p:spPr>
          <a:xfrm>
            <a:off x="1028224" y="4287798"/>
            <a:ext cx="172403" cy="453509"/>
          </a:xfrm>
          <a:prstGeom prst="rect">
            <a:avLst/>
          </a:prstGeom>
          <a:noFill/>
          <a:ln/>
        </p:spPr>
        <p:txBody>
          <a:bodyPr wrap="none" lIns="0" tIns="0" rIns="0" bIns="0" rtlCol="0" anchor="t"/>
          <a:lstStyle/>
          <a:p>
            <a:pPr marL="0" indent="0" algn="ctr">
              <a:lnSpc>
                <a:spcPts val="3550"/>
              </a:lnSpc>
              <a:buNone/>
            </a:pPr>
            <a:r>
              <a:rPr lang="en-US" sz="2200" b="1" dirty="0">
                <a:solidFill>
                  <a:srgbClr val="151617"/>
                </a:solidFill>
                <a:latin typeface="Montserrat Black" pitchFamily="34" charset="0"/>
                <a:ea typeface="Montserrat Black" pitchFamily="34" charset="-122"/>
                <a:cs typeface="Montserrat Black" pitchFamily="34" charset="-120"/>
              </a:rPr>
              <a:t>2</a:t>
            </a:r>
            <a:endParaRPr lang="en-US" sz="2200" dirty="0"/>
          </a:p>
        </p:txBody>
      </p:sp>
      <p:sp>
        <p:nvSpPr>
          <p:cNvPr id="10" name="Text 8"/>
          <p:cNvSpPr/>
          <p:nvPr/>
        </p:nvSpPr>
        <p:spPr>
          <a:xfrm>
            <a:off x="5368171" y="3906441"/>
            <a:ext cx="2835235" cy="354330"/>
          </a:xfrm>
          <a:prstGeom prst="rect">
            <a:avLst/>
          </a:prstGeom>
          <a:noFill/>
          <a:ln/>
        </p:spPr>
        <p:txBody>
          <a:bodyPr wrap="none" lIns="0" tIns="0" rIns="0" bIns="0" rtlCol="0" anchor="t"/>
          <a:lstStyle/>
          <a:p>
            <a:pPr marL="0" indent="0" algn="l">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Example</a:t>
            </a:r>
            <a:endParaRPr lang="en-US" sz="2200" dirty="0"/>
          </a:p>
        </p:txBody>
      </p:sp>
      <p:sp>
        <p:nvSpPr>
          <p:cNvPr id="11" name="Text 9"/>
          <p:cNvSpPr/>
          <p:nvPr/>
        </p:nvSpPr>
        <p:spPr>
          <a:xfrm>
            <a:off x="5368171" y="4396859"/>
            <a:ext cx="8241625" cy="725805"/>
          </a:xfrm>
          <a:prstGeom prst="rect">
            <a:avLst/>
          </a:prstGeom>
          <a:noFill/>
          <a:ln/>
        </p:spPr>
        <p:txBody>
          <a:bodyPr wrap="square" lIns="0" tIns="0" rIns="0" bIns="0" rtlCol="0" anchor="t"/>
          <a:lstStyle/>
          <a:p>
            <a:pPr marL="0" indent="0" algn="l">
              <a:lnSpc>
                <a:spcPts val="2850"/>
              </a:lnSpc>
              <a:buNone/>
            </a:pPr>
            <a:r>
              <a:rPr lang="en-US" sz="1750" dirty="0">
                <a:solidFill>
                  <a:srgbClr val="151617"/>
                </a:solidFill>
                <a:latin typeface="Inconsolata" pitchFamily="34" charset="0"/>
                <a:ea typeface="Inconsolata" pitchFamily="34" charset="-122"/>
                <a:cs typeface="Inconsolata" pitchFamily="34" charset="-120"/>
              </a:rPr>
              <a:t>Let's say you have 7 fruits and want to choose 3 for a fruit salad. The number of combinations is 7C3 = 7! / (3! * (7-3)!) = 35.</a:t>
            </a:r>
            <a:endParaRPr lang="en-US" sz="1750" dirty="0"/>
          </a:p>
        </p:txBody>
      </p:sp>
      <p:sp>
        <p:nvSpPr>
          <p:cNvPr id="12" name="Shape 10"/>
          <p:cNvSpPr/>
          <p:nvPr/>
        </p:nvSpPr>
        <p:spPr>
          <a:xfrm>
            <a:off x="5254704" y="5334238"/>
            <a:ext cx="8468558" cy="15240"/>
          </a:xfrm>
          <a:prstGeom prst="roundRect">
            <a:avLst>
              <a:gd name="adj" fmla="val 60000"/>
            </a:avLst>
          </a:prstGeom>
          <a:solidFill>
            <a:srgbClr val="151617"/>
          </a:solidFill>
          <a:ln/>
        </p:spPr>
      </p:sp>
      <p:sp>
        <p:nvSpPr>
          <p:cNvPr id="13" name="Shape 11"/>
          <p:cNvSpPr/>
          <p:nvPr/>
        </p:nvSpPr>
        <p:spPr>
          <a:xfrm>
            <a:off x="793790" y="5462826"/>
            <a:ext cx="6521410" cy="2032754"/>
          </a:xfrm>
          <a:prstGeom prst="roundRect">
            <a:avLst>
              <a:gd name="adj" fmla="val 450"/>
            </a:avLst>
          </a:prstGeom>
          <a:solidFill>
            <a:srgbClr val="F8ECE4"/>
          </a:solidFill>
          <a:ln w="7620">
            <a:solidFill>
              <a:srgbClr val="151617"/>
            </a:solidFill>
            <a:prstDash val="solid"/>
          </a:ln>
          <a:effectLst>
            <a:outerShdw dist="20320" dir="2700000" algn="bl" rotWithShape="0">
              <a:srgbClr val="151617">
                <a:alpha val="100000"/>
              </a:srgbClr>
            </a:outerShdw>
          </a:effectLst>
        </p:spPr>
      </p:sp>
      <p:sp>
        <p:nvSpPr>
          <p:cNvPr id="14" name="Text 12"/>
          <p:cNvSpPr/>
          <p:nvPr/>
        </p:nvSpPr>
        <p:spPr>
          <a:xfrm>
            <a:off x="1028224" y="6252448"/>
            <a:ext cx="174069" cy="453509"/>
          </a:xfrm>
          <a:prstGeom prst="rect">
            <a:avLst/>
          </a:prstGeom>
          <a:noFill/>
          <a:ln/>
        </p:spPr>
        <p:txBody>
          <a:bodyPr wrap="none" lIns="0" tIns="0" rIns="0" bIns="0" rtlCol="0" anchor="t"/>
          <a:lstStyle/>
          <a:p>
            <a:pPr marL="0" indent="0" algn="ctr">
              <a:lnSpc>
                <a:spcPts val="3550"/>
              </a:lnSpc>
              <a:buNone/>
            </a:pPr>
            <a:r>
              <a:rPr lang="en-US" sz="2200" b="1" dirty="0">
                <a:solidFill>
                  <a:srgbClr val="151617"/>
                </a:solidFill>
                <a:latin typeface="Montserrat Black" pitchFamily="34" charset="0"/>
                <a:ea typeface="Montserrat Black" pitchFamily="34" charset="-122"/>
                <a:cs typeface="Montserrat Black" pitchFamily="34" charset="-120"/>
              </a:rPr>
              <a:t>3</a:t>
            </a:r>
            <a:endParaRPr lang="en-US" sz="2200" dirty="0"/>
          </a:p>
        </p:txBody>
      </p:sp>
      <p:sp>
        <p:nvSpPr>
          <p:cNvPr id="15" name="Text 13"/>
          <p:cNvSpPr/>
          <p:nvPr/>
        </p:nvSpPr>
        <p:spPr>
          <a:xfrm>
            <a:off x="7542014" y="5689640"/>
            <a:ext cx="3731181" cy="354330"/>
          </a:xfrm>
          <a:prstGeom prst="rect">
            <a:avLst/>
          </a:prstGeom>
          <a:noFill/>
          <a:ln/>
        </p:spPr>
        <p:txBody>
          <a:bodyPr wrap="none" lIns="0" tIns="0" rIns="0" bIns="0" rtlCol="0" anchor="t"/>
          <a:lstStyle/>
          <a:p>
            <a:pPr marL="0" indent="0" algn="l">
              <a:lnSpc>
                <a:spcPts val="2750"/>
              </a:lnSpc>
              <a:buNone/>
            </a:pPr>
            <a:r>
              <a:rPr lang="en-US" sz="2200" b="1" dirty="0">
                <a:solidFill>
                  <a:srgbClr val="151617"/>
                </a:solidFill>
                <a:latin typeface="Montserrat Black" pitchFamily="34" charset="0"/>
                <a:ea typeface="Montserrat Black" pitchFamily="34" charset="-122"/>
                <a:cs typeface="Montserrat Black" pitchFamily="34" charset="-120"/>
              </a:rPr>
              <a:t>Real-World Applications</a:t>
            </a:r>
            <a:endParaRPr lang="en-US" sz="2200" dirty="0"/>
          </a:p>
        </p:txBody>
      </p:sp>
      <p:sp>
        <p:nvSpPr>
          <p:cNvPr id="16" name="Text 14"/>
          <p:cNvSpPr/>
          <p:nvPr/>
        </p:nvSpPr>
        <p:spPr>
          <a:xfrm>
            <a:off x="7542014" y="6180058"/>
            <a:ext cx="6067782" cy="1088708"/>
          </a:xfrm>
          <a:prstGeom prst="rect">
            <a:avLst/>
          </a:prstGeom>
          <a:noFill/>
          <a:ln/>
        </p:spPr>
        <p:txBody>
          <a:bodyPr wrap="square" lIns="0" tIns="0" rIns="0" bIns="0" rtlCol="0" anchor="t"/>
          <a:lstStyle/>
          <a:p>
            <a:pPr marL="0" indent="0" algn="l">
              <a:lnSpc>
                <a:spcPts val="2850"/>
              </a:lnSpc>
              <a:buNone/>
            </a:pPr>
            <a:r>
              <a:rPr lang="en-US" sz="1750" dirty="0">
                <a:solidFill>
                  <a:srgbClr val="151617"/>
                </a:solidFill>
                <a:latin typeface="Inconsolata" pitchFamily="34" charset="0"/>
                <a:ea typeface="Inconsolata" pitchFamily="34" charset="-122"/>
                <a:cs typeface="Inconsolata" pitchFamily="34" charset="-120"/>
              </a:rPr>
              <a:t>Combinations are used in probability, statistics, and many other areas, from lottery drawings to selecting committees.</a:t>
            </a:r>
            <a:endParaRPr lang="en-US" sz="1750" dirty="0"/>
          </a:p>
        </p:txBody>
      </p:sp>
      <p:pic>
        <p:nvPicPr>
          <p:cNvPr id="18" name="Picture 17">
            <a:extLst>
              <a:ext uri="{FF2B5EF4-FFF2-40B4-BE49-F238E27FC236}">
                <a16:creationId xmlns:a16="http://schemas.microsoft.com/office/drawing/2014/main" id="{358C3573-EEE5-4E79-8933-82E46848293F}"/>
              </a:ext>
            </a:extLst>
          </p:cNvPr>
          <p:cNvPicPr>
            <a:picLocks noChangeAspect="1"/>
          </p:cNvPicPr>
          <p:nvPr/>
        </p:nvPicPr>
        <p:blipFill>
          <a:blip r:embed="rId3"/>
          <a:stretch>
            <a:fillRect/>
          </a:stretch>
        </p:blipFill>
        <p:spPr>
          <a:xfrm>
            <a:off x="12020186" y="7682185"/>
            <a:ext cx="2610214" cy="51442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62345" y="522446"/>
            <a:ext cx="7819311" cy="1182767"/>
          </a:xfrm>
          <a:prstGeom prst="rect">
            <a:avLst/>
          </a:prstGeom>
          <a:noFill/>
          <a:ln/>
        </p:spPr>
        <p:txBody>
          <a:bodyPr wrap="square" lIns="0" tIns="0" rIns="0" bIns="0" rtlCol="0" anchor="t"/>
          <a:lstStyle/>
          <a:p>
            <a:pPr marL="0" indent="0">
              <a:lnSpc>
                <a:spcPts val="4650"/>
              </a:lnSpc>
              <a:buNone/>
            </a:pPr>
            <a:r>
              <a:rPr lang="en-US" sz="3700" b="1" dirty="0">
                <a:solidFill>
                  <a:srgbClr val="151617"/>
                </a:solidFill>
                <a:latin typeface="Montserrat Black" pitchFamily="34" charset="0"/>
                <a:ea typeface="Montserrat Black" pitchFamily="34" charset="-122"/>
                <a:cs typeface="Montserrat Black" pitchFamily="34" charset="-120"/>
              </a:rPr>
              <a:t>Applications of Permutations and Combinations</a:t>
            </a:r>
            <a:endParaRPr lang="en-US" sz="3700" dirty="0"/>
          </a:p>
        </p:txBody>
      </p:sp>
      <p:sp>
        <p:nvSpPr>
          <p:cNvPr id="4" name="Text 1"/>
          <p:cNvSpPr/>
          <p:nvPr/>
        </p:nvSpPr>
        <p:spPr>
          <a:xfrm>
            <a:off x="662345" y="2083594"/>
            <a:ext cx="3767733" cy="624483"/>
          </a:xfrm>
          <a:prstGeom prst="rect">
            <a:avLst/>
          </a:prstGeom>
          <a:noFill/>
          <a:ln/>
        </p:spPr>
        <p:txBody>
          <a:bodyPr wrap="none" lIns="0" tIns="0" rIns="0" bIns="0" rtlCol="0" anchor="t"/>
          <a:lstStyle/>
          <a:p>
            <a:pPr marL="0" indent="0" algn="ctr">
              <a:lnSpc>
                <a:spcPts val="4900"/>
              </a:lnSpc>
              <a:buNone/>
            </a:pPr>
            <a:r>
              <a:rPr lang="en-US" sz="4900" b="1" dirty="0">
                <a:solidFill>
                  <a:srgbClr val="151617"/>
                </a:solidFill>
                <a:latin typeface="Montserrat Black" pitchFamily="34" charset="0"/>
                <a:ea typeface="Montserrat Black" pitchFamily="34" charset="-122"/>
                <a:cs typeface="Montserrat Black" pitchFamily="34" charset="-120"/>
              </a:rPr>
              <a:t>10</a:t>
            </a:r>
            <a:endParaRPr lang="en-US" sz="4900" dirty="0"/>
          </a:p>
        </p:txBody>
      </p:sp>
      <p:sp>
        <p:nvSpPr>
          <p:cNvPr id="5" name="Text 2"/>
          <p:cNvSpPr/>
          <p:nvPr/>
        </p:nvSpPr>
        <p:spPr>
          <a:xfrm>
            <a:off x="1353026" y="2944535"/>
            <a:ext cx="2386370" cy="295632"/>
          </a:xfrm>
          <a:prstGeom prst="rect">
            <a:avLst/>
          </a:prstGeom>
          <a:noFill/>
          <a:ln/>
        </p:spPr>
        <p:txBody>
          <a:bodyPr wrap="none" lIns="0" tIns="0" rIns="0" bIns="0" rtlCol="0" anchor="t"/>
          <a:lstStyle/>
          <a:p>
            <a:pPr marL="0" indent="0" algn="ctr">
              <a:lnSpc>
                <a:spcPts val="2300"/>
              </a:lnSpc>
              <a:buNone/>
            </a:pPr>
            <a:r>
              <a:rPr lang="en-US" sz="1850" b="1" dirty="0">
                <a:solidFill>
                  <a:srgbClr val="151617"/>
                </a:solidFill>
                <a:latin typeface="Montserrat Black" pitchFamily="34" charset="0"/>
                <a:ea typeface="Montserrat Black" pitchFamily="34" charset="-122"/>
                <a:cs typeface="Montserrat Black" pitchFamily="34" charset="-120"/>
              </a:rPr>
              <a:t>Password Security</a:t>
            </a:r>
            <a:endParaRPr lang="en-US" sz="1850" dirty="0"/>
          </a:p>
        </p:txBody>
      </p:sp>
      <p:sp>
        <p:nvSpPr>
          <p:cNvPr id="6" name="Text 3"/>
          <p:cNvSpPr/>
          <p:nvPr/>
        </p:nvSpPr>
        <p:spPr>
          <a:xfrm>
            <a:off x="662345" y="3353633"/>
            <a:ext cx="3767733" cy="1210628"/>
          </a:xfrm>
          <a:prstGeom prst="rect">
            <a:avLst/>
          </a:prstGeom>
          <a:noFill/>
          <a:ln/>
        </p:spPr>
        <p:txBody>
          <a:bodyPr wrap="square" lIns="0" tIns="0" rIns="0" bIns="0" rtlCol="0" anchor="t"/>
          <a:lstStyle/>
          <a:p>
            <a:pPr marL="0" indent="0" algn="ctr">
              <a:lnSpc>
                <a:spcPts val="2350"/>
              </a:lnSpc>
              <a:buNone/>
            </a:pPr>
            <a:r>
              <a:rPr lang="en-US" sz="1450" dirty="0">
                <a:solidFill>
                  <a:srgbClr val="151617"/>
                </a:solidFill>
                <a:latin typeface="Inconsolata" pitchFamily="34" charset="0"/>
                <a:ea typeface="Inconsolata" pitchFamily="34" charset="-122"/>
                <a:cs typeface="Inconsolata" pitchFamily="34" charset="-120"/>
              </a:rPr>
              <a:t>Understanding permutations helps calculate the number of possible passwords, which is crucial for password security.</a:t>
            </a:r>
            <a:endParaRPr lang="en-US" sz="1450" dirty="0"/>
          </a:p>
        </p:txBody>
      </p:sp>
      <p:sp>
        <p:nvSpPr>
          <p:cNvPr id="7" name="Text 4"/>
          <p:cNvSpPr/>
          <p:nvPr/>
        </p:nvSpPr>
        <p:spPr>
          <a:xfrm>
            <a:off x="4713923" y="2083594"/>
            <a:ext cx="3767733" cy="624483"/>
          </a:xfrm>
          <a:prstGeom prst="rect">
            <a:avLst/>
          </a:prstGeom>
          <a:noFill/>
          <a:ln/>
        </p:spPr>
        <p:txBody>
          <a:bodyPr wrap="none" lIns="0" tIns="0" rIns="0" bIns="0" rtlCol="0" anchor="t"/>
          <a:lstStyle/>
          <a:p>
            <a:pPr marL="0" indent="0" algn="ctr">
              <a:lnSpc>
                <a:spcPts val="4900"/>
              </a:lnSpc>
              <a:buNone/>
            </a:pPr>
            <a:r>
              <a:rPr lang="en-US" sz="4900" b="1" dirty="0">
                <a:solidFill>
                  <a:srgbClr val="151617"/>
                </a:solidFill>
                <a:latin typeface="Montserrat Black" pitchFamily="34" charset="0"/>
                <a:ea typeface="Montserrat Black" pitchFamily="34" charset="-122"/>
                <a:cs typeface="Montserrat Black" pitchFamily="34" charset="-120"/>
              </a:rPr>
              <a:t>25</a:t>
            </a:r>
            <a:endParaRPr lang="en-US" sz="4900" dirty="0"/>
          </a:p>
        </p:txBody>
      </p:sp>
      <p:sp>
        <p:nvSpPr>
          <p:cNvPr id="8" name="Text 5"/>
          <p:cNvSpPr/>
          <p:nvPr/>
        </p:nvSpPr>
        <p:spPr>
          <a:xfrm>
            <a:off x="5414963" y="2944535"/>
            <a:ext cx="2365534" cy="295632"/>
          </a:xfrm>
          <a:prstGeom prst="rect">
            <a:avLst/>
          </a:prstGeom>
          <a:noFill/>
          <a:ln/>
        </p:spPr>
        <p:txBody>
          <a:bodyPr wrap="none" lIns="0" tIns="0" rIns="0" bIns="0" rtlCol="0" anchor="t"/>
          <a:lstStyle/>
          <a:p>
            <a:pPr marL="0" indent="0" algn="ctr">
              <a:lnSpc>
                <a:spcPts val="2300"/>
              </a:lnSpc>
              <a:buNone/>
            </a:pPr>
            <a:r>
              <a:rPr lang="en-US" sz="1850" b="1" dirty="0">
                <a:solidFill>
                  <a:srgbClr val="151617"/>
                </a:solidFill>
                <a:latin typeface="Montserrat Black" pitchFamily="34" charset="0"/>
                <a:ea typeface="Montserrat Black" pitchFamily="34" charset="-122"/>
                <a:cs typeface="Montserrat Black" pitchFamily="34" charset="-120"/>
              </a:rPr>
              <a:t>Lottery Odds</a:t>
            </a:r>
            <a:endParaRPr lang="en-US" sz="1850" dirty="0"/>
          </a:p>
        </p:txBody>
      </p:sp>
      <p:sp>
        <p:nvSpPr>
          <p:cNvPr id="9" name="Text 6"/>
          <p:cNvSpPr/>
          <p:nvPr/>
        </p:nvSpPr>
        <p:spPr>
          <a:xfrm>
            <a:off x="4713923" y="3353633"/>
            <a:ext cx="3767733" cy="1210628"/>
          </a:xfrm>
          <a:prstGeom prst="rect">
            <a:avLst/>
          </a:prstGeom>
          <a:noFill/>
          <a:ln/>
        </p:spPr>
        <p:txBody>
          <a:bodyPr wrap="square" lIns="0" tIns="0" rIns="0" bIns="0" rtlCol="0" anchor="t"/>
          <a:lstStyle/>
          <a:p>
            <a:pPr marL="0" indent="0" algn="ctr">
              <a:lnSpc>
                <a:spcPts val="2350"/>
              </a:lnSpc>
              <a:buNone/>
            </a:pPr>
            <a:r>
              <a:rPr lang="en-US" sz="1450" dirty="0">
                <a:solidFill>
                  <a:srgbClr val="151617"/>
                </a:solidFill>
                <a:latin typeface="Inconsolata" pitchFamily="34" charset="0"/>
                <a:ea typeface="Inconsolata" pitchFamily="34" charset="-122"/>
                <a:cs typeface="Inconsolata" pitchFamily="34" charset="-120"/>
              </a:rPr>
              <a:t>Combinations help determine the probability of winning a lottery by calculating the total number of possible winning combinations.</a:t>
            </a:r>
            <a:endParaRPr lang="en-US" sz="1450" dirty="0"/>
          </a:p>
        </p:txBody>
      </p:sp>
      <p:sp>
        <p:nvSpPr>
          <p:cNvPr id="10" name="Text 7"/>
          <p:cNvSpPr/>
          <p:nvPr/>
        </p:nvSpPr>
        <p:spPr>
          <a:xfrm>
            <a:off x="662345" y="5226487"/>
            <a:ext cx="3767733" cy="624483"/>
          </a:xfrm>
          <a:prstGeom prst="rect">
            <a:avLst/>
          </a:prstGeom>
          <a:noFill/>
          <a:ln/>
        </p:spPr>
        <p:txBody>
          <a:bodyPr wrap="none" lIns="0" tIns="0" rIns="0" bIns="0" rtlCol="0" anchor="t"/>
          <a:lstStyle/>
          <a:p>
            <a:pPr marL="0" indent="0" algn="ctr">
              <a:lnSpc>
                <a:spcPts val="4900"/>
              </a:lnSpc>
              <a:buNone/>
            </a:pPr>
            <a:r>
              <a:rPr lang="en-US" sz="4900" b="1" dirty="0">
                <a:solidFill>
                  <a:srgbClr val="151617"/>
                </a:solidFill>
                <a:latin typeface="Montserrat Black" pitchFamily="34" charset="0"/>
                <a:ea typeface="Montserrat Black" pitchFamily="34" charset="-122"/>
                <a:cs typeface="Montserrat Black" pitchFamily="34" charset="-120"/>
              </a:rPr>
              <a:t>35</a:t>
            </a:r>
            <a:endParaRPr lang="en-US" sz="4900" dirty="0"/>
          </a:p>
        </p:txBody>
      </p:sp>
      <p:sp>
        <p:nvSpPr>
          <p:cNvPr id="11" name="Text 8"/>
          <p:cNvSpPr/>
          <p:nvPr/>
        </p:nvSpPr>
        <p:spPr>
          <a:xfrm>
            <a:off x="1363385" y="6087428"/>
            <a:ext cx="2365534" cy="295632"/>
          </a:xfrm>
          <a:prstGeom prst="rect">
            <a:avLst/>
          </a:prstGeom>
          <a:noFill/>
          <a:ln/>
        </p:spPr>
        <p:txBody>
          <a:bodyPr wrap="none" lIns="0" tIns="0" rIns="0" bIns="0" rtlCol="0" anchor="t"/>
          <a:lstStyle/>
          <a:p>
            <a:pPr marL="0" indent="0" algn="ctr">
              <a:lnSpc>
                <a:spcPts val="2300"/>
              </a:lnSpc>
              <a:buNone/>
            </a:pPr>
            <a:r>
              <a:rPr lang="en-US" sz="1850" b="1" dirty="0">
                <a:solidFill>
                  <a:srgbClr val="151617"/>
                </a:solidFill>
                <a:latin typeface="Montserrat Black" pitchFamily="34" charset="0"/>
                <a:ea typeface="Montserrat Black" pitchFamily="34" charset="-122"/>
                <a:cs typeface="Montserrat Black" pitchFamily="34" charset="-120"/>
              </a:rPr>
              <a:t>Game Design</a:t>
            </a:r>
            <a:endParaRPr lang="en-US" sz="1850" dirty="0"/>
          </a:p>
        </p:txBody>
      </p:sp>
      <p:sp>
        <p:nvSpPr>
          <p:cNvPr id="12" name="Text 9"/>
          <p:cNvSpPr/>
          <p:nvPr/>
        </p:nvSpPr>
        <p:spPr>
          <a:xfrm>
            <a:off x="662345" y="6496526"/>
            <a:ext cx="3767733" cy="1210628"/>
          </a:xfrm>
          <a:prstGeom prst="rect">
            <a:avLst/>
          </a:prstGeom>
          <a:noFill/>
          <a:ln/>
        </p:spPr>
        <p:txBody>
          <a:bodyPr wrap="square" lIns="0" tIns="0" rIns="0" bIns="0" rtlCol="0" anchor="t"/>
          <a:lstStyle/>
          <a:p>
            <a:pPr marL="0" indent="0" algn="ctr">
              <a:lnSpc>
                <a:spcPts val="2350"/>
              </a:lnSpc>
              <a:buNone/>
            </a:pPr>
            <a:r>
              <a:rPr lang="en-US" sz="1450" dirty="0">
                <a:solidFill>
                  <a:srgbClr val="151617"/>
                </a:solidFill>
                <a:latin typeface="Inconsolata" pitchFamily="34" charset="0"/>
                <a:ea typeface="Inconsolata" pitchFamily="34" charset="-122"/>
                <a:cs typeface="Inconsolata" pitchFamily="34" charset="-120"/>
              </a:rPr>
              <a:t>Combinations are vital for game designers, who use them to create diverse and engaging gameplay experiences.</a:t>
            </a:r>
            <a:endParaRPr lang="en-US" sz="1450" dirty="0"/>
          </a:p>
        </p:txBody>
      </p:sp>
      <p:sp>
        <p:nvSpPr>
          <p:cNvPr id="13" name="Text 10"/>
          <p:cNvSpPr/>
          <p:nvPr/>
        </p:nvSpPr>
        <p:spPr>
          <a:xfrm>
            <a:off x="4713923" y="5226487"/>
            <a:ext cx="3767733" cy="624483"/>
          </a:xfrm>
          <a:prstGeom prst="rect">
            <a:avLst/>
          </a:prstGeom>
          <a:noFill/>
          <a:ln/>
        </p:spPr>
        <p:txBody>
          <a:bodyPr wrap="none" lIns="0" tIns="0" rIns="0" bIns="0" rtlCol="0" anchor="t"/>
          <a:lstStyle/>
          <a:p>
            <a:pPr marL="0" indent="0" algn="ctr">
              <a:lnSpc>
                <a:spcPts val="4900"/>
              </a:lnSpc>
              <a:buNone/>
            </a:pPr>
            <a:r>
              <a:rPr lang="en-US" sz="4900" b="1" dirty="0">
                <a:solidFill>
                  <a:srgbClr val="151617"/>
                </a:solidFill>
                <a:latin typeface="Montserrat Black" pitchFamily="34" charset="0"/>
                <a:ea typeface="Montserrat Black" pitchFamily="34" charset="-122"/>
                <a:cs typeface="Montserrat Black" pitchFamily="34" charset="-120"/>
              </a:rPr>
              <a:t>40</a:t>
            </a:r>
            <a:endParaRPr lang="en-US" sz="4900" dirty="0"/>
          </a:p>
        </p:txBody>
      </p:sp>
      <p:sp>
        <p:nvSpPr>
          <p:cNvPr id="14" name="Text 11"/>
          <p:cNvSpPr/>
          <p:nvPr/>
        </p:nvSpPr>
        <p:spPr>
          <a:xfrm>
            <a:off x="5414963" y="6087428"/>
            <a:ext cx="2365534" cy="295632"/>
          </a:xfrm>
          <a:prstGeom prst="rect">
            <a:avLst/>
          </a:prstGeom>
          <a:noFill/>
          <a:ln/>
        </p:spPr>
        <p:txBody>
          <a:bodyPr wrap="none" lIns="0" tIns="0" rIns="0" bIns="0" rtlCol="0" anchor="t"/>
          <a:lstStyle/>
          <a:p>
            <a:pPr marL="0" indent="0" algn="ctr">
              <a:lnSpc>
                <a:spcPts val="2300"/>
              </a:lnSpc>
              <a:buNone/>
            </a:pPr>
            <a:r>
              <a:rPr lang="en-US" sz="1850" b="1" dirty="0">
                <a:solidFill>
                  <a:srgbClr val="151617"/>
                </a:solidFill>
                <a:latin typeface="Montserrat Black" pitchFamily="34" charset="0"/>
                <a:ea typeface="Montserrat Black" pitchFamily="34" charset="-122"/>
                <a:cs typeface="Montserrat Black" pitchFamily="34" charset="-120"/>
              </a:rPr>
              <a:t>Data Analysis</a:t>
            </a:r>
            <a:endParaRPr lang="en-US" sz="1850" dirty="0"/>
          </a:p>
        </p:txBody>
      </p:sp>
      <p:sp>
        <p:nvSpPr>
          <p:cNvPr id="15" name="Text 12"/>
          <p:cNvSpPr/>
          <p:nvPr/>
        </p:nvSpPr>
        <p:spPr>
          <a:xfrm>
            <a:off x="4713923" y="6496526"/>
            <a:ext cx="3767733" cy="907971"/>
          </a:xfrm>
          <a:prstGeom prst="rect">
            <a:avLst/>
          </a:prstGeom>
          <a:noFill/>
          <a:ln/>
        </p:spPr>
        <p:txBody>
          <a:bodyPr wrap="square" lIns="0" tIns="0" rIns="0" bIns="0" rtlCol="0" anchor="t"/>
          <a:lstStyle/>
          <a:p>
            <a:pPr marL="0" indent="0" algn="ctr">
              <a:lnSpc>
                <a:spcPts val="2350"/>
              </a:lnSpc>
              <a:buNone/>
            </a:pPr>
            <a:r>
              <a:rPr lang="en-US" sz="1450" dirty="0">
                <a:solidFill>
                  <a:srgbClr val="151617"/>
                </a:solidFill>
                <a:latin typeface="Inconsolata" pitchFamily="34" charset="0"/>
                <a:ea typeface="Inconsolata" pitchFamily="34" charset="-122"/>
                <a:cs typeface="Inconsolata" pitchFamily="34" charset="-120"/>
              </a:rPr>
              <a:t>Permutations and combinations are crucial for analyzing data and making statistical inferences.</a:t>
            </a:r>
            <a:endParaRPr lang="en-US" sz="14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2501622"/>
            <a:ext cx="6298525" cy="708779"/>
          </a:xfrm>
          <a:prstGeom prst="rect">
            <a:avLst/>
          </a:prstGeom>
          <a:noFill/>
          <a:ln/>
        </p:spPr>
        <p:txBody>
          <a:bodyPr wrap="none" lIns="0" tIns="0" rIns="0" bIns="0" rtlCol="0" anchor="t"/>
          <a:lstStyle/>
          <a:p>
            <a:pPr marL="0" indent="0">
              <a:lnSpc>
                <a:spcPts val="5550"/>
              </a:lnSpc>
              <a:buNone/>
            </a:pPr>
            <a:r>
              <a:rPr lang="en-US" sz="4450" b="1" dirty="0">
                <a:solidFill>
                  <a:srgbClr val="151617"/>
                </a:solidFill>
                <a:latin typeface="Montserrat Black" pitchFamily="34" charset="0"/>
                <a:ea typeface="Montserrat Black" pitchFamily="34" charset="-122"/>
                <a:cs typeface="Montserrat Black" pitchFamily="34" charset="-120"/>
              </a:rPr>
              <a:t>Conclusion and Q&amp;A</a:t>
            </a:r>
            <a:endParaRPr lang="en-US" sz="4450" dirty="0"/>
          </a:p>
        </p:txBody>
      </p:sp>
      <p:sp>
        <p:nvSpPr>
          <p:cNvPr id="4" name="Text 1"/>
          <p:cNvSpPr/>
          <p:nvPr/>
        </p:nvSpPr>
        <p:spPr>
          <a:xfrm>
            <a:off x="793790" y="3550563"/>
            <a:ext cx="7556421" cy="2177415"/>
          </a:xfrm>
          <a:prstGeom prst="rect">
            <a:avLst/>
          </a:prstGeom>
          <a:noFill/>
          <a:ln/>
        </p:spPr>
        <p:txBody>
          <a:bodyPr wrap="square" lIns="0" tIns="0" rIns="0" bIns="0" rtlCol="0" anchor="t"/>
          <a:lstStyle/>
          <a:p>
            <a:pPr marL="0" indent="0">
              <a:lnSpc>
                <a:spcPts val="2850"/>
              </a:lnSpc>
              <a:buNone/>
            </a:pPr>
            <a:r>
              <a:rPr lang="en-US" sz="1750" dirty="0">
                <a:solidFill>
                  <a:srgbClr val="151617"/>
                </a:solidFill>
                <a:latin typeface="Inconsolata" pitchFamily="34" charset="0"/>
                <a:ea typeface="Inconsolata" pitchFamily="34" charset="-122"/>
                <a:cs typeface="Inconsolata" pitchFamily="34" charset="-120"/>
              </a:rPr>
              <a:t>Understanding permutations and combinations equips you with powerful tools to tackle various mathematical challenges. These concepts have wide-ranging applications in diverse fields, making them essential for both theoretical exploration and practical problem-solving. We're now open to questions and further discussion. Let's explore permutations and combinations together!</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700</Words>
  <Application>Microsoft Office PowerPoint</Application>
  <PresentationFormat>Custom</PresentationFormat>
  <Paragraphs>68</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Montserrat Black</vt:lpstr>
      <vt:lpstr>Inconsolata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3</cp:revision>
  <dcterms:created xsi:type="dcterms:W3CDTF">2024-11-15T15:00:57Z</dcterms:created>
  <dcterms:modified xsi:type="dcterms:W3CDTF">2024-11-15T17:26:02Z</dcterms:modified>
</cp:coreProperties>
</file>