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5855060" y="5907503"/>
            <a:ext cx="2433320" cy="3476625"/>
          </a:xfrm>
          <a:custGeom>
            <a:avLst/>
            <a:gdLst/>
            <a:ahLst/>
            <a:cxn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16814" y="8595245"/>
            <a:ext cx="2892425" cy="1692275"/>
          </a:xfrm>
          <a:custGeom>
            <a:avLst/>
            <a:gdLst/>
            <a:ahLst/>
            <a:cxn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8132495" y="8057500"/>
            <a:ext cx="2371725" cy="2230120"/>
          </a:xfrm>
          <a:custGeom>
            <a:avLst/>
            <a:gdLst/>
            <a:ahLst/>
            <a:cxn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1900000" y="6899997"/>
            <a:ext cx="5772150" cy="3387090"/>
          </a:xfrm>
          <a:custGeom>
            <a:avLst/>
            <a:gdLst/>
            <a:ahLst/>
            <a:cxn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0" y="0"/>
            <a:ext cx="2344420" cy="2506345"/>
          </a:xfrm>
          <a:custGeom>
            <a:avLst/>
            <a:gdLst/>
            <a:ahLst/>
            <a:cxn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77323" y="997140"/>
            <a:ext cx="8437550" cy="1979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06798" y="3865435"/>
            <a:ext cx="10062210" cy="3248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hyperlink" Target="mailto:youremail@email.com" TargetMode="External"/><Relationship Id="rId5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Relationship Id="rId3" Type="http://schemas.openxmlformats.org/officeDocument/2006/relationships/image" Target="../media/image13.png"/><Relationship Id="rId4" Type="http://schemas.openxmlformats.org/officeDocument/2006/relationships/image" Target="../media/image14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6" Type="http://schemas.openxmlformats.org/officeDocument/2006/relationships/image" Target="../media/image30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73551" y="2617952"/>
            <a:ext cx="8597900" cy="3825875"/>
          </a:xfrm>
          <a:prstGeom prst="rect">
            <a:avLst/>
          </a:prstGeom>
        </p:spPr>
        <p:txBody>
          <a:bodyPr wrap="square" lIns="0" tIns="193040" rIns="0" bIns="0" rtlCol="0" vert="horz">
            <a:spAutoFit/>
          </a:bodyPr>
          <a:lstStyle/>
          <a:p>
            <a:pPr marL="12700" marR="5080">
              <a:lnSpc>
                <a:spcPts val="7130"/>
              </a:lnSpc>
              <a:spcBef>
                <a:spcPts val="1520"/>
              </a:spcBef>
            </a:pPr>
            <a:r>
              <a:rPr dirty="0" sz="7100" spc="315">
                <a:solidFill>
                  <a:srgbClr val="FFFFFF"/>
                </a:solidFill>
                <a:latin typeface="Cambria"/>
                <a:cs typeface="Cambria"/>
              </a:rPr>
              <a:t>Unlocking</a:t>
            </a:r>
            <a:r>
              <a:rPr dirty="0" sz="7100" spc="27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25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dirty="0" sz="7100" spc="165">
                <a:solidFill>
                  <a:srgbClr val="FFFFFF"/>
                </a:solidFill>
                <a:latin typeface="Cambria"/>
                <a:cs typeface="Cambria"/>
              </a:rPr>
              <a:t>Parabola:</a:t>
            </a:r>
            <a:r>
              <a:rPr dirty="0" sz="7100" spc="6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290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dirty="0" sz="7100" spc="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170">
                <a:solidFill>
                  <a:srgbClr val="FFFFFF"/>
                </a:solidFill>
                <a:latin typeface="Cambria"/>
                <a:cs typeface="Cambria"/>
              </a:rPr>
              <a:t>Art </a:t>
            </a:r>
            <a:r>
              <a:rPr dirty="0" sz="7100" spc="330">
                <a:solidFill>
                  <a:srgbClr val="FFFFFF"/>
                </a:solidFill>
                <a:latin typeface="Cambria"/>
                <a:cs typeface="Cambria"/>
              </a:rPr>
              <a:t>and</a:t>
            </a:r>
            <a:r>
              <a:rPr dirty="0" sz="7100" spc="26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365">
                <a:solidFill>
                  <a:srgbClr val="FFFFFF"/>
                </a:solidFill>
                <a:latin typeface="Cambria"/>
                <a:cs typeface="Cambria"/>
              </a:rPr>
              <a:t>Science</a:t>
            </a:r>
            <a:r>
              <a:rPr dirty="0" sz="7100" spc="26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405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dirty="0" sz="7100" spc="305">
                <a:solidFill>
                  <a:srgbClr val="FFFFFF"/>
                </a:solidFill>
                <a:latin typeface="Cambria"/>
                <a:cs typeface="Cambria"/>
              </a:rPr>
              <a:t>Quadratic</a:t>
            </a:r>
            <a:r>
              <a:rPr dirty="0" sz="7100" spc="25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295">
                <a:solidFill>
                  <a:srgbClr val="FFFFFF"/>
                </a:solidFill>
                <a:latin typeface="Cambria"/>
                <a:cs typeface="Cambria"/>
              </a:rPr>
              <a:t>Functions</a:t>
            </a:r>
            <a:endParaRPr sz="7100">
              <a:latin typeface="Cambria"/>
              <a:cs typeface="Cambri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9144508" y="0"/>
            <a:ext cx="9144000" cy="9381490"/>
            <a:chOff x="9144508" y="0"/>
            <a:chExt cx="9144000" cy="938149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4508" y="4056557"/>
              <a:ext cx="5324348" cy="5324398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09654" y="0"/>
              <a:ext cx="6478346" cy="740750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5003" y="1084999"/>
            <a:ext cx="9143365" cy="7596505"/>
            <a:chOff x="9145003" y="1084999"/>
            <a:chExt cx="9143365" cy="7596505"/>
          </a:xfrm>
        </p:grpSpPr>
        <p:sp>
          <p:nvSpPr>
            <p:cNvPr id="3" name="object 3" descr=""/>
            <p:cNvSpPr/>
            <p:nvPr/>
          </p:nvSpPr>
          <p:spPr>
            <a:xfrm>
              <a:off x="11162754" y="2232507"/>
              <a:ext cx="7125334" cy="6448425"/>
            </a:xfrm>
            <a:custGeom>
              <a:avLst/>
              <a:gdLst/>
              <a:ahLst/>
              <a:cxn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902508" y="3247504"/>
              <a:ext cx="3096260" cy="3399154"/>
            </a:xfrm>
            <a:custGeom>
              <a:avLst/>
              <a:gdLst/>
              <a:ahLst/>
              <a:cxn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145003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627502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07544" y="1084998"/>
              <a:ext cx="3754120" cy="1771650"/>
            </a:xfrm>
            <a:custGeom>
              <a:avLst/>
              <a:gdLst/>
              <a:ahLst/>
              <a:cxn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703173" y="1853971"/>
              <a:ext cx="143510" cy="429895"/>
            </a:xfrm>
            <a:custGeom>
              <a:avLst/>
              <a:gdLst/>
              <a:ahLst/>
              <a:cxn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03173" y="1660499"/>
              <a:ext cx="143129" cy="143217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3582524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1124997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1605006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35193" y="1755965"/>
              <a:ext cx="95478" cy="97980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5647162" y="1635023"/>
              <a:ext cx="657225" cy="671830"/>
            </a:xfrm>
            <a:custGeom>
              <a:avLst/>
              <a:gdLst/>
              <a:ahLst/>
              <a:cxn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247861" y="1799120"/>
            <a:ext cx="6071870" cy="20142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50" spc="365"/>
              <a:t>Thanks!</a:t>
            </a:r>
            <a:endParaRPr sz="13050"/>
          </a:p>
        </p:txBody>
      </p:sp>
      <p:sp>
        <p:nvSpPr>
          <p:cNvPr id="16" name="object 16" descr=""/>
          <p:cNvSpPr txBox="1"/>
          <p:nvPr/>
        </p:nvSpPr>
        <p:spPr>
          <a:xfrm>
            <a:off x="2738843" y="4456239"/>
            <a:ext cx="5106035" cy="3577590"/>
          </a:xfrm>
          <a:prstGeom prst="rect">
            <a:avLst/>
          </a:prstGeom>
        </p:spPr>
        <p:txBody>
          <a:bodyPr wrap="square" lIns="0" tIns="146050" rIns="0" bIns="0" rtlCol="0" vert="horz">
            <a:spAutoFit/>
          </a:bodyPr>
          <a:lstStyle/>
          <a:p>
            <a:pPr algn="ctr" marL="12700" marR="5080">
              <a:lnSpc>
                <a:spcPts val="5250"/>
              </a:lnSpc>
              <a:spcBef>
                <a:spcPts val="1150"/>
              </a:spcBef>
            </a:pPr>
            <a:r>
              <a:rPr dirty="0" sz="5250" spc="500">
                <a:solidFill>
                  <a:srgbClr val="FFFFFF"/>
                </a:solidFill>
                <a:latin typeface="Cambria"/>
                <a:cs typeface="Cambria"/>
              </a:rPr>
              <a:t>Do</a:t>
            </a:r>
            <a:r>
              <a:rPr dirty="0" sz="5250" spc="4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95">
                <a:solidFill>
                  <a:srgbClr val="FFFFFF"/>
                </a:solidFill>
                <a:latin typeface="Cambria"/>
                <a:cs typeface="Cambria"/>
              </a:rPr>
              <a:t>you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25">
                <a:solidFill>
                  <a:srgbClr val="FFFFFF"/>
                </a:solidFill>
                <a:latin typeface="Cambria"/>
                <a:cs typeface="Cambria"/>
              </a:rPr>
              <a:t>have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35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dirty="0" sz="5250" spc="170">
                <a:solidFill>
                  <a:srgbClr val="FFFFFF"/>
                </a:solidFill>
                <a:latin typeface="Cambria"/>
                <a:cs typeface="Cambria"/>
              </a:rPr>
              <a:t>questions?</a:t>
            </a:r>
            <a:endParaRPr sz="5250">
              <a:latin typeface="Cambria"/>
              <a:cs typeface="Cambria"/>
            </a:endParaRPr>
          </a:p>
          <a:p>
            <a:pPr algn="ctr" marL="2540">
              <a:lnSpc>
                <a:spcPts val="3365"/>
              </a:lnSpc>
              <a:spcBef>
                <a:spcPts val="3525"/>
              </a:spcBef>
            </a:pPr>
            <a:r>
              <a:rPr dirty="0" sz="3050" spc="-10">
                <a:solidFill>
                  <a:srgbClr val="FFFFFF"/>
                </a:solidFill>
                <a:latin typeface="Lucida Sans Unicode"/>
                <a:cs typeface="Lucida Sans Unicode"/>
                <a:hlinkClick r:id="rId4"/>
              </a:rPr>
              <a:t>youremail@email.com</a:t>
            </a:r>
            <a:endParaRPr sz="3050">
              <a:latin typeface="Lucida Sans Unicode"/>
              <a:cs typeface="Lucida Sans Unicode"/>
            </a:endParaRPr>
          </a:p>
          <a:p>
            <a:pPr algn="ctr" marL="1905">
              <a:lnSpc>
                <a:spcPts val="3075"/>
              </a:lnSpc>
            </a:pPr>
            <a:r>
              <a:rPr dirty="0" sz="3050" spc="-345">
                <a:solidFill>
                  <a:srgbClr val="FFFFFF"/>
                </a:solidFill>
                <a:latin typeface="Lucida Sans Unicode"/>
                <a:cs typeface="Lucida Sans Unicode"/>
              </a:rPr>
              <a:t>+91</a:t>
            </a:r>
            <a:r>
              <a:rPr dirty="0" sz="305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50" spc="-180">
                <a:solidFill>
                  <a:srgbClr val="FFFFFF"/>
                </a:solidFill>
                <a:latin typeface="Lucida Sans Unicode"/>
                <a:cs typeface="Lucida Sans Unicode"/>
              </a:rPr>
              <a:t>620</a:t>
            </a:r>
            <a:r>
              <a:rPr dirty="0" sz="305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50" spc="-180">
                <a:solidFill>
                  <a:srgbClr val="FFFFFF"/>
                </a:solidFill>
                <a:latin typeface="Lucida Sans Unicode"/>
                <a:cs typeface="Lucida Sans Unicode"/>
              </a:rPr>
              <a:t>421</a:t>
            </a:r>
            <a:r>
              <a:rPr dirty="0" sz="305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50" spc="-25">
                <a:solidFill>
                  <a:srgbClr val="FFFFFF"/>
                </a:solidFill>
                <a:latin typeface="Lucida Sans Unicode"/>
                <a:cs typeface="Lucida Sans Unicode"/>
              </a:rPr>
              <a:t>838</a:t>
            </a:r>
            <a:endParaRPr sz="3050">
              <a:latin typeface="Lucida Sans Unicode"/>
              <a:cs typeface="Lucida Sans Unicode"/>
            </a:endParaRPr>
          </a:p>
          <a:p>
            <a:pPr algn="ctr" marL="488315" marR="477520">
              <a:lnSpc>
                <a:spcPts val="3080"/>
              </a:lnSpc>
              <a:spcBef>
                <a:spcPts val="295"/>
              </a:spcBef>
            </a:pPr>
            <a:r>
              <a:rPr dirty="0" sz="3050" spc="-40">
                <a:solidFill>
                  <a:srgbClr val="FFFFFF"/>
                </a:solidFill>
                <a:latin typeface="Lucida Sans Unicode"/>
                <a:cs typeface="Lucida Sans Unicode"/>
                <a:hlinkClick r:id="rId5"/>
              </a:rPr>
              <a:t>www.yourwebsite.com</a:t>
            </a:r>
            <a:r>
              <a:rPr dirty="0" sz="3050" spc="-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50" spc="-10">
                <a:solidFill>
                  <a:srgbClr val="FFFFFF"/>
                </a:solidFill>
                <a:latin typeface="Lucida Sans Unicode"/>
                <a:cs typeface="Lucida Sans Unicode"/>
              </a:rPr>
              <a:t>@yourusername</a:t>
            </a:r>
            <a:endParaRPr sz="30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2335148" y="4336212"/>
            <a:ext cx="5934075" cy="95250"/>
          </a:xfrm>
          <a:custGeom>
            <a:avLst/>
            <a:gdLst/>
            <a:ahLst/>
            <a:cxn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288" y="0"/>
            <a:ext cx="18278475" cy="10287000"/>
            <a:chOff x="5288" y="0"/>
            <a:chExt cx="18278475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8" y="5789"/>
              <a:ext cx="18278472" cy="102812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9849866" y="1266202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59243" y="0"/>
              <a:ext cx="6448425" cy="3677285"/>
            </a:xfrm>
            <a:custGeom>
              <a:avLst/>
              <a:gdLst/>
              <a:ahLst/>
              <a:cxn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1205273" y="2895"/>
              <a:ext cx="7077075" cy="10277475"/>
            </a:xfrm>
            <a:custGeom>
              <a:avLst/>
              <a:gdLst/>
              <a:ahLst/>
              <a:cxn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42391" rIns="0" bIns="0" rtlCol="0" vert="horz">
            <a:spAutoFit/>
          </a:bodyPr>
          <a:lstStyle/>
          <a:p>
            <a:pPr marL="5584825" marR="5080" indent="-1172210">
              <a:lnSpc>
                <a:spcPts val="4430"/>
              </a:lnSpc>
              <a:spcBef>
                <a:spcPts val="980"/>
              </a:spcBef>
            </a:pPr>
            <a:r>
              <a:rPr dirty="0" sz="4400" spc="190"/>
              <a:t>Introduction</a:t>
            </a:r>
            <a:r>
              <a:rPr dirty="0" sz="4400" spc="200"/>
              <a:t> </a:t>
            </a:r>
            <a:r>
              <a:rPr dirty="0" sz="4400" spc="155"/>
              <a:t>to </a:t>
            </a:r>
            <a:r>
              <a:rPr dirty="0" sz="4400" spc="170"/>
              <a:t>Quadratics</a:t>
            </a:r>
            <a:endParaRPr sz="4400"/>
          </a:p>
        </p:txBody>
      </p:sp>
      <p:grpSp>
        <p:nvGrpSpPr>
          <p:cNvPr id="8" name="object 8" descr=""/>
          <p:cNvGrpSpPr/>
          <p:nvPr/>
        </p:nvGrpSpPr>
        <p:grpSpPr>
          <a:xfrm>
            <a:off x="13130911" y="3509733"/>
            <a:ext cx="4782820" cy="1506855"/>
            <a:chOff x="13130911" y="3509733"/>
            <a:chExt cx="4782820" cy="1506855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144752" y="3509733"/>
              <a:ext cx="3659759" cy="357136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3484733" y="4363364"/>
              <a:ext cx="443865" cy="243840"/>
            </a:xfrm>
            <a:custGeom>
              <a:avLst/>
              <a:gdLst/>
              <a:ahLst/>
              <a:cxnLst/>
              <a:rect l="l" t="t" r="r" b="b"/>
              <a:pathLst>
                <a:path w="443865" h="243839">
                  <a:moveTo>
                    <a:pt x="155896" y="76187"/>
                  </a:moveTo>
                  <a:lnTo>
                    <a:pt x="98298" y="76187"/>
                  </a:lnTo>
                  <a:lnTo>
                    <a:pt x="106299" y="78701"/>
                  </a:lnTo>
                  <a:lnTo>
                    <a:pt x="111633" y="83718"/>
                  </a:lnTo>
                  <a:lnTo>
                    <a:pt x="115206" y="88311"/>
                  </a:lnTo>
                  <a:lnTo>
                    <a:pt x="117744" y="94546"/>
                  </a:lnTo>
                  <a:lnTo>
                    <a:pt x="119258" y="102422"/>
                  </a:lnTo>
                  <a:lnTo>
                    <a:pt x="119761" y="111937"/>
                  </a:lnTo>
                  <a:lnTo>
                    <a:pt x="119761" y="116370"/>
                  </a:lnTo>
                  <a:lnTo>
                    <a:pt x="94996" y="117373"/>
                  </a:lnTo>
                  <a:lnTo>
                    <a:pt x="73138" y="119023"/>
                  </a:lnTo>
                  <a:lnTo>
                    <a:pt x="24257" y="135216"/>
                  </a:lnTo>
                  <a:lnTo>
                    <a:pt x="1522" y="168078"/>
                  </a:lnTo>
                  <a:lnTo>
                    <a:pt x="0" y="182765"/>
                  </a:lnTo>
                  <a:lnTo>
                    <a:pt x="479" y="191300"/>
                  </a:lnTo>
                  <a:lnTo>
                    <a:pt x="18732" y="228636"/>
                  </a:lnTo>
                  <a:lnTo>
                    <a:pt x="55862" y="243209"/>
                  </a:lnTo>
                  <a:lnTo>
                    <a:pt x="64770" y="243624"/>
                  </a:lnTo>
                  <a:lnTo>
                    <a:pt x="72957" y="243388"/>
                  </a:lnTo>
                  <a:lnTo>
                    <a:pt x="115081" y="228636"/>
                  </a:lnTo>
                  <a:lnTo>
                    <a:pt x="120523" y="224294"/>
                  </a:lnTo>
                  <a:lnTo>
                    <a:pt x="124460" y="218821"/>
                  </a:lnTo>
                  <a:lnTo>
                    <a:pt x="127127" y="212128"/>
                  </a:lnTo>
                  <a:lnTo>
                    <a:pt x="161163" y="212128"/>
                  </a:lnTo>
                  <a:lnTo>
                    <a:pt x="161163" y="206794"/>
                  </a:lnTo>
                  <a:lnTo>
                    <a:pt x="62103" y="206794"/>
                  </a:lnTo>
                  <a:lnTo>
                    <a:pt x="55245" y="204889"/>
                  </a:lnTo>
                  <a:lnTo>
                    <a:pt x="45593" y="197294"/>
                  </a:lnTo>
                  <a:lnTo>
                    <a:pt x="43180" y="191300"/>
                  </a:lnTo>
                  <a:lnTo>
                    <a:pt x="43215" y="182765"/>
                  </a:lnTo>
                  <a:lnTo>
                    <a:pt x="71739" y="154020"/>
                  </a:lnTo>
                  <a:lnTo>
                    <a:pt x="119380" y="150190"/>
                  </a:lnTo>
                  <a:lnTo>
                    <a:pt x="161163" y="150190"/>
                  </a:lnTo>
                  <a:lnTo>
                    <a:pt x="161163" y="108419"/>
                  </a:lnTo>
                  <a:lnTo>
                    <a:pt x="160205" y="94546"/>
                  </a:lnTo>
                  <a:lnTo>
                    <a:pt x="160088" y="92849"/>
                  </a:lnTo>
                  <a:lnTo>
                    <a:pt x="160021" y="91879"/>
                  </a:lnTo>
                  <a:lnTo>
                    <a:pt x="156606" y="77673"/>
                  </a:lnTo>
                  <a:lnTo>
                    <a:pt x="156013" y="76432"/>
                  </a:lnTo>
                  <a:lnTo>
                    <a:pt x="155896" y="76187"/>
                  </a:lnTo>
                  <a:close/>
                </a:path>
                <a:path w="443865" h="243839">
                  <a:moveTo>
                    <a:pt x="161163" y="212128"/>
                  </a:moveTo>
                  <a:lnTo>
                    <a:pt x="127127" y="212128"/>
                  </a:lnTo>
                  <a:lnTo>
                    <a:pt x="127252" y="216750"/>
                  </a:lnTo>
                  <a:lnTo>
                    <a:pt x="127308" y="218821"/>
                  </a:lnTo>
                  <a:lnTo>
                    <a:pt x="127424" y="223132"/>
                  </a:lnTo>
                  <a:lnTo>
                    <a:pt x="127456" y="224294"/>
                  </a:lnTo>
                  <a:lnTo>
                    <a:pt x="127573" y="228636"/>
                  </a:lnTo>
                  <a:lnTo>
                    <a:pt x="127699" y="233261"/>
                  </a:lnTo>
                  <a:lnTo>
                    <a:pt x="127800" y="237007"/>
                  </a:lnTo>
                  <a:lnTo>
                    <a:pt x="127889" y="240271"/>
                  </a:lnTo>
                  <a:lnTo>
                    <a:pt x="161163" y="240271"/>
                  </a:lnTo>
                  <a:lnTo>
                    <a:pt x="161163" y="212128"/>
                  </a:lnTo>
                  <a:close/>
                </a:path>
                <a:path w="443865" h="243839">
                  <a:moveTo>
                    <a:pt x="161163" y="150190"/>
                  </a:moveTo>
                  <a:lnTo>
                    <a:pt x="119380" y="150190"/>
                  </a:lnTo>
                  <a:lnTo>
                    <a:pt x="119317" y="160489"/>
                  </a:lnTo>
                  <a:lnTo>
                    <a:pt x="118589" y="170245"/>
                  </a:lnTo>
                  <a:lnTo>
                    <a:pt x="90614" y="203881"/>
                  </a:lnTo>
                  <a:lnTo>
                    <a:pt x="70993" y="206794"/>
                  </a:lnTo>
                  <a:lnTo>
                    <a:pt x="161163" y="206794"/>
                  </a:lnTo>
                  <a:lnTo>
                    <a:pt x="161163" y="150190"/>
                  </a:lnTo>
                  <a:close/>
                </a:path>
                <a:path w="443865" h="243839">
                  <a:moveTo>
                    <a:pt x="89408" y="39522"/>
                  </a:moveTo>
                  <a:lnTo>
                    <a:pt x="45198" y="46955"/>
                  </a:lnTo>
                  <a:lnTo>
                    <a:pt x="18034" y="58699"/>
                  </a:lnTo>
                  <a:lnTo>
                    <a:pt x="31877" y="92849"/>
                  </a:lnTo>
                  <a:lnTo>
                    <a:pt x="40566" y="88761"/>
                  </a:lnTo>
                  <a:lnTo>
                    <a:pt x="48529" y="85277"/>
                  </a:lnTo>
                  <a:lnTo>
                    <a:pt x="87884" y="76187"/>
                  </a:lnTo>
                  <a:lnTo>
                    <a:pt x="155896" y="76187"/>
                  </a:lnTo>
                  <a:lnTo>
                    <a:pt x="150929" y="65800"/>
                  </a:lnTo>
                  <a:lnTo>
                    <a:pt x="143002" y="56261"/>
                  </a:lnTo>
                  <a:lnTo>
                    <a:pt x="132859" y="48936"/>
                  </a:lnTo>
                  <a:lnTo>
                    <a:pt x="120538" y="43705"/>
                  </a:lnTo>
                  <a:lnTo>
                    <a:pt x="106050" y="40567"/>
                  </a:lnTo>
                  <a:lnTo>
                    <a:pt x="89408" y="39522"/>
                  </a:lnTo>
                  <a:close/>
                </a:path>
                <a:path w="443865" h="243839">
                  <a:moveTo>
                    <a:pt x="388620" y="78536"/>
                  </a:moveTo>
                  <a:lnTo>
                    <a:pt x="346456" y="78536"/>
                  </a:lnTo>
                  <a:lnTo>
                    <a:pt x="346456" y="180251"/>
                  </a:lnTo>
                  <a:lnTo>
                    <a:pt x="346867" y="189064"/>
                  </a:lnTo>
                  <a:lnTo>
                    <a:pt x="346977" y="191421"/>
                  </a:lnTo>
                  <a:lnTo>
                    <a:pt x="364251" y="229850"/>
                  </a:lnTo>
                  <a:lnTo>
                    <a:pt x="406146" y="243624"/>
                  </a:lnTo>
                  <a:lnTo>
                    <a:pt x="411988" y="243624"/>
                  </a:lnTo>
                  <a:lnTo>
                    <a:pt x="418084" y="243065"/>
                  </a:lnTo>
                  <a:lnTo>
                    <a:pt x="430530" y="240880"/>
                  </a:lnTo>
                  <a:lnTo>
                    <a:pt x="437007" y="238874"/>
                  </a:lnTo>
                  <a:lnTo>
                    <a:pt x="443611" y="235915"/>
                  </a:lnTo>
                  <a:lnTo>
                    <a:pt x="443611" y="206616"/>
                  </a:lnTo>
                  <a:lnTo>
                    <a:pt x="403860" y="206616"/>
                  </a:lnTo>
                  <a:lnTo>
                    <a:pt x="398526" y="204495"/>
                  </a:lnTo>
                  <a:lnTo>
                    <a:pt x="390652" y="196011"/>
                  </a:lnTo>
                  <a:lnTo>
                    <a:pt x="388620" y="189064"/>
                  </a:lnTo>
                  <a:lnTo>
                    <a:pt x="388620" y="78536"/>
                  </a:lnTo>
                  <a:close/>
                </a:path>
                <a:path w="443865" h="243839">
                  <a:moveTo>
                    <a:pt x="240919" y="42532"/>
                  </a:moveTo>
                  <a:lnTo>
                    <a:pt x="204089" y="42532"/>
                  </a:lnTo>
                  <a:lnTo>
                    <a:pt x="204089" y="240323"/>
                  </a:lnTo>
                  <a:lnTo>
                    <a:pt x="246380" y="240323"/>
                  </a:lnTo>
                  <a:lnTo>
                    <a:pt x="246380" y="126060"/>
                  </a:lnTo>
                  <a:lnTo>
                    <a:pt x="247523" y="118275"/>
                  </a:lnTo>
                  <a:lnTo>
                    <a:pt x="250063" y="111353"/>
                  </a:lnTo>
                  <a:lnTo>
                    <a:pt x="252476" y="104368"/>
                  </a:lnTo>
                  <a:lnTo>
                    <a:pt x="255905" y="98488"/>
                  </a:lnTo>
                  <a:lnTo>
                    <a:pt x="264541" y="88887"/>
                  </a:lnTo>
                  <a:lnTo>
                    <a:pt x="269494" y="85229"/>
                  </a:lnTo>
                  <a:lnTo>
                    <a:pt x="280670" y="80149"/>
                  </a:lnTo>
                  <a:lnTo>
                    <a:pt x="286639" y="78867"/>
                  </a:lnTo>
                  <a:lnTo>
                    <a:pt x="319870" y="78867"/>
                  </a:lnTo>
                  <a:lnTo>
                    <a:pt x="320294" y="75812"/>
                  </a:lnTo>
                  <a:lnTo>
                    <a:pt x="320294" y="73126"/>
                  </a:lnTo>
                  <a:lnTo>
                    <a:pt x="239141" y="73126"/>
                  </a:lnTo>
                  <a:lnTo>
                    <a:pt x="240782" y="44881"/>
                  </a:lnTo>
                  <a:lnTo>
                    <a:pt x="240899" y="42862"/>
                  </a:lnTo>
                  <a:lnTo>
                    <a:pt x="240919" y="42532"/>
                  </a:lnTo>
                  <a:close/>
                </a:path>
                <a:path w="443865" h="243839">
                  <a:moveTo>
                    <a:pt x="443611" y="199504"/>
                  </a:moveTo>
                  <a:lnTo>
                    <a:pt x="434594" y="202793"/>
                  </a:lnTo>
                  <a:lnTo>
                    <a:pt x="427863" y="204800"/>
                  </a:lnTo>
                  <a:lnTo>
                    <a:pt x="419100" y="206260"/>
                  </a:lnTo>
                  <a:lnTo>
                    <a:pt x="414909" y="206616"/>
                  </a:lnTo>
                  <a:lnTo>
                    <a:pt x="443611" y="206616"/>
                  </a:lnTo>
                  <a:lnTo>
                    <a:pt x="443611" y="199504"/>
                  </a:lnTo>
                  <a:close/>
                </a:path>
                <a:path w="443865" h="243839">
                  <a:moveTo>
                    <a:pt x="319870" y="78867"/>
                  </a:moveTo>
                  <a:lnTo>
                    <a:pt x="295910" y="78867"/>
                  </a:lnTo>
                  <a:lnTo>
                    <a:pt x="299085" y="79095"/>
                  </a:lnTo>
                  <a:lnTo>
                    <a:pt x="302387" y="79540"/>
                  </a:lnTo>
                  <a:lnTo>
                    <a:pt x="305816" y="79921"/>
                  </a:lnTo>
                  <a:lnTo>
                    <a:pt x="311531" y="81127"/>
                  </a:lnTo>
                  <a:lnTo>
                    <a:pt x="319278" y="83134"/>
                  </a:lnTo>
                  <a:lnTo>
                    <a:pt x="319692" y="80149"/>
                  </a:lnTo>
                  <a:lnTo>
                    <a:pt x="319776" y="79540"/>
                  </a:lnTo>
                  <a:lnTo>
                    <a:pt x="319870" y="78867"/>
                  </a:lnTo>
                  <a:close/>
                </a:path>
                <a:path w="443865" h="243839">
                  <a:moveTo>
                    <a:pt x="388620" y="0"/>
                  </a:moveTo>
                  <a:lnTo>
                    <a:pt x="359410" y="0"/>
                  </a:lnTo>
                  <a:lnTo>
                    <a:pt x="347976" y="41249"/>
                  </a:lnTo>
                  <a:lnTo>
                    <a:pt x="347853" y="41694"/>
                  </a:lnTo>
                  <a:lnTo>
                    <a:pt x="323639" y="51703"/>
                  </a:lnTo>
                  <a:lnTo>
                    <a:pt x="320294" y="75812"/>
                  </a:lnTo>
                  <a:lnTo>
                    <a:pt x="320294" y="78536"/>
                  </a:lnTo>
                  <a:lnTo>
                    <a:pt x="442341" y="78536"/>
                  </a:lnTo>
                  <a:lnTo>
                    <a:pt x="442341" y="42532"/>
                  </a:lnTo>
                  <a:lnTo>
                    <a:pt x="388620" y="42532"/>
                  </a:lnTo>
                  <a:lnTo>
                    <a:pt x="388620" y="0"/>
                  </a:lnTo>
                  <a:close/>
                </a:path>
                <a:path w="443865" h="243839">
                  <a:moveTo>
                    <a:pt x="323639" y="51703"/>
                  </a:moveTo>
                  <a:lnTo>
                    <a:pt x="320294" y="53086"/>
                  </a:lnTo>
                  <a:lnTo>
                    <a:pt x="320294" y="75812"/>
                  </a:lnTo>
                  <a:lnTo>
                    <a:pt x="323639" y="51703"/>
                  </a:lnTo>
                  <a:close/>
                </a:path>
                <a:path w="443865" h="243839">
                  <a:moveTo>
                    <a:pt x="298577" y="39192"/>
                  </a:moveTo>
                  <a:lnTo>
                    <a:pt x="294640" y="39192"/>
                  </a:lnTo>
                  <a:lnTo>
                    <a:pt x="287472" y="39547"/>
                  </a:lnTo>
                  <a:lnTo>
                    <a:pt x="251860" y="55361"/>
                  </a:lnTo>
                  <a:lnTo>
                    <a:pt x="239141" y="73126"/>
                  </a:lnTo>
                  <a:lnTo>
                    <a:pt x="320294" y="73126"/>
                  </a:lnTo>
                  <a:lnTo>
                    <a:pt x="320294" y="53086"/>
                  </a:lnTo>
                  <a:lnTo>
                    <a:pt x="323639" y="51703"/>
                  </a:lnTo>
                  <a:lnTo>
                    <a:pt x="324866" y="42862"/>
                  </a:lnTo>
                  <a:lnTo>
                    <a:pt x="317119" y="41249"/>
                  </a:lnTo>
                  <a:lnTo>
                    <a:pt x="311150" y="40246"/>
                  </a:lnTo>
                  <a:lnTo>
                    <a:pt x="306832" y="39852"/>
                  </a:lnTo>
                  <a:lnTo>
                    <a:pt x="302641" y="39408"/>
                  </a:lnTo>
                  <a:lnTo>
                    <a:pt x="298577" y="391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03708" y="4328883"/>
              <a:ext cx="1509895" cy="356793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728063" y="4337253"/>
              <a:ext cx="1153033" cy="269735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130911" y="4736617"/>
              <a:ext cx="1482725" cy="279946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3484733" y="4363364"/>
              <a:ext cx="443865" cy="243840"/>
            </a:xfrm>
            <a:custGeom>
              <a:avLst/>
              <a:gdLst/>
              <a:ahLst/>
              <a:cxnLst/>
              <a:rect l="l" t="t" r="r" b="b"/>
              <a:pathLst>
                <a:path w="443865" h="243839">
                  <a:moveTo>
                    <a:pt x="155896" y="76187"/>
                  </a:moveTo>
                  <a:lnTo>
                    <a:pt x="98298" y="76187"/>
                  </a:lnTo>
                  <a:lnTo>
                    <a:pt x="106299" y="78701"/>
                  </a:lnTo>
                  <a:lnTo>
                    <a:pt x="111633" y="83718"/>
                  </a:lnTo>
                  <a:lnTo>
                    <a:pt x="115206" y="88311"/>
                  </a:lnTo>
                  <a:lnTo>
                    <a:pt x="117744" y="94546"/>
                  </a:lnTo>
                  <a:lnTo>
                    <a:pt x="119258" y="102422"/>
                  </a:lnTo>
                  <a:lnTo>
                    <a:pt x="119761" y="111937"/>
                  </a:lnTo>
                  <a:lnTo>
                    <a:pt x="119761" y="116370"/>
                  </a:lnTo>
                  <a:lnTo>
                    <a:pt x="94996" y="117373"/>
                  </a:lnTo>
                  <a:lnTo>
                    <a:pt x="73138" y="119023"/>
                  </a:lnTo>
                  <a:lnTo>
                    <a:pt x="24257" y="135216"/>
                  </a:lnTo>
                  <a:lnTo>
                    <a:pt x="1522" y="168078"/>
                  </a:lnTo>
                  <a:lnTo>
                    <a:pt x="0" y="182765"/>
                  </a:lnTo>
                  <a:lnTo>
                    <a:pt x="479" y="191300"/>
                  </a:lnTo>
                  <a:lnTo>
                    <a:pt x="18732" y="228636"/>
                  </a:lnTo>
                  <a:lnTo>
                    <a:pt x="55862" y="243209"/>
                  </a:lnTo>
                  <a:lnTo>
                    <a:pt x="64770" y="243624"/>
                  </a:lnTo>
                  <a:lnTo>
                    <a:pt x="72957" y="243388"/>
                  </a:lnTo>
                  <a:lnTo>
                    <a:pt x="115081" y="228636"/>
                  </a:lnTo>
                  <a:lnTo>
                    <a:pt x="120523" y="224294"/>
                  </a:lnTo>
                  <a:lnTo>
                    <a:pt x="124460" y="218821"/>
                  </a:lnTo>
                  <a:lnTo>
                    <a:pt x="127127" y="212128"/>
                  </a:lnTo>
                  <a:lnTo>
                    <a:pt x="161163" y="212128"/>
                  </a:lnTo>
                  <a:lnTo>
                    <a:pt x="161163" y="206794"/>
                  </a:lnTo>
                  <a:lnTo>
                    <a:pt x="62103" y="206794"/>
                  </a:lnTo>
                  <a:lnTo>
                    <a:pt x="55245" y="204889"/>
                  </a:lnTo>
                  <a:lnTo>
                    <a:pt x="45593" y="197294"/>
                  </a:lnTo>
                  <a:lnTo>
                    <a:pt x="43180" y="191300"/>
                  </a:lnTo>
                  <a:lnTo>
                    <a:pt x="43215" y="182765"/>
                  </a:lnTo>
                  <a:lnTo>
                    <a:pt x="71739" y="154020"/>
                  </a:lnTo>
                  <a:lnTo>
                    <a:pt x="119380" y="150190"/>
                  </a:lnTo>
                  <a:lnTo>
                    <a:pt x="161163" y="150190"/>
                  </a:lnTo>
                  <a:lnTo>
                    <a:pt x="161163" y="108419"/>
                  </a:lnTo>
                  <a:lnTo>
                    <a:pt x="160205" y="94546"/>
                  </a:lnTo>
                  <a:lnTo>
                    <a:pt x="160088" y="92849"/>
                  </a:lnTo>
                  <a:lnTo>
                    <a:pt x="160021" y="91879"/>
                  </a:lnTo>
                  <a:lnTo>
                    <a:pt x="156606" y="77673"/>
                  </a:lnTo>
                  <a:lnTo>
                    <a:pt x="156013" y="76432"/>
                  </a:lnTo>
                  <a:lnTo>
                    <a:pt x="155896" y="76187"/>
                  </a:lnTo>
                  <a:close/>
                </a:path>
                <a:path w="443865" h="243839">
                  <a:moveTo>
                    <a:pt x="161163" y="212128"/>
                  </a:moveTo>
                  <a:lnTo>
                    <a:pt x="127127" y="212128"/>
                  </a:lnTo>
                  <a:lnTo>
                    <a:pt x="127252" y="216750"/>
                  </a:lnTo>
                  <a:lnTo>
                    <a:pt x="127308" y="218821"/>
                  </a:lnTo>
                  <a:lnTo>
                    <a:pt x="127424" y="223132"/>
                  </a:lnTo>
                  <a:lnTo>
                    <a:pt x="127456" y="224294"/>
                  </a:lnTo>
                  <a:lnTo>
                    <a:pt x="127573" y="228636"/>
                  </a:lnTo>
                  <a:lnTo>
                    <a:pt x="127699" y="233261"/>
                  </a:lnTo>
                  <a:lnTo>
                    <a:pt x="127800" y="237007"/>
                  </a:lnTo>
                  <a:lnTo>
                    <a:pt x="127889" y="240271"/>
                  </a:lnTo>
                  <a:lnTo>
                    <a:pt x="161163" y="240271"/>
                  </a:lnTo>
                  <a:lnTo>
                    <a:pt x="161163" y="212128"/>
                  </a:lnTo>
                  <a:close/>
                </a:path>
                <a:path w="443865" h="243839">
                  <a:moveTo>
                    <a:pt x="161163" y="150190"/>
                  </a:moveTo>
                  <a:lnTo>
                    <a:pt x="119380" y="150190"/>
                  </a:lnTo>
                  <a:lnTo>
                    <a:pt x="119317" y="160489"/>
                  </a:lnTo>
                  <a:lnTo>
                    <a:pt x="118589" y="170245"/>
                  </a:lnTo>
                  <a:lnTo>
                    <a:pt x="90614" y="203881"/>
                  </a:lnTo>
                  <a:lnTo>
                    <a:pt x="70993" y="206794"/>
                  </a:lnTo>
                  <a:lnTo>
                    <a:pt x="161163" y="206794"/>
                  </a:lnTo>
                  <a:lnTo>
                    <a:pt x="161163" y="150190"/>
                  </a:lnTo>
                  <a:close/>
                </a:path>
                <a:path w="443865" h="243839">
                  <a:moveTo>
                    <a:pt x="89408" y="39522"/>
                  </a:moveTo>
                  <a:lnTo>
                    <a:pt x="45198" y="46955"/>
                  </a:lnTo>
                  <a:lnTo>
                    <a:pt x="18034" y="58699"/>
                  </a:lnTo>
                  <a:lnTo>
                    <a:pt x="31877" y="92849"/>
                  </a:lnTo>
                  <a:lnTo>
                    <a:pt x="40566" y="88761"/>
                  </a:lnTo>
                  <a:lnTo>
                    <a:pt x="48529" y="85277"/>
                  </a:lnTo>
                  <a:lnTo>
                    <a:pt x="87884" y="76187"/>
                  </a:lnTo>
                  <a:lnTo>
                    <a:pt x="155896" y="76187"/>
                  </a:lnTo>
                  <a:lnTo>
                    <a:pt x="150929" y="65800"/>
                  </a:lnTo>
                  <a:lnTo>
                    <a:pt x="143002" y="56261"/>
                  </a:lnTo>
                  <a:lnTo>
                    <a:pt x="132859" y="48936"/>
                  </a:lnTo>
                  <a:lnTo>
                    <a:pt x="120538" y="43705"/>
                  </a:lnTo>
                  <a:lnTo>
                    <a:pt x="106050" y="40567"/>
                  </a:lnTo>
                  <a:lnTo>
                    <a:pt x="89408" y="39522"/>
                  </a:lnTo>
                  <a:close/>
                </a:path>
                <a:path w="443865" h="243839">
                  <a:moveTo>
                    <a:pt x="388620" y="78536"/>
                  </a:moveTo>
                  <a:lnTo>
                    <a:pt x="346456" y="78536"/>
                  </a:lnTo>
                  <a:lnTo>
                    <a:pt x="346456" y="180251"/>
                  </a:lnTo>
                  <a:lnTo>
                    <a:pt x="346867" y="189064"/>
                  </a:lnTo>
                  <a:lnTo>
                    <a:pt x="346977" y="191421"/>
                  </a:lnTo>
                  <a:lnTo>
                    <a:pt x="364251" y="229850"/>
                  </a:lnTo>
                  <a:lnTo>
                    <a:pt x="406146" y="243624"/>
                  </a:lnTo>
                  <a:lnTo>
                    <a:pt x="411988" y="243624"/>
                  </a:lnTo>
                  <a:lnTo>
                    <a:pt x="418084" y="243065"/>
                  </a:lnTo>
                  <a:lnTo>
                    <a:pt x="430530" y="240880"/>
                  </a:lnTo>
                  <a:lnTo>
                    <a:pt x="437007" y="238874"/>
                  </a:lnTo>
                  <a:lnTo>
                    <a:pt x="443611" y="235915"/>
                  </a:lnTo>
                  <a:lnTo>
                    <a:pt x="443611" y="206616"/>
                  </a:lnTo>
                  <a:lnTo>
                    <a:pt x="403860" y="206616"/>
                  </a:lnTo>
                  <a:lnTo>
                    <a:pt x="398526" y="204495"/>
                  </a:lnTo>
                  <a:lnTo>
                    <a:pt x="390652" y="196011"/>
                  </a:lnTo>
                  <a:lnTo>
                    <a:pt x="388620" y="189064"/>
                  </a:lnTo>
                  <a:lnTo>
                    <a:pt x="388620" y="78536"/>
                  </a:lnTo>
                  <a:close/>
                </a:path>
                <a:path w="443865" h="243839">
                  <a:moveTo>
                    <a:pt x="240919" y="42532"/>
                  </a:moveTo>
                  <a:lnTo>
                    <a:pt x="204089" y="42532"/>
                  </a:lnTo>
                  <a:lnTo>
                    <a:pt x="204089" y="240323"/>
                  </a:lnTo>
                  <a:lnTo>
                    <a:pt x="246380" y="240323"/>
                  </a:lnTo>
                  <a:lnTo>
                    <a:pt x="246380" y="126060"/>
                  </a:lnTo>
                  <a:lnTo>
                    <a:pt x="247523" y="118275"/>
                  </a:lnTo>
                  <a:lnTo>
                    <a:pt x="250063" y="111353"/>
                  </a:lnTo>
                  <a:lnTo>
                    <a:pt x="252476" y="104368"/>
                  </a:lnTo>
                  <a:lnTo>
                    <a:pt x="255905" y="98488"/>
                  </a:lnTo>
                  <a:lnTo>
                    <a:pt x="264541" y="88887"/>
                  </a:lnTo>
                  <a:lnTo>
                    <a:pt x="269494" y="85229"/>
                  </a:lnTo>
                  <a:lnTo>
                    <a:pt x="280670" y="80149"/>
                  </a:lnTo>
                  <a:lnTo>
                    <a:pt x="286639" y="78867"/>
                  </a:lnTo>
                  <a:lnTo>
                    <a:pt x="319870" y="78867"/>
                  </a:lnTo>
                  <a:lnTo>
                    <a:pt x="320294" y="75812"/>
                  </a:lnTo>
                  <a:lnTo>
                    <a:pt x="320294" y="73126"/>
                  </a:lnTo>
                  <a:lnTo>
                    <a:pt x="239141" y="73126"/>
                  </a:lnTo>
                  <a:lnTo>
                    <a:pt x="240782" y="44881"/>
                  </a:lnTo>
                  <a:lnTo>
                    <a:pt x="240899" y="42862"/>
                  </a:lnTo>
                  <a:lnTo>
                    <a:pt x="240919" y="42532"/>
                  </a:lnTo>
                  <a:close/>
                </a:path>
                <a:path w="443865" h="243839">
                  <a:moveTo>
                    <a:pt x="443611" y="199504"/>
                  </a:moveTo>
                  <a:lnTo>
                    <a:pt x="434594" y="202793"/>
                  </a:lnTo>
                  <a:lnTo>
                    <a:pt x="427863" y="204800"/>
                  </a:lnTo>
                  <a:lnTo>
                    <a:pt x="419100" y="206260"/>
                  </a:lnTo>
                  <a:lnTo>
                    <a:pt x="414909" y="206616"/>
                  </a:lnTo>
                  <a:lnTo>
                    <a:pt x="443611" y="206616"/>
                  </a:lnTo>
                  <a:lnTo>
                    <a:pt x="443611" y="199504"/>
                  </a:lnTo>
                  <a:close/>
                </a:path>
                <a:path w="443865" h="243839">
                  <a:moveTo>
                    <a:pt x="319870" y="78867"/>
                  </a:moveTo>
                  <a:lnTo>
                    <a:pt x="295910" y="78867"/>
                  </a:lnTo>
                  <a:lnTo>
                    <a:pt x="299085" y="79095"/>
                  </a:lnTo>
                  <a:lnTo>
                    <a:pt x="302387" y="79540"/>
                  </a:lnTo>
                  <a:lnTo>
                    <a:pt x="305816" y="79921"/>
                  </a:lnTo>
                  <a:lnTo>
                    <a:pt x="311531" y="81127"/>
                  </a:lnTo>
                  <a:lnTo>
                    <a:pt x="319278" y="83134"/>
                  </a:lnTo>
                  <a:lnTo>
                    <a:pt x="319692" y="80149"/>
                  </a:lnTo>
                  <a:lnTo>
                    <a:pt x="319776" y="79540"/>
                  </a:lnTo>
                  <a:lnTo>
                    <a:pt x="319870" y="78867"/>
                  </a:lnTo>
                  <a:close/>
                </a:path>
                <a:path w="443865" h="243839">
                  <a:moveTo>
                    <a:pt x="388620" y="0"/>
                  </a:moveTo>
                  <a:lnTo>
                    <a:pt x="359410" y="0"/>
                  </a:lnTo>
                  <a:lnTo>
                    <a:pt x="347976" y="41249"/>
                  </a:lnTo>
                  <a:lnTo>
                    <a:pt x="347853" y="41694"/>
                  </a:lnTo>
                  <a:lnTo>
                    <a:pt x="323639" y="51703"/>
                  </a:lnTo>
                  <a:lnTo>
                    <a:pt x="320294" y="75812"/>
                  </a:lnTo>
                  <a:lnTo>
                    <a:pt x="320294" y="78536"/>
                  </a:lnTo>
                  <a:lnTo>
                    <a:pt x="442341" y="78536"/>
                  </a:lnTo>
                  <a:lnTo>
                    <a:pt x="442341" y="42532"/>
                  </a:lnTo>
                  <a:lnTo>
                    <a:pt x="388620" y="42532"/>
                  </a:lnTo>
                  <a:lnTo>
                    <a:pt x="388620" y="0"/>
                  </a:lnTo>
                  <a:close/>
                </a:path>
                <a:path w="443865" h="243839">
                  <a:moveTo>
                    <a:pt x="323639" y="51703"/>
                  </a:moveTo>
                  <a:lnTo>
                    <a:pt x="320294" y="53086"/>
                  </a:lnTo>
                  <a:lnTo>
                    <a:pt x="320294" y="75812"/>
                  </a:lnTo>
                  <a:lnTo>
                    <a:pt x="323639" y="51703"/>
                  </a:lnTo>
                  <a:close/>
                </a:path>
                <a:path w="443865" h="243839">
                  <a:moveTo>
                    <a:pt x="298577" y="39192"/>
                  </a:moveTo>
                  <a:lnTo>
                    <a:pt x="294640" y="39192"/>
                  </a:lnTo>
                  <a:lnTo>
                    <a:pt x="287472" y="39547"/>
                  </a:lnTo>
                  <a:lnTo>
                    <a:pt x="251860" y="55361"/>
                  </a:lnTo>
                  <a:lnTo>
                    <a:pt x="239141" y="73126"/>
                  </a:lnTo>
                  <a:lnTo>
                    <a:pt x="320294" y="73126"/>
                  </a:lnTo>
                  <a:lnTo>
                    <a:pt x="320294" y="53086"/>
                  </a:lnTo>
                  <a:lnTo>
                    <a:pt x="323639" y="51703"/>
                  </a:lnTo>
                  <a:lnTo>
                    <a:pt x="324866" y="42862"/>
                  </a:lnTo>
                  <a:lnTo>
                    <a:pt x="317119" y="41249"/>
                  </a:lnTo>
                  <a:lnTo>
                    <a:pt x="311150" y="40246"/>
                  </a:lnTo>
                  <a:lnTo>
                    <a:pt x="306832" y="39852"/>
                  </a:lnTo>
                  <a:lnTo>
                    <a:pt x="302641" y="39408"/>
                  </a:lnTo>
                  <a:lnTo>
                    <a:pt x="298577" y="391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12118073" y="3428886"/>
            <a:ext cx="5807710" cy="290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229"/>
              </a:lnSpc>
              <a:spcBef>
                <a:spcPts val="100"/>
              </a:spcBef>
              <a:tabLst>
                <a:tab pos="5699760" algn="l"/>
              </a:tabLst>
            </a:pP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Welcome</a:t>
            </a:r>
            <a:r>
              <a:rPr dirty="0" sz="2700" spc="-19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!</a:t>
            </a:r>
            <a:endParaRPr sz="2700">
              <a:latin typeface="Lucida Sans Unicode"/>
              <a:cs typeface="Lucida Sans Unicode"/>
            </a:endParaRPr>
          </a:p>
          <a:p>
            <a:pPr marL="736600" marR="6350" indent="-607060">
              <a:lnSpc>
                <a:spcPts val="3229"/>
              </a:lnSpc>
              <a:spcBef>
                <a:spcPts val="105"/>
              </a:spcBef>
              <a:tabLst>
                <a:tab pos="1892935" algn="l"/>
                <a:tab pos="3855720" algn="l"/>
              </a:tabLst>
            </a:pP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this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presentation,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we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5">
                <a:solidFill>
                  <a:srgbClr val="FFFFFF"/>
                </a:solidFill>
                <a:latin typeface="Lucida Sans Unicode"/>
                <a:cs typeface="Lucida Sans Unicode"/>
              </a:rPr>
              <a:t>will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explore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endParaRPr sz="2700">
              <a:latin typeface="Lucida Sans Unicode"/>
              <a:cs typeface="Lucida Sans Unicode"/>
            </a:endParaRPr>
          </a:p>
          <a:p>
            <a:pPr algn="r" marR="6985">
              <a:lnSpc>
                <a:spcPts val="3115"/>
              </a:lnSpc>
            </a:pP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.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Discover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how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these</a:t>
            </a:r>
            <a:endParaRPr sz="2700">
              <a:latin typeface="Lucida Sans Unicode"/>
              <a:cs typeface="Lucida Sans Unicode"/>
            </a:endParaRPr>
          </a:p>
          <a:p>
            <a:pPr algn="r" marL="145415" marR="5080" indent="459105">
              <a:lnSpc>
                <a:spcPts val="3229"/>
              </a:lnSpc>
              <a:spcBef>
                <a:spcPts val="160"/>
              </a:spcBef>
            </a:pP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elegant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curves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play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vital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role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in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mathematics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world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around </a:t>
            </a:r>
            <a:r>
              <a:rPr dirty="0" sz="2700" spc="-100">
                <a:solidFill>
                  <a:srgbClr val="FFFFFF"/>
                </a:solidFill>
                <a:latin typeface="Lucida Sans Unicode"/>
                <a:cs typeface="Lucida Sans Unicode"/>
              </a:rPr>
              <a:t>us,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from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architecture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physics.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13956284" y="3164992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667504" y="0"/>
            <a:ext cx="7620634" cy="5420995"/>
            <a:chOff x="10667504" y="0"/>
            <a:chExt cx="7620634" cy="5420995"/>
          </a:xfrm>
        </p:grpSpPr>
        <p:sp>
          <p:nvSpPr>
            <p:cNvPr id="3" name="object 3" descr=""/>
            <p:cNvSpPr/>
            <p:nvPr/>
          </p:nvSpPr>
          <p:spPr>
            <a:xfrm>
              <a:off x="11205248" y="12"/>
              <a:ext cx="7082790" cy="5093970"/>
            </a:xfrm>
            <a:custGeom>
              <a:avLst/>
              <a:gdLst/>
              <a:ahLst/>
              <a:cxn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667504" y="1430007"/>
              <a:ext cx="2371090" cy="2371725"/>
            </a:xfrm>
            <a:custGeom>
              <a:avLst/>
              <a:gdLst/>
              <a:ahLst/>
              <a:cxn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535017" y="3474668"/>
              <a:ext cx="1753235" cy="1946275"/>
            </a:xfrm>
            <a:custGeom>
              <a:avLst/>
              <a:gdLst/>
              <a:ahLst/>
              <a:cxn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3993007"/>
            <a:ext cx="8488045" cy="6294755"/>
            <a:chOff x="0" y="3993007"/>
            <a:chExt cx="8488045" cy="6294755"/>
          </a:xfrm>
        </p:grpSpPr>
        <p:sp>
          <p:nvSpPr>
            <p:cNvPr id="7" name="object 7" descr=""/>
            <p:cNvSpPr/>
            <p:nvPr/>
          </p:nvSpPr>
          <p:spPr>
            <a:xfrm>
              <a:off x="0" y="6801866"/>
              <a:ext cx="4617085" cy="3486150"/>
            </a:xfrm>
            <a:custGeom>
              <a:avLst/>
              <a:gdLst/>
              <a:ahLst/>
              <a:cxn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4062768"/>
              <a:ext cx="1925955" cy="3851910"/>
            </a:xfrm>
            <a:custGeom>
              <a:avLst/>
              <a:gdLst/>
              <a:ahLst/>
              <a:cxn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10463" y="3993007"/>
              <a:ext cx="2906109" cy="35863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25782" y="4782019"/>
              <a:ext cx="2662161" cy="36097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23994" y="5642673"/>
              <a:ext cx="2171420" cy="357124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31588" y="2181123"/>
            <a:ext cx="9089390" cy="802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100" spc="265"/>
              <a:t>What</a:t>
            </a:r>
            <a:r>
              <a:rPr dirty="0" sz="5100" spc="170"/>
              <a:t> </a:t>
            </a:r>
            <a:r>
              <a:rPr dirty="0" sz="5100" spc="85"/>
              <a:t>is</a:t>
            </a:r>
            <a:r>
              <a:rPr dirty="0" sz="5100" spc="175"/>
              <a:t> </a:t>
            </a:r>
            <a:r>
              <a:rPr dirty="0" sz="5100" spc="120"/>
              <a:t>a</a:t>
            </a:r>
            <a:r>
              <a:rPr dirty="0" sz="5100" spc="175"/>
              <a:t> </a:t>
            </a:r>
            <a:r>
              <a:rPr dirty="0" sz="5100" spc="215"/>
              <a:t>Quadratic</a:t>
            </a:r>
            <a:r>
              <a:rPr dirty="0" sz="5100" spc="175"/>
              <a:t> </a:t>
            </a:r>
            <a:r>
              <a:rPr dirty="0" sz="5100" spc="200"/>
              <a:t>Function?</a:t>
            </a:r>
            <a:endParaRPr sz="5100"/>
          </a:p>
        </p:txBody>
      </p:sp>
      <p:sp>
        <p:nvSpPr>
          <p:cNvPr id="13" name="object 13" descr=""/>
          <p:cNvSpPr/>
          <p:nvPr/>
        </p:nvSpPr>
        <p:spPr>
          <a:xfrm>
            <a:off x="9280880" y="5239308"/>
            <a:ext cx="330200" cy="262890"/>
          </a:xfrm>
          <a:custGeom>
            <a:avLst/>
            <a:gdLst/>
            <a:ahLst/>
            <a:cxnLst/>
            <a:rect l="l" t="t" r="r" b="b"/>
            <a:pathLst>
              <a:path w="330200" h="262889">
                <a:moveTo>
                  <a:pt x="201917" y="0"/>
                </a:moveTo>
                <a:lnTo>
                  <a:pt x="159397" y="0"/>
                </a:lnTo>
                <a:lnTo>
                  <a:pt x="159397" y="165836"/>
                </a:lnTo>
                <a:lnTo>
                  <a:pt x="159004" y="174383"/>
                </a:lnTo>
                <a:lnTo>
                  <a:pt x="140487" y="212483"/>
                </a:lnTo>
                <a:lnTo>
                  <a:pt x="101549" y="223520"/>
                </a:lnTo>
                <a:lnTo>
                  <a:pt x="87591" y="222605"/>
                </a:lnTo>
                <a:lnTo>
                  <a:pt x="50952" y="200456"/>
                </a:lnTo>
                <a:lnTo>
                  <a:pt x="42862" y="165836"/>
                </a:lnTo>
                <a:lnTo>
                  <a:pt x="42862" y="0"/>
                </a:lnTo>
                <a:lnTo>
                  <a:pt x="0" y="0"/>
                </a:lnTo>
                <a:lnTo>
                  <a:pt x="76" y="165836"/>
                </a:lnTo>
                <a:lnTo>
                  <a:pt x="6426" y="204571"/>
                </a:lnTo>
                <a:lnTo>
                  <a:pt x="40005" y="247345"/>
                </a:lnTo>
                <a:lnTo>
                  <a:pt x="77089" y="260705"/>
                </a:lnTo>
                <a:lnTo>
                  <a:pt x="99872" y="262369"/>
                </a:lnTo>
                <a:lnTo>
                  <a:pt x="116027" y="261594"/>
                </a:lnTo>
                <a:lnTo>
                  <a:pt x="156375" y="249809"/>
                </a:lnTo>
                <a:lnTo>
                  <a:pt x="185445" y="223520"/>
                </a:lnTo>
                <a:lnTo>
                  <a:pt x="190538" y="215226"/>
                </a:lnTo>
                <a:lnTo>
                  <a:pt x="195516" y="203873"/>
                </a:lnTo>
                <a:lnTo>
                  <a:pt x="199072" y="191795"/>
                </a:lnTo>
                <a:lnTo>
                  <a:pt x="201206" y="179006"/>
                </a:lnTo>
                <a:lnTo>
                  <a:pt x="201891" y="165836"/>
                </a:lnTo>
                <a:lnTo>
                  <a:pt x="201917" y="0"/>
                </a:lnTo>
                <a:close/>
              </a:path>
              <a:path w="330200" h="262889">
                <a:moveTo>
                  <a:pt x="330009" y="140309"/>
                </a:moveTo>
                <a:lnTo>
                  <a:pt x="232727" y="140309"/>
                </a:lnTo>
                <a:lnTo>
                  <a:pt x="232727" y="179324"/>
                </a:lnTo>
                <a:lnTo>
                  <a:pt x="330009" y="179324"/>
                </a:lnTo>
                <a:lnTo>
                  <a:pt x="330009" y="1403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3692905" y="3914000"/>
            <a:ext cx="5932170" cy="33134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2405">
              <a:lnSpc>
                <a:spcPts val="3229"/>
              </a:lnSpc>
              <a:spcBef>
                <a:spcPts val="100"/>
              </a:spcBef>
              <a:tabLst>
                <a:tab pos="3526154" algn="l"/>
              </a:tabLst>
            </a:pP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105">
                <a:solidFill>
                  <a:srgbClr val="FFFFFF"/>
                </a:solidFill>
                <a:latin typeface="Lucida Sans Unicode"/>
                <a:cs typeface="Lucida Sans Unicode"/>
              </a:rPr>
              <a:t>is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polynomial</a:t>
            </a:r>
            <a:endParaRPr sz="2700">
              <a:latin typeface="Lucida Sans Unicode"/>
              <a:cs typeface="Lucida Sans Unicode"/>
            </a:endParaRPr>
          </a:p>
          <a:p>
            <a:pPr marL="1259205" marR="5715" indent="-1247140">
              <a:lnSpc>
                <a:spcPts val="3229"/>
              </a:lnSpc>
              <a:spcBef>
                <a:spcPts val="105"/>
              </a:spcBef>
              <a:tabLst>
                <a:tab pos="4789805" algn="l"/>
              </a:tabLst>
            </a:pP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degree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two,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typically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written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form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.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These</a:t>
            </a:r>
            <a:endParaRPr sz="2700">
              <a:latin typeface="Lucida Sans Unicode"/>
              <a:cs typeface="Lucida Sans Unicode"/>
            </a:endParaRPr>
          </a:p>
          <a:p>
            <a:pPr marL="902969">
              <a:lnSpc>
                <a:spcPts val="3115"/>
              </a:lnSpc>
            </a:pP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functions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create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distinctive</a:t>
            </a:r>
            <a:endParaRPr sz="2700">
              <a:latin typeface="Lucida Sans Unicode"/>
              <a:cs typeface="Lucida Sans Unicode"/>
            </a:endParaRPr>
          </a:p>
          <a:p>
            <a:pPr algn="r" marL="1138555" marR="5080" indent="1966595">
              <a:lnSpc>
                <a:spcPts val="3229"/>
              </a:lnSpc>
              <a:spcBef>
                <a:spcPts val="180"/>
              </a:spcBef>
            </a:pP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called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parabola,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which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open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upwards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or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downwards</a:t>
            </a:r>
            <a:r>
              <a:rPr dirty="0" sz="27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depending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on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endParaRPr sz="2700">
              <a:latin typeface="Lucida Sans Unicode"/>
              <a:cs typeface="Lucida Sans Unicode"/>
            </a:endParaRPr>
          </a:p>
          <a:p>
            <a:pPr algn="r" marR="6985">
              <a:lnSpc>
                <a:spcPts val="3110"/>
              </a:lnSpc>
            </a:pP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coefficient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x².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5657672" y="3650094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6" name="object 1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092751" y="3321647"/>
            <a:ext cx="6372161" cy="63721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288" y="0"/>
            <a:ext cx="18278475" cy="10287000"/>
            <a:chOff x="5288" y="0"/>
            <a:chExt cx="18278475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8" y="5789"/>
              <a:ext cx="18278472" cy="102812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9849866" y="1266202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59243" y="0"/>
              <a:ext cx="6448425" cy="3677285"/>
            </a:xfrm>
            <a:custGeom>
              <a:avLst/>
              <a:gdLst/>
              <a:ahLst/>
              <a:cxn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1205273" y="2895"/>
              <a:ext cx="7077075" cy="10277475"/>
            </a:xfrm>
            <a:custGeom>
              <a:avLst/>
              <a:gdLst/>
              <a:ahLst/>
              <a:cxn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11581" rIns="0" bIns="0" rtlCol="0" vert="horz">
            <a:spAutoFit/>
          </a:bodyPr>
          <a:lstStyle/>
          <a:p>
            <a:pPr marL="1882139">
              <a:lnSpc>
                <a:spcPct val="100000"/>
              </a:lnSpc>
              <a:spcBef>
                <a:spcPts val="100"/>
              </a:spcBef>
            </a:pPr>
            <a:r>
              <a:rPr dirty="0" sz="4800" spc="185"/>
              <a:t>The</a:t>
            </a:r>
            <a:r>
              <a:rPr dirty="0" sz="4800" spc="-5"/>
              <a:t> </a:t>
            </a:r>
            <a:r>
              <a:rPr dirty="0" sz="4800" spc="114"/>
              <a:t>Vertex:</a:t>
            </a:r>
            <a:r>
              <a:rPr dirty="0" sz="4800"/>
              <a:t> </a:t>
            </a:r>
            <a:r>
              <a:rPr dirty="0" sz="4800" spc="235"/>
              <a:t>A</a:t>
            </a:r>
            <a:r>
              <a:rPr dirty="0" sz="4800" spc="-5"/>
              <a:t> </a:t>
            </a:r>
            <a:r>
              <a:rPr dirty="0" sz="4800" spc="125"/>
              <a:t>Key</a:t>
            </a:r>
            <a:r>
              <a:rPr dirty="0" sz="4800" spc="45"/>
              <a:t> </a:t>
            </a:r>
            <a:r>
              <a:rPr dirty="0" sz="4800" spc="120"/>
              <a:t>Point</a:t>
            </a:r>
            <a:endParaRPr sz="4800"/>
          </a:p>
        </p:txBody>
      </p:sp>
      <p:grpSp>
        <p:nvGrpSpPr>
          <p:cNvPr id="8" name="object 8" descr=""/>
          <p:cNvGrpSpPr/>
          <p:nvPr/>
        </p:nvGrpSpPr>
        <p:grpSpPr>
          <a:xfrm>
            <a:off x="12642837" y="3544214"/>
            <a:ext cx="3632200" cy="1942464"/>
            <a:chOff x="12642837" y="3544214"/>
            <a:chExt cx="3632200" cy="1942464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642837" y="3544214"/>
              <a:ext cx="1015758" cy="24362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925423" y="5155717"/>
              <a:ext cx="2349373" cy="330847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1952427" y="3428886"/>
            <a:ext cx="5974715" cy="290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248920" marR="5080" indent="-236854">
              <a:lnSpc>
                <a:spcPct val="100000"/>
              </a:lnSpc>
              <a:spcBef>
                <a:spcPts val="100"/>
              </a:spcBef>
              <a:tabLst>
                <a:tab pos="1780539" algn="l"/>
                <a:tab pos="3967479" algn="l"/>
              </a:tabLst>
            </a:pP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parabola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5">
                <a:solidFill>
                  <a:srgbClr val="FFFFFF"/>
                </a:solidFill>
                <a:latin typeface="Lucida Sans Unicode"/>
                <a:cs typeface="Lucida Sans Unicode"/>
              </a:rPr>
              <a:t>is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90">
                <a:solidFill>
                  <a:srgbClr val="FFFFFF"/>
                </a:solidFill>
                <a:latin typeface="Lucida Sans Unicode"/>
                <a:cs typeface="Lucida Sans Unicode"/>
              </a:rPr>
              <a:t>its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highest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or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lowest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point,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serving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as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crucial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feature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understanding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90">
                <a:solidFill>
                  <a:srgbClr val="FFFFFF"/>
                </a:solidFill>
                <a:latin typeface="Lucida Sans Unicode"/>
                <a:cs typeface="Lucida Sans Unicode"/>
              </a:rPr>
              <a:t>its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shape. </a:t>
            </a:r>
            <a:r>
              <a:rPr dirty="0" sz="2700" spc="-95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vertex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be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found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10">
                <a:solidFill>
                  <a:srgbClr val="FFFFFF"/>
                </a:solidFill>
                <a:latin typeface="Lucida Sans Unicode"/>
                <a:cs typeface="Lucida Sans Unicode"/>
              </a:rPr>
              <a:t>using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formula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	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revealing </a:t>
            </a:r>
            <a:r>
              <a:rPr dirty="0" sz="2700" spc="-95">
                <a:solidFill>
                  <a:srgbClr val="FFFFFF"/>
                </a:solidFill>
                <a:latin typeface="Lucida Sans Unicode"/>
                <a:cs typeface="Lucida Sans Unicode"/>
              </a:rPr>
              <a:t>insights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into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function's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behavior</a:t>
            </a:r>
            <a:endParaRPr sz="2700">
              <a:latin typeface="Lucida Sans Unicode"/>
              <a:cs typeface="Lucida Sans Unicode"/>
            </a:endParaRPr>
          </a:p>
          <a:p>
            <a:pPr algn="r" marR="8255">
              <a:lnSpc>
                <a:spcPts val="3225"/>
              </a:lnSpc>
            </a:pP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2700" spc="-18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symmetry.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956284" y="3164992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289185" y="0"/>
            <a:ext cx="3388360" cy="1694180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3157500"/>
            <a:ext cx="1786889" cy="3476625"/>
            <a:chOff x="0" y="3157500"/>
            <a:chExt cx="1786889" cy="3476625"/>
          </a:xfrm>
        </p:grpSpPr>
        <p:sp>
          <p:nvSpPr>
            <p:cNvPr id="4" name="object 4" descr=""/>
            <p:cNvSpPr/>
            <p:nvPr/>
          </p:nvSpPr>
          <p:spPr>
            <a:xfrm>
              <a:off x="0" y="3695256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3157500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0"/>
            <a:ext cx="8515985" cy="10288270"/>
            <a:chOff x="0" y="0"/>
            <a:chExt cx="8515985" cy="10288270"/>
          </a:xfrm>
        </p:grpSpPr>
        <p:sp>
          <p:nvSpPr>
            <p:cNvPr id="7" name="object 7" descr=""/>
            <p:cNvSpPr/>
            <p:nvPr/>
          </p:nvSpPr>
          <p:spPr>
            <a:xfrm>
              <a:off x="2067496" y="1715008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57"/>
                  </a:lnTo>
                  <a:lnTo>
                    <a:pt x="3224212" y="6448425"/>
                  </a:lnTo>
                  <a:lnTo>
                    <a:pt x="6448425" y="3225457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477497" y="5512498"/>
              <a:ext cx="2990850" cy="2990850"/>
            </a:xfrm>
            <a:custGeom>
              <a:avLst/>
              <a:gdLst/>
              <a:ahLst/>
              <a:cxn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231981"/>
              <a:ext cx="5320614" cy="505578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4753540" cy="4615624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477323" y="997140"/>
            <a:ext cx="7176770" cy="9169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850" spc="200"/>
              <a:t>Roots </a:t>
            </a:r>
            <a:r>
              <a:rPr dirty="0" sz="5850" spc="265"/>
              <a:t>and</a:t>
            </a:r>
            <a:r>
              <a:rPr dirty="0" sz="5850" spc="204"/>
              <a:t> </a:t>
            </a:r>
            <a:r>
              <a:rPr dirty="0" sz="5850" spc="190"/>
              <a:t>Intercepts</a:t>
            </a:r>
            <a:endParaRPr sz="5850"/>
          </a:p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12120" y="2969729"/>
            <a:ext cx="807847" cy="243611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135065" y="4162120"/>
            <a:ext cx="2847129" cy="358635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175107" y="4131983"/>
            <a:ext cx="3237611" cy="360984"/>
          </a:xfrm>
          <a:prstGeom prst="rect">
            <a:avLst/>
          </a:prstGeom>
        </p:spPr>
      </p:pic>
      <p:sp>
        <p:nvSpPr>
          <p:cNvPr id="15" name="object 15" descr=""/>
          <p:cNvSpPr/>
          <p:nvPr/>
        </p:nvSpPr>
        <p:spPr>
          <a:xfrm>
            <a:off x="9518828" y="4595279"/>
            <a:ext cx="356235" cy="266065"/>
          </a:xfrm>
          <a:custGeom>
            <a:avLst/>
            <a:gdLst/>
            <a:ahLst/>
            <a:cxnLst/>
            <a:rect l="l" t="t" r="r" b="b"/>
            <a:pathLst>
              <a:path w="356234" h="266064">
                <a:moveTo>
                  <a:pt x="174637" y="222859"/>
                </a:moveTo>
                <a:lnTo>
                  <a:pt x="46774" y="228650"/>
                </a:lnTo>
                <a:lnTo>
                  <a:pt x="100723" y="180746"/>
                </a:lnTo>
                <a:lnTo>
                  <a:pt x="109816" y="171640"/>
                </a:lnTo>
                <a:lnTo>
                  <a:pt x="140550" y="137033"/>
                </a:lnTo>
                <a:lnTo>
                  <a:pt x="159918" y="101815"/>
                </a:lnTo>
                <a:lnTo>
                  <a:pt x="164503" y="73748"/>
                </a:lnTo>
                <a:lnTo>
                  <a:pt x="164592" y="72085"/>
                </a:lnTo>
                <a:lnTo>
                  <a:pt x="163957" y="61404"/>
                </a:lnTo>
                <a:lnTo>
                  <a:pt x="162229" y="52247"/>
                </a:lnTo>
                <a:lnTo>
                  <a:pt x="162102" y="51574"/>
                </a:lnTo>
                <a:lnTo>
                  <a:pt x="162077" y="51435"/>
                </a:lnTo>
                <a:lnTo>
                  <a:pt x="158940" y="42189"/>
                </a:lnTo>
                <a:lnTo>
                  <a:pt x="156870" y="38176"/>
                </a:lnTo>
                <a:lnTo>
                  <a:pt x="154546" y="33655"/>
                </a:lnTo>
                <a:lnTo>
                  <a:pt x="116992" y="4914"/>
                </a:lnTo>
                <a:lnTo>
                  <a:pt x="84137" y="0"/>
                </a:lnTo>
                <a:lnTo>
                  <a:pt x="76288" y="254"/>
                </a:lnTo>
                <a:lnTo>
                  <a:pt x="34226" y="11442"/>
                </a:lnTo>
                <a:lnTo>
                  <a:pt x="431" y="34404"/>
                </a:lnTo>
                <a:lnTo>
                  <a:pt x="24028" y="64135"/>
                </a:lnTo>
                <a:lnTo>
                  <a:pt x="33159" y="57277"/>
                </a:lnTo>
                <a:lnTo>
                  <a:pt x="41465" y="51574"/>
                </a:lnTo>
                <a:lnTo>
                  <a:pt x="84137" y="38176"/>
                </a:lnTo>
                <a:lnTo>
                  <a:pt x="92379" y="38747"/>
                </a:lnTo>
                <a:lnTo>
                  <a:pt x="121094" y="65506"/>
                </a:lnTo>
                <a:lnTo>
                  <a:pt x="121729" y="73748"/>
                </a:lnTo>
                <a:lnTo>
                  <a:pt x="121348" y="81191"/>
                </a:lnTo>
                <a:lnTo>
                  <a:pt x="103339" y="121602"/>
                </a:lnTo>
                <a:lnTo>
                  <a:pt x="76225" y="151803"/>
                </a:lnTo>
                <a:lnTo>
                  <a:pt x="0" y="229209"/>
                </a:lnTo>
                <a:lnTo>
                  <a:pt x="0" y="262534"/>
                </a:lnTo>
                <a:lnTo>
                  <a:pt x="174637" y="262534"/>
                </a:lnTo>
                <a:lnTo>
                  <a:pt x="174637" y="228650"/>
                </a:lnTo>
                <a:lnTo>
                  <a:pt x="174637" y="222859"/>
                </a:lnTo>
                <a:close/>
              </a:path>
              <a:path w="356234" h="266064">
                <a:moveTo>
                  <a:pt x="355968" y="130683"/>
                </a:moveTo>
                <a:lnTo>
                  <a:pt x="355015" y="116814"/>
                </a:lnTo>
                <a:lnTo>
                  <a:pt x="354901" y="115112"/>
                </a:lnTo>
                <a:lnTo>
                  <a:pt x="354825" y="114147"/>
                </a:lnTo>
                <a:lnTo>
                  <a:pt x="351434" y="99936"/>
                </a:lnTo>
                <a:lnTo>
                  <a:pt x="350850" y="98704"/>
                </a:lnTo>
                <a:lnTo>
                  <a:pt x="350735" y="98450"/>
                </a:lnTo>
                <a:lnTo>
                  <a:pt x="315417" y="65976"/>
                </a:lnTo>
                <a:lnTo>
                  <a:pt x="284226" y="61785"/>
                </a:lnTo>
                <a:lnTo>
                  <a:pt x="274955" y="62090"/>
                </a:lnTo>
                <a:lnTo>
                  <a:pt x="231216" y="72504"/>
                </a:lnTo>
                <a:lnTo>
                  <a:pt x="212890" y="80962"/>
                </a:lnTo>
                <a:lnTo>
                  <a:pt x="226707" y="115112"/>
                </a:lnTo>
                <a:lnTo>
                  <a:pt x="235419" y="111023"/>
                </a:lnTo>
                <a:lnTo>
                  <a:pt x="243382" y="107530"/>
                </a:lnTo>
                <a:lnTo>
                  <a:pt x="282714" y="98450"/>
                </a:lnTo>
                <a:lnTo>
                  <a:pt x="293204" y="98450"/>
                </a:lnTo>
                <a:lnTo>
                  <a:pt x="314617" y="134200"/>
                </a:lnTo>
                <a:lnTo>
                  <a:pt x="314617" y="138633"/>
                </a:lnTo>
                <a:lnTo>
                  <a:pt x="314274" y="138658"/>
                </a:lnTo>
                <a:lnTo>
                  <a:pt x="314274" y="172453"/>
                </a:lnTo>
                <a:lnTo>
                  <a:pt x="314210" y="182753"/>
                </a:lnTo>
                <a:lnTo>
                  <a:pt x="313474" y="192519"/>
                </a:lnTo>
                <a:lnTo>
                  <a:pt x="313436" y="193090"/>
                </a:lnTo>
                <a:lnTo>
                  <a:pt x="285445" y="226148"/>
                </a:lnTo>
                <a:lnTo>
                  <a:pt x="265798" y="229057"/>
                </a:lnTo>
                <a:lnTo>
                  <a:pt x="256984" y="229057"/>
                </a:lnTo>
                <a:lnTo>
                  <a:pt x="250151" y="227152"/>
                </a:lnTo>
                <a:lnTo>
                  <a:pt x="240499" y="219557"/>
                </a:lnTo>
                <a:lnTo>
                  <a:pt x="238099" y="213563"/>
                </a:lnTo>
                <a:lnTo>
                  <a:pt x="238125" y="205016"/>
                </a:lnTo>
                <a:lnTo>
                  <a:pt x="266573" y="176288"/>
                </a:lnTo>
                <a:lnTo>
                  <a:pt x="314274" y="172453"/>
                </a:lnTo>
                <a:lnTo>
                  <a:pt x="314274" y="138658"/>
                </a:lnTo>
                <a:lnTo>
                  <a:pt x="267957" y="141287"/>
                </a:lnTo>
                <a:lnTo>
                  <a:pt x="219087" y="157467"/>
                </a:lnTo>
                <a:lnTo>
                  <a:pt x="196405" y="190347"/>
                </a:lnTo>
                <a:lnTo>
                  <a:pt x="194894" y="205016"/>
                </a:lnTo>
                <a:lnTo>
                  <a:pt x="195351" y="213563"/>
                </a:lnTo>
                <a:lnTo>
                  <a:pt x="213563" y="250901"/>
                </a:lnTo>
                <a:lnTo>
                  <a:pt x="250710" y="265480"/>
                </a:lnTo>
                <a:lnTo>
                  <a:pt x="259613" y="265887"/>
                </a:lnTo>
                <a:lnTo>
                  <a:pt x="267804" y="265658"/>
                </a:lnTo>
                <a:lnTo>
                  <a:pt x="315353" y="246557"/>
                </a:lnTo>
                <a:lnTo>
                  <a:pt x="322008" y="234391"/>
                </a:lnTo>
                <a:lnTo>
                  <a:pt x="322122" y="239014"/>
                </a:lnTo>
                <a:lnTo>
                  <a:pt x="322173" y="241084"/>
                </a:lnTo>
                <a:lnTo>
                  <a:pt x="322287" y="245402"/>
                </a:lnTo>
                <a:lnTo>
                  <a:pt x="322313" y="246557"/>
                </a:lnTo>
                <a:lnTo>
                  <a:pt x="322427" y="250901"/>
                </a:lnTo>
                <a:lnTo>
                  <a:pt x="322541" y="255536"/>
                </a:lnTo>
                <a:lnTo>
                  <a:pt x="322643" y="259270"/>
                </a:lnTo>
                <a:lnTo>
                  <a:pt x="322732" y="262534"/>
                </a:lnTo>
                <a:lnTo>
                  <a:pt x="355968" y="262534"/>
                </a:lnTo>
                <a:lnTo>
                  <a:pt x="355968" y="234391"/>
                </a:lnTo>
                <a:lnTo>
                  <a:pt x="355968" y="229057"/>
                </a:lnTo>
                <a:lnTo>
                  <a:pt x="355968" y="172453"/>
                </a:lnTo>
                <a:lnTo>
                  <a:pt x="355968" y="1306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9489223" y="2854388"/>
            <a:ext cx="6891655" cy="24942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3229"/>
              </a:lnSpc>
              <a:spcBef>
                <a:spcPts val="215"/>
              </a:spcBef>
              <a:tabLst>
                <a:tab pos="1620520" algn="l"/>
                <a:tab pos="3506470" algn="l"/>
              </a:tabLst>
            </a:pP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quadratic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function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5">
                <a:solidFill>
                  <a:srgbClr val="FFFFFF"/>
                </a:solidFill>
                <a:latin typeface="Lucida Sans Unicode"/>
                <a:cs typeface="Lucida Sans Unicode"/>
              </a:rPr>
              <a:t>x-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values</a:t>
            </a:r>
            <a:r>
              <a:rPr dirty="0" sz="27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where</a:t>
            </a:r>
            <a:r>
              <a:rPr dirty="0" sz="27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graph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intersects</a:t>
            </a:r>
            <a:r>
              <a:rPr dirty="0" sz="27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5">
                <a:solidFill>
                  <a:srgbClr val="FFFFFF"/>
                </a:solidFill>
                <a:latin typeface="Lucida Sans Unicode"/>
                <a:cs typeface="Lucida Sans Unicode"/>
              </a:rPr>
              <a:t>x- </a:t>
            </a:r>
            <a:r>
              <a:rPr dirty="0" sz="2700" spc="-125">
                <a:solidFill>
                  <a:srgbClr val="FFFFFF"/>
                </a:solidFill>
                <a:latin typeface="Lucida Sans Unicode"/>
                <a:cs typeface="Lucida Sans Unicode"/>
              </a:rPr>
              <a:t>axis.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95">
                <a:solidFill>
                  <a:srgbClr val="FFFFFF"/>
                </a:solidFill>
                <a:latin typeface="Lucida Sans Unicode"/>
                <a:cs typeface="Lucida Sans Unicode"/>
              </a:rPr>
              <a:t>Finding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these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roots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be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done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using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	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:</a:t>
            </a:r>
            <a:endParaRPr sz="2700">
              <a:latin typeface="Lucida Sans Unicode"/>
              <a:cs typeface="Lucida Sans Unicode"/>
            </a:endParaRPr>
          </a:p>
          <a:p>
            <a:pPr marL="12700" marR="623570" indent="386080">
              <a:lnSpc>
                <a:spcPts val="3229"/>
              </a:lnSpc>
              <a:spcBef>
                <a:spcPts val="45"/>
              </a:spcBef>
            </a:pP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.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These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points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essential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for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understanding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function's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solutions.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9494926" y="2571013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288" y="0"/>
            <a:ext cx="18278475" cy="10287000"/>
            <a:chOff x="5288" y="0"/>
            <a:chExt cx="18278475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8" y="5789"/>
              <a:ext cx="18278472" cy="102812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9849866" y="1266202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59243" y="0"/>
              <a:ext cx="6448425" cy="3677285"/>
            </a:xfrm>
            <a:custGeom>
              <a:avLst/>
              <a:gdLst/>
              <a:ahLst/>
              <a:cxn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1205273" y="2895"/>
              <a:ext cx="7077075" cy="10277475"/>
            </a:xfrm>
            <a:custGeom>
              <a:avLst/>
              <a:gdLst/>
              <a:ahLst/>
              <a:cxn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24281" rIns="0" bIns="0" rtlCol="0" vert="horz">
            <a:spAutoFit/>
          </a:bodyPr>
          <a:lstStyle/>
          <a:p>
            <a:pPr marL="1912620">
              <a:lnSpc>
                <a:spcPct val="100000"/>
              </a:lnSpc>
              <a:spcBef>
                <a:spcPts val="125"/>
              </a:spcBef>
            </a:pPr>
            <a:r>
              <a:rPr dirty="0" spc="180"/>
              <a:t>Applications</a:t>
            </a:r>
            <a:r>
              <a:rPr dirty="0" spc="175"/>
              <a:t> in</a:t>
            </a:r>
            <a:r>
              <a:rPr dirty="0" spc="180"/>
              <a:t> </a:t>
            </a:r>
            <a:r>
              <a:rPr dirty="0" spc="105"/>
              <a:t>Real</a:t>
            </a:r>
            <a:r>
              <a:rPr dirty="0" spc="180"/>
              <a:t> </a:t>
            </a:r>
            <a:r>
              <a:rPr dirty="0" spc="130"/>
              <a:t>Life</a:t>
            </a:r>
          </a:p>
        </p:txBody>
      </p:sp>
      <p:grpSp>
        <p:nvGrpSpPr>
          <p:cNvPr id="8" name="object 8" descr=""/>
          <p:cNvGrpSpPr/>
          <p:nvPr/>
        </p:nvGrpSpPr>
        <p:grpSpPr>
          <a:xfrm>
            <a:off x="12621501" y="3919308"/>
            <a:ext cx="5286375" cy="2005330"/>
            <a:chOff x="12621501" y="3919308"/>
            <a:chExt cx="5286375" cy="200533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68572" y="3919308"/>
              <a:ext cx="1139063" cy="35730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621501" y="5575503"/>
              <a:ext cx="1882406" cy="348767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076301" y="4746828"/>
              <a:ext cx="1691132" cy="269735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12116739" y="3428886"/>
            <a:ext cx="5810250" cy="3313429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8255" indent="708025">
              <a:lnSpc>
                <a:spcPts val="3229"/>
              </a:lnSpc>
              <a:spcBef>
                <a:spcPts val="215"/>
              </a:spcBef>
            </a:pP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Quadratic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functions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not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just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theoretical!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90">
                <a:solidFill>
                  <a:srgbClr val="FFFFFF"/>
                </a:solidFill>
                <a:latin typeface="Lucida Sans Unicode"/>
                <a:cs typeface="Lucida Sans Unicode"/>
              </a:rPr>
              <a:t>They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used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endParaRPr sz="2700">
              <a:latin typeface="Lucida Sans Unicode"/>
              <a:cs typeface="Lucida Sans Unicode"/>
            </a:endParaRPr>
          </a:p>
          <a:p>
            <a:pPr algn="r" marR="8890">
              <a:lnSpc>
                <a:spcPts val="3105"/>
              </a:lnSpc>
            </a:pP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model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projectile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motion,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endParaRPr sz="2700">
              <a:latin typeface="Lucida Sans Unicode"/>
              <a:cs typeface="Lucida Sans Unicode"/>
            </a:endParaRPr>
          </a:p>
          <a:p>
            <a:pPr algn="r" marR="8890">
              <a:lnSpc>
                <a:spcPts val="3229"/>
              </a:lnSpc>
            </a:pP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determine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profit</a:t>
            </a:r>
            <a:endParaRPr sz="2700">
              <a:latin typeface="Lucida Sans Unicode"/>
              <a:cs typeface="Lucida Sans Unicode"/>
            </a:endParaRPr>
          </a:p>
          <a:p>
            <a:pPr algn="r" marL="2468880" marR="8255" indent="-862330">
              <a:lnSpc>
                <a:spcPts val="3229"/>
              </a:lnSpc>
              <a:spcBef>
                <a:spcPts val="175"/>
              </a:spcBef>
            </a:pPr>
            <a:r>
              <a:rPr dirty="0" sz="2700" spc="-100">
                <a:solidFill>
                  <a:srgbClr val="FFFFFF"/>
                </a:solidFill>
                <a:latin typeface="Lucida Sans Unicode"/>
                <a:cs typeface="Lucida Sans Unicode"/>
              </a:rPr>
              <a:t>maximization,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even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in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for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0">
                <a:solidFill>
                  <a:srgbClr val="FFFFFF"/>
                </a:solidFill>
                <a:latin typeface="Lucida Sans Unicode"/>
                <a:cs typeface="Lucida Sans Unicode"/>
              </a:rPr>
              <a:t>designing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arches.</a:t>
            </a:r>
            <a:endParaRPr sz="2700">
              <a:latin typeface="Lucida Sans Unicode"/>
              <a:cs typeface="Lucida Sans Unicode"/>
            </a:endParaRPr>
          </a:p>
          <a:p>
            <a:pPr algn="r" marR="5080">
              <a:lnSpc>
                <a:spcPts val="3105"/>
              </a:lnSpc>
            </a:pP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Their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applications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as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diverse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as</a:t>
            </a:r>
            <a:endParaRPr sz="2700">
              <a:latin typeface="Lucida Sans Unicode"/>
              <a:cs typeface="Lucida Sans Unicode"/>
            </a:endParaRPr>
          </a:p>
          <a:p>
            <a:pPr algn="r" marR="9525">
              <a:lnSpc>
                <a:spcPts val="3229"/>
              </a:lnSpc>
            </a:pP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they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fascinating!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13956284" y="3164992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667504" y="0"/>
            <a:ext cx="7620634" cy="5420995"/>
            <a:chOff x="10667504" y="0"/>
            <a:chExt cx="7620634" cy="5420995"/>
          </a:xfrm>
        </p:grpSpPr>
        <p:sp>
          <p:nvSpPr>
            <p:cNvPr id="3" name="object 3" descr=""/>
            <p:cNvSpPr/>
            <p:nvPr/>
          </p:nvSpPr>
          <p:spPr>
            <a:xfrm>
              <a:off x="11205248" y="12"/>
              <a:ext cx="7082790" cy="5093970"/>
            </a:xfrm>
            <a:custGeom>
              <a:avLst/>
              <a:gdLst/>
              <a:ahLst/>
              <a:cxnLst/>
              <a:rect l="l" t="t" r="r" b="b"/>
              <a:pathLst>
                <a:path w="7082790" h="5093970">
                  <a:moveTo>
                    <a:pt x="2938869" y="3168294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07"/>
                  </a:lnTo>
                  <a:lnTo>
                    <a:pt x="2938869" y="3168294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667504" y="1429994"/>
              <a:ext cx="2371090" cy="2371725"/>
            </a:xfrm>
            <a:custGeom>
              <a:avLst/>
              <a:gdLst/>
              <a:ahLst/>
              <a:cxn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15"/>
                  </a:lnTo>
                  <a:lnTo>
                    <a:pt x="2371077" y="630301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535017" y="3474668"/>
              <a:ext cx="1753235" cy="1946275"/>
            </a:xfrm>
            <a:custGeom>
              <a:avLst/>
              <a:gdLst/>
              <a:ahLst/>
              <a:cxn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4062768"/>
            <a:ext cx="5570855" cy="6225540"/>
            <a:chOff x="0" y="4062768"/>
            <a:chExt cx="5570855" cy="6225540"/>
          </a:xfrm>
        </p:grpSpPr>
        <p:sp>
          <p:nvSpPr>
            <p:cNvPr id="7" name="object 7" descr=""/>
            <p:cNvSpPr/>
            <p:nvPr/>
          </p:nvSpPr>
          <p:spPr>
            <a:xfrm>
              <a:off x="0" y="6801866"/>
              <a:ext cx="4617085" cy="3486150"/>
            </a:xfrm>
            <a:custGeom>
              <a:avLst/>
              <a:gdLst/>
              <a:ahLst/>
              <a:cxn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4062768"/>
              <a:ext cx="1925955" cy="3851910"/>
            </a:xfrm>
            <a:custGeom>
              <a:avLst/>
              <a:gdLst/>
              <a:ahLst/>
              <a:cxn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94785" y="5231942"/>
              <a:ext cx="1576031" cy="348424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41188" y="2143023"/>
            <a:ext cx="8479790" cy="10541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750" spc="305"/>
              <a:t>Graphing</a:t>
            </a:r>
            <a:r>
              <a:rPr dirty="0" sz="6750" spc="60"/>
              <a:t> </a:t>
            </a:r>
            <a:r>
              <a:rPr dirty="0" sz="6750" spc="225"/>
              <a:t>Techniques</a:t>
            </a:r>
            <a:endParaRPr sz="6750"/>
          </a:p>
        </p:txBody>
      </p:sp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25644" y="4848479"/>
            <a:ext cx="1015809" cy="243624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20765" y="4812157"/>
            <a:ext cx="2718244" cy="359130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3788016" y="3914000"/>
            <a:ext cx="5838190" cy="3313429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r" marL="12700" marR="5080" indent="1018540">
              <a:lnSpc>
                <a:spcPts val="3229"/>
              </a:lnSpc>
              <a:spcBef>
                <a:spcPts val="215"/>
              </a:spcBef>
            </a:pP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Graphing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quadratic</a:t>
            </a:r>
            <a:r>
              <a:rPr dirty="0" sz="27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function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involves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identifying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key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features: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endParaRPr sz="2700">
              <a:latin typeface="Lucida Sans Unicode"/>
              <a:cs typeface="Lucida Sans Unicode"/>
            </a:endParaRPr>
          </a:p>
          <a:p>
            <a:pPr algn="r" marR="7620">
              <a:lnSpc>
                <a:spcPts val="3105"/>
              </a:lnSpc>
              <a:tabLst>
                <a:tab pos="2894330" algn="l"/>
              </a:tabLst>
            </a:pP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endParaRPr sz="2700">
              <a:latin typeface="Lucida Sans Unicode"/>
              <a:cs typeface="Lucida Sans Unicode"/>
            </a:endParaRPr>
          </a:p>
          <a:p>
            <a:pPr algn="r" marR="5080">
              <a:lnSpc>
                <a:spcPts val="3229"/>
              </a:lnSpc>
            </a:pP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.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Lucida Sans Unicode"/>
                <a:cs typeface="Lucida Sans Unicode"/>
              </a:rPr>
              <a:t>By</a:t>
            </a:r>
            <a:r>
              <a:rPr dirty="0" sz="27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5">
                <a:solidFill>
                  <a:srgbClr val="FFFFFF"/>
                </a:solidFill>
                <a:latin typeface="Lucida Sans Unicode"/>
                <a:cs typeface="Lucida Sans Unicode"/>
              </a:rPr>
              <a:t>plotting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these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points,</a:t>
            </a:r>
            <a:endParaRPr sz="2700">
              <a:latin typeface="Lucida Sans Unicode"/>
              <a:cs typeface="Lucida Sans Unicode"/>
            </a:endParaRPr>
          </a:p>
          <a:p>
            <a:pPr algn="r" marL="815340" marR="5080" indent="1284605">
              <a:lnSpc>
                <a:spcPts val="3229"/>
              </a:lnSpc>
              <a:spcBef>
                <a:spcPts val="175"/>
              </a:spcBef>
            </a:pP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we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create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precise </a:t>
            </a: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representation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parabola, </a:t>
            </a:r>
            <a:r>
              <a:rPr dirty="0" sz="2700" spc="-105">
                <a:solidFill>
                  <a:srgbClr val="FFFFFF"/>
                </a:solidFill>
                <a:latin typeface="Lucida Sans Unicode"/>
                <a:cs typeface="Lucida Sans Unicode"/>
              </a:rPr>
              <a:t>making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it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easier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analyze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its</a:t>
            </a:r>
            <a:endParaRPr sz="2700">
              <a:latin typeface="Lucida Sans Unicode"/>
              <a:cs typeface="Lucida Sans Unicode"/>
            </a:endParaRPr>
          </a:p>
          <a:p>
            <a:pPr algn="r" marR="5080">
              <a:lnSpc>
                <a:spcPts val="3110"/>
              </a:lnSpc>
            </a:pP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properties</a:t>
            </a:r>
            <a:r>
              <a:rPr dirty="0" sz="27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visually.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57672" y="3650094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5" name="object 1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092751" y="3321647"/>
            <a:ext cx="6372161" cy="637213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289185" y="0"/>
            <a:ext cx="3388360" cy="1694180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3157500"/>
            <a:ext cx="1786889" cy="3476625"/>
            <a:chOff x="0" y="3157500"/>
            <a:chExt cx="1786889" cy="3476625"/>
          </a:xfrm>
        </p:grpSpPr>
        <p:sp>
          <p:nvSpPr>
            <p:cNvPr id="4" name="object 4" descr=""/>
            <p:cNvSpPr/>
            <p:nvPr/>
          </p:nvSpPr>
          <p:spPr>
            <a:xfrm>
              <a:off x="0" y="3695256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3157500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0"/>
            <a:ext cx="8515985" cy="10288270"/>
            <a:chOff x="0" y="0"/>
            <a:chExt cx="8515985" cy="10288270"/>
          </a:xfrm>
        </p:grpSpPr>
        <p:sp>
          <p:nvSpPr>
            <p:cNvPr id="7" name="object 7" descr=""/>
            <p:cNvSpPr/>
            <p:nvPr/>
          </p:nvSpPr>
          <p:spPr>
            <a:xfrm>
              <a:off x="2067496" y="1714995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477497" y="5512498"/>
              <a:ext cx="2990850" cy="2990850"/>
            </a:xfrm>
            <a:custGeom>
              <a:avLst/>
              <a:gdLst/>
              <a:ahLst/>
              <a:cxn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231981"/>
              <a:ext cx="5320614" cy="505578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4753540" cy="4615624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477323" y="1035240"/>
            <a:ext cx="5053965" cy="1261745"/>
          </a:xfrm>
          <a:prstGeom prst="rect"/>
        </p:spPr>
        <p:txBody>
          <a:bodyPr wrap="square" lIns="0" tIns="124460" rIns="0" bIns="0" rtlCol="0" vert="horz">
            <a:spAutoFit/>
          </a:bodyPr>
          <a:lstStyle/>
          <a:p>
            <a:pPr marL="12700" marR="5080">
              <a:lnSpc>
                <a:spcPts val="4430"/>
              </a:lnSpc>
              <a:spcBef>
                <a:spcPts val="980"/>
              </a:spcBef>
            </a:pPr>
            <a:r>
              <a:rPr dirty="0" sz="4400" spc="160"/>
              <a:t>Transformations</a:t>
            </a:r>
            <a:r>
              <a:rPr dirty="0" sz="4400" spc="220"/>
              <a:t> </a:t>
            </a:r>
            <a:r>
              <a:rPr dirty="0" sz="4400" spc="240"/>
              <a:t>of </a:t>
            </a:r>
            <a:r>
              <a:rPr dirty="0" sz="4400" spc="105"/>
              <a:t>Parabolas</a:t>
            </a:r>
            <a:endParaRPr sz="4400"/>
          </a:p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964414" y="3344811"/>
            <a:ext cx="1588262" cy="357136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82160" y="3344811"/>
            <a:ext cx="1885911" cy="278104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531223" y="3752545"/>
            <a:ext cx="1649704" cy="279946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9489223" y="2854388"/>
            <a:ext cx="6579870" cy="290385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154940">
              <a:lnSpc>
                <a:spcPts val="3229"/>
              </a:lnSpc>
              <a:spcBef>
                <a:spcPts val="215"/>
              </a:spcBef>
              <a:tabLst>
                <a:tab pos="3279775" algn="l"/>
                <a:tab pos="5055870" algn="l"/>
              </a:tabLst>
            </a:pP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Quadratic</a:t>
            </a:r>
            <a:r>
              <a:rPr dirty="0" sz="27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functions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be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transformed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through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endParaRPr sz="2700">
              <a:latin typeface="Lucida Sans Unicode"/>
              <a:cs typeface="Lucida Sans Unicode"/>
            </a:endParaRPr>
          </a:p>
          <a:p>
            <a:pPr marL="1692910">
              <a:lnSpc>
                <a:spcPts val="3105"/>
              </a:lnSpc>
            </a:pP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.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Understanding</a:t>
            </a:r>
            <a:r>
              <a:rPr dirty="0" sz="27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these</a:t>
            </a:r>
            <a:endParaRPr sz="2700">
              <a:latin typeface="Lucida Sans Unicode"/>
              <a:cs typeface="Lucida Sans Unicode"/>
            </a:endParaRPr>
          </a:p>
          <a:p>
            <a:pPr marL="12700">
              <a:lnSpc>
                <a:spcPts val="3229"/>
              </a:lnSpc>
            </a:pP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transformations</a:t>
            </a:r>
            <a:r>
              <a:rPr dirty="0" sz="2700" spc="-12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helps</a:t>
            </a:r>
            <a:r>
              <a:rPr dirty="0" sz="2700" spc="-12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us</a:t>
            </a:r>
            <a:r>
              <a:rPr dirty="0" sz="2700" spc="-114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predict</a:t>
            </a:r>
            <a:r>
              <a:rPr dirty="0" sz="2700" spc="-12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how</a:t>
            </a:r>
            <a:endParaRPr sz="2700">
              <a:latin typeface="Lucida Sans Unicode"/>
              <a:cs typeface="Lucida Sans Unicode"/>
            </a:endParaRPr>
          </a:p>
          <a:p>
            <a:pPr marL="12700" marR="5080">
              <a:lnSpc>
                <a:spcPts val="3229"/>
              </a:lnSpc>
              <a:spcBef>
                <a:spcPts val="160"/>
              </a:spcBef>
            </a:pP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changes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equation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affect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graph,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allowing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for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creative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manipulation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of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parabolic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shapes.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9494926" y="2571013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371782" y="0"/>
            <a:ext cx="3477260" cy="1929764"/>
            <a:chOff x="11371782" y="0"/>
            <a:chExt cx="3477260" cy="1929764"/>
          </a:xfrm>
        </p:grpSpPr>
        <p:sp>
          <p:nvSpPr>
            <p:cNvPr id="3" name="object 3" descr=""/>
            <p:cNvSpPr/>
            <p:nvPr/>
          </p:nvSpPr>
          <p:spPr>
            <a:xfrm>
              <a:off x="11907024" y="0"/>
              <a:ext cx="2941955" cy="1929764"/>
            </a:xfrm>
            <a:custGeom>
              <a:avLst/>
              <a:gdLst/>
              <a:ahLst/>
              <a:cxn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1371782" y="0"/>
              <a:ext cx="1454785" cy="824230"/>
            </a:xfrm>
            <a:custGeom>
              <a:avLst/>
              <a:gdLst/>
              <a:ahLst/>
              <a:cxn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0" y="0"/>
            <a:ext cx="6746875" cy="7459345"/>
            <a:chOff x="0" y="0"/>
            <a:chExt cx="6746875" cy="7459345"/>
          </a:xfrm>
        </p:grpSpPr>
        <p:sp>
          <p:nvSpPr>
            <p:cNvPr id="6" name="object 6" descr=""/>
            <p:cNvSpPr/>
            <p:nvPr/>
          </p:nvSpPr>
          <p:spPr>
            <a:xfrm>
              <a:off x="5334279" y="0"/>
              <a:ext cx="1412240" cy="1219200"/>
            </a:xfrm>
            <a:custGeom>
              <a:avLst/>
              <a:gdLst/>
              <a:ahLst/>
              <a:cxn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881782" y="605561"/>
              <a:ext cx="3476625" cy="3476625"/>
            </a:xfrm>
            <a:custGeom>
              <a:avLst/>
              <a:gdLst/>
              <a:ahLst/>
              <a:cxn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1010552"/>
              <a:ext cx="4470400" cy="6448425"/>
            </a:xfrm>
            <a:custGeom>
              <a:avLst/>
              <a:gdLst/>
              <a:ahLst/>
              <a:cxn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3284325" y="0"/>
            <a:ext cx="5003800" cy="5329555"/>
          </a:xfrm>
          <a:custGeom>
            <a:avLst/>
            <a:gdLst/>
            <a:ahLst/>
            <a:cxn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66175" y="0"/>
            <a:ext cx="4335145" cy="2166620"/>
          </a:xfrm>
          <a:custGeom>
            <a:avLst/>
            <a:gdLst/>
            <a:ahLst/>
            <a:cxn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4538307" y="4545520"/>
            <a:ext cx="579120" cy="318135"/>
          </a:xfrm>
          <a:custGeom>
            <a:avLst/>
            <a:gdLst/>
            <a:ahLst/>
            <a:cxnLst/>
            <a:rect l="l" t="t" r="r" b="b"/>
            <a:pathLst>
              <a:path w="579120" h="318135">
                <a:moveTo>
                  <a:pt x="203460" y="99466"/>
                </a:moveTo>
                <a:lnTo>
                  <a:pt x="114655" y="99466"/>
                </a:lnTo>
                <a:lnTo>
                  <a:pt x="124302" y="100080"/>
                </a:lnTo>
                <a:lnTo>
                  <a:pt x="132689" y="101923"/>
                </a:lnTo>
                <a:lnTo>
                  <a:pt x="155634" y="133713"/>
                </a:lnTo>
                <a:lnTo>
                  <a:pt x="156298" y="146138"/>
                </a:lnTo>
                <a:lnTo>
                  <a:pt x="156298" y="151930"/>
                </a:lnTo>
                <a:lnTo>
                  <a:pt x="123939" y="153238"/>
                </a:lnTo>
                <a:lnTo>
                  <a:pt x="95378" y="155393"/>
                </a:lnTo>
                <a:lnTo>
                  <a:pt x="49201" y="167032"/>
                </a:lnTo>
                <a:lnTo>
                  <a:pt x="7896" y="202693"/>
                </a:lnTo>
                <a:lnTo>
                  <a:pt x="0" y="238594"/>
                </a:lnTo>
                <a:lnTo>
                  <a:pt x="612" y="249745"/>
                </a:lnTo>
                <a:lnTo>
                  <a:pt x="697" y="251289"/>
                </a:lnTo>
                <a:lnTo>
                  <a:pt x="2720" y="262534"/>
                </a:lnTo>
                <a:lnTo>
                  <a:pt x="2789" y="262915"/>
                </a:lnTo>
                <a:lnTo>
                  <a:pt x="24372" y="298491"/>
                </a:lnTo>
                <a:lnTo>
                  <a:pt x="61834" y="315898"/>
                </a:lnTo>
                <a:lnTo>
                  <a:pt x="84493" y="318058"/>
                </a:lnTo>
                <a:lnTo>
                  <a:pt x="95186" y="317751"/>
                </a:lnTo>
                <a:lnTo>
                  <a:pt x="137414" y="306941"/>
                </a:lnTo>
                <a:lnTo>
                  <a:pt x="165950" y="276948"/>
                </a:lnTo>
                <a:lnTo>
                  <a:pt x="210286" y="276948"/>
                </a:lnTo>
                <a:lnTo>
                  <a:pt x="210286" y="269963"/>
                </a:lnTo>
                <a:lnTo>
                  <a:pt x="92570" y="269963"/>
                </a:lnTo>
                <a:lnTo>
                  <a:pt x="84424" y="269499"/>
                </a:lnTo>
                <a:lnTo>
                  <a:pt x="56400" y="249745"/>
                </a:lnTo>
                <a:lnTo>
                  <a:pt x="56448" y="238594"/>
                </a:lnTo>
                <a:lnTo>
                  <a:pt x="80912" y="204738"/>
                </a:lnTo>
                <a:lnTo>
                  <a:pt x="128968" y="197167"/>
                </a:lnTo>
                <a:lnTo>
                  <a:pt x="155854" y="196088"/>
                </a:lnTo>
                <a:lnTo>
                  <a:pt x="210286" y="196088"/>
                </a:lnTo>
                <a:lnTo>
                  <a:pt x="210286" y="141541"/>
                </a:lnTo>
                <a:lnTo>
                  <a:pt x="208897" y="121221"/>
                </a:lnTo>
                <a:lnTo>
                  <a:pt x="208810" y="119948"/>
                </a:lnTo>
                <a:lnTo>
                  <a:pt x="204609" y="102354"/>
                </a:lnTo>
                <a:lnTo>
                  <a:pt x="204507" y="101923"/>
                </a:lnTo>
                <a:lnTo>
                  <a:pt x="204382" y="101403"/>
                </a:lnTo>
                <a:lnTo>
                  <a:pt x="203460" y="99466"/>
                </a:lnTo>
                <a:close/>
              </a:path>
              <a:path w="579120" h="318135">
                <a:moveTo>
                  <a:pt x="210286" y="276948"/>
                </a:moveTo>
                <a:lnTo>
                  <a:pt x="165950" y="276948"/>
                </a:lnTo>
                <a:lnTo>
                  <a:pt x="166255" y="288853"/>
                </a:lnTo>
                <a:lnTo>
                  <a:pt x="166318" y="291302"/>
                </a:lnTo>
                <a:lnTo>
                  <a:pt x="166384" y="293917"/>
                </a:lnTo>
                <a:lnTo>
                  <a:pt x="166501" y="298491"/>
                </a:lnTo>
                <a:lnTo>
                  <a:pt x="166616" y="302958"/>
                </a:lnTo>
                <a:lnTo>
                  <a:pt x="166656" y="304532"/>
                </a:lnTo>
                <a:lnTo>
                  <a:pt x="166781" y="309422"/>
                </a:lnTo>
                <a:lnTo>
                  <a:pt x="166890" y="313690"/>
                </a:lnTo>
                <a:lnTo>
                  <a:pt x="210286" y="313690"/>
                </a:lnTo>
                <a:lnTo>
                  <a:pt x="210286" y="276948"/>
                </a:lnTo>
                <a:close/>
              </a:path>
              <a:path w="579120" h="318135">
                <a:moveTo>
                  <a:pt x="210286" y="196088"/>
                </a:moveTo>
                <a:lnTo>
                  <a:pt x="155854" y="196088"/>
                </a:lnTo>
                <a:lnTo>
                  <a:pt x="155772" y="209524"/>
                </a:lnTo>
                <a:lnTo>
                  <a:pt x="154817" y="222257"/>
                </a:lnTo>
                <a:lnTo>
                  <a:pt x="128989" y="261423"/>
                </a:lnTo>
                <a:lnTo>
                  <a:pt x="92570" y="269963"/>
                </a:lnTo>
                <a:lnTo>
                  <a:pt x="210286" y="269963"/>
                </a:lnTo>
                <a:lnTo>
                  <a:pt x="210286" y="196088"/>
                </a:lnTo>
                <a:close/>
              </a:path>
              <a:path w="579120" h="318135">
                <a:moveTo>
                  <a:pt x="116624" y="51600"/>
                </a:moveTo>
                <a:lnTo>
                  <a:pt x="70065" y="57823"/>
                </a:lnTo>
                <a:lnTo>
                  <a:pt x="23495" y="76619"/>
                </a:lnTo>
                <a:lnTo>
                  <a:pt x="41529" y="121221"/>
                </a:lnTo>
                <a:lnTo>
                  <a:pt x="52909" y="115875"/>
                </a:lnTo>
                <a:lnTo>
                  <a:pt x="63314" y="111323"/>
                </a:lnTo>
                <a:lnTo>
                  <a:pt x="106049" y="99787"/>
                </a:lnTo>
                <a:lnTo>
                  <a:pt x="114655" y="99466"/>
                </a:lnTo>
                <a:lnTo>
                  <a:pt x="203460" y="99466"/>
                </a:lnTo>
                <a:lnTo>
                  <a:pt x="197004" y="85905"/>
                </a:lnTo>
                <a:lnTo>
                  <a:pt x="186677" y="73456"/>
                </a:lnTo>
                <a:lnTo>
                  <a:pt x="173447" y="63890"/>
                </a:lnTo>
                <a:lnTo>
                  <a:pt x="157360" y="57061"/>
                </a:lnTo>
                <a:lnTo>
                  <a:pt x="138419" y="52964"/>
                </a:lnTo>
                <a:lnTo>
                  <a:pt x="116624" y="51600"/>
                </a:lnTo>
                <a:close/>
              </a:path>
              <a:path w="579120" h="318135">
                <a:moveTo>
                  <a:pt x="507352" y="102527"/>
                </a:moveTo>
                <a:lnTo>
                  <a:pt x="452272" y="102527"/>
                </a:lnTo>
                <a:lnTo>
                  <a:pt x="452272" y="235318"/>
                </a:lnTo>
                <a:lnTo>
                  <a:pt x="458294" y="274437"/>
                </a:lnTo>
                <a:lnTo>
                  <a:pt x="483039" y="305909"/>
                </a:lnTo>
                <a:lnTo>
                  <a:pt x="519950" y="317580"/>
                </a:lnTo>
                <a:lnTo>
                  <a:pt x="530199" y="318058"/>
                </a:lnTo>
                <a:lnTo>
                  <a:pt x="537845" y="318058"/>
                </a:lnTo>
                <a:lnTo>
                  <a:pt x="579043" y="308000"/>
                </a:lnTo>
                <a:lnTo>
                  <a:pt x="579043" y="269748"/>
                </a:lnTo>
                <a:lnTo>
                  <a:pt x="527278" y="269748"/>
                </a:lnTo>
                <a:lnTo>
                  <a:pt x="520280" y="266979"/>
                </a:lnTo>
                <a:lnTo>
                  <a:pt x="507412" y="235318"/>
                </a:lnTo>
                <a:lnTo>
                  <a:pt x="507352" y="102527"/>
                </a:lnTo>
                <a:close/>
              </a:path>
              <a:path w="579120" h="318135">
                <a:moveTo>
                  <a:pt x="314439" y="55524"/>
                </a:moveTo>
                <a:lnTo>
                  <a:pt x="266471" y="55524"/>
                </a:lnTo>
                <a:lnTo>
                  <a:pt x="266471" y="313751"/>
                </a:lnTo>
                <a:lnTo>
                  <a:pt x="321551" y="313751"/>
                </a:lnTo>
                <a:lnTo>
                  <a:pt x="321551" y="175856"/>
                </a:lnTo>
                <a:lnTo>
                  <a:pt x="321851" y="167601"/>
                </a:lnTo>
                <a:lnTo>
                  <a:pt x="335708" y="127276"/>
                </a:lnTo>
                <a:lnTo>
                  <a:pt x="359041" y="107988"/>
                </a:lnTo>
                <a:lnTo>
                  <a:pt x="366318" y="104635"/>
                </a:lnTo>
                <a:lnTo>
                  <a:pt x="374116" y="102958"/>
                </a:lnTo>
                <a:lnTo>
                  <a:pt x="417617" y="102958"/>
                </a:lnTo>
                <a:lnTo>
                  <a:pt x="418160" y="99002"/>
                </a:lnTo>
                <a:lnTo>
                  <a:pt x="418160" y="95453"/>
                </a:lnTo>
                <a:lnTo>
                  <a:pt x="312089" y="95453"/>
                </a:lnTo>
                <a:lnTo>
                  <a:pt x="314413" y="55968"/>
                </a:lnTo>
                <a:lnTo>
                  <a:pt x="314439" y="55524"/>
                </a:lnTo>
                <a:close/>
              </a:path>
              <a:path w="579120" h="318135">
                <a:moveTo>
                  <a:pt x="579043" y="260464"/>
                </a:moveTo>
                <a:lnTo>
                  <a:pt x="541553" y="269748"/>
                </a:lnTo>
                <a:lnTo>
                  <a:pt x="579043" y="269748"/>
                </a:lnTo>
                <a:lnTo>
                  <a:pt x="579043" y="260464"/>
                </a:lnTo>
                <a:close/>
              </a:path>
              <a:path w="579120" h="318135">
                <a:moveTo>
                  <a:pt x="417617" y="102958"/>
                </a:moveTo>
                <a:lnTo>
                  <a:pt x="386283" y="102958"/>
                </a:lnTo>
                <a:lnTo>
                  <a:pt x="390410" y="103251"/>
                </a:lnTo>
                <a:lnTo>
                  <a:pt x="394779" y="103835"/>
                </a:lnTo>
                <a:lnTo>
                  <a:pt x="399224" y="104343"/>
                </a:lnTo>
                <a:lnTo>
                  <a:pt x="406577" y="105918"/>
                </a:lnTo>
                <a:lnTo>
                  <a:pt x="416852" y="108534"/>
                </a:lnTo>
                <a:lnTo>
                  <a:pt x="417387" y="104635"/>
                </a:lnTo>
                <a:lnTo>
                  <a:pt x="417496" y="103835"/>
                </a:lnTo>
                <a:lnTo>
                  <a:pt x="417617" y="102958"/>
                </a:lnTo>
                <a:close/>
              </a:path>
              <a:path w="579120" h="318135">
                <a:moveTo>
                  <a:pt x="507352" y="0"/>
                </a:moveTo>
                <a:lnTo>
                  <a:pt x="469099" y="0"/>
                </a:lnTo>
                <a:lnTo>
                  <a:pt x="454012" y="54432"/>
                </a:lnTo>
                <a:lnTo>
                  <a:pt x="422481" y="67511"/>
                </a:lnTo>
                <a:lnTo>
                  <a:pt x="418160" y="99002"/>
                </a:lnTo>
                <a:lnTo>
                  <a:pt x="418160" y="102527"/>
                </a:lnTo>
                <a:lnTo>
                  <a:pt x="577519" y="102527"/>
                </a:lnTo>
                <a:lnTo>
                  <a:pt x="577519" y="55524"/>
                </a:lnTo>
                <a:lnTo>
                  <a:pt x="507352" y="55524"/>
                </a:lnTo>
                <a:lnTo>
                  <a:pt x="507352" y="0"/>
                </a:lnTo>
                <a:close/>
              </a:path>
              <a:path w="579120" h="318135">
                <a:moveTo>
                  <a:pt x="422481" y="67511"/>
                </a:moveTo>
                <a:lnTo>
                  <a:pt x="418160" y="69303"/>
                </a:lnTo>
                <a:lnTo>
                  <a:pt x="418160" y="99002"/>
                </a:lnTo>
                <a:lnTo>
                  <a:pt x="422481" y="67511"/>
                </a:lnTo>
                <a:close/>
              </a:path>
              <a:path w="579120" h="318135">
                <a:moveTo>
                  <a:pt x="389712" y="51155"/>
                </a:moveTo>
                <a:lnTo>
                  <a:pt x="384606" y="51155"/>
                </a:lnTo>
                <a:lnTo>
                  <a:pt x="375262" y="51619"/>
                </a:lnTo>
                <a:lnTo>
                  <a:pt x="335265" y="67113"/>
                </a:lnTo>
                <a:lnTo>
                  <a:pt x="312089" y="95453"/>
                </a:lnTo>
                <a:lnTo>
                  <a:pt x="418160" y="95453"/>
                </a:lnTo>
                <a:lnTo>
                  <a:pt x="418160" y="69303"/>
                </a:lnTo>
                <a:lnTo>
                  <a:pt x="422481" y="67511"/>
                </a:lnTo>
                <a:lnTo>
                  <a:pt x="424065" y="55968"/>
                </a:lnTo>
                <a:lnTo>
                  <a:pt x="414007" y="53848"/>
                </a:lnTo>
                <a:lnTo>
                  <a:pt x="406184" y="52539"/>
                </a:lnTo>
                <a:lnTo>
                  <a:pt x="400570" y="52031"/>
                </a:lnTo>
                <a:lnTo>
                  <a:pt x="395033" y="51447"/>
                </a:lnTo>
                <a:lnTo>
                  <a:pt x="389712" y="511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61456" y="4511421"/>
            <a:ext cx="1505216" cy="352158"/>
          </a:xfrm>
          <a:prstGeom prst="rect">
            <a:avLst/>
          </a:prstGeom>
        </p:spPr>
      </p:pic>
      <p:sp>
        <p:nvSpPr>
          <p:cNvPr id="13" name="object 13" descr=""/>
          <p:cNvSpPr/>
          <p:nvPr/>
        </p:nvSpPr>
        <p:spPr>
          <a:xfrm>
            <a:off x="4538307" y="4545520"/>
            <a:ext cx="579120" cy="318135"/>
          </a:xfrm>
          <a:custGeom>
            <a:avLst/>
            <a:gdLst/>
            <a:ahLst/>
            <a:cxnLst/>
            <a:rect l="l" t="t" r="r" b="b"/>
            <a:pathLst>
              <a:path w="579120" h="318135">
                <a:moveTo>
                  <a:pt x="203460" y="99466"/>
                </a:moveTo>
                <a:lnTo>
                  <a:pt x="114655" y="99466"/>
                </a:lnTo>
                <a:lnTo>
                  <a:pt x="124302" y="100080"/>
                </a:lnTo>
                <a:lnTo>
                  <a:pt x="132689" y="101923"/>
                </a:lnTo>
                <a:lnTo>
                  <a:pt x="155634" y="133713"/>
                </a:lnTo>
                <a:lnTo>
                  <a:pt x="156298" y="146138"/>
                </a:lnTo>
                <a:lnTo>
                  <a:pt x="156298" y="151930"/>
                </a:lnTo>
                <a:lnTo>
                  <a:pt x="123939" y="153238"/>
                </a:lnTo>
                <a:lnTo>
                  <a:pt x="95378" y="155393"/>
                </a:lnTo>
                <a:lnTo>
                  <a:pt x="49201" y="167032"/>
                </a:lnTo>
                <a:lnTo>
                  <a:pt x="7896" y="202693"/>
                </a:lnTo>
                <a:lnTo>
                  <a:pt x="0" y="238594"/>
                </a:lnTo>
                <a:lnTo>
                  <a:pt x="612" y="249745"/>
                </a:lnTo>
                <a:lnTo>
                  <a:pt x="697" y="251289"/>
                </a:lnTo>
                <a:lnTo>
                  <a:pt x="2720" y="262534"/>
                </a:lnTo>
                <a:lnTo>
                  <a:pt x="2789" y="262915"/>
                </a:lnTo>
                <a:lnTo>
                  <a:pt x="24372" y="298491"/>
                </a:lnTo>
                <a:lnTo>
                  <a:pt x="61834" y="315898"/>
                </a:lnTo>
                <a:lnTo>
                  <a:pt x="84493" y="318058"/>
                </a:lnTo>
                <a:lnTo>
                  <a:pt x="95186" y="317751"/>
                </a:lnTo>
                <a:lnTo>
                  <a:pt x="137414" y="306941"/>
                </a:lnTo>
                <a:lnTo>
                  <a:pt x="165950" y="276948"/>
                </a:lnTo>
                <a:lnTo>
                  <a:pt x="210286" y="276948"/>
                </a:lnTo>
                <a:lnTo>
                  <a:pt x="210286" y="269963"/>
                </a:lnTo>
                <a:lnTo>
                  <a:pt x="92570" y="269963"/>
                </a:lnTo>
                <a:lnTo>
                  <a:pt x="84424" y="269499"/>
                </a:lnTo>
                <a:lnTo>
                  <a:pt x="56400" y="249745"/>
                </a:lnTo>
                <a:lnTo>
                  <a:pt x="56448" y="238594"/>
                </a:lnTo>
                <a:lnTo>
                  <a:pt x="80912" y="204738"/>
                </a:lnTo>
                <a:lnTo>
                  <a:pt x="128968" y="197167"/>
                </a:lnTo>
                <a:lnTo>
                  <a:pt x="155854" y="196088"/>
                </a:lnTo>
                <a:lnTo>
                  <a:pt x="210286" y="196088"/>
                </a:lnTo>
                <a:lnTo>
                  <a:pt x="210286" y="141541"/>
                </a:lnTo>
                <a:lnTo>
                  <a:pt x="208897" y="121221"/>
                </a:lnTo>
                <a:lnTo>
                  <a:pt x="208810" y="119948"/>
                </a:lnTo>
                <a:lnTo>
                  <a:pt x="204609" y="102354"/>
                </a:lnTo>
                <a:lnTo>
                  <a:pt x="204507" y="101923"/>
                </a:lnTo>
                <a:lnTo>
                  <a:pt x="204382" y="101403"/>
                </a:lnTo>
                <a:lnTo>
                  <a:pt x="203460" y="99466"/>
                </a:lnTo>
                <a:close/>
              </a:path>
              <a:path w="579120" h="318135">
                <a:moveTo>
                  <a:pt x="210286" y="276948"/>
                </a:moveTo>
                <a:lnTo>
                  <a:pt x="165950" y="276948"/>
                </a:lnTo>
                <a:lnTo>
                  <a:pt x="166255" y="288853"/>
                </a:lnTo>
                <a:lnTo>
                  <a:pt x="166318" y="291302"/>
                </a:lnTo>
                <a:lnTo>
                  <a:pt x="166384" y="293917"/>
                </a:lnTo>
                <a:lnTo>
                  <a:pt x="166501" y="298491"/>
                </a:lnTo>
                <a:lnTo>
                  <a:pt x="166616" y="302958"/>
                </a:lnTo>
                <a:lnTo>
                  <a:pt x="166656" y="304532"/>
                </a:lnTo>
                <a:lnTo>
                  <a:pt x="166781" y="309422"/>
                </a:lnTo>
                <a:lnTo>
                  <a:pt x="166890" y="313690"/>
                </a:lnTo>
                <a:lnTo>
                  <a:pt x="210286" y="313690"/>
                </a:lnTo>
                <a:lnTo>
                  <a:pt x="210286" y="276948"/>
                </a:lnTo>
                <a:close/>
              </a:path>
              <a:path w="579120" h="318135">
                <a:moveTo>
                  <a:pt x="210286" y="196088"/>
                </a:moveTo>
                <a:lnTo>
                  <a:pt x="155854" y="196088"/>
                </a:lnTo>
                <a:lnTo>
                  <a:pt x="155772" y="209524"/>
                </a:lnTo>
                <a:lnTo>
                  <a:pt x="154817" y="222257"/>
                </a:lnTo>
                <a:lnTo>
                  <a:pt x="128989" y="261423"/>
                </a:lnTo>
                <a:lnTo>
                  <a:pt x="92570" y="269963"/>
                </a:lnTo>
                <a:lnTo>
                  <a:pt x="210286" y="269963"/>
                </a:lnTo>
                <a:lnTo>
                  <a:pt x="210286" y="196088"/>
                </a:lnTo>
                <a:close/>
              </a:path>
              <a:path w="579120" h="318135">
                <a:moveTo>
                  <a:pt x="116624" y="51600"/>
                </a:moveTo>
                <a:lnTo>
                  <a:pt x="70065" y="57823"/>
                </a:lnTo>
                <a:lnTo>
                  <a:pt x="23495" y="76619"/>
                </a:lnTo>
                <a:lnTo>
                  <a:pt x="41529" y="121221"/>
                </a:lnTo>
                <a:lnTo>
                  <a:pt x="52909" y="115875"/>
                </a:lnTo>
                <a:lnTo>
                  <a:pt x="63314" y="111323"/>
                </a:lnTo>
                <a:lnTo>
                  <a:pt x="106049" y="99787"/>
                </a:lnTo>
                <a:lnTo>
                  <a:pt x="114655" y="99466"/>
                </a:lnTo>
                <a:lnTo>
                  <a:pt x="203460" y="99466"/>
                </a:lnTo>
                <a:lnTo>
                  <a:pt x="197004" y="85905"/>
                </a:lnTo>
                <a:lnTo>
                  <a:pt x="186677" y="73456"/>
                </a:lnTo>
                <a:lnTo>
                  <a:pt x="173447" y="63890"/>
                </a:lnTo>
                <a:lnTo>
                  <a:pt x="157360" y="57061"/>
                </a:lnTo>
                <a:lnTo>
                  <a:pt x="138419" y="52964"/>
                </a:lnTo>
                <a:lnTo>
                  <a:pt x="116624" y="51600"/>
                </a:lnTo>
                <a:close/>
              </a:path>
              <a:path w="579120" h="318135">
                <a:moveTo>
                  <a:pt x="507352" y="102527"/>
                </a:moveTo>
                <a:lnTo>
                  <a:pt x="452272" y="102527"/>
                </a:lnTo>
                <a:lnTo>
                  <a:pt x="452272" y="235318"/>
                </a:lnTo>
                <a:lnTo>
                  <a:pt x="458294" y="274437"/>
                </a:lnTo>
                <a:lnTo>
                  <a:pt x="483039" y="305909"/>
                </a:lnTo>
                <a:lnTo>
                  <a:pt x="519950" y="317580"/>
                </a:lnTo>
                <a:lnTo>
                  <a:pt x="530199" y="318058"/>
                </a:lnTo>
                <a:lnTo>
                  <a:pt x="537845" y="318058"/>
                </a:lnTo>
                <a:lnTo>
                  <a:pt x="579043" y="308000"/>
                </a:lnTo>
                <a:lnTo>
                  <a:pt x="579043" y="269748"/>
                </a:lnTo>
                <a:lnTo>
                  <a:pt x="527278" y="269748"/>
                </a:lnTo>
                <a:lnTo>
                  <a:pt x="520280" y="266979"/>
                </a:lnTo>
                <a:lnTo>
                  <a:pt x="507412" y="235318"/>
                </a:lnTo>
                <a:lnTo>
                  <a:pt x="507352" y="102527"/>
                </a:lnTo>
                <a:close/>
              </a:path>
              <a:path w="579120" h="318135">
                <a:moveTo>
                  <a:pt x="314439" y="55524"/>
                </a:moveTo>
                <a:lnTo>
                  <a:pt x="266471" y="55524"/>
                </a:lnTo>
                <a:lnTo>
                  <a:pt x="266471" y="313751"/>
                </a:lnTo>
                <a:lnTo>
                  <a:pt x="321551" y="313751"/>
                </a:lnTo>
                <a:lnTo>
                  <a:pt x="321551" y="175856"/>
                </a:lnTo>
                <a:lnTo>
                  <a:pt x="321851" y="167601"/>
                </a:lnTo>
                <a:lnTo>
                  <a:pt x="335708" y="127276"/>
                </a:lnTo>
                <a:lnTo>
                  <a:pt x="359041" y="107988"/>
                </a:lnTo>
                <a:lnTo>
                  <a:pt x="366318" y="104635"/>
                </a:lnTo>
                <a:lnTo>
                  <a:pt x="374116" y="102958"/>
                </a:lnTo>
                <a:lnTo>
                  <a:pt x="417617" y="102958"/>
                </a:lnTo>
                <a:lnTo>
                  <a:pt x="418160" y="99002"/>
                </a:lnTo>
                <a:lnTo>
                  <a:pt x="418160" y="95453"/>
                </a:lnTo>
                <a:lnTo>
                  <a:pt x="312089" y="95453"/>
                </a:lnTo>
                <a:lnTo>
                  <a:pt x="314413" y="55968"/>
                </a:lnTo>
                <a:lnTo>
                  <a:pt x="314439" y="55524"/>
                </a:lnTo>
                <a:close/>
              </a:path>
              <a:path w="579120" h="318135">
                <a:moveTo>
                  <a:pt x="579043" y="260464"/>
                </a:moveTo>
                <a:lnTo>
                  <a:pt x="541553" y="269748"/>
                </a:lnTo>
                <a:lnTo>
                  <a:pt x="579043" y="269748"/>
                </a:lnTo>
                <a:lnTo>
                  <a:pt x="579043" y="260464"/>
                </a:lnTo>
                <a:close/>
              </a:path>
              <a:path w="579120" h="318135">
                <a:moveTo>
                  <a:pt x="417617" y="102958"/>
                </a:moveTo>
                <a:lnTo>
                  <a:pt x="386283" y="102958"/>
                </a:lnTo>
                <a:lnTo>
                  <a:pt x="390410" y="103251"/>
                </a:lnTo>
                <a:lnTo>
                  <a:pt x="394779" y="103835"/>
                </a:lnTo>
                <a:lnTo>
                  <a:pt x="399224" y="104343"/>
                </a:lnTo>
                <a:lnTo>
                  <a:pt x="406577" y="105918"/>
                </a:lnTo>
                <a:lnTo>
                  <a:pt x="416852" y="108534"/>
                </a:lnTo>
                <a:lnTo>
                  <a:pt x="417387" y="104635"/>
                </a:lnTo>
                <a:lnTo>
                  <a:pt x="417496" y="103835"/>
                </a:lnTo>
                <a:lnTo>
                  <a:pt x="417617" y="102958"/>
                </a:lnTo>
                <a:close/>
              </a:path>
              <a:path w="579120" h="318135">
                <a:moveTo>
                  <a:pt x="507352" y="0"/>
                </a:moveTo>
                <a:lnTo>
                  <a:pt x="469099" y="0"/>
                </a:lnTo>
                <a:lnTo>
                  <a:pt x="454012" y="54432"/>
                </a:lnTo>
                <a:lnTo>
                  <a:pt x="422481" y="67511"/>
                </a:lnTo>
                <a:lnTo>
                  <a:pt x="418160" y="99002"/>
                </a:lnTo>
                <a:lnTo>
                  <a:pt x="418160" y="102527"/>
                </a:lnTo>
                <a:lnTo>
                  <a:pt x="577519" y="102527"/>
                </a:lnTo>
                <a:lnTo>
                  <a:pt x="577519" y="55524"/>
                </a:lnTo>
                <a:lnTo>
                  <a:pt x="507352" y="55524"/>
                </a:lnTo>
                <a:lnTo>
                  <a:pt x="507352" y="0"/>
                </a:lnTo>
                <a:close/>
              </a:path>
              <a:path w="579120" h="318135">
                <a:moveTo>
                  <a:pt x="422481" y="67511"/>
                </a:moveTo>
                <a:lnTo>
                  <a:pt x="418160" y="69303"/>
                </a:lnTo>
                <a:lnTo>
                  <a:pt x="418160" y="99002"/>
                </a:lnTo>
                <a:lnTo>
                  <a:pt x="422481" y="67511"/>
                </a:lnTo>
                <a:close/>
              </a:path>
              <a:path w="579120" h="318135">
                <a:moveTo>
                  <a:pt x="389712" y="51155"/>
                </a:moveTo>
                <a:lnTo>
                  <a:pt x="384606" y="51155"/>
                </a:lnTo>
                <a:lnTo>
                  <a:pt x="375262" y="51619"/>
                </a:lnTo>
                <a:lnTo>
                  <a:pt x="335265" y="67113"/>
                </a:lnTo>
                <a:lnTo>
                  <a:pt x="312089" y="95453"/>
                </a:lnTo>
                <a:lnTo>
                  <a:pt x="418160" y="95453"/>
                </a:lnTo>
                <a:lnTo>
                  <a:pt x="418160" y="69303"/>
                </a:lnTo>
                <a:lnTo>
                  <a:pt x="422481" y="67511"/>
                </a:lnTo>
                <a:lnTo>
                  <a:pt x="424065" y="55968"/>
                </a:lnTo>
                <a:lnTo>
                  <a:pt x="414007" y="53848"/>
                </a:lnTo>
                <a:lnTo>
                  <a:pt x="406184" y="52539"/>
                </a:lnTo>
                <a:lnTo>
                  <a:pt x="400570" y="52031"/>
                </a:lnTo>
                <a:lnTo>
                  <a:pt x="395033" y="51447"/>
                </a:lnTo>
                <a:lnTo>
                  <a:pt x="389712" y="511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118235" marR="5080" indent="-1106170">
              <a:lnSpc>
                <a:spcPct val="100000"/>
              </a:lnSpc>
              <a:spcBef>
                <a:spcPts val="125"/>
              </a:spcBef>
              <a:tabLst>
                <a:tab pos="3564254" algn="l"/>
              </a:tabLst>
            </a:pPr>
            <a:r>
              <a:rPr dirty="0"/>
              <a:t>In</a:t>
            </a:r>
            <a:r>
              <a:rPr dirty="0" spc="-210"/>
              <a:t> </a:t>
            </a:r>
            <a:r>
              <a:rPr dirty="0" spc="-90"/>
              <a:t>conclusion,</a:t>
            </a:r>
            <a:r>
              <a:rPr dirty="0" spc="-195"/>
              <a:t> </a:t>
            </a:r>
            <a:r>
              <a:rPr dirty="0" spc="-40"/>
              <a:t>quadratic</a:t>
            </a:r>
            <a:r>
              <a:rPr dirty="0" spc="-204"/>
              <a:t> </a:t>
            </a:r>
            <a:r>
              <a:rPr dirty="0" spc="-70"/>
              <a:t>functions</a:t>
            </a:r>
            <a:r>
              <a:rPr dirty="0" spc="-195"/>
              <a:t> </a:t>
            </a:r>
            <a:r>
              <a:rPr dirty="0"/>
              <a:t>are</a:t>
            </a:r>
            <a:r>
              <a:rPr dirty="0" spc="-195"/>
              <a:t> </a:t>
            </a:r>
            <a:r>
              <a:rPr dirty="0"/>
              <a:t>a</a:t>
            </a:r>
            <a:r>
              <a:rPr dirty="0" spc="-200"/>
              <a:t> </a:t>
            </a:r>
            <a:r>
              <a:rPr dirty="0" spc="-35"/>
              <a:t>blend</a:t>
            </a:r>
            <a:r>
              <a:rPr dirty="0" spc="-200"/>
              <a:t> </a:t>
            </a:r>
            <a:r>
              <a:rPr dirty="0" spc="-25"/>
              <a:t>of and</a:t>
            </a:r>
            <a:r>
              <a:rPr dirty="0"/>
              <a:t>	</a:t>
            </a:r>
            <a:r>
              <a:rPr dirty="0" spc="-195"/>
              <a:t>.</a:t>
            </a:r>
            <a:r>
              <a:rPr dirty="0" spc="-190"/>
              <a:t> </a:t>
            </a:r>
            <a:r>
              <a:rPr dirty="0" spc="-85"/>
              <a:t>Their</a:t>
            </a:r>
            <a:r>
              <a:rPr dirty="0" spc="-195"/>
              <a:t> </a:t>
            </a:r>
            <a:r>
              <a:rPr dirty="0" spc="-30"/>
              <a:t>unique</a:t>
            </a:r>
            <a:r>
              <a:rPr dirty="0" spc="-220"/>
              <a:t> </a:t>
            </a:r>
            <a:r>
              <a:rPr dirty="0" spc="-40"/>
              <a:t>properties</a:t>
            </a:r>
            <a:r>
              <a:rPr dirty="0" spc="-204"/>
              <a:t> </a:t>
            </a:r>
            <a:r>
              <a:rPr dirty="0" spc="-25"/>
              <a:t>and</a:t>
            </a:r>
          </a:p>
          <a:p>
            <a:pPr algn="ctr" marL="92710" marR="86360">
              <a:lnSpc>
                <a:spcPct val="100600"/>
              </a:lnSpc>
              <a:spcBef>
                <a:spcPts val="50"/>
              </a:spcBef>
            </a:pPr>
            <a:r>
              <a:rPr dirty="0" spc="-75"/>
              <a:t>applications</a:t>
            </a:r>
            <a:r>
              <a:rPr dirty="0" spc="-180"/>
              <a:t> </a:t>
            </a:r>
            <a:r>
              <a:rPr dirty="0" spc="-35"/>
              <a:t>make</a:t>
            </a:r>
            <a:r>
              <a:rPr dirty="0" spc="-180"/>
              <a:t> </a:t>
            </a:r>
            <a:r>
              <a:rPr dirty="0"/>
              <a:t>them</a:t>
            </a:r>
            <a:r>
              <a:rPr dirty="0" spc="-180"/>
              <a:t> </a:t>
            </a:r>
            <a:r>
              <a:rPr dirty="0"/>
              <a:t>a</a:t>
            </a:r>
            <a:r>
              <a:rPr dirty="0" spc="-180"/>
              <a:t> </a:t>
            </a:r>
            <a:r>
              <a:rPr dirty="0" spc="-80"/>
              <a:t>captivating</a:t>
            </a:r>
            <a:r>
              <a:rPr dirty="0" spc="-185"/>
              <a:t> </a:t>
            </a:r>
            <a:r>
              <a:rPr dirty="0" spc="-85"/>
              <a:t>subject</a:t>
            </a:r>
            <a:r>
              <a:rPr dirty="0" spc="-180"/>
              <a:t> </a:t>
            </a:r>
            <a:r>
              <a:rPr dirty="0" spc="-25"/>
              <a:t>in </a:t>
            </a:r>
            <a:r>
              <a:rPr dirty="0" spc="-55"/>
              <a:t>mathematics.</a:t>
            </a:r>
            <a:r>
              <a:rPr dirty="0" spc="-225"/>
              <a:t> </a:t>
            </a:r>
            <a:r>
              <a:rPr dirty="0"/>
              <a:t>Embrace</a:t>
            </a:r>
            <a:r>
              <a:rPr dirty="0" spc="-245"/>
              <a:t> </a:t>
            </a:r>
            <a:r>
              <a:rPr dirty="0"/>
              <a:t>the</a:t>
            </a:r>
            <a:r>
              <a:rPr dirty="0" spc="-220"/>
              <a:t> </a:t>
            </a:r>
            <a:r>
              <a:rPr dirty="0" spc="-20"/>
              <a:t>beauty</a:t>
            </a:r>
            <a:r>
              <a:rPr dirty="0" spc="-225"/>
              <a:t> </a:t>
            </a:r>
            <a:r>
              <a:rPr dirty="0" spc="-75"/>
              <a:t>of</a:t>
            </a:r>
            <a:r>
              <a:rPr dirty="0" spc="-204"/>
              <a:t> </a:t>
            </a:r>
            <a:r>
              <a:rPr dirty="0" spc="-10"/>
              <a:t>parabolas </a:t>
            </a:r>
            <a:r>
              <a:rPr dirty="0"/>
              <a:t>and</a:t>
            </a:r>
            <a:r>
              <a:rPr dirty="0" spc="-229"/>
              <a:t> </a:t>
            </a:r>
            <a:r>
              <a:rPr dirty="0" spc="-75"/>
              <a:t>explore</a:t>
            </a:r>
            <a:r>
              <a:rPr dirty="0" spc="-200"/>
              <a:t> </a:t>
            </a:r>
            <a:r>
              <a:rPr dirty="0" spc="-30"/>
              <a:t>their</a:t>
            </a:r>
            <a:r>
              <a:rPr dirty="0" spc="-200"/>
              <a:t> </a:t>
            </a:r>
            <a:r>
              <a:rPr dirty="0" spc="-55"/>
              <a:t>endless</a:t>
            </a:r>
            <a:r>
              <a:rPr dirty="0" spc="-200"/>
              <a:t> </a:t>
            </a:r>
            <a:r>
              <a:rPr dirty="0" spc="-95"/>
              <a:t>possibilities</a:t>
            </a:r>
            <a:r>
              <a:rPr dirty="0" spc="-190"/>
              <a:t> </a:t>
            </a:r>
            <a:r>
              <a:rPr dirty="0" spc="-85"/>
              <a:t>in</a:t>
            </a:r>
            <a:r>
              <a:rPr dirty="0" spc="-195"/>
              <a:t> </a:t>
            </a:r>
            <a:r>
              <a:rPr dirty="0" spc="-20"/>
              <a:t>your </a:t>
            </a:r>
            <a:r>
              <a:rPr dirty="0"/>
              <a:t>own</a:t>
            </a:r>
            <a:r>
              <a:rPr dirty="0" spc="-245"/>
              <a:t> </a:t>
            </a:r>
            <a:r>
              <a:rPr dirty="0" spc="-20"/>
              <a:t>work!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5036959" y="1970379"/>
            <a:ext cx="7526020" cy="1387475"/>
          </a:xfrm>
          <a:prstGeom prst="rect"/>
        </p:spPr>
        <p:txBody>
          <a:bodyPr wrap="square" lIns="0" tIns="135890" rIns="0" bIns="0" rtlCol="0" vert="horz">
            <a:spAutoFit/>
          </a:bodyPr>
          <a:lstStyle/>
          <a:p>
            <a:pPr marL="2198370" marR="5080" indent="-2186305">
              <a:lnSpc>
                <a:spcPts val="4880"/>
              </a:lnSpc>
              <a:spcBef>
                <a:spcPts val="1070"/>
              </a:spcBef>
            </a:pPr>
            <a:r>
              <a:rPr dirty="0" sz="4850" spc="240"/>
              <a:t>Conclusion:</a:t>
            </a:r>
            <a:r>
              <a:rPr dirty="0" sz="4850" spc="50"/>
              <a:t> </a:t>
            </a:r>
            <a:r>
              <a:rPr dirty="0" sz="4850" spc="204"/>
              <a:t>The</a:t>
            </a:r>
            <a:r>
              <a:rPr dirty="0" sz="4850" spc="190"/>
              <a:t> </a:t>
            </a:r>
            <a:r>
              <a:rPr dirty="0" sz="4850" spc="145"/>
              <a:t>Beauty</a:t>
            </a:r>
            <a:r>
              <a:rPr dirty="0" sz="4850" spc="55"/>
              <a:t> </a:t>
            </a:r>
            <a:r>
              <a:rPr dirty="0" sz="4850" spc="275"/>
              <a:t>of </a:t>
            </a:r>
            <a:r>
              <a:rPr dirty="0" sz="4850" spc="195"/>
              <a:t>Quadratics</a:t>
            </a:r>
            <a:endParaRPr sz="4850"/>
          </a:p>
        </p:txBody>
      </p:sp>
      <p:sp>
        <p:nvSpPr>
          <p:cNvPr id="16" name="object 16" descr=""/>
          <p:cNvSpPr/>
          <p:nvPr/>
        </p:nvSpPr>
        <p:spPr>
          <a:xfrm>
            <a:off x="7227099" y="3677386"/>
            <a:ext cx="3819525" cy="95250"/>
          </a:xfrm>
          <a:custGeom>
            <a:avLst/>
            <a:gdLst/>
            <a:ahLst/>
            <a:cxn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2024-12-18T06:42:00Z</dcterms:created>
  <dcterms:modified xsi:type="dcterms:W3CDTF">2024-12-18T06:42:00Z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