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6449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466850"/>
            <a:ext cx="7556421" cy="2126337"/>
          </a:xfrm>
          <a:prstGeom prst="rect">
            <a:avLst/>
          </a:prstGeom>
          <a:noFill/>
          <a:ln/>
        </p:spPr>
        <p:txBody>
          <a:bodyPr wrap="square" lIns="0" tIns="0" rIns="0" bIns="0" rtlCol="0" anchor="t"/>
          <a:lstStyle/>
          <a:p>
            <a:pPr marL="0" indent="0">
              <a:lnSpc>
                <a:spcPts val="5550"/>
              </a:lnSpc>
              <a:buNone/>
            </a:pPr>
            <a:r>
              <a:rPr lang="en-US" sz="4450" b="1" dirty="0">
                <a:solidFill>
                  <a:srgbClr val="3B4540"/>
                </a:solidFill>
                <a:latin typeface="Fraunces Extra Bold" pitchFamily="34" charset="0"/>
                <a:ea typeface="Fraunces Extra Bold" pitchFamily="34" charset="-122"/>
                <a:cs typeface="Fraunces Extra Bold" pitchFamily="34" charset="-120"/>
              </a:rPr>
              <a:t>Advanced Trigonometry: Exploring the World of Angles and Ratios</a:t>
            </a:r>
            <a:endParaRPr lang="en-US" sz="4450" dirty="0"/>
          </a:p>
        </p:txBody>
      </p:sp>
      <p:sp>
        <p:nvSpPr>
          <p:cNvPr id="4" name="Text 1"/>
          <p:cNvSpPr/>
          <p:nvPr/>
        </p:nvSpPr>
        <p:spPr>
          <a:xfrm>
            <a:off x="6280190" y="3933349"/>
            <a:ext cx="7556421" cy="2177415"/>
          </a:xfrm>
          <a:prstGeom prst="rect">
            <a:avLst/>
          </a:prstGeom>
          <a:noFill/>
          <a:ln/>
        </p:spPr>
        <p:txBody>
          <a:bodyPr wrap="square" lIns="0" tIns="0" rIns="0" bIns="0" rtlCol="0" anchor="t"/>
          <a:lstStyle/>
          <a:p>
            <a:pPr marL="0" indent="0">
              <a:lnSpc>
                <a:spcPts val="2850"/>
              </a:lnSpc>
              <a:buNone/>
            </a:pPr>
            <a:r>
              <a:rPr lang="en-US" sz="1750" dirty="0">
                <a:solidFill>
                  <a:srgbClr val="405449"/>
                </a:solidFill>
                <a:latin typeface="Nobile" pitchFamily="34" charset="0"/>
                <a:ea typeface="Nobile" pitchFamily="34" charset="-122"/>
                <a:cs typeface="Nobile" pitchFamily="34" charset="-120"/>
              </a:rPr>
              <a:t>Welcome to the fascinating world of advanced trigonometry. This presentation will guide you through key concepts, applications, and problem-solving strategies. We'll explore the rich relationships between angles, ratios, and functions that underlie many aspects of our world. Get ready to dive into a world of triangles, circles, and fascinating mathematical patterns.</a:t>
            </a:r>
            <a:endParaRPr lang="en-US" sz="1750" dirty="0"/>
          </a:p>
        </p:txBody>
      </p:sp>
      <p:sp>
        <p:nvSpPr>
          <p:cNvPr id="5" name="Shape 2"/>
          <p:cNvSpPr/>
          <p:nvPr/>
        </p:nvSpPr>
        <p:spPr>
          <a:xfrm>
            <a:off x="6280190" y="6382822"/>
            <a:ext cx="362903" cy="362903"/>
          </a:xfrm>
          <a:prstGeom prst="roundRect">
            <a:avLst>
              <a:gd name="adj" fmla="val 25194296"/>
            </a:avLst>
          </a:prstGeom>
          <a:noFill/>
          <a:ln w="7620">
            <a:solidFill>
              <a:srgbClr val="FFFFFF"/>
            </a:solidFill>
            <a:prstDash val="solid"/>
          </a:ln>
        </p:spPr>
      </p:sp>
      <p:sp>
        <p:nvSpPr>
          <p:cNvPr id="7" name="Text 3"/>
          <p:cNvSpPr/>
          <p:nvPr/>
        </p:nvSpPr>
        <p:spPr>
          <a:xfrm>
            <a:off x="6756440" y="6365915"/>
            <a:ext cx="4832271" cy="396835"/>
          </a:xfrm>
          <a:prstGeom prst="rect">
            <a:avLst/>
          </a:prstGeom>
          <a:noFill/>
          <a:ln/>
        </p:spPr>
        <p:txBody>
          <a:bodyPr wrap="none" lIns="0" tIns="0" rIns="0" bIns="0" rtlCol="0" anchor="t"/>
          <a:lstStyle/>
          <a:p>
            <a:pPr marL="0" indent="0" algn="l">
              <a:lnSpc>
                <a:spcPts val="3100"/>
              </a:lnSpc>
              <a:buNone/>
            </a:pPr>
            <a:r>
              <a:rPr lang="en-US" sz="2200" b="1" dirty="0">
                <a:solidFill>
                  <a:srgbClr val="405449"/>
                </a:solidFill>
                <a:latin typeface="Nobile Bold" pitchFamily="34" charset="0"/>
                <a:ea typeface="Nobile Bold" pitchFamily="34" charset="-122"/>
                <a:cs typeface="Nobile Bold" pitchFamily="34" charset="-120"/>
              </a:rPr>
              <a:t>by Onyedikachi Ikenna Onwurah</a:t>
            </a:r>
            <a:endParaRPr lang="en-US" sz="2200" dirty="0"/>
          </a:p>
        </p:txBody>
      </p:sp>
      <p:pic>
        <p:nvPicPr>
          <p:cNvPr id="9" name="Picture 8">
            <a:extLst>
              <a:ext uri="{FF2B5EF4-FFF2-40B4-BE49-F238E27FC236}">
                <a16:creationId xmlns:a16="http://schemas.microsoft.com/office/drawing/2014/main" id="{ABF107DF-80AE-40CF-AA7C-6628234CCFE3}"/>
              </a:ext>
            </a:extLst>
          </p:cNvPr>
          <p:cNvPicPr>
            <a:picLocks noChangeAspect="1"/>
          </p:cNvPicPr>
          <p:nvPr/>
        </p:nvPicPr>
        <p:blipFill>
          <a:blip r:embed="rId4"/>
          <a:stretch>
            <a:fillRect/>
          </a:stretch>
        </p:blipFill>
        <p:spPr>
          <a:xfrm>
            <a:off x="11820133" y="7562757"/>
            <a:ext cx="2810267" cy="66684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1995607"/>
            <a:ext cx="8795861" cy="708779"/>
          </a:xfrm>
          <a:prstGeom prst="rect">
            <a:avLst/>
          </a:prstGeom>
          <a:noFill/>
          <a:ln/>
        </p:spPr>
        <p:txBody>
          <a:bodyPr wrap="none" lIns="0" tIns="0" rIns="0" bIns="0" rtlCol="0" anchor="t"/>
          <a:lstStyle/>
          <a:p>
            <a:pPr marL="0" indent="0">
              <a:lnSpc>
                <a:spcPts val="5550"/>
              </a:lnSpc>
              <a:buNone/>
            </a:pPr>
            <a:r>
              <a:rPr lang="en-US" sz="4450" b="1" dirty="0">
                <a:solidFill>
                  <a:srgbClr val="3B4540"/>
                </a:solidFill>
                <a:latin typeface="Fraunces Extra Bold" pitchFamily="34" charset="0"/>
                <a:ea typeface="Fraunces Extra Bold" pitchFamily="34" charset="-122"/>
                <a:cs typeface="Fraunces Extra Bold" pitchFamily="34" charset="-120"/>
              </a:rPr>
              <a:t>Angles and their Measurement</a:t>
            </a:r>
            <a:endParaRPr lang="en-US" sz="4450" dirty="0"/>
          </a:p>
        </p:txBody>
      </p:sp>
      <p:sp>
        <p:nvSpPr>
          <p:cNvPr id="3" name="Text 1"/>
          <p:cNvSpPr/>
          <p:nvPr/>
        </p:nvSpPr>
        <p:spPr>
          <a:xfrm>
            <a:off x="793790" y="3271361"/>
            <a:ext cx="3402092" cy="354330"/>
          </a:xfrm>
          <a:prstGeom prst="rect">
            <a:avLst/>
          </a:prstGeom>
          <a:noFill/>
          <a:ln/>
        </p:spPr>
        <p:txBody>
          <a:bodyPr wrap="none" lIns="0" tIns="0" rIns="0" bIns="0" rtlCol="0" anchor="t"/>
          <a:lstStyle/>
          <a:p>
            <a:pPr marL="0" indent="0">
              <a:lnSpc>
                <a:spcPts val="2750"/>
              </a:lnSpc>
              <a:buNone/>
            </a:pPr>
            <a:r>
              <a:rPr lang="en-US" sz="2200" b="1" dirty="0">
                <a:solidFill>
                  <a:srgbClr val="3B4540"/>
                </a:solidFill>
                <a:latin typeface="Fraunces Extra Bold" pitchFamily="34" charset="0"/>
                <a:ea typeface="Fraunces Extra Bold" pitchFamily="34" charset="-122"/>
                <a:cs typeface="Fraunces Extra Bold" pitchFamily="34" charset="-120"/>
              </a:rPr>
              <a:t>Angles: The Foundation</a:t>
            </a:r>
            <a:endParaRPr lang="en-US" sz="2200" dirty="0"/>
          </a:p>
        </p:txBody>
      </p:sp>
      <p:sp>
        <p:nvSpPr>
          <p:cNvPr id="4" name="Text 2"/>
          <p:cNvSpPr/>
          <p:nvPr/>
        </p:nvSpPr>
        <p:spPr>
          <a:xfrm>
            <a:off x="793790" y="3852505"/>
            <a:ext cx="6244709" cy="2177415"/>
          </a:xfrm>
          <a:prstGeom prst="rect">
            <a:avLst/>
          </a:prstGeom>
          <a:noFill/>
          <a:ln/>
        </p:spPr>
        <p:txBody>
          <a:bodyPr wrap="square" lIns="0" tIns="0" rIns="0" bIns="0" rtlCol="0" anchor="t"/>
          <a:lstStyle/>
          <a:p>
            <a:pPr marL="0" indent="0">
              <a:lnSpc>
                <a:spcPts val="2850"/>
              </a:lnSpc>
              <a:buNone/>
            </a:pPr>
            <a:r>
              <a:rPr lang="en-US" sz="1750" dirty="0">
                <a:solidFill>
                  <a:srgbClr val="405449"/>
                </a:solidFill>
                <a:latin typeface="Nobile" pitchFamily="34" charset="0"/>
                <a:ea typeface="Nobile" pitchFamily="34" charset="-122"/>
                <a:cs typeface="Nobile" pitchFamily="34" charset="-120"/>
              </a:rPr>
              <a:t>Angles are fundamental in trigonometry. They represent the amount of rotation between two lines or rays. We measure angles using units such as degrees, radians, and gradians. Understanding angle types like acute, obtuse, right, straight, and reflex angles is crucial for trigonometric analysis.</a:t>
            </a:r>
            <a:endParaRPr lang="en-US" sz="1750" dirty="0"/>
          </a:p>
        </p:txBody>
      </p:sp>
      <p:sp>
        <p:nvSpPr>
          <p:cNvPr id="5" name="Text 3"/>
          <p:cNvSpPr/>
          <p:nvPr/>
        </p:nvSpPr>
        <p:spPr>
          <a:xfrm>
            <a:off x="7599521" y="3271361"/>
            <a:ext cx="3177778" cy="354330"/>
          </a:xfrm>
          <a:prstGeom prst="rect">
            <a:avLst/>
          </a:prstGeom>
          <a:noFill/>
          <a:ln/>
        </p:spPr>
        <p:txBody>
          <a:bodyPr wrap="none" lIns="0" tIns="0" rIns="0" bIns="0" rtlCol="0" anchor="t"/>
          <a:lstStyle/>
          <a:p>
            <a:pPr marL="0" indent="0">
              <a:lnSpc>
                <a:spcPts val="2750"/>
              </a:lnSpc>
              <a:buNone/>
            </a:pPr>
            <a:r>
              <a:rPr lang="en-US" sz="2200" b="1" dirty="0">
                <a:solidFill>
                  <a:srgbClr val="3B4540"/>
                </a:solidFill>
                <a:latin typeface="Fraunces Extra Bold" pitchFamily="34" charset="0"/>
                <a:ea typeface="Fraunces Extra Bold" pitchFamily="34" charset="-122"/>
                <a:cs typeface="Fraunces Extra Bold" pitchFamily="34" charset="-120"/>
              </a:rPr>
              <a:t>Measurement Matters</a:t>
            </a:r>
            <a:endParaRPr lang="en-US" sz="2200" dirty="0"/>
          </a:p>
        </p:txBody>
      </p:sp>
      <p:sp>
        <p:nvSpPr>
          <p:cNvPr id="6" name="Text 4"/>
          <p:cNvSpPr/>
          <p:nvPr/>
        </p:nvSpPr>
        <p:spPr>
          <a:xfrm>
            <a:off x="7599521" y="3852505"/>
            <a:ext cx="6244709" cy="2177415"/>
          </a:xfrm>
          <a:prstGeom prst="rect">
            <a:avLst/>
          </a:prstGeom>
          <a:noFill/>
          <a:ln/>
        </p:spPr>
        <p:txBody>
          <a:bodyPr wrap="square" lIns="0" tIns="0" rIns="0" bIns="0" rtlCol="0" anchor="t"/>
          <a:lstStyle/>
          <a:p>
            <a:pPr marL="0" indent="0">
              <a:lnSpc>
                <a:spcPts val="2850"/>
              </a:lnSpc>
              <a:buNone/>
            </a:pPr>
            <a:r>
              <a:rPr lang="en-US" sz="1750" dirty="0">
                <a:solidFill>
                  <a:srgbClr val="405449"/>
                </a:solidFill>
                <a:latin typeface="Nobile" pitchFamily="34" charset="0"/>
                <a:ea typeface="Nobile" pitchFamily="34" charset="-122"/>
                <a:cs typeface="Nobile" pitchFamily="34" charset="-120"/>
              </a:rPr>
              <a:t>Each unit of angle measurement has its unique advantages and applications. Degrees are commonly used for everyday purposes. Radians are favored in calculus and higher-level mathematics. Understanding conversions between these units is essential for working with trigonometric functions.</a:t>
            </a:r>
            <a:endParaRPr lang="en-US" sz="1750" dirty="0"/>
          </a:p>
        </p:txBody>
      </p:sp>
      <p:pic>
        <p:nvPicPr>
          <p:cNvPr id="8" name="Picture 7">
            <a:extLst>
              <a:ext uri="{FF2B5EF4-FFF2-40B4-BE49-F238E27FC236}">
                <a16:creationId xmlns:a16="http://schemas.microsoft.com/office/drawing/2014/main" id="{F42554AD-C1E8-4D0D-BB46-362E88FF4803}"/>
              </a:ext>
            </a:extLst>
          </p:cNvPr>
          <p:cNvPicPr>
            <a:picLocks noChangeAspect="1"/>
          </p:cNvPicPr>
          <p:nvPr/>
        </p:nvPicPr>
        <p:blipFill>
          <a:blip r:embed="rId3"/>
          <a:stretch>
            <a:fillRect/>
          </a:stretch>
        </p:blipFill>
        <p:spPr>
          <a:xfrm>
            <a:off x="11820133" y="7489220"/>
            <a:ext cx="2810267" cy="66684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78180" y="921425"/>
            <a:ext cx="6178868" cy="605552"/>
          </a:xfrm>
          <a:prstGeom prst="rect">
            <a:avLst/>
          </a:prstGeom>
          <a:noFill/>
          <a:ln/>
        </p:spPr>
        <p:txBody>
          <a:bodyPr wrap="none" lIns="0" tIns="0" rIns="0" bIns="0" rtlCol="0" anchor="t"/>
          <a:lstStyle/>
          <a:p>
            <a:pPr marL="0" indent="0">
              <a:lnSpc>
                <a:spcPts val="4750"/>
              </a:lnSpc>
              <a:buNone/>
            </a:pPr>
            <a:r>
              <a:rPr lang="en-US" sz="3800" b="1" dirty="0">
                <a:solidFill>
                  <a:srgbClr val="3B4540"/>
                </a:solidFill>
                <a:latin typeface="Fraunces Extra Bold" pitchFamily="34" charset="0"/>
                <a:ea typeface="Fraunces Extra Bold" pitchFamily="34" charset="-122"/>
                <a:cs typeface="Fraunces Extra Bold" pitchFamily="34" charset="-120"/>
              </a:rPr>
              <a:t>Trigonometric Functions</a:t>
            </a:r>
            <a:endParaRPr lang="en-US" sz="3800" dirty="0"/>
          </a:p>
        </p:txBody>
      </p:sp>
      <p:sp>
        <p:nvSpPr>
          <p:cNvPr id="4" name="Shape 1"/>
          <p:cNvSpPr/>
          <p:nvPr/>
        </p:nvSpPr>
        <p:spPr>
          <a:xfrm>
            <a:off x="678180" y="2035612"/>
            <a:ext cx="436007" cy="436007"/>
          </a:xfrm>
          <a:prstGeom prst="roundRect">
            <a:avLst>
              <a:gd name="adj" fmla="val 40000"/>
            </a:avLst>
          </a:prstGeom>
          <a:solidFill>
            <a:srgbClr val="E8F3E8"/>
          </a:solidFill>
          <a:ln/>
        </p:spPr>
      </p:sp>
      <p:sp>
        <p:nvSpPr>
          <p:cNvPr id="5" name="Text 2"/>
          <p:cNvSpPr/>
          <p:nvPr/>
        </p:nvSpPr>
        <p:spPr>
          <a:xfrm>
            <a:off x="823674" y="2108240"/>
            <a:ext cx="145018" cy="290632"/>
          </a:xfrm>
          <a:prstGeom prst="rect">
            <a:avLst/>
          </a:prstGeom>
          <a:noFill/>
          <a:ln/>
        </p:spPr>
        <p:txBody>
          <a:bodyPr wrap="none" lIns="0" tIns="0" rIns="0" bIns="0" rtlCol="0" anchor="t"/>
          <a:lstStyle/>
          <a:p>
            <a:pPr marL="0" indent="0" algn="ctr">
              <a:lnSpc>
                <a:spcPts val="2250"/>
              </a:lnSpc>
              <a:buNone/>
            </a:pPr>
            <a:r>
              <a:rPr lang="en-US" sz="2250" b="1" dirty="0">
                <a:solidFill>
                  <a:srgbClr val="405449"/>
                </a:solidFill>
                <a:latin typeface="Fraunces Extra Bold" pitchFamily="34" charset="0"/>
                <a:ea typeface="Fraunces Extra Bold" pitchFamily="34" charset="-122"/>
                <a:cs typeface="Fraunces Extra Bold" pitchFamily="34" charset="-120"/>
              </a:rPr>
              <a:t>1</a:t>
            </a:r>
            <a:endParaRPr lang="en-US" sz="2250" dirty="0"/>
          </a:p>
        </p:txBody>
      </p:sp>
      <p:sp>
        <p:nvSpPr>
          <p:cNvPr id="6" name="Text 3"/>
          <p:cNvSpPr/>
          <p:nvPr/>
        </p:nvSpPr>
        <p:spPr>
          <a:xfrm>
            <a:off x="1307902" y="2035612"/>
            <a:ext cx="2422208" cy="302657"/>
          </a:xfrm>
          <a:prstGeom prst="rect">
            <a:avLst/>
          </a:prstGeom>
          <a:noFill/>
          <a:ln/>
        </p:spPr>
        <p:txBody>
          <a:bodyPr wrap="none" lIns="0" tIns="0" rIns="0" bIns="0" rtlCol="0" anchor="t"/>
          <a:lstStyle/>
          <a:p>
            <a:pPr marL="0" indent="0">
              <a:lnSpc>
                <a:spcPts val="2350"/>
              </a:lnSpc>
              <a:buNone/>
            </a:pPr>
            <a:r>
              <a:rPr lang="en-US" sz="1900" b="1" dirty="0">
                <a:solidFill>
                  <a:srgbClr val="405449"/>
                </a:solidFill>
                <a:latin typeface="Fraunces Extra Bold" pitchFamily="34" charset="0"/>
                <a:ea typeface="Fraunces Extra Bold" pitchFamily="34" charset="-122"/>
                <a:cs typeface="Fraunces Extra Bold" pitchFamily="34" charset="-120"/>
              </a:rPr>
              <a:t>Sine</a:t>
            </a:r>
            <a:endParaRPr lang="en-US" sz="1900" dirty="0"/>
          </a:p>
        </p:txBody>
      </p:sp>
      <p:sp>
        <p:nvSpPr>
          <p:cNvPr id="7" name="Text 4"/>
          <p:cNvSpPr/>
          <p:nvPr/>
        </p:nvSpPr>
        <p:spPr>
          <a:xfrm>
            <a:off x="1307902" y="2454473"/>
            <a:ext cx="3167301" cy="1550194"/>
          </a:xfrm>
          <a:prstGeom prst="rect">
            <a:avLst/>
          </a:prstGeom>
          <a:noFill/>
          <a:ln/>
        </p:spPr>
        <p:txBody>
          <a:bodyPr wrap="square" lIns="0" tIns="0" rIns="0" bIns="0" rtlCol="0" anchor="t"/>
          <a:lstStyle/>
          <a:p>
            <a:pPr marL="0" indent="0">
              <a:lnSpc>
                <a:spcPts val="2400"/>
              </a:lnSpc>
              <a:buNone/>
            </a:pPr>
            <a:r>
              <a:rPr lang="en-US" sz="1500" dirty="0">
                <a:solidFill>
                  <a:srgbClr val="405449"/>
                </a:solidFill>
                <a:latin typeface="Nobile" pitchFamily="34" charset="0"/>
                <a:ea typeface="Nobile" pitchFamily="34" charset="-122"/>
                <a:cs typeface="Nobile" pitchFamily="34" charset="-120"/>
              </a:rPr>
              <a:t>The sine function (sin) represents the ratio of the opposite side to the hypotenuse in a right triangle. It's a periodic function, oscillating between -1 and 1.</a:t>
            </a:r>
            <a:endParaRPr lang="en-US" sz="1500" dirty="0"/>
          </a:p>
        </p:txBody>
      </p:sp>
      <p:sp>
        <p:nvSpPr>
          <p:cNvPr id="8" name="Shape 5"/>
          <p:cNvSpPr/>
          <p:nvPr/>
        </p:nvSpPr>
        <p:spPr>
          <a:xfrm>
            <a:off x="4668917" y="2035612"/>
            <a:ext cx="436007" cy="436007"/>
          </a:xfrm>
          <a:prstGeom prst="roundRect">
            <a:avLst>
              <a:gd name="adj" fmla="val 40000"/>
            </a:avLst>
          </a:prstGeom>
          <a:solidFill>
            <a:srgbClr val="E8F3E8"/>
          </a:solidFill>
          <a:ln/>
        </p:spPr>
      </p:sp>
      <p:sp>
        <p:nvSpPr>
          <p:cNvPr id="9" name="Text 6"/>
          <p:cNvSpPr/>
          <p:nvPr/>
        </p:nvSpPr>
        <p:spPr>
          <a:xfrm>
            <a:off x="4791908" y="2108240"/>
            <a:ext cx="189905" cy="290632"/>
          </a:xfrm>
          <a:prstGeom prst="rect">
            <a:avLst/>
          </a:prstGeom>
          <a:noFill/>
          <a:ln/>
        </p:spPr>
        <p:txBody>
          <a:bodyPr wrap="none" lIns="0" tIns="0" rIns="0" bIns="0" rtlCol="0" anchor="t"/>
          <a:lstStyle/>
          <a:p>
            <a:pPr marL="0" indent="0" algn="ctr">
              <a:lnSpc>
                <a:spcPts val="2250"/>
              </a:lnSpc>
              <a:buNone/>
            </a:pPr>
            <a:r>
              <a:rPr lang="en-US" sz="2250" b="1" dirty="0">
                <a:solidFill>
                  <a:srgbClr val="405449"/>
                </a:solidFill>
                <a:latin typeface="Fraunces Extra Bold" pitchFamily="34" charset="0"/>
                <a:ea typeface="Fraunces Extra Bold" pitchFamily="34" charset="-122"/>
                <a:cs typeface="Fraunces Extra Bold" pitchFamily="34" charset="-120"/>
              </a:rPr>
              <a:t>2</a:t>
            </a:r>
            <a:endParaRPr lang="en-US" sz="2250" dirty="0"/>
          </a:p>
        </p:txBody>
      </p:sp>
      <p:sp>
        <p:nvSpPr>
          <p:cNvPr id="10" name="Text 7"/>
          <p:cNvSpPr/>
          <p:nvPr/>
        </p:nvSpPr>
        <p:spPr>
          <a:xfrm>
            <a:off x="5298638" y="2035612"/>
            <a:ext cx="2422208" cy="302657"/>
          </a:xfrm>
          <a:prstGeom prst="rect">
            <a:avLst/>
          </a:prstGeom>
          <a:noFill/>
          <a:ln/>
        </p:spPr>
        <p:txBody>
          <a:bodyPr wrap="none" lIns="0" tIns="0" rIns="0" bIns="0" rtlCol="0" anchor="t"/>
          <a:lstStyle/>
          <a:p>
            <a:pPr marL="0" indent="0">
              <a:lnSpc>
                <a:spcPts val="2350"/>
              </a:lnSpc>
              <a:buNone/>
            </a:pPr>
            <a:r>
              <a:rPr lang="en-US" sz="1900" b="1" dirty="0">
                <a:solidFill>
                  <a:srgbClr val="405449"/>
                </a:solidFill>
                <a:latin typeface="Fraunces Extra Bold" pitchFamily="34" charset="0"/>
                <a:ea typeface="Fraunces Extra Bold" pitchFamily="34" charset="-122"/>
                <a:cs typeface="Fraunces Extra Bold" pitchFamily="34" charset="-120"/>
              </a:rPr>
              <a:t>Cosine</a:t>
            </a:r>
            <a:endParaRPr lang="en-US" sz="1900" dirty="0"/>
          </a:p>
        </p:txBody>
      </p:sp>
      <p:sp>
        <p:nvSpPr>
          <p:cNvPr id="11" name="Text 8"/>
          <p:cNvSpPr/>
          <p:nvPr/>
        </p:nvSpPr>
        <p:spPr>
          <a:xfrm>
            <a:off x="5298638" y="2454473"/>
            <a:ext cx="3167301" cy="1550194"/>
          </a:xfrm>
          <a:prstGeom prst="rect">
            <a:avLst/>
          </a:prstGeom>
          <a:noFill/>
          <a:ln/>
        </p:spPr>
        <p:txBody>
          <a:bodyPr wrap="square" lIns="0" tIns="0" rIns="0" bIns="0" rtlCol="0" anchor="t"/>
          <a:lstStyle/>
          <a:p>
            <a:pPr marL="0" indent="0">
              <a:lnSpc>
                <a:spcPts val="2400"/>
              </a:lnSpc>
              <a:buNone/>
            </a:pPr>
            <a:r>
              <a:rPr lang="en-US" sz="1500" dirty="0">
                <a:solidFill>
                  <a:srgbClr val="405449"/>
                </a:solidFill>
                <a:latin typeface="Nobile" pitchFamily="34" charset="0"/>
                <a:ea typeface="Nobile" pitchFamily="34" charset="-122"/>
                <a:cs typeface="Nobile" pitchFamily="34" charset="-120"/>
              </a:rPr>
              <a:t>The cosine function (cos) represents the ratio of the adjacent side to the hypotenuse. It's also periodic and oscillates between -1 and 1.</a:t>
            </a:r>
            <a:endParaRPr lang="en-US" sz="1500" dirty="0"/>
          </a:p>
        </p:txBody>
      </p:sp>
      <p:sp>
        <p:nvSpPr>
          <p:cNvPr id="12" name="Shape 9"/>
          <p:cNvSpPr/>
          <p:nvPr/>
        </p:nvSpPr>
        <p:spPr>
          <a:xfrm>
            <a:off x="678180" y="4416385"/>
            <a:ext cx="436007" cy="436007"/>
          </a:xfrm>
          <a:prstGeom prst="roundRect">
            <a:avLst>
              <a:gd name="adj" fmla="val 40000"/>
            </a:avLst>
          </a:prstGeom>
          <a:solidFill>
            <a:srgbClr val="E8F3E8"/>
          </a:solidFill>
          <a:ln/>
        </p:spPr>
      </p:sp>
      <p:sp>
        <p:nvSpPr>
          <p:cNvPr id="13" name="Text 10"/>
          <p:cNvSpPr/>
          <p:nvPr/>
        </p:nvSpPr>
        <p:spPr>
          <a:xfrm>
            <a:off x="808434" y="4489013"/>
            <a:ext cx="175498" cy="290632"/>
          </a:xfrm>
          <a:prstGeom prst="rect">
            <a:avLst/>
          </a:prstGeom>
          <a:noFill/>
          <a:ln/>
        </p:spPr>
        <p:txBody>
          <a:bodyPr wrap="none" lIns="0" tIns="0" rIns="0" bIns="0" rtlCol="0" anchor="t"/>
          <a:lstStyle/>
          <a:p>
            <a:pPr marL="0" indent="0" algn="ctr">
              <a:lnSpc>
                <a:spcPts val="2250"/>
              </a:lnSpc>
              <a:buNone/>
            </a:pPr>
            <a:r>
              <a:rPr lang="en-US" sz="2250" b="1" dirty="0">
                <a:solidFill>
                  <a:srgbClr val="405449"/>
                </a:solidFill>
                <a:latin typeface="Fraunces Extra Bold" pitchFamily="34" charset="0"/>
                <a:ea typeface="Fraunces Extra Bold" pitchFamily="34" charset="-122"/>
                <a:cs typeface="Fraunces Extra Bold" pitchFamily="34" charset="-120"/>
              </a:rPr>
              <a:t>3</a:t>
            </a:r>
            <a:endParaRPr lang="en-US" sz="2250" dirty="0"/>
          </a:p>
        </p:txBody>
      </p:sp>
      <p:sp>
        <p:nvSpPr>
          <p:cNvPr id="14" name="Text 11"/>
          <p:cNvSpPr/>
          <p:nvPr/>
        </p:nvSpPr>
        <p:spPr>
          <a:xfrm>
            <a:off x="1307902" y="4416385"/>
            <a:ext cx="2422208" cy="302657"/>
          </a:xfrm>
          <a:prstGeom prst="rect">
            <a:avLst/>
          </a:prstGeom>
          <a:noFill/>
          <a:ln/>
        </p:spPr>
        <p:txBody>
          <a:bodyPr wrap="none" lIns="0" tIns="0" rIns="0" bIns="0" rtlCol="0" anchor="t"/>
          <a:lstStyle/>
          <a:p>
            <a:pPr marL="0" indent="0">
              <a:lnSpc>
                <a:spcPts val="2350"/>
              </a:lnSpc>
              <a:buNone/>
            </a:pPr>
            <a:r>
              <a:rPr lang="en-US" sz="1900" b="1" dirty="0">
                <a:solidFill>
                  <a:srgbClr val="405449"/>
                </a:solidFill>
                <a:latin typeface="Fraunces Extra Bold" pitchFamily="34" charset="0"/>
                <a:ea typeface="Fraunces Extra Bold" pitchFamily="34" charset="-122"/>
                <a:cs typeface="Fraunces Extra Bold" pitchFamily="34" charset="-120"/>
              </a:rPr>
              <a:t>Tangent</a:t>
            </a:r>
            <a:endParaRPr lang="en-US" sz="1900" dirty="0"/>
          </a:p>
        </p:txBody>
      </p:sp>
      <p:sp>
        <p:nvSpPr>
          <p:cNvPr id="15" name="Text 12"/>
          <p:cNvSpPr/>
          <p:nvPr/>
        </p:nvSpPr>
        <p:spPr>
          <a:xfrm>
            <a:off x="1307902" y="4835247"/>
            <a:ext cx="3167301" cy="1550194"/>
          </a:xfrm>
          <a:prstGeom prst="rect">
            <a:avLst/>
          </a:prstGeom>
          <a:noFill/>
          <a:ln/>
        </p:spPr>
        <p:txBody>
          <a:bodyPr wrap="square" lIns="0" tIns="0" rIns="0" bIns="0" rtlCol="0" anchor="t"/>
          <a:lstStyle/>
          <a:p>
            <a:pPr marL="0" indent="0">
              <a:lnSpc>
                <a:spcPts val="2400"/>
              </a:lnSpc>
              <a:buNone/>
            </a:pPr>
            <a:r>
              <a:rPr lang="en-US" sz="1500" dirty="0">
                <a:solidFill>
                  <a:srgbClr val="405449"/>
                </a:solidFill>
                <a:latin typeface="Nobile" pitchFamily="34" charset="0"/>
                <a:ea typeface="Nobile" pitchFamily="34" charset="-122"/>
                <a:cs typeface="Nobile" pitchFamily="34" charset="-120"/>
              </a:rPr>
              <a:t>The tangent function (tan) represents the ratio of the opposite side to the adjacent side. It's a periodic function with vertical asymptotes.</a:t>
            </a:r>
            <a:endParaRPr lang="en-US" sz="1500" dirty="0"/>
          </a:p>
        </p:txBody>
      </p:sp>
      <p:sp>
        <p:nvSpPr>
          <p:cNvPr id="16" name="Shape 13"/>
          <p:cNvSpPr/>
          <p:nvPr/>
        </p:nvSpPr>
        <p:spPr>
          <a:xfrm>
            <a:off x="4668917" y="4416385"/>
            <a:ext cx="436007" cy="436007"/>
          </a:xfrm>
          <a:prstGeom prst="roundRect">
            <a:avLst>
              <a:gd name="adj" fmla="val 40000"/>
            </a:avLst>
          </a:prstGeom>
          <a:solidFill>
            <a:srgbClr val="E8F3E8"/>
          </a:solidFill>
          <a:ln/>
        </p:spPr>
      </p:sp>
      <p:sp>
        <p:nvSpPr>
          <p:cNvPr id="17" name="Text 14"/>
          <p:cNvSpPr/>
          <p:nvPr/>
        </p:nvSpPr>
        <p:spPr>
          <a:xfrm>
            <a:off x="4788218" y="4489013"/>
            <a:ext cx="197406" cy="290632"/>
          </a:xfrm>
          <a:prstGeom prst="rect">
            <a:avLst/>
          </a:prstGeom>
          <a:noFill/>
          <a:ln/>
        </p:spPr>
        <p:txBody>
          <a:bodyPr wrap="none" lIns="0" tIns="0" rIns="0" bIns="0" rtlCol="0" anchor="t"/>
          <a:lstStyle/>
          <a:p>
            <a:pPr marL="0" indent="0" algn="ctr">
              <a:lnSpc>
                <a:spcPts val="2250"/>
              </a:lnSpc>
              <a:buNone/>
            </a:pPr>
            <a:r>
              <a:rPr lang="en-US" sz="2250" b="1" dirty="0">
                <a:solidFill>
                  <a:srgbClr val="405449"/>
                </a:solidFill>
                <a:latin typeface="Fraunces Extra Bold" pitchFamily="34" charset="0"/>
                <a:ea typeface="Fraunces Extra Bold" pitchFamily="34" charset="-122"/>
                <a:cs typeface="Fraunces Extra Bold" pitchFamily="34" charset="-120"/>
              </a:rPr>
              <a:t>4</a:t>
            </a:r>
            <a:endParaRPr lang="en-US" sz="2250" dirty="0"/>
          </a:p>
        </p:txBody>
      </p:sp>
      <p:sp>
        <p:nvSpPr>
          <p:cNvPr id="18" name="Text 15"/>
          <p:cNvSpPr/>
          <p:nvPr/>
        </p:nvSpPr>
        <p:spPr>
          <a:xfrm>
            <a:off x="5298638" y="4416385"/>
            <a:ext cx="3167301" cy="605314"/>
          </a:xfrm>
          <a:prstGeom prst="rect">
            <a:avLst/>
          </a:prstGeom>
          <a:noFill/>
          <a:ln/>
        </p:spPr>
        <p:txBody>
          <a:bodyPr wrap="square" lIns="0" tIns="0" rIns="0" bIns="0" rtlCol="0" anchor="t"/>
          <a:lstStyle/>
          <a:p>
            <a:pPr marL="0" indent="0">
              <a:lnSpc>
                <a:spcPts val="2350"/>
              </a:lnSpc>
              <a:buNone/>
            </a:pPr>
            <a:r>
              <a:rPr lang="en-US" sz="1900" b="1" dirty="0">
                <a:solidFill>
                  <a:srgbClr val="405449"/>
                </a:solidFill>
                <a:latin typeface="Fraunces Extra Bold" pitchFamily="34" charset="0"/>
                <a:ea typeface="Fraunces Extra Bold" pitchFamily="34" charset="-122"/>
                <a:cs typeface="Fraunces Extra Bold" pitchFamily="34" charset="-120"/>
              </a:rPr>
              <a:t>Other Trigonometric Functions</a:t>
            </a:r>
            <a:endParaRPr lang="en-US" sz="1900" dirty="0"/>
          </a:p>
        </p:txBody>
      </p:sp>
      <p:sp>
        <p:nvSpPr>
          <p:cNvPr id="19" name="Text 16"/>
          <p:cNvSpPr/>
          <p:nvPr/>
        </p:nvSpPr>
        <p:spPr>
          <a:xfrm>
            <a:off x="5298638" y="5137904"/>
            <a:ext cx="3167301" cy="2170271"/>
          </a:xfrm>
          <a:prstGeom prst="rect">
            <a:avLst/>
          </a:prstGeom>
          <a:noFill/>
          <a:ln/>
        </p:spPr>
        <p:txBody>
          <a:bodyPr wrap="square" lIns="0" tIns="0" rIns="0" bIns="0" rtlCol="0" anchor="t"/>
          <a:lstStyle/>
          <a:p>
            <a:pPr marL="0" indent="0">
              <a:lnSpc>
                <a:spcPts val="2400"/>
              </a:lnSpc>
              <a:buNone/>
            </a:pPr>
            <a:r>
              <a:rPr lang="en-US" sz="1500" dirty="0">
                <a:solidFill>
                  <a:srgbClr val="405449"/>
                </a:solidFill>
                <a:latin typeface="Nobile" pitchFamily="34" charset="0"/>
                <a:ea typeface="Nobile" pitchFamily="34" charset="-122"/>
                <a:cs typeface="Nobile" pitchFamily="34" charset="-120"/>
              </a:rPr>
              <a:t>Beyond sine, cosine, and tangent, there are other important trigonometric functions: cotangent, secant, and cosecant. They are reciprocals of the primary functions and play vital roles in advanced calculations.</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06266" y="476488"/>
            <a:ext cx="6392823" cy="541258"/>
          </a:xfrm>
          <a:prstGeom prst="rect">
            <a:avLst/>
          </a:prstGeom>
          <a:noFill/>
          <a:ln/>
        </p:spPr>
        <p:txBody>
          <a:bodyPr wrap="none" lIns="0" tIns="0" rIns="0" bIns="0" rtlCol="0" anchor="t"/>
          <a:lstStyle/>
          <a:p>
            <a:pPr marL="0" indent="0">
              <a:lnSpc>
                <a:spcPts val="4250"/>
              </a:lnSpc>
              <a:buNone/>
            </a:pPr>
            <a:r>
              <a:rPr lang="en-US" sz="3400" b="1" dirty="0">
                <a:solidFill>
                  <a:srgbClr val="3B4540"/>
                </a:solidFill>
                <a:latin typeface="Fraunces Extra Bold" pitchFamily="34" charset="0"/>
                <a:ea typeface="Fraunces Extra Bold" pitchFamily="34" charset="-122"/>
                <a:cs typeface="Fraunces Extra Bold" pitchFamily="34" charset="-120"/>
              </a:rPr>
              <a:t>Right Triangle Trigonometry</a:t>
            </a:r>
            <a:endParaRPr lang="en-US" sz="3400" dirty="0"/>
          </a:p>
        </p:txBody>
      </p:sp>
      <p:pic>
        <p:nvPicPr>
          <p:cNvPr id="4" name="Image 1" descr="preencoded.png"/>
          <p:cNvPicPr>
            <a:picLocks noChangeAspect="1"/>
          </p:cNvPicPr>
          <p:nvPr/>
        </p:nvPicPr>
        <p:blipFill>
          <a:blip r:embed="rId4"/>
          <a:stretch>
            <a:fillRect/>
          </a:stretch>
        </p:blipFill>
        <p:spPr>
          <a:xfrm>
            <a:off x="606266" y="1277541"/>
            <a:ext cx="433030" cy="433030"/>
          </a:xfrm>
          <a:prstGeom prst="rect">
            <a:avLst/>
          </a:prstGeom>
        </p:spPr>
      </p:pic>
      <p:sp>
        <p:nvSpPr>
          <p:cNvPr id="5" name="Text 1"/>
          <p:cNvSpPr/>
          <p:nvPr/>
        </p:nvSpPr>
        <p:spPr>
          <a:xfrm>
            <a:off x="606266" y="1883688"/>
            <a:ext cx="2165271" cy="270629"/>
          </a:xfrm>
          <a:prstGeom prst="rect">
            <a:avLst/>
          </a:prstGeom>
          <a:noFill/>
          <a:ln/>
        </p:spPr>
        <p:txBody>
          <a:bodyPr wrap="none" lIns="0" tIns="0" rIns="0" bIns="0" rtlCol="0" anchor="t"/>
          <a:lstStyle/>
          <a:p>
            <a:pPr marL="0" indent="0" algn="l">
              <a:lnSpc>
                <a:spcPts val="2100"/>
              </a:lnSpc>
              <a:buNone/>
            </a:pPr>
            <a:r>
              <a:rPr lang="en-US" sz="1700" b="1" dirty="0">
                <a:solidFill>
                  <a:srgbClr val="405449"/>
                </a:solidFill>
                <a:latin typeface="Fraunces Extra Bold" pitchFamily="34" charset="0"/>
                <a:ea typeface="Fraunces Extra Bold" pitchFamily="34" charset="-122"/>
                <a:cs typeface="Fraunces Extra Bold" pitchFamily="34" charset="-120"/>
              </a:rPr>
              <a:t>SOH CAH TOA</a:t>
            </a:r>
            <a:endParaRPr lang="en-US" sz="1700" dirty="0"/>
          </a:p>
        </p:txBody>
      </p:sp>
      <p:sp>
        <p:nvSpPr>
          <p:cNvPr id="6" name="Text 2"/>
          <p:cNvSpPr/>
          <p:nvPr/>
        </p:nvSpPr>
        <p:spPr>
          <a:xfrm>
            <a:off x="606266" y="2258139"/>
            <a:ext cx="7931468" cy="831532"/>
          </a:xfrm>
          <a:prstGeom prst="rect">
            <a:avLst/>
          </a:prstGeom>
          <a:noFill/>
          <a:ln/>
        </p:spPr>
        <p:txBody>
          <a:bodyPr wrap="square" lIns="0" tIns="0" rIns="0" bIns="0" rtlCol="0" anchor="t"/>
          <a:lstStyle/>
          <a:p>
            <a:pPr marL="0" indent="0" algn="l">
              <a:lnSpc>
                <a:spcPts val="2150"/>
              </a:lnSpc>
              <a:buNone/>
            </a:pPr>
            <a:r>
              <a:rPr lang="en-US" sz="1350" dirty="0">
                <a:solidFill>
                  <a:srgbClr val="405449"/>
                </a:solidFill>
                <a:latin typeface="Nobile" pitchFamily="34" charset="0"/>
                <a:ea typeface="Nobile" pitchFamily="34" charset="-122"/>
                <a:cs typeface="Nobile" pitchFamily="34" charset="-120"/>
              </a:rPr>
              <a:t>This mnemonic helps remember the relationships between trigonometric functions and sides of a right triangle: Sine = Opposite/Hypotenuse, Cosine = Adjacent/Hypotenuse, Tangent = Opposite/Adjacent.</a:t>
            </a:r>
            <a:endParaRPr lang="en-US" sz="1350" dirty="0"/>
          </a:p>
        </p:txBody>
      </p:sp>
      <p:pic>
        <p:nvPicPr>
          <p:cNvPr id="7" name="Image 2" descr="preencoded.png"/>
          <p:cNvPicPr>
            <a:picLocks noChangeAspect="1"/>
          </p:cNvPicPr>
          <p:nvPr/>
        </p:nvPicPr>
        <p:blipFill>
          <a:blip r:embed="rId5"/>
          <a:stretch>
            <a:fillRect/>
          </a:stretch>
        </p:blipFill>
        <p:spPr>
          <a:xfrm>
            <a:off x="606266" y="3609261"/>
            <a:ext cx="433030" cy="433030"/>
          </a:xfrm>
          <a:prstGeom prst="rect">
            <a:avLst/>
          </a:prstGeom>
        </p:spPr>
      </p:pic>
      <p:sp>
        <p:nvSpPr>
          <p:cNvPr id="8" name="Text 3"/>
          <p:cNvSpPr/>
          <p:nvPr/>
        </p:nvSpPr>
        <p:spPr>
          <a:xfrm>
            <a:off x="606266" y="4215408"/>
            <a:ext cx="3087648" cy="270629"/>
          </a:xfrm>
          <a:prstGeom prst="rect">
            <a:avLst/>
          </a:prstGeom>
          <a:noFill/>
          <a:ln/>
        </p:spPr>
        <p:txBody>
          <a:bodyPr wrap="none" lIns="0" tIns="0" rIns="0" bIns="0" rtlCol="0" anchor="t"/>
          <a:lstStyle/>
          <a:p>
            <a:pPr marL="0" indent="0" algn="l">
              <a:lnSpc>
                <a:spcPts val="2100"/>
              </a:lnSpc>
              <a:buNone/>
            </a:pPr>
            <a:r>
              <a:rPr lang="en-US" sz="1700" b="1" dirty="0">
                <a:solidFill>
                  <a:srgbClr val="405449"/>
                </a:solidFill>
                <a:latin typeface="Fraunces Extra Bold" pitchFamily="34" charset="0"/>
                <a:ea typeface="Fraunces Extra Bold" pitchFamily="34" charset="-122"/>
                <a:cs typeface="Fraunces Extra Bold" pitchFamily="34" charset="-120"/>
              </a:rPr>
              <a:t>Solving for Sides and Angles</a:t>
            </a:r>
            <a:endParaRPr lang="en-US" sz="1700" dirty="0"/>
          </a:p>
        </p:txBody>
      </p:sp>
      <p:sp>
        <p:nvSpPr>
          <p:cNvPr id="9" name="Text 4"/>
          <p:cNvSpPr/>
          <p:nvPr/>
        </p:nvSpPr>
        <p:spPr>
          <a:xfrm>
            <a:off x="606266" y="4589859"/>
            <a:ext cx="7931468" cy="831532"/>
          </a:xfrm>
          <a:prstGeom prst="rect">
            <a:avLst/>
          </a:prstGeom>
          <a:noFill/>
          <a:ln/>
        </p:spPr>
        <p:txBody>
          <a:bodyPr wrap="square" lIns="0" tIns="0" rIns="0" bIns="0" rtlCol="0" anchor="t"/>
          <a:lstStyle/>
          <a:p>
            <a:pPr marL="0" indent="0" algn="l">
              <a:lnSpc>
                <a:spcPts val="2150"/>
              </a:lnSpc>
              <a:buNone/>
            </a:pPr>
            <a:r>
              <a:rPr lang="en-US" sz="1350" dirty="0">
                <a:solidFill>
                  <a:srgbClr val="405449"/>
                </a:solidFill>
                <a:latin typeface="Nobile" pitchFamily="34" charset="0"/>
                <a:ea typeface="Nobile" pitchFamily="34" charset="-122"/>
                <a:cs typeface="Nobile" pitchFamily="34" charset="-120"/>
              </a:rPr>
              <a:t>Trigonometric ratios allow us to solve for unknown sides and angles in right triangles. We use trigonometric functions like sine, cosine, and tangent along with inverse trigonometric functions to find these values.</a:t>
            </a:r>
            <a:endParaRPr lang="en-US" sz="1350" dirty="0"/>
          </a:p>
        </p:txBody>
      </p:sp>
      <p:pic>
        <p:nvPicPr>
          <p:cNvPr id="10" name="Image 3" descr="preencoded.png"/>
          <p:cNvPicPr>
            <a:picLocks noChangeAspect="1"/>
          </p:cNvPicPr>
          <p:nvPr/>
        </p:nvPicPr>
        <p:blipFill>
          <a:blip r:embed="rId6"/>
          <a:stretch>
            <a:fillRect/>
          </a:stretch>
        </p:blipFill>
        <p:spPr>
          <a:xfrm>
            <a:off x="606266" y="5940981"/>
            <a:ext cx="433030" cy="433030"/>
          </a:xfrm>
          <a:prstGeom prst="rect">
            <a:avLst/>
          </a:prstGeom>
        </p:spPr>
      </p:pic>
      <p:sp>
        <p:nvSpPr>
          <p:cNvPr id="11" name="Text 5"/>
          <p:cNvSpPr/>
          <p:nvPr/>
        </p:nvSpPr>
        <p:spPr>
          <a:xfrm>
            <a:off x="606266" y="6547128"/>
            <a:ext cx="4089559" cy="270629"/>
          </a:xfrm>
          <a:prstGeom prst="rect">
            <a:avLst/>
          </a:prstGeom>
          <a:noFill/>
          <a:ln/>
        </p:spPr>
        <p:txBody>
          <a:bodyPr wrap="none" lIns="0" tIns="0" rIns="0" bIns="0" rtlCol="0" anchor="t"/>
          <a:lstStyle/>
          <a:p>
            <a:pPr marL="0" indent="0" algn="l">
              <a:lnSpc>
                <a:spcPts val="2100"/>
              </a:lnSpc>
              <a:buNone/>
            </a:pPr>
            <a:r>
              <a:rPr lang="en-US" sz="1700" b="1" dirty="0">
                <a:solidFill>
                  <a:srgbClr val="405449"/>
                </a:solidFill>
                <a:latin typeface="Fraunces Extra Bold" pitchFamily="34" charset="0"/>
                <a:ea typeface="Fraunces Extra Bold" pitchFamily="34" charset="-122"/>
                <a:cs typeface="Fraunces Extra Bold" pitchFamily="34" charset="-120"/>
              </a:rPr>
              <a:t>Applications in Real-World Problems</a:t>
            </a:r>
            <a:endParaRPr lang="en-US" sz="1700" dirty="0"/>
          </a:p>
        </p:txBody>
      </p:sp>
      <p:sp>
        <p:nvSpPr>
          <p:cNvPr id="12" name="Text 6"/>
          <p:cNvSpPr/>
          <p:nvPr/>
        </p:nvSpPr>
        <p:spPr>
          <a:xfrm>
            <a:off x="606266" y="6921579"/>
            <a:ext cx="7931468" cy="831532"/>
          </a:xfrm>
          <a:prstGeom prst="rect">
            <a:avLst/>
          </a:prstGeom>
          <a:noFill/>
          <a:ln/>
        </p:spPr>
        <p:txBody>
          <a:bodyPr wrap="square" lIns="0" tIns="0" rIns="0" bIns="0" rtlCol="0" anchor="t"/>
          <a:lstStyle/>
          <a:p>
            <a:pPr marL="0" indent="0" algn="l">
              <a:lnSpc>
                <a:spcPts val="2150"/>
              </a:lnSpc>
              <a:buNone/>
            </a:pPr>
            <a:r>
              <a:rPr lang="en-US" sz="1350" dirty="0">
                <a:solidFill>
                  <a:srgbClr val="405449"/>
                </a:solidFill>
                <a:latin typeface="Nobile" pitchFamily="34" charset="0"/>
                <a:ea typeface="Nobile" pitchFamily="34" charset="-122"/>
                <a:cs typeface="Nobile" pitchFamily="34" charset="-120"/>
              </a:rPr>
              <a:t>Right triangle trigonometry has numerous applications in fields like engineering, surveying, navigation, and physics. We can calculate distances, heights, angles, and other essential parameters.</a:t>
            </a:r>
            <a:endParaRPr lang="en-US" sz="13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543997" y="872133"/>
            <a:ext cx="4893231" cy="485775"/>
          </a:xfrm>
          <a:prstGeom prst="rect">
            <a:avLst/>
          </a:prstGeom>
          <a:noFill/>
          <a:ln/>
        </p:spPr>
        <p:txBody>
          <a:bodyPr wrap="none" lIns="0" tIns="0" rIns="0" bIns="0" rtlCol="0" anchor="t"/>
          <a:lstStyle/>
          <a:p>
            <a:pPr marL="0" indent="0">
              <a:lnSpc>
                <a:spcPts val="3800"/>
              </a:lnSpc>
              <a:buNone/>
            </a:pPr>
            <a:r>
              <a:rPr lang="en-US" sz="3050" b="1" dirty="0">
                <a:solidFill>
                  <a:srgbClr val="3B4540"/>
                </a:solidFill>
                <a:latin typeface="Fraunces Extra Bold" pitchFamily="34" charset="0"/>
                <a:ea typeface="Fraunces Extra Bold" pitchFamily="34" charset="-122"/>
                <a:cs typeface="Fraunces Extra Bold" pitchFamily="34" charset="-120"/>
              </a:rPr>
              <a:t>Trigonometric Identities</a:t>
            </a:r>
            <a:endParaRPr lang="en-US" sz="3050" dirty="0"/>
          </a:p>
        </p:txBody>
      </p:sp>
      <p:pic>
        <p:nvPicPr>
          <p:cNvPr id="3" name="Image 0" descr="preencoded.png"/>
          <p:cNvPicPr>
            <a:picLocks noChangeAspect="1"/>
          </p:cNvPicPr>
          <p:nvPr/>
        </p:nvPicPr>
        <p:blipFill>
          <a:blip r:embed="rId3"/>
          <a:stretch>
            <a:fillRect/>
          </a:stretch>
        </p:blipFill>
        <p:spPr>
          <a:xfrm>
            <a:off x="3091577" y="1668780"/>
            <a:ext cx="1675805" cy="1393031"/>
          </a:xfrm>
          <a:prstGeom prst="rect">
            <a:avLst/>
          </a:prstGeom>
        </p:spPr>
      </p:pic>
      <p:sp>
        <p:nvSpPr>
          <p:cNvPr id="4" name="Text 1"/>
          <p:cNvSpPr/>
          <p:nvPr/>
        </p:nvSpPr>
        <p:spPr>
          <a:xfrm>
            <a:off x="3880961" y="2395418"/>
            <a:ext cx="97036" cy="310872"/>
          </a:xfrm>
          <a:prstGeom prst="rect">
            <a:avLst/>
          </a:prstGeom>
          <a:noFill/>
          <a:ln/>
        </p:spPr>
        <p:txBody>
          <a:bodyPr wrap="none" lIns="0" tIns="0" rIns="0" bIns="0" rtlCol="0" anchor="t"/>
          <a:lstStyle/>
          <a:p>
            <a:pPr marL="0" indent="0" algn="ctr">
              <a:lnSpc>
                <a:spcPts val="2400"/>
              </a:lnSpc>
              <a:buNone/>
            </a:pPr>
            <a:r>
              <a:rPr lang="en-US" sz="1500" b="1" dirty="0">
                <a:solidFill>
                  <a:srgbClr val="405449"/>
                </a:solidFill>
                <a:latin typeface="Fraunces Extra Bold" pitchFamily="34" charset="0"/>
                <a:ea typeface="Fraunces Extra Bold" pitchFamily="34" charset="-122"/>
                <a:cs typeface="Fraunces Extra Bold" pitchFamily="34" charset="-120"/>
              </a:rPr>
              <a:t>1</a:t>
            </a:r>
            <a:endParaRPr lang="en-US" sz="1500" dirty="0"/>
          </a:p>
        </p:txBody>
      </p:sp>
      <p:sp>
        <p:nvSpPr>
          <p:cNvPr id="5" name="Text 2"/>
          <p:cNvSpPr/>
          <p:nvPr/>
        </p:nvSpPr>
        <p:spPr>
          <a:xfrm>
            <a:off x="4922758" y="1948458"/>
            <a:ext cx="2316599" cy="242888"/>
          </a:xfrm>
          <a:prstGeom prst="rect">
            <a:avLst/>
          </a:prstGeom>
          <a:noFill/>
          <a:ln/>
        </p:spPr>
        <p:txBody>
          <a:bodyPr wrap="none" lIns="0" tIns="0" rIns="0" bIns="0" rtlCol="0" anchor="t"/>
          <a:lstStyle/>
          <a:p>
            <a:pPr marL="0" indent="0" algn="l">
              <a:lnSpc>
                <a:spcPts val="1900"/>
              </a:lnSpc>
              <a:buNone/>
            </a:pPr>
            <a:r>
              <a:rPr lang="en-US" sz="1500" b="1" dirty="0">
                <a:solidFill>
                  <a:srgbClr val="405449"/>
                </a:solidFill>
                <a:latin typeface="Fraunces Extra Bold" pitchFamily="34" charset="0"/>
                <a:ea typeface="Fraunces Extra Bold" pitchFamily="34" charset="-122"/>
                <a:cs typeface="Fraunces Extra Bold" pitchFamily="34" charset="-120"/>
              </a:rPr>
              <a:t>Fundamental Identities</a:t>
            </a:r>
            <a:endParaRPr lang="en-US" sz="1500" dirty="0"/>
          </a:p>
        </p:txBody>
      </p:sp>
      <p:sp>
        <p:nvSpPr>
          <p:cNvPr id="6" name="Text 3"/>
          <p:cNvSpPr/>
          <p:nvPr/>
        </p:nvSpPr>
        <p:spPr>
          <a:xfrm>
            <a:off x="4922758" y="2284571"/>
            <a:ext cx="9008269" cy="497443"/>
          </a:xfrm>
          <a:prstGeom prst="rect">
            <a:avLst/>
          </a:prstGeom>
          <a:noFill/>
          <a:ln/>
        </p:spPr>
        <p:txBody>
          <a:bodyPr wrap="square" lIns="0" tIns="0" rIns="0" bIns="0" rtlCol="0" anchor="t"/>
          <a:lstStyle/>
          <a:p>
            <a:pPr marL="0" indent="0" algn="l">
              <a:lnSpc>
                <a:spcPts val="1950"/>
              </a:lnSpc>
              <a:buNone/>
            </a:pPr>
            <a:r>
              <a:rPr lang="en-US" sz="1200" dirty="0">
                <a:solidFill>
                  <a:srgbClr val="405449"/>
                </a:solidFill>
                <a:latin typeface="Nobile" pitchFamily="34" charset="0"/>
                <a:ea typeface="Nobile" pitchFamily="34" charset="-122"/>
                <a:cs typeface="Nobile" pitchFamily="34" charset="-120"/>
              </a:rPr>
              <a:t>These identities express relationships between trigonometric functions. Examples include sin^2(x) + cos^2(x) = 1 and tan(x) = sin(x)/cos(x).</a:t>
            </a:r>
            <a:endParaRPr lang="en-US" sz="1200" dirty="0"/>
          </a:p>
        </p:txBody>
      </p:sp>
      <p:sp>
        <p:nvSpPr>
          <p:cNvPr id="7" name="Shape 4"/>
          <p:cNvSpPr/>
          <p:nvPr/>
        </p:nvSpPr>
        <p:spPr>
          <a:xfrm>
            <a:off x="4806196" y="3071693"/>
            <a:ext cx="9241393" cy="11430"/>
          </a:xfrm>
          <a:prstGeom prst="roundRect">
            <a:avLst>
              <a:gd name="adj" fmla="val 1224048"/>
            </a:avLst>
          </a:prstGeom>
          <a:solidFill>
            <a:srgbClr val="CED9CE"/>
          </a:solidFill>
          <a:ln/>
        </p:spPr>
      </p:sp>
      <p:pic>
        <p:nvPicPr>
          <p:cNvPr id="8" name="Image 1" descr="preencoded.png"/>
          <p:cNvPicPr>
            <a:picLocks noChangeAspect="1"/>
          </p:cNvPicPr>
          <p:nvPr/>
        </p:nvPicPr>
        <p:blipFill>
          <a:blip r:embed="rId4"/>
          <a:stretch>
            <a:fillRect/>
          </a:stretch>
        </p:blipFill>
        <p:spPr>
          <a:xfrm>
            <a:off x="2253615" y="3100626"/>
            <a:ext cx="3351728" cy="1393031"/>
          </a:xfrm>
          <a:prstGeom prst="rect">
            <a:avLst/>
          </a:prstGeom>
        </p:spPr>
      </p:pic>
      <p:sp>
        <p:nvSpPr>
          <p:cNvPr id="9" name="Text 5"/>
          <p:cNvSpPr/>
          <p:nvPr/>
        </p:nvSpPr>
        <p:spPr>
          <a:xfrm>
            <a:off x="3865840" y="3641646"/>
            <a:ext cx="127040" cy="310872"/>
          </a:xfrm>
          <a:prstGeom prst="rect">
            <a:avLst/>
          </a:prstGeom>
          <a:noFill/>
          <a:ln/>
        </p:spPr>
        <p:txBody>
          <a:bodyPr wrap="none" lIns="0" tIns="0" rIns="0" bIns="0" rtlCol="0" anchor="t"/>
          <a:lstStyle/>
          <a:p>
            <a:pPr marL="0" indent="0" algn="ctr">
              <a:lnSpc>
                <a:spcPts val="2400"/>
              </a:lnSpc>
              <a:buNone/>
            </a:pPr>
            <a:r>
              <a:rPr lang="en-US" sz="1500" b="1" dirty="0">
                <a:solidFill>
                  <a:srgbClr val="405449"/>
                </a:solidFill>
                <a:latin typeface="Fraunces Extra Bold" pitchFamily="34" charset="0"/>
                <a:ea typeface="Fraunces Extra Bold" pitchFamily="34" charset="-122"/>
                <a:cs typeface="Fraunces Extra Bold" pitchFamily="34" charset="-120"/>
              </a:rPr>
              <a:t>2</a:t>
            </a:r>
            <a:endParaRPr lang="en-US" sz="1500" dirty="0"/>
          </a:p>
        </p:txBody>
      </p:sp>
      <p:sp>
        <p:nvSpPr>
          <p:cNvPr id="10" name="Text 6"/>
          <p:cNvSpPr/>
          <p:nvPr/>
        </p:nvSpPr>
        <p:spPr>
          <a:xfrm>
            <a:off x="5760720" y="3380303"/>
            <a:ext cx="2951559" cy="242888"/>
          </a:xfrm>
          <a:prstGeom prst="rect">
            <a:avLst/>
          </a:prstGeom>
          <a:noFill/>
          <a:ln/>
        </p:spPr>
        <p:txBody>
          <a:bodyPr wrap="none" lIns="0" tIns="0" rIns="0" bIns="0" rtlCol="0" anchor="t"/>
          <a:lstStyle/>
          <a:p>
            <a:pPr marL="0" indent="0" algn="l">
              <a:lnSpc>
                <a:spcPts val="1900"/>
              </a:lnSpc>
              <a:buNone/>
            </a:pPr>
            <a:r>
              <a:rPr lang="en-US" sz="1500" b="1" dirty="0">
                <a:solidFill>
                  <a:srgbClr val="405449"/>
                </a:solidFill>
                <a:latin typeface="Fraunces Extra Bold" pitchFamily="34" charset="0"/>
                <a:ea typeface="Fraunces Extra Bold" pitchFamily="34" charset="-122"/>
                <a:cs typeface="Fraunces Extra Bold" pitchFamily="34" charset="-120"/>
              </a:rPr>
              <a:t>Sum and Difference Identities</a:t>
            </a:r>
            <a:endParaRPr lang="en-US" sz="1500" dirty="0"/>
          </a:p>
        </p:txBody>
      </p:sp>
      <p:sp>
        <p:nvSpPr>
          <p:cNvPr id="11" name="Text 7"/>
          <p:cNvSpPr/>
          <p:nvPr/>
        </p:nvSpPr>
        <p:spPr>
          <a:xfrm>
            <a:off x="5760720" y="3716417"/>
            <a:ext cx="8170307" cy="497443"/>
          </a:xfrm>
          <a:prstGeom prst="rect">
            <a:avLst/>
          </a:prstGeom>
          <a:noFill/>
          <a:ln/>
        </p:spPr>
        <p:txBody>
          <a:bodyPr wrap="square" lIns="0" tIns="0" rIns="0" bIns="0" rtlCol="0" anchor="t"/>
          <a:lstStyle/>
          <a:p>
            <a:pPr marL="0" indent="0" algn="l">
              <a:lnSpc>
                <a:spcPts val="1950"/>
              </a:lnSpc>
              <a:buNone/>
            </a:pPr>
            <a:r>
              <a:rPr lang="en-US" sz="1200" dirty="0">
                <a:solidFill>
                  <a:srgbClr val="405449"/>
                </a:solidFill>
                <a:latin typeface="Nobile" pitchFamily="34" charset="0"/>
                <a:ea typeface="Nobile" pitchFamily="34" charset="-122"/>
                <a:cs typeface="Nobile" pitchFamily="34" charset="-120"/>
              </a:rPr>
              <a:t>These identities relate the trigonometric functions of the sum or difference of two angles. For example, cos(a + b) = cos(a)cos(b) - sin(a)sin(b).</a:t>
            </a:r>
            <a:endParaRPr lang="en-US" sz="1200" dirty="0"/>
          </a:p>
        </p:txBody>
      </p:sp>
      <p:sp>
        <p:nvSpPr>
          <p:cNvPr id="12" name="Shape 8"/>
          <p:cNvSpPr/>
          <p:nvPr/>
        </p:nvSpPr>
        <p:spPr>
          <a:xfrm>
            <a:off x="5644158" y="4503539"/>
            <a:ext cx="8403431" cy="11430"/>
          </a:xfrm>
          <a:prstGeom prst="roundRect">
            <a:avLst>
              <a:gd name="adj" fmla="val 1224048"/>
            </a:avLst>
          </a:prstGeom>
          <a:solidFill>
            <a:srgbClr val="CED9CE"/>
          </a:solidFill>
          <a:ln/>
        </p:spPr>
      </p:sp>
      <p:pic>
        <p:nvPicPr>
          <p:cNvPr id="13" name="Image 2" descr="preencoded.png"/>
          <p:cNvPicPr>
            <a:picLocks noChangeAspect="1"/>
          </p:cNvPicPr>
          <p:nvPr/>
        </p:nvPicPr>
        <p:blipFill>
          <a:blip r:embed="rId5"/>
          <a:stretch>
            <a:fillRect/>
          </a:stretch>
        </p:blipFill>
        <p:spPr>
          <a:xfrm>
            <a:off x="1415772" y="4532471"/>
            <a:ext cx="5027533" cy="1393031"/>
          </a:xfrm>
          <a:prstGeom prst="rect">
            <a:avLst/>
          </a:prstGeom>
        </p:spPr>
      </p:pic>
      <p:sp>
        <p:nvSpPr>
          <p:cNvPr id="14" name="Text 9"/>
          <p:cNvSpPr/>
          <p:nvPr/>
        </p:nvSpPr>
        <p:spPr>
          <a:xfrm>
            <a:off x="3870841" y="5073491"/>
            <a:ext cx="117396" cy="310872"/>
          </a:xfrm>
          <a:prstGeom prst="rect">
            <a:avLst/>
          </a:prstGeom>
          <a:noFill/>
          <a:ln/>
        </p:spPr>
        <p:txBody>
          <a:bodyPr wrap="none" lIns="0" tIns="0" rIns="0" bIns="0" rtlCol="0" anchor="t"/>
          <a:lstStyle/>
          <a:p>
            <a:pPr marL="0" indent="0" algn="ctr">
              <a:lnSpc>
                <a:spcPts val="2400"/>
              </a:lnSpc>
              <a:buNone/>
            </a:pPr>
            <a:r>
              <a:rPr lang="en-US" sz="1500" b="1" dirty="0">
                <a:solidFill>
                  <a:srgbClr val="405449"/>
                </a:solidFill>
                <a:latin typeface="Fraunces Extra Bold" pitchFamily="34" charset="0"/>
                <a:ea typeface="Fraunces Extra Bold" pitchFamily="34" charset="-122"/>
                <a:cs typeface="Fraunces Extra Bold" pitchFamily="34" charset="-120"/>
              </a:rPr>
              <a:t>3</a:t>
            </a:r>
            <a:endParaRPr lang="en-US" sz="1500" dirty="0"/>
          </a:p>
        </p:txBody>
      </p:sp>
      <p:sp>
        <p:nvSpPr>
          <p:cNvPr id="15" name="Text 10"/>
          <p:cNvSpPr/>
          <p:nvPr/>
        </p:nvSpPr>
        <p:spPr>
          <a:xfrm>
            <a:off x="6598682" y="4812149"/>
            <a:ext cx="3206948" cy="242888"/>
          </a:xfrm>
          <a:prstGeom prst="rect">
            <a:avLst/>
          </a:prstGeom>
          <a:noFill/>
          <a:ln/>
        </p:spPr>
        <p:txBody>
          <a:bodyPr wrap="none" lIns="0" tIns="0" rIns="0" bIns="0" rtlCol="0" anchor="t"/>
          <a:lstStyle/>
          <a:p>
            <a:pPr marL="0" indent="0" algn="l">
              <a:lnSpc>
                <a:spcPts val="1900"/>
              </a:lnSpc>
              <a:buNone/>
            </a:pPr>
            <a:r>
              <a:rPr lang="en-US" sz="1500" b="1" dirty="0">
                <a:solidFill>
                  <a:srgbClr val="405449"/>
                </a:solidFill>
                <a:latin typeface="Fraunces Extra Bold" pitchFamily="34" charset="0"/>
                <a:ea typeface="Fraunces Extra Bold" pitchFamily="34" charset="-122"/>
                <a:cs typeface="Fraunces Extra Bold" pitchFamily="34" charset="-120"/>
              </a:rPr>
              <a:t>Double and Half Angle Identities</a:t>
            </a:r>
            <a:endParaRPr lang="en-US" sz="1500" dirty="0"/>
          </a:p>
        </p:txBody>
      </p:sp>
      <p:sp>
        <p:nvSpPr>
          <p:cNvPr id="16" name="Text 11"/>
          <p:cNvSpPr/>
          <p:nvPr/>
        </p:nvSpPr>
        <p:spPr>
          <a:xfrm>
            <a:off x="6598682" y="5148263"/>
            <a:ext cx="7332345" cy="497443"/>
          </a:xfrm>
          <a:prstGeom prst="rect">
            <a:avLst/>
          </a:prstGeom>
          <a:noFill/>
          <a:ln/>
        </p:spPr>
        <p:txBody>
          <a:bodyPr wrap="square" lIns="0" tIns="0" rIns="0" bIns="0" rtlCol="0" anchor="t"/>
          <a:lstStyle/>
          <a:p>
            <a:pPr marL="0" indent="0" algn="l">
              <a:lnSpc>
                <a:spcPts val="1950"/>
              </a:lnSpc>
              <a:buNone/>
            </a:pPr>
            <a:r>
              <a:rPr lang="en-US" sz="1200" dirty="0">
                <a:solidFill>
                  <a:srgbClr val="405449"/>
                </a:solidFill>
                <a:latin typeface="Nobile" pitchFamily="34" charset="0"/>
                <a:ea typeface="Nobile" pitchFamily="34" charset="-122"/>
                <a:cs typeface="Nobile" pitchFamily="34" charset="-120"/>
              </a:rPr>
              <a:t>These identities help calculate trigonometric functions of double or half angles. For example, sin(2x) = 2sin(x)cos(x).</a:t>
            </a:r>
            <a:endParaRPr lang="en-US" sz="1200" dirty="0"/>
          </a:p>
        </p:txBody>
      </p:sp>
      <p:sp>
        <p:nvSpPr>
          <p:cNvPr id="17" name="Shape 12"/>
          <p:cNvSpPr/>
          <p:nvPr/>
        </p:nvSpPr>
        <p:spPr>
          <a:xfrm>
            <a:off x="6482120" y="5935385"/>
            <a:ext cx="7565469" cy="11430"/>
          </a:xfrm>
          <a:prstGeom prst="roundRect">
            <a:avLst>
              <a:gd name="adj" fmla="val 1224048"/>
            </a:avLst>
          </a:prstGeom>
          <a:solidFill>
            <a:srgbClr val="CED9CE"/>
          </a:solidFill>
          <a:ln/>
        </p:spPr>
      </p:sp>
      <p:pic>
        <p:nvPicPr>
          <p:cNvPr id="18" name="Image 3" descr="preencoded.png"/>
          <p:cNvPicPr>
            <a:picLocks noChangeAspect="1"/>
          </p:cNvPicPr>
          <p:nvPr/>
        </p:nvPicPr>
        <p:blipFill>
          <a:blip r:embed="rId6"/>
          <a:stretch>
            <a:fillRect/>
          </a:stretch>
        </p:blipFill>
        <p:spPr>
          <a:xfrm>
            <a:off x="577810" y="5964317"/>
            <a:ext cx="6703457" cy="1393031"/>
          </a:xfrm>
          <a:prstGeom prst="rect">
            <a:avLst/>
          </a:prstGeom>
        </p:spPr>
      </p:pic>
      <p:sp>
        <p:nvSpPr>
          <p:cNvPr id="19" name="Text 13"/>
          <p:cNvSpPr/>
          <p:nvPr/>
        </p:nvSpPr>
        <p:spPr>
          <a:xfrm>
            <a:off x="3863459" y="6505337"/>
            <a:ext cx="132040" cy="310872"/>
          </a:xfrm>
          <a:prstGeom prst="rect">
            <a:avLst/>
          </a:prstGeom>
          <a:noFill/>
          <a:ln/>
        </p:spPr>
        <p:txBody>
          <a:bodyPr wrap="none" lIns="0" tIns="0" rIns="0" bIns="0" rtlCol="0" anchor="t"/>
          <a:lstStyle/>
          <a:p>
            <a:pPr marL="0" indent="0" algn="ctr">
              <a:lnSpc>
                <a:spcPts val="2400"/>
              </a:lnSpc>
              <a:buNone/>
            </a:pPr>
            <a:r>
              <a:rPr lang="en-US" sz="1500" b="1" dirty="0">
                <a:solidFill>
                  <a:srgbClr val="405449"/>
                </a:solidFill>
                <a:latin typeface="Fraunces Extra Bold" pitchFamily="34" charset="0"/>
                <a:ea typeface="Fraunces Extra Bold" pitchFamily="34" charset="-122"/>
                <a:cs typeface="Fraunces Extra Bold" pitchFamily="34" charset="-120"/>
              </a:rPr>
              <a:t>4</a:t>
            </a:r>
            <a:endParaRPr lang="en-US" sz="1500" dirty="0"/>
          </a:p>
        </p:txBody>
      </p:sp>
      <p:sp>
        <p:nvSpPr>
          <p:cNvPr id="20" name="Text 14"/>
          <p:cNvSpPr/>
          <p:nvPr/>
        </p:nvSpPr>
        <p:spPr>
          <a:xfrm>
            <a:off x="7436644" y="6119693"/>
            <a:ext cx="4675227" cy="242888"/>
          </a:xfrm>
          <a:prstGeom prst="rect">
            <a:avLst/>
          </a:prstGeom>
          <a:noFill/>
          <a:ln/>
        </p:spPr>
        <p:txBody>
          <a:bodyPr wrap="none" lIns="0" tIns="0" rIns="0" bIns="0" rtlCol="0" anchor="t"/>
          <a:lstStyle/>
          <a:p>
            <a:pPr marL="0" indent="0" algn="l">
              <a:lnSpc>
                <a:spcPts val="1900"/>
              </a:lnSpc>
              <a:buNone/>
            </a:pPr>
            <a:r>
              <a:rPr lang="en-US" sz="1500" b="1" dirty="0">
                <a:solidFill>
                  <a:srgbClr val="405449"/>
                </a:solidFill>
                <a:latin typeface="Fraunces Extra Bold" pitchFamily="34" charset="0"/>
                <a:ea typeface="Fraunces Extra Bold" pitchFamily="34" charset="-122"/>
                <a:cs typeface="Fraunces Extra Bold" pitchFamily="34" charset="-120"/>
              </a:rPr>
              <a:t>Product-to-Sum and Sum-to-Product Identities</a:t>
            </a:r>
            <a:endParaRPr lang="en-US" sz="1500" dirty="0"/>
          </a:p>
        </p:txBody>
      </p:sp>
      <p:sp>
        <p:nvSpPr>
          <p:cNvPr id="21" name="Text 15"/>
          <p:cNvSpPr/>
          <p:nvPr/>
        </p:nvSpPr>
        <p:spPr>
          <a:xfrm>
            <a:off x="7436644" y="6455807"/>
            <a:ext cx="6494383" cy="746165"/>
          </a:xfrm>
          <a:prstGeom prst="rect">
            <a:avLst/>
          </a:prstGeom>
          <a:noFill/>
          <a:ln/>
        </p:spPr>
        <p:txBody>
          <a:bodyPr wrap="square" lIns="0" tIns="0" rIns="0" bIns="0" rtlCol="0" anchor="t"/>
          <a:lstStyle/>
          <a:p>
            <a:pPr marL="0" indent="0" algn="l">
              <a:lnSpc>
                <a:spcPts val="1950"/>
              </a:lnSpc>
              <a:buNone/>
            </a:pPr>
            <a:r>
              <a:rPr lang="en-US" sz="1200" dirty="0">
                <a:solidFill>
                  <a:srgbClr val="405449"/>
                </a:solidFill>
                <a:latin typeface="Nobile" pitchFamily="34" charset="0"/>
                <a:ea typeface="Nobile" pitchFamily="34" charset="-122"/>
                <a:cs typeface="Nobile" pitchFamily="34" charset="-120"/>
              </a:rPr>
              <a:t>These identities allow us to express products or sums of trigonometric functions as sums or products of other trigonometric functions. They are useful for simplifying expressions and solving equations.</a:t>
            </a:r>
            <a:endParaRPr lang="en-US" sz="1200" dirty="0"/>
          </a:p>
        </p:txBody>
      </p:sp>
      <p:pic>
        <p:nvPicPr>
          <p:cNvPr id="23" name="Picture 22">
            <a:extLst>
              <a:ext uri="{FF2B5EF4-FFF2-40B4-BE49-F238E27FC236}">
                <a16:creationId xmlns:a16="http://schemas.microsoft.com/office/drawing/2014/main" id="{C5202890-F537-4118-8DAC-BE55507D7A48}"/>
              </a:ext>
            </a:extLst>
          </p:cNvPr>
          <p:cNvPicPr>
            <a:picLocks noChangeAspect="1"/>
          </p:cNvPicPr>
          <p:nvPr/>
        </p:nvPicPr>
        <p:blipFill>
          <a:blip r:embed="rId7"/>
          <a:stretch>
            <a:fillRect/>
          </a:stretch>
        </p:blipFill>
        <p:spPr>
          <a:xfrm>
            <a:off x="11820133" y="7562757"/>
            <a:ext cx="2810267" cy="66684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60175" y="588883"/>
            <a:ext cx="7796451" cy="1203008"/>
          </a:xfrm>
          <a:prstGeom prst="rect">
            <a:avLst/>
          </a:prstGeom>
          <a:noFill/>
          <a:ln/>
        </p:spPr>
        <p:txBody>
          <a:bodyPr wrap="square" lIns="0" tIns="0" rIns="0" bIns="0" rtlCol="0" anchor="t"/>
          <a:lstStyle/>
          <a:p>
            <a:pPr marL="0" indent="0">
              <a:lnSpc>
                <a:spcPts val="4700"/>
              </a:lnSpc>
              <a:buNone/>
            </a:pPr>
            <a:r>
              <a:rPr lang="en-US" sz="3750" b="1" dirty="0">
                <a:solidFill>
                  <a:srgbClr val="3B4540"/>
                </a:solidFill>
                <a:latin typeface="Fraunces Extra Bold" pitchFamily="34" charset="0"/>
                <a:ea typeface="Fraunces Extra Bold" pitchFamily="34" charset="-122"/>
                <a:cs typeface="Fraunces Extra Bold" pitchFamily="34" charset="-120"/>
              </a:rPr>
              <a:t>Inverse Trigonometric Functions</a:t>
            </a:r>
            <a:endParaRPr lang="en-US" sz="3750" dirty="0"/>
          </a:p>
        </p:txBody>
      </p:sp>
      <p:sp>
        <p:nvSpPr>
          <p:cNvPr id="4" name="Shape 1"/>
          <p:cNvSpPr/>
          <p:nvPr/>
        </p:nvSpPr>
        <p:spPr>
          <a:xfrm>
            <a:off x="6437471" y="2080617"/>
            <a:ext cx="22860" cy="5560100"/>
          </a:xfrm>
          <a:prstGeom prst="roundRect">
            <a:avLst>
              <a:gd name="adj" fmla="val 757928"/>
            </a:avLst>
          </a:prstGeom>
          <a:solidFill>
            <a:srgbClr val="CED9CE"/>
          </a:solidFill>
          <a:ln/>
        </p:spPr>
      </p:sp>
      <p:sp>
        <p:nvSpPr>
          <p:cNvPr id="5" name="Shape 2"/>
          <p:cNvSpPr/>
          <p:nvPr/>
        </p:nvSpPr>
        <p:spPr>
          <a:xfrm>
            <a:off x="6642616" y="2502337"/>
            <a:ext cx="673775" cy="22860"/>
          </a:xfrm>
          <a:prstGeom prst="roundRect">
            <a:avLst>
              <a:gd name="adj" fmla="val 757928"/>
            </a:avLst>
          </a:prstGeom>
          <a:solidFill>
            <a:srgbClr val="CED9CE"/>
          </a:solidFill>
          <a:ln/>
        </p:spPr>
      </p:sp>
      <p:sp>
        <p:nvSpPr>
          <p:cNvPr id="6" name="Shape 3"/>
          <p:cNvSpPr/>
          <p:nvPr/>
        </p:nvSpPr>
        <p:spPr>
          <a:xfrm>
            <a:off x="6232327" y="2297192"/>
            <a:ext cx="433149" cy="433149"/>
          </a:xfrm>
          <a:prstGeom prst="roundRect">
            <a:avLst>
              <a:gd name="adj" fmla="val 40001"/>
            </a:avLst>
          </a:prstGeom>
          <a:solidFill>
            <a:srgbClr val="E8F3E8"/>
          </a:solidFill>
          <a:ln/>
        </p:spPr>
      </p:sp>
      <p:sp>
        <p:nvSpPr>
          <p:cNvPr id="7" name="Text 4"/>
          <p:cNvSpPr/>
          <p:nvPr/>
        </p:nvSpPr>
        <p:spPr>
          <a:xfrm>
            <a:off x="6376868" y="2369344"/>
            <a:ext cx="144066" cy="288727"/>
          </a:xfrm>
          <a:prstGeom prst="rect">
            <a:avLst/>
          </a:prstGeom>
          <a:noFill/>
          <a:ln/>
        </p:spPr>
        <p:txBody>
          <a:bodyPr wrap="none" lIns="0" tIns="0" rIns="0" bIns="0" rtlCol="0" anchor="t"/>
          <a:lstStyle/>
          <a:p>
            <a:pPr marL="0" indent="0" algn="ctr">
              <a:lnSpc>
                <a:spcPts val="2250"/>
              </a:lnSpc>
              <a:buNone/>
            </a:pPr>
            <a:r>
              <a:rPr lang="en-US" sz="2250" b="1" dirty="0">
                <a:solidFill>
                  <a:srgbClr val="405449"/>
                </a:solidFill>
                <a:latin typeface="Fraunces Extra Bold" pitchFamily="34" charset="0"/>
                <a:ea typeface="Fraunces Extra Bold" pitchFamily="34" charset="-122"/>
                <a:cs typeface="Fraunces Extra Bold" pitchFamily="34" charset="-120"/>
              </a:rPr>
              <a:t>1</a:t>
            </a:r>
            <a:endParaRPr lang="en-US" sz="2250" dirty="0"/>
          </a:p>
        </p:txBody>
      </p:sp>
      <p:sp>
        <p:nvSpPr>
          <p:cNvPr id="8" name="Text 5"/>
          <p:cNvSpPr/>
          <p:nvPr/>
        </p:nvSpPr>
        <p:spPr>
          <a:xfrm>
            <a:off x="7507724" y="2273022"/>
            <a:ext cx="2406372" cy="300752"/>
          </a:xfrm>
          <a:prstGeom prst="rect">
            <a:avLst/>
          </a:prstGeom>
          <a:noFill/>
          <a:ln/>
        </p:spPr>
        <p:txBody>
          <a:bodyPr wrap="none" lIns="0" tIns="0" rIns="0" bIns="0" rtlCol="0" anchor="t"/>
          <a:lstStyle/>
          <a:p>
            <a:pPr marL="0" indent="0" algn="l">
              <a:lnSpc>
                <a:spcPts val="2350"/>
              </a:lnSpc>
              <a:buNone/>
            </a:pPr>
            <a:r>
              <a:rPr lang="en-US" sz="1850" b="1" dirty="0">
                <a:solidFill>
                  <a:srgbClr val="405449"/>
                </a:solidFill>
                <a:latin typeface="Fraunces Extra Bold" pitchFamily="34" charset="0"/>
                <a:ea typeface="Fraunces Extra Bold" pitchFamily="34" charset="-122"/>
                <a:cs typeface="Fraunces Extra Bold" pitchFamily="34" charset="-120"/>
              </a:rPr>
              <a:t>Finding Angles</a:t>
            </a:r>
            <a:endParaRPr lang="en-US" sz="1850" dirty="0"/>
          </a:p>
        </p:txBody>
      </p:sp>
      <p:sp>
        <p:nvSpPr>
          <p:cNvPr id="9" name="Text 6"/>
          <p:cNvSpPr/>
          <p:nvPr/>
        </p:nvSpPr>
        <p:spPr>
          <a:xfrm>
            <a:off x="7507724" y="2689265"/>
            <a:ext cx="6448901" cy="924044"/>
          </a:xfrm>
          <a:prstGeom prst="rect">
            <a:avLst/>
          </a:prstGeom>
          <a:noFill/>
          <a:ln/>
        </p:spPr>
        <p:txBody>
          <a:bodyPr wrap="square" lIns="0" tIns="0" rIns="0" bIns="0" rtlCol="0" anchor="t"/>
          <a:lstStyle/>
          <a:p>
            <a:pPr marL="0" indent="0" algn="l">
              <a:lnSpc>
                <a:spcPts val="2400"/>
              </a:lnSpc>
              <a:buNone/>
            </a:pPr>
            <a:r>
              <a:rPr lang="en-US" sz="1500" dirty="0">
                <a:solidFill>
                  <a:srgbClr val="405449"/>
                </a:solidFill>
                <a:latin typeface="Nobile" pitchFamily="34" charset="0"/>
                <a:ea typeface="Nobile" pitchFamily="34" charset="-122"/>
                <a:cs typeface="Nobile" pitchFamily="34" charset="-120"/>
              </a:rPr>
              <a:t>Inverse trigonometric functions, denoted as arcsine (sin^-1), arccosine (cos^-1), and arctangent (tan^-1), are used to find the angle corresponding to a given trigonometric ratio.</a:t>
            </a:r>
            <a:endParaRPr lang="en-US" sz="1500" dirty="0"/>
          </a:p>
        </p:txBody>
      </p:sp>
      <p:sp>
        <p:nvSpPr>
          <p:cNvPr id="10" name="Shape 7"/>
          <p:cNvSpPr/>
          <p:nvPr/>
        </p:nvSpPr>
        <p:spPr>
          <a:xfrm>
            <a:off x="6642616" y="4419838"/>
            <a:ext cx="673775" cy="22860"/>
          </a:xfrm>
          <a:prstGeom prst="roundRect">
            <a:avLst>
              <a:gd name="adj" fmla="val 757928"/>
            </a:avLst>
          </a:prstGeom>
          <a:solidFill>
            <a:srgbClr val="CED9CE"/>
          </a:solidFill>
          <a:ln/>
        </p:spPr>
      </p:sp>
      <p:sp>
        <p:nvSpPr>
          <p:cNvPr id="11" name="Shape 8"/>
          <p:cNvSpPr/>
          <p:nvPr/>
        </p:nvSpPr>
        <p:spPr>
          <a:xfrm>
            <a:off x="6232327" y="4214693"/>
            <a:ext cx="433149" cy="433149"/>
          </a:xfrm>
          <a:prstGeom prst="roundRect">
            <a:avLst>
              <a:gd name="adj" fmla="val 40001"/>
            </a:avLst>
          </a:prstGeom>
          <a:solidFill>
            <a:srgbClr val="E8F3E8"/>
          </a:solidFill>
          <a:ln/>
        </p:spPr>
      </p:sp>
      <p:sp>
        <p:nvSpPr>
          <p:cNvPr id="12" name="Text 9"/>
          <p:cNvSpPr/>
          <p:nvPr/>
        </p:nvSpPr>
        <p:spPr>
          <a:xfrm>
            <a:off x="6354485" y="4286845"/>
            <a:ext cx="188714" cy="288727"/>
          </a:xfrm>
          <a:prstGeom prst="rect">
            <a:avLst/>
          </a:prstGeom>
          <a:noFill/>
          <a:ln/>
        </p:spPr>
        <p:txBody>
          <a:bodyPr wrap="none" lIns="0" tIns="0" rIns="0" bIns="0" rtlCol="0" anchor="t"/>
          <a:lstStyle/>
          <a:p>
            <a:pPr marL="0" indent="0" algn="ctr">
              <a:lnSpc>
                <a:spcPts val="2250"/>
              </a:lnSpc>
              <a:buNone/>
            </a:pPr>
            <a:r>
              <a:rPr lang="en-US" sz="2250" b="1" dirty="0">
                <a:solidFill>
                  <a:srgbClr val="405449"/>
                </a:solidFill>
                <a:latin typeface="Fraunces Extra Bold" pitchFamily="34" charset="0"/>
                <a:ea typeface="Fraunces Extra Bold" pitchFamily="34" charset="-122"/>
                <a:cs typeface="Fraunces Extra Bold" pitchFamily="34" charset="-120"/>
              </a:rPr>
              <a:t>2</a:t>
            </a:r>
            <a:endParaRPr lang="en-US" sz="2250" dirty="0"/>
          </a:p>
        </p:txBody>
      </p:sp>
      <p:sp>
        <p:nvSpPr>
          <p:cNvPr id="13" name="Text 10"/>
          <p:cNvSpPr/>
          <p:nvPr/>
        </p:nvSpPr>
        <p:spPr>
          <a:xfrm>
            <a:off x="7507724" y="4190524"/>
            <a:ext cx="2557820" cy="300752"/>
          </a:xfrm>
          <a:prstGeom prst="rect">
            <a:avLst/>
          </a:prstGeom>
          <a:noFill/>
          <a:ln/>
        </p:spPr>
        <p:txBody>
          <a:bodyPr wrap="none" lIns="0" tIns="0" rIns="0" bIns="0" rtlCol="0" anchor="t"/>
          <a:lstStyle/>
          <a:p>
            <a:pPr marL="0" indent="0" algn="l">
              <a:lnSpc>
                <a:spcPts val="2350"/>
              </a:lnSpc>
              <a:buNone/>
            </a:pPr>
            <a:r>
              <a:rPr lang="en-US" sz="1850" b="1" dirty="0">
                <a:solidFill>
                  <a:srgbClr val="405449"/>
                </a:solidFill>
                <a:latin typeface="Fraunces Extra Bold" pitchFamily="34" charset="0"/>
                <a:ea typeface="Fraunces Extra Bold" pitchFamily="34" charset="-122"/>
                <a:cs typeface="Fraunces Extra Bold" pitchFamily="34" charset="-120"/>
              </a:rPr>
              <a:t>Domains and Ranges</a:t>
            </a:r>
            <a:endParaRPr lang="en-US" sz="1850" dirty="0"/>
          </a:p>
        </p:txBody>
      </p:sp>
      <p:sp>
        <p:nvSpPr>
          <p:cNvPr id="14" name="Text 11"/>
          <p:cNvSpPr/>
          <p:nvPr/>
        </p:nvSpPr>
        <p:spPr>
          <a:xfrm>
            <a:off x="7507724" y="4606766"/>
            <a:ext cx="6448901" cy="924044"/>
          </a:xfrm>
          <a:prstGeom prst="rect">
            <a:avLst/>
          </a:prstGeom>
          <a:noFill/>
          <a:ln/>
        </p:spPr>
        <p:txBody>
          <a:bodyPr wrap="square" lIns="0" tIns="0" rIns="0" bIns="0" rtlCol="0" anchor="t"/>
          <a:lstStyle/>
          <a:p>
            <a:pPr marL="0" indent="0" algn="l">
              <a:lnSpc>
                <a:spcPts val="2400"/>
              </a:lnSpc>
              <a:buNone/>
            </a:pPr>
            <a:r>
              <a:rPr lang="en-US" sz="1500" dirty="0">
                <a:solidFill>
                  <a:srgbClr val="405449"/>
                </a:solidFill>
                <a:latin typeface="Nobile" pitchFamily="34" charset="0"/>
                <a:ea typeface="Nobile" pitchFamily="34" charset="-122"/>
                <a:cs typeface="Nobile" pitchFamily="34" charset="-120"/>
              </a:rPr>
              <a:t>Inverse trigonometric functions have restricted domains and ranges to ensure a unique output for each input. Understanding these restrictions is essential for accurate calculations.</a:t>
            </a:r>
            <a:endParaRPr lang="en-US" sz="1500" dirty="0"/>
          </a:p>
        </p:txBody>
      </p:sp>
      <p:sp>
        <p:nvSpPr>
          <p:cNvPr id="15" name="Shape 12"/>
          <p:cNvSpPr/>
          <p:nvPr/>
        </p:nvSpPr>
        <p:spPr>
          <a:xfrm>
            <a:off x="6642616" y="6337340"/>
            <a:ext cx="673775" cy="22860"/>
          </a:xfrm>
          <a:prstGeom prst="roundRect">
            <a:avLst>
              <a:gd name="adj" fmla="val 757928"/>
            </a:avLst>
          </a:prstGeom>
          <a:solidFill>
            <a:srgbClr val="CED9CE"/>
          </a:solidFill>
          <a:ln/>
        </p:spPr>
      </p:sp>
      <p:sp>
        <p:nvSpPr>
          <p:cNvPr id="16" name="Shape 13"/>
          <p:cNvSpPr/>
          <p:nvPr/>
        </p:nvSpPr>
        <p:spPr>
          <a:xfrm>
            <a:off x="6232327" y="6132195"/>
            <a:ext cx="433149" cy="433149"/>
          </a:xfrm>
          <a:prstGeom prst="roundRect">
            <a:avLst>
              <a:gd name="adj" fmla="val 40001"/>
            </a:avLst>
          </a:prstGeom>
          <a:solidFill>
            <a:srgbClr val="E8F3E8"/>
          </a:solidFill>
          <a:ln/>
        </p:spPr>
      </p:sp>
      <p:sp>
        <p:nvSpPr>
          <p:cNvPr id="17" name="Text 14"/>
          <p:cNvSpPr/>
          <p:nvPr/>
        </p:nvSpPr>
        <p:spPr>
          <a:xfrm>
            <a:off x="6361628" y="6204347"/>
            <a:ext cx="174427" cy="288727"/>
          </a:xfrm>
          <a:prstGeom prst="rect">
            <a:avLst/>
          </a:prstGeom>
          <a:noFill/>
          <a:ln/>
        </p:spPr>
        <p:txBody>
          <a:bodyPr wrap="none" lIns="0" tIns="0" rIns="0" bIns="0" rtlCol="0" anchor="t"/>
          <a:lstStyle/>
          <a:p>
            <a:pPr marL="0" indent="0" algn="ctr">
              <a:lnSpc>
                <a:spcPts val="2250"/>
              </a:lnSpc>
              <a:buNone/>
            </a:pPr>
            <a:r>
              <a:rPr lang="en-US" sz="2250" b="1" dirty="0">
                <a:solidFill>
                  <a:srgbClr val="405449"/>
                </a:solidFill>
                <a:latin typeface="Fraunces Extra Bold" pitchFamily="34" charset="0"/>
                <a:ea typeface="Fraunces Extra Bold" pitchFamily="34" charset="-122"/>
                <a:cs typeface="Fraunces Extra Bold" pitchFamily="34" charset="-120"/>
              </a:rPr>
              <a:t>3</a:t>
            </a:r>
            <a:endParaRPr lang="en-US" sz="2250" dirty="0"/>
          </a:p>
        </p:txBody>
      </p:sp>
      <p:sp>
        <p:nvSpPr>
          <p:cNvPr id="18" name="Text 15"/>
          <p:cNvSpPr/>
          <p:nvPr/>
        </p:nvSpPr>
        <p:spPr>
          <a:xfrm>
            <a:off x="7507724" y="6108025"/>
            <a:ext cx="2406372" cy="300752"/>
          </a:xfrm>
          <a:prstGeom prst="rect">
            <a:avLst/>
          </a:prstGeom>
          <a:noFill/>
          <a:ln/>
        </p:spPr>
        <p:txBody>
          <a:bodyPr wrap="none" lIns="0" tIns="0" rIns="0" bIns="0" rtlCol="0" anchor="t"/>
          <a:lstStyle/>
          <a:p>
            <a:pPr marL="0" indent="0" algn="l">
              <a:lnSpc>
                <a:spcPts val="2350"/>
              </a:lnSpc>
              <a:buNone/>
            </a:pPr>
            <a:r>
              <a:rPr lang="en-US" sz="1850" b="1" dirty="0">
                <a:solidFill>
                  <a:srgbClr val="405449"/>
                </a:solidFill>
                <a:latin typeface="Fraunces Extra Bold" pitchFamily="34" charset="0"/>
                <a:ea typeface="Fraunces Extra Bold" pitchFamily="34" charset="-122"/>
                <a:cs typeface="Fraunces Extra Bold" pitchFamily="34" charset="-120"/>
              </a:rPr>
              <a:t>Solving Equations</a:t>
            </a:r>
            <a:endParaRPr lang="en-US" sz="1850" dirty="0"/>
          </a:p>
        </p:txBody>
      </p:sp>
      <p:sp>
        <p:nvSpPr>
          <p:cNvPr id="19" name="Text 16"/>
          <p:cNvSpPr/>
          <p:nvPr/>
        </p:nvSpPr>
        <p:spPr>
          <a:xfrm>
            <a:off x="7507724" y="6524268"/>
            <a:ext cx="6448901" cy="924044"/>
          </a:xfrm>
          <a:prstGeom prst="rect">
            <a:avLst/>
          </a:prstGeom>
          <a:noFill/>
          <a:ln/>
        </p:spPr>
        <p:txBody>
          <a:bodyPr wrap="square" lIns="0" tIns="0" rIns="0" bIns="0" rtlCol="0" anchor="t"/>
          <a:lstStyle/>
          <a:p>
            <a:pPr marL="0" indent="0" algn="l">
              <a:lnSpc>
                <a:spcPts val="2400"/>
              </a:lnSpc>
              <a:buNone/>
            </a:pPr>
            <a:r>
              <a:rPr lang="en-US" sz="1500" dirty="0">
                <a:solidFill>
                  <a:srgbClr val="405449"/>
                </a:solidFill>
                <a:latin typeface="Nobile" pitchFamily="34" charset="0"/>
                <a:ea typeface="Nobile" pitchFamily="34" charset="-122"/>
                <a:cs typeface="Nobile" pitchFamily="34" charset="-120"/>
              </a:rPr>
              <a:t>Inverse trigonometric functions are crucial for solving trigonometric equations where the unknown is an angle. They allow us to isolate the angle and find its value.</a:t>
            </a:r>
            <a:endParaRPr lang="en-US" sz="1500" dirty="0"/>
          </a:p>
        </p:txBody>
      </p:sp>
      <p:pic>
        <p:nvPicPr>
          <p:cNvPr id="21" name="Picture 20">
            <a:extLst>
              <a:ext uri="{FF2B5EF4-FFF2-40B4-BE49-F238E27FC236}">
                <a16:creationId xmlns:a16="http://schemas.microsoft.com/office/drawing/2014/main" id="{37F51385-AE4D-484A-B7E3-AA243CC775A7}"/>
              </a:ext>
            </a:extLst>
          </p:cNvPr>
          <p:cNvPicPr>
            <a:picLocks noChangeAspect="1"/>
          </p:cNvPicPr>
          <p:nvPr/>
        </p:nvPicPr>
        <p:blipFill>
          <a:blip r:embed="rId4"/>
          <a:stretch>
            <a:fillRect/>
          </a:stretch>
        </p:blipFill>
        <p:spPr>
          <a:xfrm>
            <a:off x="11811276" y="7448312"/>
            <a:ext cx="2810267" cy="66684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18146" y="636032"/>
            <a:ext cx="7582614" cy="563999"/>
          </a:xfrm>
          <a:prstGeom prst="rect">
            <a:avLst/>
          </a:prstGeom>
          <a:noFill/>
          <a:ln/>
        </p:spPr>
        <p:txBody>
          <a:bodyPr wrap="none" lIns="0" tIns="0" rIns="0" bIns="0" rtlCol="0" anchor="t"/>
          <a:lstStyle/>
          <a:p>
            <a:pPr marL="0" indent="0">
              <a:lnSpc>
                <a:spcPts val="4400"/>
              </a:lnSpc>
              <a:buNone/>
            </a:pPr>
            <a:r>
              <a:rPr lang="en-US" sz="3550" b="1" dirty="0">
                <a:solidFill>
                  <a:srgbClr val="3B4540"/>
                </a:solidFill>
                <a:latin typeface="Fraunces Extra Bold" pitchFamily="34" charset="0"/>
                <a:ea typeface="Fraunces Extra Bold" pitchFamily="34" charset="-122"/>
                <a:cs typeface="Fraunces Extra Bold" pitchFamily="34" charset="-120"/>
              </a:rPr>
              <a:t>Solving Trigonometric Equations</a:t>
            </a:r>
            <a:endParaRPr lang="en-US" sz="3550" dirty="0"/>
          </a:p>
        </p:txBody>
      </p:sp>
      <p:pic>
        <p:nvPicPr>
          <p:cNvPr id="4" name="Image 1" descr="preencoded.png"/>
          <p:cNvPicPr>
            <a:picLocks noChangeAspect="1"/>
          </p:cNvPicPr>
          <p:nvPr/>
        </p:nvPicPr>
        <p:blipFill>
          <a:blip r:embed="rId4"/>
          <a:stretch>
            <a:fillRect/>
          </a:stretch>
        </p:blipFill>
        <p:spPr>
          <a:xfrm>
            <a:off x="6118146" y="1470779"/>
            <a:ext cx="902494" cy="1443990"/>
          </a:xfrm>
          <a:prstGeom prst="rect">
            <a:avLst/>
          </a:prstGeom>
        </p:spPr>
      </p:pic>
      <p:sp>
        <p:nvSpPr>
          <p:cNvPr id="5" name="Text 1"/>
          <p:cNvSpPr/>
          <p:nvPr/>
        </p:nvSpPr>
        <p:spPr>
          <a:xfrm>
            <a:off x="7291388" y="1651278"/>
            <a:ext cx="2256234" cy="281940"/>
          </a:xfrm>
          <a:prstGeom prst="rect">
            <a:avLst/>
          </a:prstGeom>
          <a:noFill/>
          <a:ln/>
        </p:spPr>
        <p:txBody>
          <a:bodyPr wrap="none" lIns="0" tIns="0" rIns="0" bIns="0" rtlCol="0" anchor="t"/>
          <a:lstStyle/>
          <a:p>
            <a:pPr marL="0" indent="0" algn="l">
              <a:lnSpc>
                <a:spcPts val="2200"/>
              </a:lnSpc>
              <a:buNone/>
            </a:pPr>
            <a:r>
              <a:rPr lang="en-US" sz="1750" b="1" dirty="0">
                <a:solidFill>
                  <a:srgbClr val="405449"/>
                </a:solidFill>
                <a:latin typeface="Fraunces Extra Bold" pitchFamily="34" charset="0"/>
                <a:ea typeface="Fraunces Extra Bold" pitchFamily="34" charset="-122"/>
                <a:cs typeface="Fraunces Extra Bold" pitchFamily="34" charset="-120"/>
              </a:rPr>
              <a:t>Basic Equations</a:t>
            </a:r>
            <a:endParaRPr lang="en-US" sz="1750" dirty="0"/>
          </a:p>
        </p:txBody>
      </p:sp>
      <p:sp>
        <p:nvSpPr>
          <p:cNvPr id="6" name="Text 2"/>
          <p:cNvSpPr/>
          <p:nvPr/>
        </p:nvSpPr>
        <p:spPr>
          <a:xfrm>
            <a:off x="7291388" y="2041446"/>
            <a:ext cx="6707267" cy="577453"/>
          </a:xfrm>
          <a:prstGeom prst="rect">
            <a:avLst/>
          </a:prstGeom>
          <a:noFill/>
          <a:ln/>
        </p:spPr>
        <p:txBody>
          <a:bodyPr wrap="square" lIns="0" tIns="0" rIns="0" bIns="0" rtlCol="0" anchor="t"/>
          <a:lstStyle/>
          <a:p>
            <a:pPr marL="0" indent="0" algn="l">
              <a:lnSpc>
                <a:spcPts val="2250"/>
              </a:lnSpc>
              <a:buNone/>
            </a:pPr>
            <a:r>
              <a:rPr lang="en-US" sz="1400" dirty="0">
                <a:solidFill>
                  <a:srgbClr val="405449"/>
                </a:solidFill>
                <a:latin typeface="Nobile" pitchFamily="34" charset="0"/>
                <a:ea typeface="Nobile" pitchFamily="34" charset="-122"/>
                <a:cs typeface="Nobile" pitchFamily="34" charset="-120"/>
              </a:rPr>
              <a:t>Simple equations involving trigonometric functions can be solved by using algebraic methods and basic trigonometric identities.</a:t>
            </a:r>
            <a:endParaRPr lang="en-US" sz="1400" dirty="0"/>
          </a:p>
        </p:txBody>
      </p:sp>
      <p:pic>
        <p:nvPicPr>
          <p:cNvPr id="7" name="Image 2" descr="preencoded.png"/>
          <p:cNvPicPr>
            <a:picLocks noChangeAspect="1"/>
          </p:cNvPicPr>
          <p:nvPr/>
        </p:nvPicPr>
        <p:blipFill>
          <a:blip r:embed="rId5"/>
          <a:stretch>
            <a:fillRect/>
          </a:stretch>
        </p:blipFill>
        <p:spPr>
          <a:xfrm>
            <a:off x="6118146" y="2914769"/>
            <a:ext cx="902494" cy="1443990"/>
          </a:xfrm>
          <a:prstGeom prst="rect">
            <a:avLst/>
          </a:prstGeom>
        </p:spPr>
      </p:pic>
      <p:sp>
        <p:nvSpPr>
          <p:cNvPr id="8" name="Text 3"/>
          <p:cNvSpPr/>
          <p:nvPr/>
        </p:nvSpPr>
        <p:spPr>
          <a:xfrm>
            <a:off x="7291388" y="3095268"/>
            <a:ext cx="2333744" cy="281940"/>
          </a:xfrm>
          <a:prstGeom prst="rect">
            <a:avLst/>
          </a:prstGeom>
          <a:noFill/>
          <a:ln/>
        </p:spPr>
        <p:txBody>
          <a:bodyPr wrap="none" lIns="0" tIns="0" rIns="0" bIns="0" rtlCol="0" anchor="t"/>
          <a:lstStyle/>
          <a:p>
            <a:pPr marL="0" indent="0" algn="l">
              <a:lnSpc>
                <a:spcPts val="2200"/>
              </a:lnSpc>
              <a:buNone/>
            </a:pPr>
            <a:r>
              <a:rPr lang="en-US" sz="1750" b="1" dirty="0">
                <a:solidFill>
                  <a:srgbClr val="405449"/>
                </a:solidFill>
                <a:latin typeface="Fraunces Extra Bold" pitchFamily="34" charset="0"/>
                <a:ea typeface="Fraunces Extra Bold" pitchFamily="34" charset="-122"/>
                <a:cs typeface="Fraunces Extra Bold" pitchFamily="34" charset="-120"/>
              </a:rPr>
              <a:t>Advanced Equations</a:t>
            </a:r>
            <a:endParaRPr lang="en-US" sz="1750" dirty="0"/>
          </a:p>
        </p:txBody>
      </p:sp>
      <p:sp>
        <p:nvSpPr>
          <p:cNvPr id="9" name="Text 4"/>
          <p:cNvSpPr/>
          <p:nvPr/>
        </p:nvSpPr>
        <p:spPr>
          <a:xfrm>
            <a:off x="7291388" y="3485436"/>
            <a:ext cx="6707267" cy="577453"/>
          </a:xfrm>
          <a:prstGeom prst="rect">
            <a:avLst/>
          </a:prstGeom>
          <a:noFill/>
          <a:ln/>
        </p:spPr>
        <p:txBody>
          <a:bodyPr wrap="square" lIns="0" tIns="0" rIns="0" bIns="0" rtlCol="0" anchor="t"/>
          <a:lstStyle/>
          <a:p>
            <a:pPr marL="0" indent="0" algn="l">
              <a:lnSpc>
                <a:spcPts val="2250"/>
              </a:lnSpc>
              <a:buNone/>
            </a:pPr>
            <a:r>
              <a:rPr lang="en-US" sz="1400" dirty="0">
                <a:solidFill>
                  <a:srgbClr val="405449"/>
                </a:solidFill>
                <a:latin typeface="Nobile" pitchFamily="34" charset="0"/>
                <a:ea typeface="Nobile" pitchFamily="34" charset="-122"/>
                <a:cs typeface="Nobile" pitchFamily="34" charset="-120"/>
              </a:rPr>
              <a:t>More complex trigonometric equations may require the use of quadratic formulas, factorization, or trigonometric identities to simplify and solve.</a:t>
            </a:r>
            <a:endParaRPr lang="en-US" sz="1400" dirty="0"/>
          </a:p>
        </p:txBody>
      </p:sp>
      <p:pic>
        <p:nvPicPr>
          <p:cNvPr id="10" name="Image 3" descr="preencoded.png"/>
          <p:cNvPicPr>
            <a:picLocks noChangeAspect="1"/>
          </p:cNvPicPr>
          <p:nvPr/>
        </p:nvPicPr>
        <p:blipFill>
          <a:blip r:embed="rId6"/>
          <a:stretch>
            <a:fillRect/>
          </a:stretch>
        </p:blipFill>
        <p:spPr>
          <a:xfrm>
            <a:off x="6118146" y="4358759"/>
            <a:ext cx="902494" cy="1617345"/>
          </a:xfrm>
          <a:prstGeom prst="rect">
            <a:avLst/>
          </a:prstGeom>
        </p:spPr>
      </p:pic>
      <p:sp>
        <p:nvSpPr>
          <p:cNvPr id="11" name="Text 5"/>
          <p:cNvSpPr/>
          <p:nvPr/>
        </p:nvSpPr>
        <p:spPr>
          <a:xfrm>
            <a:off x="7291388" y="4539258"/>
            <a:ext cx="3419713" cy="281940"/>
          </a:xfrm>
          <a:prstGeom prst="rect">
            <a:avLst/>
          </a:prstGeom>
          <a:noFill/>
          <a:ln/>
        </p:spPr>
        <p:txBody>
          <a:bodyPr wrap="none" lIns="0" tIns="0" rIns="0" bIns="0" rtlCol="0" anchor="t"/>
          <a:lstStyle/>
          <a:p>
            <a:pPr marL="0" indent="0" algn="l">
              <a:lnSpc>
                <a:spcPts val="2200"/>
              </a:lnSpc>
              <a:buNone/>
            </a:pPr>
            <a:r>
              <a:rPr lang="en-US" sz="1750" b="1" dirty="0">
                <a:solidFill>
                  <a:srgbClr val="405449"/>
                </a:solidFill>
                <a:latin typeface="Fraunces Extra Bold" pitchFamily="34" charset="0"/>
                <a:ea typeface="Fraunces Extra Bold" pitchFamily="34" charset="-122"/>
                <a:cs typeface="Fraunces Extra Bold" pitchFamily="34" charset="-120"/>
              </a:rPr>
              <a:t>Solutions in Specific Intervals</a:t>
            </a:r>
            <a:endParaRPr lang="en-US" sz="1750" dirty="0"/>
          </a:p>
        </p:txBody>
      </p:sp>
      <p:sp>
        <p:nvSpPr>
          <p:cNvPr id="12" name="Text 6"/>
          <p:cNvSpPr/>
          <p:nvPr/>
        </p:nvSpPr>
        <p:spPr>
          <a:xfrm>
            <a:off x="7291388" y="4929426"/>
            <a:ext cx="6707267" cy="866180"/>
          </a:xfrm>
          <a:prstGeom prst="rect">
            <a:avLst/>
          </a:prstGeom>
          <a:noFill/>
          <a:ln/>
        </p:spPr>
        <p:txBody>
          <a:bodyPr wrap="square" lIns="0" tIns="0" rIns="0" bIns="0" rtlCol="0" anchor="t"/>
          <a:lstStyle/>
          <a:p>
            <a:pPr marL="0" indent="0" algn="l">
              <a:lnSpc>
                <a:spcPts val="2250"/>
              </a:lnSpc>
              <a:buNone/>
            </a:pPr>
            <a:r>
              <a:rPr lang="en-US" sz="1400" dirty="0">
                <a:solidFill>
                  <a:srgbClr val="405449"/>
                </a:solidFill>
                <a:latin typeface="Nobile" pitchFamily="34" charset="0"/>
                <a:ea typeface="Nobile" pitchFamily="34" charset="-122"/>
                <a:cs typeface="Nobile" pitchFamily="34" charset="-120"/>
              </a:rPr>
              <a:t>We often need to find solutions to trigonometric equations within specific intervals, such as [0, 2π), which represents one complete cycle of a trigonometric function.</a:t>
            </a:r>
            <a:endParaRPr lang="en-US" sz="1400" dirty="0"/>
          </a:p>
        </p:txBody>
      </p:sp>
      <p:pic>
        <p:nvPicPr>
          <p:cNvPr id="13" name="Image 4" descr="preencoded.png"/>
          <p:cNvPicPr>
            <a:picLocks noChangeAspect="1"/>
          </p:cNvPicPr>
          <p:nvPr/>
        </p:nvPicPr>
        <p:blipFill>
          <a:blip r:embed="rId7"/>
          <a:stretch>
            <a:fillRect/>
          </a:stretch>
        </p:blipFill>
        <p:spPr>
          <a:xfrm>
            <a:off x="6118146" y="5976104"/>
            <a:ext cx="902494" cy="1617345"/>
          </a:xfrm>
          <a:prstGeom prst="rect">
            <a:avLst/>
          </a:prstGeom>
        </p:spPr>
      </p:pic>
      <p:sp>
        <p:nvSpPr>
          <p:cNvPr id="14" name="Text 7"/>
          <p:cNvSpPr/>
          <p:nvPr/>
        </p:nvSpPr>
        <p:spPr>
          <a:xfrm>
            <a:off x="7291388" y="6156603"/>
            <a:ext cx="2256234" cy="281940"/>
          </a:xfrm>
          <a:prstGeom prst="rect">
            <a:avLst/>
          </a:prstGeom>
          <a:noFill/>
          <a:ln/>
        </p:spPr>
        <p:txBody>
          <a:bodyPr wrap="none" lIns="0" tIns="0" rIns="0" bIns="0" rtlCol="0" anchor="t"/>
          <a:lstStyle/>
          <a:p>
            <a:pPr marL="0" indent="0" algn="l">
              <a:lnSpc>
                <a:spcPts val="2200"/>
              </a:lnSpc>
              <a:buNone/>
            </a:pPr>
            <a:r>
              <a:rPr lang="en-US" sz="1750" b="1" dirty="0">
                <a:solidFill>
                  <a:srgbClr val="405449"/>
                </a:solidFill>
                <a:latin typeface="Fraunces Extra Bold" pitchFamily="34" charset="0"/>
                <a:ea typeface="Fraunces Extra Bold" pitchFamily="34" charset="-122"/>
                <a:cs typeface="Fraunces Extra Bold" pitchFamily="34" charset="-120"/>
              </a:rPr>
              <a:t>Multiple Solutions</a:t>
            </a:r>
            <a:endParaRPr lang="en-US" sz="1750" dirty="0"/>
          </a:p>
        </p:txBody>
      </p:sp>
      <p:sp>
        <p:nvSpPr>
          <p:cNvPr id="15" name="Text 8"/>
          <p:cNvSpPr/>
          <p:nvPr/>
        </p:nvSpPr>
        <p:spPr>
          <a:xfrm>
            <a:off x="7291388" y="6546771"/>
            <a:ext cx="6707267" cy="866180"/>
          </a:xfrm>
          <a:prstGeom prst="rect">
            <a:avLst/>
          </a:prstGeom>
          <a:noFill/>
          <a:ln/>
        </p:spPr>
        <p:txBody>
          <a:bodyPr wrap="square" lIns="0" tIns="0" rIns="0" bIns="0" rtlCol="0" anchor="t"/>
          <a:lstStyle/>
          <a:p>
            <a:pPr marL="0" indent="0" algn="l">
              <a:lnSpc>
                <a:spcPts val="2250"/>
              </a:lnSpc>
              <a:buNone/>
            </a:pPr>
            <a:r>
              <a:rPr lang="en-US" sz="1400" dirty="0">
                <a:solidFill>
                  <a:srgbClr val="405449"/>
                </a:solidFill>
                <a:latin typeface="Nobile" pitchFamily="34" charset="0"/>
                <a:ea typeface="Nobile" pitchFamily="34" charset="-122"/>
                <a:cs typeface="Nobile" pitchFamily="34" charset="-120"/>
              </a:rPr>
              <a:t>Trigonometric equations often have multiple solutions due to the periodic nature of trigonometric functions. It's important to find all solutions within a specified interval.</a:t>
            </a:r>
            <a:endParaRPr lang="en-US" sz="1400" dirty="0"/>
          </a:p>
        </p:txBody>
      </p:sp>
      <p:pic>
        <p:nvPicPr>
          <p:cNvPr id="17" name="Picture 16">
            <a:extLst>
              <a:ext uri="{FF2B5EF4-FFF2-40B4-BE49-F238E27FC236}">
                <a16:creationId xmlns:a16="http://schemas.microsoft.com/office/drawing/2014/main" id="{D0B5CEDA-F042-4DD7-A344-553455C0B28D}"/>
              </a:ext>
            </a:extLst>
          </p:cNvPr>
          <p:cNvPicPr>
            <a:picLocks noChangeAspect="1"/>
          </p:cNvPicPr>
          <p:nvPr/>
        </p:nvPicPr>
        <p:blipFill>
          <a:blip r:embed="rId8"/>
          <a:stretch>
            <a:fillRect/>
          </a:stretch>
        </p:blipFill>
        <p:spPr>
          <a:xfrm>
            <a:off x="11769891" y="7463774"/>
            <a:ext cx="2810267" cy="66684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957"/>
          </a:xfrm>
          <a:prstGeom prst="rect">
            <a:avLst/>
          </a:prstGeom>
        </p:spPr>
      </p:pic>
      <p:sp>
        <p:nvSpPr>
          <p:cNvPr id="3" name="Text 0"/>
          <p:cNvSpPr/>
          <p:nvPr/>
        </p:nvSpPr>
        <p:spPr>
          <a:xfrm>
            <a:off x="6125528" y="502087"/>
            <a:ext cx="7865745" cy="1141095"/>
          </a:xfrm>
          <a:prstGeom prst="rect">
            <a:avLst/>
          </a:prstGeom>
          <a:noFill/>
          <a:ln/>
        </p:spPr>
        <p:txBody>
          <a:bodyPr wrap="square" lIns="0" tIns="0" rIns="0" bIns="0" rtlCol="0" anchor="t"/>
          <a:lstStyle/>
          <a:p>
            <a:pPr marL="0" indent="0">
              <a:lnSpc>
                <a:spcPts val="4450"/>
              </a:lnSpc>
              <a:buNone/>
            </a:pPr>
            <a:r>
              <a:rPr lang="en-US" sz="3550" b="1" dirty="0">
                <a:solidFill>
                  <a:srgbClr val="3B4540"/>
                </a:solidFill>
                <a:latin typeface="Fraunces Extra Bold" pitchFamily="34" charset="0"/>
                <a:ea typeface="Fraunces Extra Bold" pitchFamily="34" charset="-122"/>
                <a:cs typeface="Fraunces Extra Bold" pitchFamily="34" charset="-120"/>
              </a:rPr>
              <a:t>Applications of Advanced Trigonometry</a:t>
            </a:r>
            <a:endParaRPr lang="en-US" sz="3550" dirty="0"/>
          </a:p>
        </p:txBody>
      </p:sp>
      <p:sp>
        <p:nvSpPr>
          <p:cNvPr id="4" name="Text 1"/>
          <p:cNvSpPr/>
          <p:nvPr/>
        </p:nvSpPr>
        <p:spPr>
          <a:xfrm>
            <a:off x="6125528" y="2008227"/>
            <a:ext cx="3795951" cy="602575"/>
          </a:xfrm>
          <a:prstGeom prst="rect">
            <a:avLst/>
          </a:prstGeom>
          <a:noFill/>
          <a:ln/>
        </p:spPr>
        <p:txBody>
          <a:bodyPr wrap="none" lIns="0" tIns="0" rIns="0" bIns="0" rtlCol="0" anchor="t"/>
          <a:lstStyle/>
          <a:p>
            <a:pPr marL="0" indent="0" algn="ctr">
              <a:lnSpc>
                <a:spcPts val="4700"/>
              </a:lnSpc>
              <a:buNone/>
            </a:pPr>
            <a:r>
              <a:rPr lang="en-US" sz="4700" b="1" dirty="0">
                <a:solidFill>
                  <a:srgbClr val="405449"/>
                </a:solidFill>
                <a:latin typeface="Fraunces Extra Bold" pitchFamily="34" charset="0"/>
                <a:ea typeface="Fraunces Extra Bold" pitchFamily="34" charset="-122"/>
                <a:cs typeface="Fraunces Extra Bold" pitchFamily="34" charset="-120"/>
              </a:rPr>
              <a:t>1</a:t>
            </a:r>
            <a:endParaRPr lang="en-US" sz="4700" dirty="0"/>
          </a:p>
        </p:txBody>
      </p:sp>
      <p:sp>
        <p:nvSpPr>
          <p:cNvPr id="5" name="Text 2"/>
          <p:cNvSpPr/>
          <p:nvPr/>
        </p:nvSpPr>
        <p:spPr>
          <a:xfrm>
            <a:off x="6882170" y="2838926"/>
            <a:ext cx="2282666" cy="285274"/>
          </a:xfrm>
          <a:prstGeom prst="rect">
            <a:avLst/>
          </a:prstGeom>
          <a:noFill/>
          <a:ln/>
        </p:spPr>
        <p:txBody>
          <a:bodyPr wrap="none" lIns="0" tIns="0" rIns="0" bIns="0" rtlCol="0" anchor="t"/>
          <a:lstStyle/>
          <a:p>
            <a:pPr marL="0" indent="0" algn="ctr">
              <a:lnSpc>
                <a:spcPts val="2200"/>
              </a:lnSpc>
              <a:buNone/>
            </a:pPr>
            <a:r>
              <a:rPr lang="en-US" sz="1750" b="1" dirty="0">
                <a:solidFill>
                  <a:srgbClr val="405449"/>
                </a:solidFill>
                <a:latin typeface="Fraunces Extra Bold" pitchFamily="34" charset="0"/>
                <a:ea typeface="Fraunces Extra Bold" pitchFamily="34" charset="-122"/>
                <a:cs typeface="Fraunces Extra Bold" pitchFamily="34" charset="-120"/>
              </a:rPr>
              <a:t>Engineering</a:t>
            </a:r>
            <a:endParaRPr lang="en-US" sz="1750" dirty="0"/>
          </a:p>
        </p:txBody>
      </p:sp>
      <p:sp>
        <p:nvSpPr>
          <p:cNvPr id="6" name="Text 3"/>
          <p:cNvSpPr/>
          <p:nvPr/>
        </p:nvSpPr>
        <p:spPr>
          <a:xfrm>
            <a:off x="6125528" y="3233738"/>
            <a:ext cx="3795951" cy="1168718"/>
          </a:xfrm>
          <a:prstGeom prst="rect">
            <a:avLst/>
          </a:prstGeom>
          <a:noFill/>
          <a:ln/>
        </p:spPr>
        <p:txBody>
          <a:bodyPr wrap="square" lIns="0" tIns="0" rIns="0" bIns="0" rtlCol="0" anchor="t"/>
          <a:lstStyle/>
          <a:p>
            <a:pPr marL="0" indent="0" algn="ctr">
              <a:lnSpc>
                <a:spcPts val="2300"/>
              </a:lnSpc>
              <a:buNone/>
            </a:pPr>
            <a:r>
              <a:rPr lang="en-US" sz="1400" dirty="0">
                <a:solidFill>
                  <a:srgbClr val="405449"/>
                </a:solidFill>
                <a:latin typeface="Nobile" pitchFamily="34" charset="0"/>
                <a:ea typeface="Nobile" pitchFamily="34" charset="-122"/>
                <a:cs typeface="Nobile" pitchFamily="34" charset="-120"/>
              </a:rPr>
              <a:t>Trigonometry is essential in structural engineering, where calculations involving angles and forces are critical for building bridges, buildings, and other structures.</a:t>
            </a:r>
            <a:endParaRPr lang="en-US" sz="1400" dirty="0"/>
          </a:p>
        </p:txBody>
      </p:sp>
      <p:sp>
        <p:nvSpPr>
          <p:cNvPr id="7" name="Text 4"/>
          <p:cNvSpPr/>
          <p:nvPr/>
        </p:nvSpPr>
        <p:spPr>
          <a:xfrm>
            <a:off x="10195322" y="2008227"/>
            <a:ext cx="3795951" cy="602575"/>
          </a:xfrm>
          <a:prstGeom prst="rect">
            <a:avLst/>
          </a:prstGeom>
          <a:noFill/>
          <a:ln/>
        </p:spPr>
        <p:txBody>
          <a:bodyPr wrap="none" lIns="0" tIns="0" rIns="0" bIns="0" rtlCol="0" anchor="t"/>
          <a:lstStyle/>
          <a:p>
            <a:pPr marL="0" indent="0" algn="ctr">
              <a:lnSpc>
                <a:spcPts val="4700"/>
              </a:lnSpc>
              <a:buNone/>
            </a:pPr>
            <a:r>
              <a:rPr lang="en-US" sz="4700" b="1" dirty="0">
                <a:solidFill>
                  <a:srgbClr val="405449"/>
                </a:solidFill>
                <a:latin typeface="Fraunces Extra Bold" pitchFamily="34" charset="0"/>
                <a:ea typeface="Fraunces Extra Bold" pitchFamily="34" charset="-122"/>
                <a:cs typeface="Fraunces Extra Bold" pitchFamily="34" charset="-120"/>
              </a:rPr>
              <a:t>2</a:t>
            </a:r>
            <a:endParaRPr lang="en-US" sz="4700" dirty="0"/>
          </a:p>
        </p:txBody>
      </p:sp>
      <p:sp>
        <p:nvSpPr>
          <p:cNvPr id="8" name="Text 5"/>
          <p:cNvSpPr/>
          <p:nvPr/>
        </p:nvSpPr>
        <p:spPr>
          <a:xfrm>
            <a:off x="10951964" y="2838926"/>
            <a:ext cx="2282666" cy="285274"/>
          </a:xfrm>
          <a:prstGeom prst="rect">
            <a:avLst/>
          </a:prstGeom>
          <a:noFill/>
          <a:ln/>
        </p:spPr>
        <p:txBody>
          <a:bodyPr wrap="none" lIns="0" tIns="0" rIns="0" bIns="0" rtlCol="0" anchor="t"/>
          <a:lstStyle/>
          <a:p>
            <a:pPr marL="0" indent="0" algn="ctr">
              <a:lnSpc>
                <a:spcPts val="2200"/>
              </a:lnSpc>
              <a:buNone/>
            </a:pPr>
            <a:r>
              <a:rPr lang="en-US" sz="1750" b="1" dirty="0">
                <a:solidFill>
                  <a:srgbClr val="405449"/>
                </a:solidFill>
                <a:latin typeface="Fraunces Extra Bold" pitchFamily="34" charset="0"/>
                <a:ea typeface="Fraunces Extra Bold" pitchFamily="34" charset="-122"/>
                <a:cs typeface="Fraunces Extra Bold" pitchFamily="34" charset="-120"/>
              </a:rPr>
              <a:t>Surveying</a:t>
            </a:r>
            <a:endParaRPr lang="en-US" sz="1750" dirty="0"/>
          </a:p>
        </p:txBody>
      </p:sp>
      <p:sp>
        <p:nvSpPr>
          <p:cNvPr id="9" name="Text 6"/>
          <p:cNvSpPr/>
          <p:nvPr/>
        </p:nvSpPr>
        <p:spPr>
          <a:xfrm>
            <a:off x="10195322" y="3233738"/>
            <a:ext cx="3795951" cy="876538"/>
          </a:xfrm>
          <a:prstGeom prst="rect">
            <a:avLst/>
          </a:prstGeom>
          <a:noFill/>
          <a:ln/>
        </p:spPr>
        <p:txBody>
          <a:bodyPr wrap="square" lIns="0" tIns="0" rIns="0" bIns="0" rtlCol="0" anchor="t"/>
          <a:lstStyle/>
          <a:p>
            <a:pPr marL="0" indent="0" algn="ctr">
              <a:lnSpc>
                <a:spcPts val="2300"/>
              </a:lnSpc>
              <a:buNone/>
            </a:pPr>
            <a:r>
              <a:rPr lang="en-US" sz="1400" dirty="0">
                <a:solidFill>
                  <a:srgbClr val="405449"/>
                </a:solidFill>
                <a:latin typeface="Nobile" pitchFamily="34" charset="0"/>
                <a:ea typeface="Nobile" pitchFamily="34" charset="-122"/>
                <a:cs typeface="Nobile" pitchFamily="34" charset="-120"/>
              </a:rPr>
              <a:t>Surveyors use trigonometry to measure distances, angles, and elevations for land mapping and construction projects.</a:t>
            </a:r>
            <a:endParaRPr lang="en-US" sz="1400" dirty="0"/>
          </a:p>
        </p:txBody>
      </p:sp>
      <p:sp>
        <p:nvSpPr>
          <p:cNvPr id="10" name="Text 7"/>
          <p:cNvSpPr/>
          <p:nvPr/>
        </p:nvSpPr>
        <p:spPr>
          <a:xfrm>
            <a:off x="6125528" y="5041463"/>
            <a:ext cx="3795951" cy="602575"/>
          </a:xfrm>
          <a:prstGeom prst="rect">
            <a:avLst/>
          </a:prstGeom>
          <a:noFill/>
          <a:ln/>
        </p:spPr>
        <p:txBody>
          <a:bodyPr wrap="none" lIns="0" tIns="0" rIns="0" bIns="0" rtlCol="0" anchor="t"/>
          <a:lstStyle/>
          <a:p>
            <a:pPr marL="0" indent="0" algn="ctr">
              <a:lnSpc>
                <a:spcPts val="4700"/>
              </a:lnSpc>
              <a:buNone/>
            </a:pPr>
            <a:r>
              <a:rPr lang="en-US" sz="4700" b="1" dirty="0">
                <a:solidFill>
                  <a:srgbClr val="405449"/>
                </a:solidFill>
                <a:latin typeface="Fraunces Extra Bold" pitchFamily="34" charset="0"/>
                <a:ea typeface="Fraunces Extra Bold" pitchFamily="34" charset="-122"/>
                <a:cs typeface="Fraunces Extra Bold" pitchFamily="34" charset="-120"/>
              </a:rPr>
              <a:t>3</a:t>
            </a:r>
            <a:endParaRPr lang="en-US" sz="4700" dirty="0"/>
          </a:p>
        </p:txBody>
      </p:sp>
      <p:sp>
        <p:nvSpPr>
          <p:cNvPr id="11" name="Text 8"/>
          <p:cNvSpPr/>
          <p:nvPr/>
        </p:nvSpPr>
        <p:spPr>
          <a:xfrm>
            <a:off x="6882170" y="5872163"/>
            <a:ext cx="2282666" cy="285274"/>
          </a:xfrm>
          <a:prstGeom prst="rect">
            <a:avLst/>
          </a:prstGeom>
          <a:noFill/>
          <a:ln/>
        </p:spPr>
        <p:txBody>
          <a:bodyPr wrap="none" lIns="0" tIns="0" rIns="0" bIns="0" rtlCol="0" anchor="t"/>
          <a:lstStyle/>
          <a:p>
            <a:pPr marL="0" indent="0" algn="ctr">
              <a:lnSpc>
                <a:spcPts val="2200"/>
              </a:lnSpc>
              <a:buNone/>
            </a:pPr>
            <a:r>
              <a:rPr lang="en-US" sz="1750" b="1" dirty="0">
                <a:solidFill>
                  <a:srgbClr val="405449"/>
                </a:solidFill>
                <a:latin typeface="Fraunces Extra Bold" pitchFamily="34" charset="0"/>
                <a:ea typeface="Fraunces Extra Bold" pitchFamily="34" charset="-122"/>
                <a:cs typeface="Fraunces Extra Bold" pitchFamily="34" charset="-120"/>
              </a:rPr>
              <a:t>Navigation</a:t>
            </a:r>
            <a:endParaRPr lang="en-US" sz="1750" dirty="0"/>
          </a:p>
        </p:txBody>
      </p:sp>
      <p:sp>
        <p:nvSpPr>
          <p:cNvPr id="12" name="Text 9"/>
          <p:cNvSpPr/>
          <p:nvPr/>
        </p:nvSpPr>
        <p:spPr>
          <a:xfrm>
            <a:off x="6125528" y="6266974"/>
            <a:ext cx="3795951" cy="1460897"/>
          </a:xfrm>
          <a:prstGeom prst="rect">
            <a:avLst/>
          </a:prstGeom>
          <a:noFill/>
          <a:ln/>
        </p:spPr>
        <p:txBody>
          <a:bodyPr wrap="square" lIns="0" tIns="0" rIns="0" bIns="0" rtlCol="0" anchor="t"/>
          <a:lstStyle/>
          <a:p>
            <a:pPr marL="0" indent="0" algn="ctr">
              <a:lnSpc>
                <a:spcPts val="2300"/>
              </a:lnSpc>
              <a:buNone/>
            </a:pPr>
            <a:r>
              <a:rPr lang="en-US" sz="1400" dirty="0">
                <a:solidFill>
                  <a:srgbClr val="405449"/>
                </a:solidFill>
                <a:latin typeface="Nobile" pitchFamily="34" charset="0"/>
                <a:ea typeface="Nobile" pitchFamily="34" charset="-122"/>
                <a:cs typeface="Nobile" pitchFamily="34" charset="-120"/>
              </a:rPr>
              <a:t>Trigonometry is fundamental for navigation systems used in ships, aircraft, and satellites, where angles and distances are used to determine position and direction.</a:t>
            </a:r>
            <a:endParaRPr lang="en-US" sz="1400" dirty="0"/>
          </a:p>
        </p:txBody>
      </p:sp>
      <p:sp>
        <p:nvSpPr>
          <p:cNvPr id="13" name="Text 10"/>
          <p:cNvSpPr/>
          <p:nvPr/>
        </p:nvSpPr>
        <p:spPr>
          <a:xfrm>
            <a:off x="10195322" y="5041463"/>
            <a:ext cx="3795951" cy="602575"/>
          </a:xfrm>
          <a:prstGeom prst="rect">
            <a:avLst/>
          </a:prstGeom>
          <a:noFill/>
          <a:ln/>
        </p:spPr>
        <p:txBody>
          <a:bodyPr wrap="none" lIns="0" tIns="0" rIns="0" bIns="0" rtlCol="0" anchor="t"/>
          <a:lstStyle/>
          <a:p>
            <a:pPr marL="0" indent="0" algn="ctr">
              <a:lnSpc>
                <a:spcPts val="4700"/>
              </a:lnSpc>
              <a:buNone/>
            </a:pPr>
            <a:r>
              <a:rPr lang="en-US" sz="4700" b="1" dirty="0">
                <a:solidFill>
                  <a:srgbClr val="405449"/>
                </a:solidFill>
                <a:latin typeface="Fraunces Extra Bold" pitchFamily="34" charset="0"/>
                <a:ea typeface="Fraunces Extra Bold" pitchFamily="34" charset="-122"/>
                <a:cs typeface="Fraunces Extra Bold" pitchFamily="34" charset="-120"/>
              </a:rPr>
              <a:t>4</a:t>
            </a:r>
            <a:endParaRPr lang="en-US" sz="4700" dirty="0"/>
          </a:p>
        </p:txBody>
      </p:sp>
      <p:sp>
        <p:nvSpPr>
          <p:cNvPr id="14" name="Text 11"/>
          <p:cNvSpPr/>
          <p:nvPr/>
        </p:nvSpPr>
        <p:spPr>
          <a:xfrm>
            <a:off x="10951964" y="5872163"/>
            <a:ext cx="2282666" cy="285274"/>
          </a:xfrm>
          <a:prstGeom prst="rect">
            <a:avLst/>
          </a:prstGeom>
          <a:noFill/>
          <a:ln/>
        </p:spPr>
        <p:txBody>
          <a:bodyPr wrap="none" lIns="0" tIns="0" rIns="0" bIns="0" rtlCol="0" anchor="t"/>
          <a:lstStyle/>
          <a:p>
            <a:pPr marL="0" indent="0" algn="ctr">
              <a:lnSpc>
                <a:spcPts val="2200"/>
              </a:lnSpc>
              <a:buNone/>
            </a:pPr>
            <a:r>
              <a:rPr lang="en-US" sz="1750" b="1" dirty="0">
                <a:solidFill>
                  <a:srgbClr val="405449"/>
                </a:solidFill>
                <a:latin typeface="Fraunces Extra Bold" pitchFamily="34" charset="0"/>
                <a:ea typeface="Fraunces Extra Bold" pitchFamily="34" charset="-122"/>
                <a:cs typeface="Fraunces Extra Bold" pitchFamily="34" charset="-120"/>
              </a:rPr>
              <a:t>Physics</a:t>
            </a:r>
            <a:endParaRPr lang="en-US" sz="1750" dirty="0"/>
          </a:p>
        </p:txBody>
      </p:sp>
      <p:sp>
        <p:nvSpPr>
          <p:cNvPr id="15" name="Text 12"/>
          <p:cNvSpPr/>
          <p:nvPr/>
        </p:nvSpPr>
        <p:spPr>
          <a:xfrm>
            <a:off x="10195322" y="6266974"/>
            <a:ext cx="3795951" cy="876538"/>
          </a:xfrm>
          <a:prstGeom prst="rect">
            <a:avLst/>
          </a:prstGeom>
          <a:noFill/>
          <a:ln/>
        </p:spPr>
        <p:txBody>
          <a:bodyPr wrap="square" lIns="0" tIns="0" rIns="0" bIns="0" rtlCol="0" anchor="t"/>
          <a:lstStyle/>
          <a:p>
            <a:pPr marL="0" indent="0" algn="ctr">
              <a:lnSpc>
                <a:spcPts val="2300"/>
              </a:lnSpc>
              <a:buNone/>
            </a:pPr>
            <a:r>
              <a:rPr lang="en-US" sz="1400" dirty="0">
                <a:solidFill>
                  <a:srgbClr val="405449"/>
                </a:solidFill>
                <a:latin typeface="Nobile" pitchFamily="34" charset="0"/>
                <a:ea typeface="Nobile" pitchFamily="34" charset="-122"/>
                <a:cs typeface="Nobile" pitchFamily="34" charset="-120"/>
              </a:rPr>
              <a:t>Trigonometry plays a vital role in physics, where it is used to analyze forces, motion, waves, and other physical phenomena.</a:t>
            </a:r>
            <a:endParaRPr lang="en-US" sz="1400" dirty="0"/>
          </a:p>
        </p:txBody>
      </p:sp>
      <p:pic>
        <p:nvPicPr>
          <p:cNvPr id="17" name="Picture 16">
            <a:extLst>
              <a:ext uri="{FF2B5EF4-FFF2-40B4-BE49-F238E27FC236}">
                <a16:creationId xmlns:a16="http://schemas.microsoft.com/office/drawing/2014/main" id="{F950E7F4-E5C8-46BF-944D-51D87553F4F5}"/>
              </a:ext>
            </a:extLst>
          </p:cNvPr>
          <p:cNvPicPr>
            <a:picLocks noChangeAspect="1"/>
          </p:cNvPicPr>
          <p:nvPr/>
        </p:nvPicPr>
        <p:blipFill>
          <a:blip r:embed="rId4"/>
          <a:stretch>
            <a:fillRect/>
          </a:stretch>
        </p:blipFill>
        <p:spPr>
          <a:xfrm>
            <a:off x="11718013" y="7562757"/>
            <a:ext cx="2810267" cy="66684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922</Words>
  <Application>Microsoft Office PowerPoint</Application>
  <PresentationFormat>Custom</PresentationFormat>
  <Paragraphs>81</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Fraunces Extra Bold</vt:lpstr>
      <vt:lpstr>Nobile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2024-11-15T14:57:53Z</dcterms:created>
  <dcterms:modified xsi:type="dcterms:W3CDTF">2024-11-15T16:56:32Z</dcterms:modified>
</cp:coreProperties>
</file>