
<file path=[Content_Types].xml><?xml version="1.0" encoding="utf-8"?>
<Types xmlns="http://schemas.openxmlformats.org/package/2006/content-types">
  <Default Extension="fntdata" ContentType="application/x-fontdata"/>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Lst>
  <p:notesMasterIdLst>
    <p:notesMasterId r:id="rId12"/>
  </p:notesMasterIdLst>
  <p:sldSz cx="14630400" cy="8229600"/>
  <p:notesSz cx="8229600" cy="14630400"/>
  <p:embeddedFontLst>
    <p:embeddedFont>
      <p:font typeface="IBM Plex Sans Medium"/>
      <p:regular r:id="rId17"/>
    </p:embeddedFont>
    <p:embeddedFont>
      <p:font typeface="IBM Plex Sans Medium"/>
      <p:regular r:id="rId18"/>
    </p:embeddedFont>
    <p:embeddedFont>
      <p:font typeface="IBM Plex Sans Medium"/>
      <p:regular r:id="rId19"/>
    </p:embeddedFont>
    <p:embeddedFont>
      <p:font typeface="IBM Plex Sans Medium"/>
      <p:regular r:id="rId20"/>
    </p:embeddedFont>
    <p:embeddedFont>
      <p:font typeface="Roboto"/>
      <p:regular r:id="rId21"/>
    </p:embeddedFont>
    <p:embeddedFont>
      <p:font typeface="Roboto"/>
      <p:regular r:id="rId22"/>
    </p:embeddedFont>
    <p:embeddedFont>
      <p:font typeface="Roboto"/>
      <p:regular r:id="rId23"/>
    </p:embeddedFont>
    <p:embeddedFont>
      <p:font typeface="Roboto"/>
      <p:regular r:id="rId24"/>
    </p:embeddedFont>
  </p:embeddedFontLst>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notesMaster" Target="notesMasters/notesMaster1.xml"/><Relationship Id="rId13" Type="http://schemas.openxmlformats.org/officeDocument/2006/relationships/presProps" Target="presProps.xml"/><Relationship Id="rId14" Type="http://schemas.openxmlformats.org/officeDocument/2006/relationships/viewProps" Target="viewProps.xml"/><Relationship Id="rId15" Type="http://schemas.openxmlformats.org/officeDocument/2006/relationships/theme" Target="theme/theme1.xml"/><Relationship Id="rId16" Type="http://schemas.openxmlformats.org/officeDocument/2006/relationships/tableStyles" Target="tableStyles.xml"/><Relationship Id="rId17" Type="http://schemas.openxmlformats.org/officeDocument/2006/relationships/font" Target="fonts/font1.fntdata"/><Relationship Id="rId18" Type="http://schemas.openxmlformats.org/officeDocument/2006/relationships/font" Target="fonts/font2.fntdata"/><Relationship Id="rId19" Type="http://schemas.openxmlformats.org/officeDocument/2006/relationships/font" Target="fonts/font3.fntdata"/><Relationship Id="rId20" Type="http://schemas.openxmlformats.org/officeDocument/2006/relationships/font" Target="fonts/font4.fntdata"/><Relationship Id="rId21" Type="http://schemas.openxmlformats.org/officeDocument/2006/relationships/font" Target="fonts/font5.fntdata"/><Relationship Id="rId22" Type="http://schemas.openxmlformats.org/officeDocument/2006/relationships/font" Target="fonts/font6.fntdata"/><Relationship Id="rId23" Type="http://schemas.openxmlformats.org/officeDocument/2006/relationships/font" Target="fonts/font7.fntdata"/><Relationship Id="rId24" Type="http://schemas.openxmlformats.org/officeDocument/2006/relationships/font" Target="fonts/font8.fntdata"/></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0-1.png"/><Relationship Id="rId3"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11-1.png"/><Relationship Id="rId3"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2-1.png"/><Relationship Id="rId3"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3-1.png"/><Relationship Id="rId3"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4-1.png"/><Relationship Id="rId3"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5-1.png"/><Relationship Id="rId3"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6-1.png"/><Relationship Id="rId3"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7-1.png"/><Relationship Id="rId3"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8-1.png"/><Relationship Id="rId3"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hyperlink" Target="https://gamma.app/?utm_source=made-with-gamma" TargetMode="External"/><Relationship Id="rId1" Type="http://schemas.openxmlformats.org/officeDocument/2006/relationships/image" Target="../media/image-1009-1.png"/><Relationship Id="rId3"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Slide 9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Slide 10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lide 1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Slide 2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lide 3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lide 4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Slide 5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Slide 6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Slide 7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Slide 8 master">
    <p:spTree>
      <p:nvGrpSpPr>
        <p:cNvPr id="1" name=""/>
        <p:cNvGrpSpPr/>
        <p:nvPr/>
      </p:nvGrpSpPr>
      <p:grpSpPr>
        <a:xfrm>
          <a:off x="0" y="0"/>
          <a:ext cx="0" cy="0"/>
          <a:chOff x="0" y="0"/>
          <a:chExt cx="0" cy="0"/>
        </a:xfrm>
      </p:grpSpPr>
      <p:sp>
        <p:nvSpPr>
          <p:cNvPr id="2" name="Shape 0"/>
          <p:cNvSpPr/>
          <p:nvPr/>
        </p:nvSpPr>
        <p:spPr>
          <a:xfrm>
            <a:off x="0" y="0"/>
            <a:ext cx="14630400" cy="8229600"/>
          </a:xfrm>
          <a:prstGeom prst="rect">
            <a:avLst/>
          </a:prstGeom>
          <a:solidFill>
            <a:srgbClr val="22242A"/>
          </a:solidFill>
          <a:ln/>
        </p:spPr>
      </p:sp>
      <p:sp>
        <p:nvSpPr>
          <p:cNvPr id="3" name="Shape 1"/>
          <p:cNvSpPr/>
          <p:nvPr/>
        </p:nvSpPr>
        <p:spPr>
          <a:xfrm>
            <a:off x="0" y="0"/>
            <a:ext cx="14630400" cy="8229600"/>
          </a:xfrm>
          <a:prstGeom prst="rect">
            <a:avLst/>
          </a:prstGeom>
          <a:solidFill>
            <a:srgbClr val="292C32"/>
          </a:solidFill>
          <a:ln/>
        </p:spPr>
      </p:sp>
      <p:pic>
        <p:nvPicPr>
          <p:cNvPr id="4" name="Image 0" descr="preencoded.png">
            <a:hlinkClick r:id="rId2" tooltip=""/>
          </p:cNvPr>
          <p:cNvPicPr>
            <a:picLocks noChangeAspect="1"/>
          </p:cNvPicPr>
          <p:nvPr/>
        </p:nvPicPr>
        <p:blipFill>
          <a:blip r:embed="rId1"/>
          <a:stretch>
            <a:fillRect/>
          </a:stretch>
        </p:blipFill>
        <p:spPr>
          <a:xfrm>
            <a:off x="12839215" y="7749540"/>
            <a:ext cx="1722605" cy="411480"/>
          </a:xfrm>
          <a:prstGeom prst="rect">
            <a:avLst/>
          </a:prstGeom>
        </p:spPr>
      </p:pic>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slideLayout" Target="../slideLayouts/slideLayout2.xml"/><Relationship Id="rId3"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slideLayout" Target="../slideLayouts/slideLayout11.xml"/><Relationship Id="rId3" Type="http://schemas.openxmlformats.org/officeDocument/2006/relationships/notesSlide" Target="../notesSlides/notesSlide10.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slideLayout" Target="../slideLayouts/slideLayout4.xml"/><Relationship Id="rId3"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slideLayout" Target="../slideLayouts/slideLayout5.xml"/><Relationship Id="rId5"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slideLayout" Target="../slideLayouts/slideLayout7.xml"/><Relationship Id="rId3"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slideLayout" Target="../slideLayouts/slideLayout8.xml"/><Relationship Id="rId6"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slideLayout" Target="../slideLayouts/slideLayout9.xml"/><Relationship Id="rId5"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2538532"/>
            <a:ext cx="5770721"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Exponential Functions</a:t>
            </a:r>
            <a:endParaRPr lang="en-US" sz="4450" dirty="0"/>
          </a:p>
        </p:txBody>
      </p:sp>
      <p:sp>
        <p:nvSpPr>
          <p:cNvPr id="4" name="Text 1"/>
          <p:cNvSpPr/>
          <p:nvPr/>
        </p:nvSpPr>
        <p:spPr>
          <a:xfrm>
            <a:off x="793790" y="3587472"/>
            <a:ext cx="7556421" cy="1451610"/>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Exponential functions are a fundamental mathematical concept that describes rapid growth or decay over time. They are characterized by their unique properties and widespread applications in various fields, from finance and biology to physics and computer science.</a:t>
            </a:r>
            <a:endParaRPr lang="en-US" sz="1750" dirty="0"/>
          </a:p>
        </p:txBody>
      </p:sp>
      <p:sp>
        <p:nvSpPr>
          <p:cNvPr id="5" name="Shape 2"/>
          <p:cNvSpPr/>
          <p:nvPr/>
        </p:nvSpPr>
        <p:spPr>
          <a:xfrm>
            <a:off x="793790" y="5311140"/>
            <a:ext cx="362903" cy="362903"/>
          </a:xfrm>
          <a:prstGeom prst="roundRect">
            <a:avLst>
              <a:gd name="adj" fmla="val 25194296"/>
            </a:avLst>
          </a:prstGeom>
          <a:solidFill>
            <a:srgbClr val="3CC367"/>
          </a:solidFill>
          <a:ln w="7620">
            <a:solidFill>
              <a:srgbClr val="FFFFFF"/>
            </a:solidFill>
            <a:prstDash val="solid"/>
          </a:ln>
        </p:spPr>
      </p:sp>
      <p:sp>
        <p:nvSpPr>
          <p:cNvPr id="6" name="Text 3"/>
          <p:cNvSpPr/>
          <p:nvPr/>
        </p:nvSpPr>
        <p:spPr>
          <a:xfrm>
            <a:off x="927735" y="5443776"/>
            <a:ext cx="94893" cy="97512"/>
          </a:xfrm>
          <a:prstGeom prst="rect">
            <a:avLst/>
          </a:prstGeom>
          <a:noFill/>
          <a:ln/>
        </p:spPr>
        <p:txBody>
          <a:bodyPr wrap="none" lIns="0" tIns="0" rIns="0" bIns="0" rtlCol="0" anchor="t"/>
          <a:lstStyle/>
          <a:p>
            <a:pPr algn="ctr" indent="0" marL="0">
              <a:lnSpc>
                <a:spcPts val="750"/>
              </a:lnSpc>
              <a:buNone/>
            </a:pPr>
            <a:r>
              <a:rPr lang="en-US" sz="750" dirty="0">
                <a:solidFill>
                  <a:srgbClr val="3C3838"/>
                </a:solidFill>
                <a:latin typeface="Roboto Medium" pitchFamily="34" charset="0"/>
                <a:ea typeface="Roboto Medium" pitchFamily="34" charset="-122"/>
                <a:cs typeface="Roboto Medium" pitchFamily="34" charset="-120"/>
              </a:rPr>
              <a:t>OI</a:t>
            </a:r>
            <a:endParaRPr lang="en-US" sz="750" dirty="0"/>
          </a:p>
        </p:txBody>
      </p:sp>
      <p:sp>
        <p:nvSpPr>
          <p:cNvPr id="7" name="Text 4"/>
          <p:cNvSpPr/>
          <p:nvPr/>
        </p:nvSpPr>
        <p:spPr>
          <a:xfrm>
            <a:off x="1270040" y="5294233"/>
            <a:ext cx="2067639" cy="396835"/>
          </a:xfrm>
          <a:prstGeom prst="rect">
            <a:avLst/>
          </a:prstGeom>
          <a:noFill/>
          <a:ln/>
        </p:spPr>
        <p:txBody>
          <a:bodyPr wrap="none" lIns="0" tIns="0" rIns="0" bIns="0" rtlCol="0" anchor="t"/>
          <a:lstStyle/>
          <a:p>
            <a:pPr algn="l" indent="0" marL="0">
              <a:lnSpc>
                <a:spcPts val="3100"/>
              </a:lnSpc>
              <a:buNone/>
            </a:pPr>
            <a:r>
              <a:rPr lang="en-US" sz="2200" b="1" dirty="0">
                <a:solidFill>
                  <a:srgbClr val="D4D4D1"/>
                </a:solidFill>
                <a:latin typeface="Roboto Bold" pitchFamily="34" charset="0"/>
                <a:ea typeface="Roboto Bold" pitchFamily="34" charset="-122"/>
                <a:cs typeface="Roboto Bold" pitchFamily="34" charset="-120"/>
              </a:rPr>
              <a:t>by ONYEDIKA IK</a:t>
            </a:r>
            <a:endParaRPr lang="en-US" sz="2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31255" y="755213"/>
            <a:ext cx="7654290" cy="1330166"/>
          </a:xfrm>
          <a:prstGeom prst="rect">
            <a:avLst/>
          </a:prstGeom>
          <a:noFill/>
          <a:ln/>
        </p:spPr>
        <p:txBody>
          <a:bodyPr wrap="square" lIns="0" tIns="0" rIns="0" bIns="0" rtlCol="0" anchor="t"/>
          <a:lstStyle/>
          <a:p>
            <a:pPr indent="0" marL="0">
              <a:lnSpc>
                <a:spcPts val="5200"/>
              </a:lnSpc>
              <a:buNone/>
            </a:pPr>
            <a:r>
              <a:rPr lang="en-US" sz="4150" dirty="0">
                <a:solidFill>
                  <a:srgbClr val="F3F3F2"/>
                </a:solidFill>
                <a:latin typeface="IBM Plex Sans Medium" pitchFamily="34" charset="0"/>
                <a:ea typeface="IBM Plex Sans Medium" pitchFamily="34" charset="-122"/>
                <a:cs typeface="IBM Plex Sans Medium" pitchFamily="34" charset="-120"/>
              </a:rPr>
              <a:t>Applications of Exponential Functions</a:t>
            </a:r>
            <a:endParaRPr lang="en-US" sz="4150" dirty="0"/>
          </a:p>
        </p:txBody>
      </p:sp>
      <p:sp>
        <p:nvSpPr>
          <p:cNvPr id="4" name="Text 1"/>
          <p:cNvSpPr/>
          <p:nvPr/>
        </p:nvSpPr>
        <p:spPr>
          <a:xfrm>
            <a:off x="6231255" y="2510909"/>
            <a:ext cx="3667482" cy="702350"/>
          </a:xfrm>
          <a:prstGeom prst="rect">
            <a:avLst/>
          </a:prstGeom>
          <a:noFill/>
          <a:ln/>
        </p:spPr>
        <p:txBody>
          <a:bodyPr wrap="none" lIns="0" tIns="0" rIns="0" bIns="0" rtlCol="0" anchor="t"/>
          <a:lstStyle/>
          <a:p>
            <a:pPr algn="ctr" indent="0" marL="0">
              <a:lnSpc>
                <a:spcPts val="5500"/>
              </a:lnSpc>
              <a:buNone/>
            </a:pPr>
            <a:r>
              <a:rPr lang="en-US" sz="5500" dirty="0">
                <a:solidFill>
                  <a:srgbClr val="D4D4D1"/>
                </a:solidFill>
                <a:latin typeface="IBM Plex Sans Medium" pitchFamily="34" charset="0"/>
                <a:ea typeface="IBM Plex Sans Medium" pitchFamily="34" charset="-122"/>
                <a:cs typeface="IBM Plex Sans Medium" pitchFamily="34" charset="-120"/>
              </a:rPr>
              <a:t>1</a:t>
            </a:r>
            <a:endParaRPr lang="en-US" sz="5500" dirty="0"/>
          </a:p>
        </p:txBody>
      </p:sp>
      <p:sp>
        <p:nvSpPr>
          <p:cNvPr id="5" name="Text 2"/>
          <p:cNvSpPr/>
          <p:nvPr/>
        </p:nvSpPr>
        <p:spPr>
          <a:xfrm>
            <a:off x="6734770" y="3479125"/>
            <a:ext cx="2660333" cy="332423"/>
          </a:xfrm>
          <a:prstGeom prst="rect">
            <a:avLst/>
          </a:prstGeom>
          <a:noFill/>
          <a:ln/>
        </p:spPr>
        <p:txBody>
          <a:bodyPr wrap="none" lIns="0" tIns="0" rIns="0" bIns="0" rtlCol="0" anchor="t"/>
          <a:lstStyle/>
          <a:p>
            <a:pPr algn="ctr" indent="0" marL="0">
              <a:lnSpc>
                <a:spcPts val="2600"/>
              </a:lnSpc>
              <a:buNone/>
            </a:pPr>
            <a:r>
              <a:rPr lang="en-US" sz="2050" dirty="0">
                <a:solidFill>
                  <a:srgbClr val="D4D4D1"/>
                </a:solidFill>
                <a:latin typeface="IBM Plex Sans Medium" pitchFamily="34" charset="0"/>
                <a:ea typeface="IBM Plex Sans Medium" pitchFamily="34" charset="-122"/>
                <a:cs typeface="IBM Plex Sans Medium" pitchFamily="34" charset="-120"/>
              </a:rPr>
              <a:t>Finance</a:t>
            </a:r>
            <a:endParaRPr lang="en-US" sz="2050" dirty="0"/>
          </a:p>
        </p:txBody>
      </p:sp>
      <p:sp>
        <p:nvSpPr>
          <p:cNvPr id="6" name="Text 3"/>
          <p:cNvSpPr/>
          <p:nvPr/>
        </p:nvSpPr>
        <p:spPr>
          <a:xfrm>
            <a:off x="6231255" y="3939183"/>
            <a:ext cx="3667482" cy="681038"/>
          </a:xfrm>
          <a:prstGeom prst="rect">
            <a:avLst/>
          </a:prstGeom>
          <a:noFill/>
          <a:ln/>
        </p:spPr>
        <p:txBody>
          <a:bodyPr wrap="square" lIns="0" tIns="0" rIns="0" bIns="0" rtlCol="0" anchor="t"/>
          <a:lstStyle/>
          <a:p>
            <a:pPr algn="ctr" indent="0" marL="0">
              <a:lnSpc>
                <a:spcPts val="2650"/>
              </a:lnSpc>
              <a:buNone/>
            </a:pPr>
            <a:r>
              <a:rPr lang="en-US" sz="1650" dirty="0">
                <a:solidFill>
                  <a:srgbClr val="D4D4D1"/>
                </a:solidFill>
                <a:latin typeface="Roboto" pitchFamily="34" charset="0"/>
                <a:ea typeface="Roboto" pitchFamily="34" charset="-122"/>
                <a:cs typeface="Roboto" pitchFamily="34" charset="-120"/>
              </a:rPr>
              <a:t>Compound interest, loan calculations, and financial modeling.</a:t>
            </a:r>
            <a:endParaRPr lang="en-US" sz="1650" dirty="0"/>
          </a:p>
        </p:txBody>
      </p:sp>
      <p:sp>
        <p:nvSpPr>
          <p:cNvPr id="7" name="Text 4"/>
          <p:cNvSpPr/>
          <p:nvPr/>
        </p:nvSpPr>
        <p:spPr>
          <a:xfrm>
            <a:off x="10217944" y="2510909"/>
            <a:ext cx="3667601" cy="702350"/>
          </a:xfrm>
          <a:prstGeom prst="rect">
            <a:avLst/>
          </a:prstGeom>
          <a:noFill/>
          <a:ln/>
        </p:spPr>
        <p:txBody>
          <a:bodyPr wrap="none" lIns="0" tIns="0" rIns="0" bIns="0" rtlCol="0" anchor="t"/>
          <a:lstStyle/>
          <a:p>
            <a:pPr algn="ctr" indent="0" marL="0">
              <a:lnSpc>
                <a:spcPts val="5500"/>
              </a:lnSpc>
              <a:buNone/>
            </a:pPr>
            <a:r>
              <a:rPr lang="en-US" sz="5500" dirty="0">
                <a:solidFill>
                  <a:srgbClr val="D4D4D1"/>
                </a:solidFill>
                <a:latin typeface="IBM Plex Sans Medium" pitchFamily="34" charset="0"/>
                <a:ea typeface="IBM Plex Sans Medium" pitchFamily="34" charset="-122"/>
                <a:cs typeface="IBM Plex Sans Medium" pitchFamily="34" charset="-120"/>
              </a:rPr>
              <a:t>2</a:t>
            </a:r>
            <a:endParaRPr lang="en-US" sz="5500" dirty="0"/>
          </a:p>
        </p:txBody>
      </p:sp>
      <p:sp>
        <p:nvSpPr>
          <p:cNvPr id="8" name="Text 5"/>
          <p:cNvSpPr/>
          <p:nvPr/>
        </p:nvSpPr>
        <p:spPr>
          <a:xfrm>
            <a:off x="10721578" y="3479125"/>
            <a:ext cx="2660333" cy="332423"/>
          </a:xfrm>
          <a:prstGeom prst="rect">
            <a:avLst/>
          </a:prstGeom>
          <a:noFill/>
          <a:ln/>
        </p:spPr>
        <p:txBody>
          <a:bodyPr wrap="none" lIns="0" tIns="0" rIns="0" bIns="0" rtlCol="0" anchor="t"/>
          <a:lstStyle/>
          <a:p>
            <a:pPr algn="ctr" indent="0" marL="0">
              <a:lnSpc>
                <a:spcPts val="2600"/>
              </a:lnSpc>
              <a:buNone/>
            </a:pPr>
            <a:r>
              <a:rPr lang="en-US" sz="2050" dirty="0">
                <a:solidFill>
                  <a:srgbClr val="D4D4D1"/>
                </a:solidFill>
                <a:latin typeface="IBM Plex Sans Medium" pitchFamily="34" charset="0"/>
                <a:ea typeface="IBM Plex Sans Medium" pitchFamily="34" charset="-122"/>
                <a:cs typeface="IBM Plex Sans Medium" pitchFamily="34" charset="-120"/>
              </a:rPr>
              <a:t>Biology</a:t>
            </a:r>
            <a:endParaRPr lang="en-US" sz="2050" dirty="0"/>
          </a:p>
        </p:txBody>
      </p:sp>
      <p:sp>
        <p:nvSpPr>
          <p:cNvPr id="9" name="Text 6"/>
          <p:cNvSpPr/>
          <p:nvPr/>
        </p:nvSpPr>
        <p:spPr>
          <a:xfrm>
            <a:off x="10217944" y="3939183"/>
            <a:ext cx="3667601" cy="681038"/>
          </a:xfrm>
          <a:prstGeom prst="rect">
            <a:avLst/>
          </a:prstGeom>
          <a:noFill/>
          <a:ln/>
        </p:spPr>
        <p:txBody>
          <a:bodyPr wrap="square" lIns="0" tIns="0" rIns="0" bIns="0" rtlCol="0" anchor="t"/>
          <a:lstStyle/>
          <a:p>
            <a:pPr algn="ctr" indent="0" marL="0">
              <a:lnSpc>
                <a:spcPts val="2650"/>
              </a:lnSpc>
              <a:buNone/>
            </a:pPr>
            <a:r>
              <a:rPr lang="en-US" sz="1650" dirty="0">
                <a:solidFill>
                  <a:srgbClr val="D4D4D1"/>
                </a:solidFill>
                <a:latin typeface="Roboto" pitchFamily="34" charset="0"/>
                <a:ea typeface="Roboto" pitchFamily="34" charset="-122"/>
                <a:cs typeface="Roboto" pitchFamily="34" charset="-120"/>
              </a:rPr>
              <a:t>Population growth, bacterial growth, and radioactive decay.</a:t>
            </a:r>
            <a:endParaRPr lang="en-US" sz="1650" dirty="0"/>
          </a:p>
        </p:txBody>
      </p:sp>
      <p:sp>
        <p:nvSpPr>
          <p:cNvPr id="10" name="Text 7"/>
          <p:cNvSpPr/>
          <p:nvPr/>
        </p:nvSpPr>
        <p:spPr>
          <a:xfrm>
            <a:off x="6231255" y="5364956"/>
            <a:ext cx="3667482" cy="702350"/>
          </a:xfrm>
          <a:prstGeom prst="rect">
            <a:avLst/>
          </a:prstGeom>
          <a:noFill/>
          <a:ln/>
        </p:spPr>
        <p:txBody>
          <a:bodyPr wrap="none" lIns="0" tIns="0" rIns="0" bIns="0" rtlCol="0" anchor="t"/>
          <a:lstStyle/>
          <a:p>
            <a:pPr algn="ctr" indent="0" marL="0">
              <a:lnSpc>
                <a:spcPts val="5500"/>
              </a:lnSpc>
              <a:buNone/>
            </a:pPr>
            <a:r>
              <a:rPr lang="en-US" sz="5500" dirty="0">
                <a:solidFill>
                  <a:srgbClr val="D4D4D1"/>
                </a:solidFill>
                <a:latin typeface="IBM Plex Sans Medium" pitchFamily="34" charset="0"/>
                <a:ea typeface="IBM Plex Sans Medium" pitchFamily="34" charset="-122"/>
                <a:cs typeface="IBM Plex Sans Medium" pitchFamily="34" charset="-120"/>
              </a:rPr>
              <a:t>3</a:t>
            </a:r>
            <a:endParaRPr lang="en-US" sz="5500" dirty="0"/>
          </a:p>
        </p:txBody>
      </p:sp>
      <p:sp>
        <p:nvSpPr>
          <p:cNvPr id="11" name="Text 8"/>
          <p:cNvSpPr/>
          <p:nvPr/>
        </p:nvSpPr>
        <p:spPr>
          <a:xfrm>
            <a:off x="6734770" y="6333173"/>
            <a:ext cx="2660333" cy="332423"/>
          </a:xfrm>
          <a:prstGeom prst="rect">
            <a:avLst/>
          </a:prstGeom>
          <a:noFill/>
          <a:ln/>
        </p:spPr>
        <p:txBody>
          <a:bodyPr wrap="none" lIns="0" tIns="0" rIns="0" bIns="0" rtlCol="0" anchor="t"/>
          <a:lstStyle/>
          <a:p>
            <a:pPr algn="ctr" indent="0" marL="0">
              <a:lnSpc>
                <a:spcPts val="2600"/>
              </a:lnSpc>
              <a:buNone/>
            </a:pPr>
            <a:r>
              <a:rPr lang="en-US" sz="2050" dirty="0">
                <a:solidFill>
                  <a:srgbClr val="D4D4D1"/>
                </a:solidFill>
                <a:latin typeface="IBM Plex Sans Medium" pitchFamily="34" charset="0"/>
                <a:ea typeface="IBM Plex Sans Medium" pitchFamily="34" charset="-122"/>
                <a:cs typeface="IBM Plex Sans Medium" pitchFamily="34" charset="-120"/>
              </a:rPr>
              <a:t>Physics</a:t>
            </a:r>
            <a:endParaRPr lang="en-US" sz="2050" dirty="0"/>
          </a:p>
        </p:txBody>
      </p:sp>
      <p:sp>
        <p:nvSpPr>
          <p:cNvPr id="12" name="Text 9"/>
          <p:cNvSpPr/>
          <p:nvPr/>
        </p:nvSpPr>
        <p:spPr>
          <a:xfrm>
            <a:off x="6231255" y="6793230"/>
            <a:ext cx="3667482" cy="681038"/>
          </a:xfrm>
          <a:prstGeom prst="rect">
            <a:avLst/>
          </a:prstGeom>
          <a:noFill/>
          <a:ln/>
        </p:spPr>
        <p:txBody>
          <a:bodyPr wrap="square" lIns="0" tIns="0" rIns="0" bIns="0" rtlCol="0" anchor="t"/>
          <a:lstStyle/>
          <a:p>
            <a:pPr algn="ctr" indent="0" marL="0">
              <a:lnSpc>
                <a:spcPts val="2650"/>
              </a:lnSpc>
              <a:buNone/>
            </a:pPr>
            <a:r>
              <a:rPr lang="en-US" sz="1650" dirty="0">
                <a:solidFill>
                  <a:srgbClr val="D4D4D1"/>
                </a:solidFill>
                <a:latin typeface="Roboto" pitchFamily="34" charset="0"/>
                <a:ea typeface="Roboto" pitchFamily="34" charset="-122"/>
                <a:cs typeface="Roboto" pitchFamily="34" charset="-120"/>
              </a:rPr>
              <a:t>Radioactive decay, heat transfer, and wave propagation.</a:t>
            </a:r>
            <a:endParaRPr lang="en-US" sz="1650" dirty="0"/>
          </a:p>
        </p:txBody>
      </p:sp>
      <p:sp>
        <p:nvSpPr>
          <p:cNvPr id="13" name="Text 10"/>
          <p:cNvSpPr/>
          <p:nvPr/>
        </p:nvSpPr>
        <p:spPr>
          <a:xfrm>
            <a:off x="10217944" y="5364956"/>
            <a:ext cx="3667601" cy="702350"/>
          </a:xfrm>
          <a:prstGeom prst="rect">
            <a:avLst/>
          </a:prstGeom>
          <a:noFill/>
          <a:ln/>
        </p:spPr>
        <p:txBody>
          <a:bodyPr wrap="none" lIns="0" tIns="0" rIns="0" bIns="0" rtlCol="0" anchor="t"/>
          <a:lstStyle/>
          <a:p>
            <a:pPr algn="ctr" indent="0" marL="0">
              <a:lnSpc>
                <a:spcPts val="5500"/>
              </a:lnSpc>
              <a:buNone/>
            </a:pPr>
            <a:r>
              <a:rPr lang="en-US" sz="5500" dirty="0">
                <a:solidFill>
                  <a:srgbClr val="D4D4D1"/>
                </a:solidFill>
                <a:latin typeface="IBM Plex Sans Medium" pitchFamily="34" charset="0"/>
                <a:ea typeface="IBM Plex Sans Medium" pitchFamily="34" charset="-122"/>
                <a:cs typeface="IBM Plex Sans Medium" pitchFamily="34" charset="-120"/>
              </a:rPr>
              <a:t>4</a:t>
            </a:r>
            <a:endParaRPr lang="en-US" sz="5500" dirty="0"/>
          </a:p>
        </p:txBody>
      </p:sp>
      <p:sp>
        <p:nvSpPr>
          <p:cNvPr id="14" name="Text 11"/>
          <p:cNvSpPr/>
          <p:nvPr/>
        </p:nvSpPr>
        <p:spPr>
          <a:xfrm>
            <a:off x="10721578" y="6333173"/>
            <a:ext cx="2660333" cy="332423"/>
          </a:xfrm>
          <a:prstGeom prst="rect">
            <a:avLst/>
          </a:prstGeom>
          <a:noFill/>
          <a:ln/>
        </p:spPr>
        <p:txBody>
          <a:bodyPr wrap="none" lIns="0" tIns="0" rIns="0" bIns="0" rtlCol="0" anchor="t"/>
          <a:lstStyle/>
          <a:p>
            <a:pPr algn="ctr" indent="0" marL="0">
              <a:lnSpc>
                <a:spcPts val="2600"/>
              </a:lnSpc>
              <a:buNone/>
            </a:pPr>
            <a:r>
              <a:rPr lang="en-US" sz="2050" dirty="0">
                <a:solidFill>
                  <a:srgbClr val="D4D4D1"/>
                </a:solidFill>
                <a:latin typeface="IBM Plex Sans Medium" pitchFamily="34" charset="0"/>
                <a:ea typeface="IBM Plex Sans Medium" pitchFamily="34" charset="-122"/>
                <a:cs typeface="IBM Plex Sans Medium" pitchFamily="34" charset="-120"/>
              </a:rPr>
              <a:t>Computer Science</a:t>
            </a:r>
            <a:endParaRPr lang="en-US" sz="2050" dirty="0"/>
          </a:p>
        </p:txBody>
      </p:sp>
      <p:sp>
        <p:nvSpPr>
          <p:cNvPr id="15" name="Text 12"/>
          <p:cNvSpPr/>
          <p:nvPr/>
        </p:nvSpPr>
        <p:spPr>
          <a:xfrm>
            <a:off x="10217944" y="6793230"/>
            <a:ext cx="3667601" cy="681038"/>
          </a:xfrm>
          <a:prstGeom prst="rect">
            <a:avLst/>
          </a:prstGeom>
          <a:noFill/>
          <a:ln/>
        </p:spPr>
        <p:txBody>
          <a:bodyPr wrap="square" lIns="0" tIns="0" rIns="0" bIns="0" rtlCol="0" anchor="t"/>
          <a:lstStyle/>
          <a:p>
            <a:pPr algn="ctr" indent="0" marL="0">
              <a:lnSpc>
                <a:spcPts val="2650"/>
              </a:lnSpc>
              <a:buNone/>
            </a:pPr>
            <a:r>
              <a:rPr lang="en-US" sz="1650" dirty="0">
                <a:solidFill>
                  <a:srgbClr val="D4D4D1"/>
                </a:solidFill>
                <a:latin typeface="Roboto" pitchFamily="34" charset="0"/>
                <a:ea typeface="Roboto" pitchFamily="34" charset="-122"/>
                <a:cs typeface="Roboto" pitchFamily="34" charset="-120"/>
              </a:rPr>
              <a:t>Algorithm analysis, data compression, and network growth.</a:t>
            </a:r>
            <a:endParaRPr lang="en-US" sz="165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spTree>
      <p:nvGrpSpPr>
        <p:cNvPr id="1" name=""/>
        <p:cNvGrpSpPr/>
        <p:nvPr/>
      </p:nvGrpSpPr>
      <p:grpSpPr>
        <a:xfrm>
          <a:off x="0" y="0"/>
          <a:ext cx="0" cy="0"/>
          <a:chOff x="0" y="0"/>
          <a:chExt cx="0" cy="0"/>
        </a:xfrm>
      </p:grpSpPr>
      <p:sp>
        <p:nvSpPr>
          <p:cNvPr id="2" name="Text 0"/>
          <p:cNvSpPr/>
          <p:nvPr/>
        </p:nvSpPr>
        <p:spPr>
          <a:xfrm>
            <a:off x="793790" y="2539960"/>
            <a:ext cx="9828014"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Introduction to Exponential Functions</a:t>
            </a:r>
            <a:endParaRPr lang="en-US" sz="4450" dirty="0"/>
          </a:p>
        </p:txBody>
      </p:sp>
      <p:sp>
        <p:nvSpPr>
          <p:cNvPr id="3" name="Text 1"/>
          <p:cNvSpPr/>
          <p:nvPr/>
        </p:nvSpPr>
        <p:spPr>
          <a:xfrm>
            <a:off x="793790"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Definition</a:t>
            </a:r>
            <a:endParaRPr lang="en-US" sz="2200" dirty="0"/>
          </a:p>
        </p:txBody>
      </p:sp>
      <p:sp>
        <p:nvSpPr>
          <p:cNvPr id="4" name="Text 2"/>
          <p:cNvSpPr/>
          <p:nvPr/>
        </p:nvSpPr>
        <p:spPr>
          <a:xfrm>
            <a:off x="793790" y="4396859"/>
            <a:ext cx="6244709" cy="1088708"/>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An exponential function is a function where the independent variable appears as an exponent. It takes the form </a:t>
            </a:r>
            <a:pPr indent="0" marL="0">
              <a:lnSpc>
                <a:spcPts val="2850"/>
              </a:lnSpc>
              <a:buNone/>
            </a:pPr>
            <a:r>
              <a:rPr lang="en-US" sz="1750" b="1" dirty="0">
                <a:solidFill>
                  <a:srgbClr val="D4D4D1"/>
                </a:solidFill>
                <a:latin typeface="Roboto" pitchFamily="34" charset="0"/>
                <a:ea typeface="Roboto" pitchFamily="34" charset="-122"/>
                <a:cs typeface="Roboto" pitchFamily="34" charset="-120"/>
              </a:rPr>
              <a:t>f(x) = a^x</a:t>
            </a:r>
            <a:pPr indent="0" marL="0">
              <a:lnSpc>
                <a:spcPts val="2850"/>
              </a:lnSpc>
              <a:buNone/>
            </a:pPr>
            <a:r>
              <a:rPr lang="en-US" sz="1750" dirty="0">
                <a:solidFill>
                  <a:srgbClr val="D4D4D1"/>
                </a:solidFill>
                <a:latin typeface="Roboto" pitchFamily="34" charset="0"/>
                <a:ea typeface="Roboto" pitchFamily="34" charset="-122"/>
                <a:cs typeface="Roboto" pitchFamily="34" charset="-120"/>
              </a:rPr>
              <a:t>, where 'a' is a constant base and 'x' is the independent variable.</a:t>
            </a:r>
            <a:endParaRPr lang="en-US" sz="1750" dirty="0"/>
          </a:p>
        </p:txBody>
      </p:sp>
      <p:sp>
        <p:nvSpPr>
          <p:cNvPr id="5" name="Text 3"/>
          <p:cNvSpPr/>
          <p:nvPr/>
        </p:nvSpPr>
        <p:spPr>
          <a:xfrm>
            <a:off x="7599521" y="3815715"/>
            <a:ext cx="2835235" cy="354330"/>
          </a:xfrm>
          <a:prstGeom prst="rect">
            <a:avLst/>
          </a:prstGeom>
          <a:noFill/>
          <a:ln/>
        </p:spPr>
        <p:txBody>
          <a:bodyPr wrap="none" lIns="0" tIns="0" rIns="0" bIns="0" rtlCol="0" anchor="t"/>
          <a:lstStyle/>
          <a:p>
            <a:pPr indent="0" marL="0">
              <a:lnSpc>
                <a:spcPts val="2750"/>
              </a:lnSpc>
              <a:buNone/>
            </a:pPr>
            <a:r>
              <a:rPr lang="en-US" sz="2200" dirty="0">
                <a:solidFill>
                  <a:srgbClr val="F3F3F2"/>
                </a:solidFill>
                <a:latin typeface="IBM Plex Sans Medium" pitchFamily="34" charset="0"/>
                <a:ea typeface="IBM Plex Sans Medium" pitchFamily="34" charset="-122"/>
                <a:cs typeface="IBM Plex Sans Medium" pitchFamily="34" charset="-120"/>
              </a:rPr>
              <a:t>Example</a:t>
            </a:r>
            <a:endParaRPr lang="en-US" sz="2200" dirty="0"/>
          </a:p>
        </p:txBody>
      </p:sp>
      <p:sp>
        <p:nvSpPr>
          <p:cNvPr id="6" name="Text 4"/>
          <p:cNvSpPr/>
          <p:nvPr/>
        </p:nvSpPr>
        <p:spPr>
          <a:xfrm>
            <a:off x="7599521" y="4396859"/>
            <a:ext cx="6244709" cy="725805"/>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For example, </a:t>
            </a:r>
            <a:pPr indent="0" marL="0">
              <a:lnSpc>
                <a:spcPts val="2850"/>
              </a:lnSpc>
              <a:buNone/>
            </a:pPr>
            <a:r>
              <a:rPr lang="en-US" sz="1750" b="1" dirty="0">
                <a:solidFill>
                  <a:srgbClr val="D4D4D1"/>
                </a:solidFill>
                <a:latin typeface="Roboto" pitchFamily="34" charset="0"/>
                <a:ea typeface="Roboto" pitchFamily="34" charset="-122"/>
                <a:cs typeface="Roboto" pitchFamily="34" charset="-120"/>
              </a:rPr>
              <a:t>f(x) = 2^x</a:t>
            </a:r>
            <a:pPr indent="0" marL="0">
              <a:lnSpc>
                <a:spcPts val="2850"/>
              </a:lnSpc>
              <a:buNone/>
            </a:pPr>
            <a:r>
              <a:rPr lang="en-US" sz="1750" dirty="0">
                <a:solidFill>
                  <a:srgbClr val="D4D4D1"/>
                </a:solidFill>
                <a:latin typeface="Roboto" pitchFamily="34" charset="0"/>
                <a:ea typeface="Roboto" pitchFamily="34" charset="-122"/>
                <a:cs typeface="Roboto" pitchFamily="34" charset="-120"/>
              </a:rPr>
              <a:t> is an exponential function. When x = 0, f(x) = 1. When x = 1, f(x) = 2. When x = 2, f(x) = 4, and so on.</a:t>
            </a:r>
            <a:endParaRPr lang="en-US" sz="175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5486400" cy="8229600"/>
          </a:xfrm>
          <a:prstGeom prst="rect">
            <a:avLst/>
          </a:prstGeom>
        </p:spPr>
      </p:pic>
      <p:sp>
        <p:nvSpPr>
          <p:cNvPr id="3" name="Text 0"/>
          <p:cNvSpPr/>
          <p:nvPr/>
        </p:nvSpPr>
        <p:spPr>
          <a:xfrm>
            <a:off x="6206847" y="890945"/>
            <a:ext cx="7703106" cy="1286589"/>
          </a:xfrm>
          <a:prstGeom prst="rect">
            <a:avLst/>
          </a:prstGeom>
          <a:noFill/>
          <a:ln/>
        </p:spPr>
        <p:txBody>
          <a:bodyPr wrap="square" lIns="0" tIns="0" rIns="0" bIns="0" rtlCol="0" anchor="t"/>
          <a:lstStyle/>
          <a:p>
            <a:pPr indent="0" marL="0">
              <a:lnSpc>
                <a:spcPts val="5050"/>
              </a:lnSpc>
              <a:buNone/>
            </a:pPr>
            <a:r>
              <a:rPr lang="en-US" sz="4050" dirty="0">
                <a:solidFill>
                  <a:srgbClr val="F3F3F2"/>
                </a:solidFill>
                <a:latin typeface="IBM Plex Sans Medium" pitchFamily="34" charset="0"/>
                <a:ea typeface="IBM Plex Sans Medium" pitchFamily="34" charset="-122"/>
                <a:cs typeface="IBM Plex Sans Medium" pitchFamily="34" charset="-120"/>
              </a:rPr>
              <a:t>Characteristics of Exponential Functions</a:t>
            </a:r>
            <a:endParaRPr lang="en-US" sz="4050" dirty="0"/>
          </a:p>
        </p:txBody>
      </p:sp>
      <p:sp>
        <p:nvSpPr>
          <p:cNvPr id="4" name="Shape 1"/>
          <p:cNvSpPr/>
          <p:nvPr/>
        </p:nvSpPr>
        <p:spPr>
          <a:xfrm>
            <a:off x="6206847" y="2717840"/>
            <a:ext cx="463153" cy="463153"/>
          </a:xfrm>
          <a:prstGeom prst="roundRect">
            <a:avLst>
              <a:gd name="adj" fmla="val 6667"/>
            </a:avLst>
          </a:prstGeom>
          <a:solidFill>
            <a:srgbClr val="484B51"/>
          </a:solidFill>
          <a:ln/>
        </p:spPr>
      </p:sp>
      <p:sp>
        <p:nvSpPr>
          <p:cNvPr id="5" name="Text 2"/>
          <p:cNvSpPr/>
          <p:nvPr/>
        </p:nvSpPr>
        <p:spPr>
          <a:xfrm>
            <a:off x="6345793" y="2794992"/>
            <a:ext cx="185261" cy="308848"/>
          </a:xfrm>
          <a:prstGeom prst="rect">
            <a:avLst/>
          </a:prstGeom>
          <a:noFill/>
          <a:ln/>
        </p:spPr>
        <p:txBody>
          <a:bodyPr wrap="none" lIns="0" tIns="0" rIns="0" bIns="0" rtlCol="0" anchor="t"/>
          <a:lstStyle/>
          <a:p>
            <a:pPr algn="ctr" indent="0" marL="0">
              <a:lnSpc>
                <a:spcPts val="2400"/>
              </a:lnSpc>
              <a:buNone/>
            </a:pPr>
            <a:r>
              <a:rPr lang="en-US" sz="2400" dirty="0">
                <a:solidFill>
                  <a:srgbClr val="D4D4D1"/>
                </a:solidFill>
                <a:latin typeface="IBM Plex Sans Medium" pitchFamily="34" charset="0"/>
                <a:ea typeface="IBM Plex Sans Medium" pitchFamily="34" charset="-122"/>
                <a:cs typeface="IBM Plex Sans Medium" pitchFamily="34" charset="-120"/>
              </a:rPr>
              <a:t>1</a:t>
            </a:r>
            <a:endParaRPr lang="en-US" sz="2400" dirty="0"/>
          </a:p>
        </p:txBody>
      </p:sp>
      <p:sp>
        <p:nvSpPr>
          <p:cNvPr id="6" name="Text 3"/>
          <p:cNvSpPr/>
          <p:nvPr/>
        </p:nvSpPr>
        <p:spPr>
          <a:xfrm>
            <a:off x="6875859" y="2717840"/>
            <a:ext cx="2697004" cy="321588"/>
          </a:xfrm>
          <a:prstGeom prst="rect">
            <a:avLst/>
          </a:prstGeom>
          <a:noFill/>
          <a:ln/>
        </p:spPr>
        <p:txBody>
          <a:bodyPr wrap="none" lIns="0" tIns="0" rIns="0" bIns="0" rtlCol="0" anchor="t"/>
          <a:lstStyle/>
          <a:p>
            <a:pPr indent="0" marL="0">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Rapid Growth or Decay</a:t>
            </a:r>
            <a:endParaRPr lang="en-US" sz="2000" dirty="0"/>
          </a:p>
        </p:txBody>
      </p:sp>
      <p:sp>
        <p:nvSpPr>
          <p:cNvPr id="7" name="Text 4"/>
          <p:cNvSpPr/>
          <p:nvPr/>
        </p:nvSpPr>
        <p:spPr>
          <a:xfrm>
            <a:off x="6875859" y="3162895"/>
            <a:ext cx="3079671" cy="2305288"/>
          </a:xfrm>
          <a:prstGeom prst="rect">
            <a:avLst/>
          </a:prstGeom>
          <a:noFill/>
          <a:ln/>
        </p:spPr>
        <p:txBody>
          <a:bodyPr wrap="square" lIns="0" tIns="0" rIns="0" bIns="0" rtlCol="0" anchor="t"/>
          <a:lstStyle/>
          <a:p>
            <a:pPr indent="0" marL="0">
              <a:lnSpc>
                <a:spcPts val="2550"/>
              </a:lnSpc>
              <a:buNone/>
            </a:pPr>
            <a:r>
              <a:rPr lang="en-US" sz="1600" dirty="0">
                <a:solidFill>
                  <a:srgbClr val="D4D4D1"/>
                </a:solidFill>
                <a:latin typeface="Roboto" pitchFamily="34" charset="0"/>
                <a:ea typeface="Roboto" pitchFamily="34" charset="-122"/>
                <a:cs typeface="Roboto" pitchFamily="34" charset="-120"/>
              </a:rPr>
              <a:t>Exponential functions are known for their rapid growth or decay as the independent variable changes. The growth or decay is exponential, meaning it increases or decreases at an increasing rate.</a:t>
            </a:r>
            <a:endParaRPr lang="en-US" sz="1600" dirty="0"/>
          </a:p>
        </p:txBody>
      </p:sp>
      <p:sp>
        <p:nvSpPr>
          <p:cNvPr id="8" name="Shape 5"/>
          <p:cNvSpPr/>
          <p:nvPr/>
        </p:nvSpPr>
        <p:spPr>
          <a:xfrm>
            <a:off x="10161389" y="2717840"/>
            <a:ext cx="463153" cy="463153"/>
          </a:xfrm>
          <a:prstGeom prst="roundRect">
            <a:avLst>
              <a:gd name="adj" fmla="val 6667"/>
            </a:avLst>
          </a:prstGeom>
          <a:solidFill>
            <a:srgbClr val="484B51"/>
          </a:solidFill>
          <a:ln/>
        </p:spPr>
      </p:sp>
      <p:sp>
        <p:nvSpPr>
          <p:cNvPr id="9" name="Text 6"/>
          <p:cNvSpPr/>
          <p:nvPr/>
        </p:nvSpPr>
        <p:spPr>
          <a:xfrm>
            <a:off x="10300335" y="2794992"/>
            <a:ext cx="185261" cy="308848"/>
          </a:xfrm>
          <a:prstGeom prst="rect">
            <a:avLst/>
          </a:prstGeom>
          <a:noFill/>
          <a:ln/>
        </p:spPr>
        <p:txBody>
          <a:bodyPr wrap="none" lIns="0" tIns="0" rIns="0" bIns="0" rtlCol="0" anchor="t"/>
          <a:lstStyle/>
          <a:p>
            <a:pPr algn="ctr" indent="0" marL="0">
              <a:lnSpc>
                <a:spcPts val="2400"/>
              </a:lnSpc>
              <a:buNone/>
            </a:pPr>
            <a:r>
              <a:rPr lang="en-US" sz="2400" dirty="0">
                <a:solidFill>
                  <a:srgbClr val="D4D4D1"/>
                </a:solidFill>
                <a:latin typeface="IBM Plex Sans Medium" pitchFamily="34" charset="0"/>
                <a:ea typeface="IBM Plex Sans Medium" pitchFamily="34" charset="-122"/>
                <a:cs typeface="IBM Plex Sans Medium" pitchFamily="34" charset="-120"/>
              </a:rPr>
              <a:t>2</a:t>
            </a:r>
            <a:endParaRPr lang="en-US" sz="2400" dirty="0"/>
          </a:p>
        </p:txBody>
      </p:sp>
      <p:sp>
        <p:nvSpPr>
          <p:cNvPr id="10" name="Text 7"/>
          <p:cNvSpPr/>
          <p:nvPr/>
        </p:nvSpPr>
        <p:spPr>
          <a:xfrm>
            <a:off x="10830401" y="2717840"/>
            <a:ext cx="2573179" cy="321588"/>
          </a:xfrm>
          <a:prstGeom prst="rect">
            <a:avLst/>
          </a:prstGeom>
          <a:noFill/>
          <a:ln/>
        </p:spPr>
        <p:txBody>
          <a:bodyPr wrap="none" lIns="0" tIns="0" rIns="0" bIns="0" rtlCol="0" anchor="t"/>
          <a:lstStyle/>
          <a:p>
            <a:pPr indent="0" marL="0">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Asymptotes</a:t>
            </a:r>
            <a:endParaRPr lang="en-US" sz="2000" dirty="0"/>
          </a:p>
        </p:txBody>
      </p:sp>
      <p:sp>
        <p:nvSpPr>
          <p:cNvPr id="11" name="Text 8"/>
          <p:cNvSpPr/>
          <p:nvPr/>
        </p:nvSpPr>
        <p:spPr>
          <a:xfrm>
            <a:off x="10830401" y="3162895"/>
            <a:ext cx="3079671" cy="2305288"/>
          </a:xfrm>
          <a:prstGeom prst="rect">
            <a:avLst/>
          </a:prstGeom>
          <a:noFill/>
          <a:ln/>
        </p:spPr>
        <p:txBody>
          <a:bodyPr wrap="square" lIns="0" tIns="0" rIns="0" bIns="0" rtlCol="0" anchor="t"/>
          <a:lstStyle/>
          <a:p>
            <a:pPr indent="0" marL="0">
              <a:lnSpc>
                <a:spcPts val="2550"/>
              </a:lnSpc>
              <a:buNone/>
            </a:pPr>
            <a:r>
              <a:rPr lang="en-US" sz="1600" dirty="0">
                <a:solidFill>
                  <a:srgbClr val="D4D4D1"/>
                </a:solidFill>
                <a:latin typeface="Roboto" pitchFamily="34" charset="0"/>
                <a:ea typeface="Roboto" pitchFamily="34" charset="-122"/>
                <a:cs typeface="Roboto" pitchFamily="34" charset="-120"/>
              </a:rPr>
              <a:t>Exponential functions have a horizontal asymptote, which is a line that the graph approaches but never touches. The location of the asymptote depends on the base and the function's transformation.</a:t>
            </a:r>
            <a:endParaRPr lang="en-US" sz="1600" dirty="0"/>
          </a:p>
        </p:txBody>
      </p:sp>
      <p:sp>
        <p:nvSpPr>
          <p:cNvPr id="12" name="Shape 9"/>
          <p:cNvSpPr/>
          <p:nvPr/>
        </p:nvSpPr>
        <p:spPr>
          <a:xfrm>
            <a:off x="6206847" y="5905619"/>
            <a:ext cx="463153" cy="463153"/>
          </a:xfrm>
          <a:prstGeom prst="roundRect">
            <a:avLst>
              <a:gd name="adj" fmla="val 6667"/>
            </a:avLst>
          </a:prstGeom>
          <a:solidFill>
            <a:srgbClr val="484B51"/>
          </a:solidFill>
          <a:ln/>
        </p:spPr>
      </p:sp>
      <p:sp>
        <p:nvSpPr>
          <p:cNvPr id="13" name="Text 10"/>
          <p:cNvSpPr/>
          <p:nvPr/>
        </p:nvSpPr>
        <p:spPr>
          <a:xfrm>
            <a:off x="6345793" y="5982772"/>
            <a:ext cx="185261" cy="308848"/>
          </a:xfrm>
          <a:prstGeom prst="rect">
            <a:avLst/>
          </a:prstGeom>
          <a:noFill/>
          <a:ln/>
        </p:spPr>
        <p:txBody>
          <a:bodyPr wrap="none" lIns="0" tIns="0" rIns="0" bIns="0" rtlCol="0" anchor="t"/>
          <a:lstStyle/>
          <a:p>
            <a:pPr algn="ctr" indent="0" marL="0">
              <a:lnSpc>
                <a:spcPts val="2400"/>
              </a:lnSpc>
              <a:buNone/>
            </a:pPr>
            <a:r>
              <a:rPr lang="en-US" sz="2400" dirty="0">
                <a:solidFill>
                  <a:srgbClr val="D4D4D1"/>
                </a:solidFill>
                <a:latin typeface="IBM Plex Sans Medium" pitchFamily="34" charset="0"/>
                <a:ea typeface="IBM Plex Sans Medium" pitchFamily="34" charset="-122"/>
                <a:cs typeface="IBM Plex Sans Medium" pitchFamily="34" charset="-120"/>
              </a:rPr>
              <a:t>3</a:t>
            </a:r>
            <a:endParaRPr lang="en-US" sz="2400" dirty="0"/>
          </a:p>
        </p:txBody>
      </p:sp>
      <p:sp>
        <p:nvSpPr>
          <p:cNvPr id="14" name="Text 11"/>
          <p:cNvSpPr/>
          <p:nvPr/>
        </p:nvSpPr>
        <p:spPr>
          <a:xfrm>
            <a:off x="6875859" y="5905619"/>
            <a:ext cx="2573179" cy="321588"/>
          </a:xfrm>
          <a:prstGeom prst="rect">
            <a:avLst/>
          </a:prstGeom>
          <a:noFill/>
          <a:ln/>
        </p:spPr>
        <p:txBody>
          <a:bodyPr wrap="none" lIns="0" tIns="0" rIns="0" bIns="0" rtlCol="0" anchor="t"/>
          <a:lstStyle/>
          <a:p>
            <a:pPr indent="0" marL="0">
              <a:lnSpc>
                <a:spcPts val="2500"/>
              </a:lnSpc>
              <a:buNone/>
            </a:pPr>
            <a:r>
              <a:rPr lang="en-US" sz="2000" dirty="0">
                <a:solidFill>
                  <a:srgbClr val="D4D4D1"/>
                </a:solidFill>
                <a:latin typeface="IBM Plex Sans Medium" pitchFamily="34" charset="0"/>
                <a:ea typeface="IBM Plex Sans Medium" pitchFamily="34" charset="-122"/>
                <a:cs typeface="IBM Plex Sans Medium" pitchFamily="34" charset="-120"/>
              </a:rPr>
              <a:t>Domain and Range</a:t>
            </a:r>
            <a:endParaRPr lang="en-US" sz="2000" dirty="0"/>
          </a:p>
        </p:txBody>
      </p:sp>
      <p:sp>
        <p:nvSpPr>
          <p:cNvPr id="15" name="Text 12"/>
          <p:cNvSpPr/>
          <p:nvPr/>
        </p:nvSpPr>
        <p:spPr>
          <a:xfrm>
            <a:off x="6875859" y="6350675"/>
            <a:ext cx="7034093" cy="987981"/>
          </a:xfrm>
          <a:prstGeom prst="rect">
            <a:avLst/>
          </a:prstGeom>
          <a:noFill/>
          <a:ln/>
        </p:spPr>
        <p:txBody>
          <a:bodyPr wrap="square" lIns="0" tIns="0" rIns="0" bIns="0" rtlCol="0" anchor="t"/>
          <a:lstStyle/>
          <a:p>
            <a:pPr indent="0" marL="0">
              <a:lnSpc>
                <a:spcPts val="2550"/>
              </a:lnSpc>
              <a:buNone/>
            </a:pPr>
            <a:r>
              <a:rPr lang="en-US" sz="1600" dirty="0">
                <a:solidFill>
                  <a:srgbClr val="D4D4D1"/>
                </a:solidFill>
                <a:latin typeface="Roboto" pitchFamily="34" charset="0"/>
                <a:ea typeface="Roboto" pitchFamily="34" charset="-122"/>
                <a:cs typeface="Roboto" pitchFamily="34" charset="-120"/>
              </a:rPr>
              <a:t>The domain of an exponential function is all real numbers, while the range depends on the base and the function's transformation. It can be either all positive numbers or all negative numbers.</a:t>
            </a:r>
            <a:endParaRPr lang="en-US" sz="16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93790" y="1505069"/>
            <a:ext cx="7556421" cy="1417558"/>
          </a:xfrm>
          <a:prstGeom prst="rect">
            <a:avLst/>
          </a:prstGeom>
          <a:noFill/>
          <a:ln/>
        </p:spPr>
        <p:txBody>
          <a:bodyPr wrap="squar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Graphs of Exponential Functions</a:t>
            </a:r>
            <a:endParaRPr lang="en-US" sz="4450" dirty="0"/>
          </a:p>
        </p:txBody>
      </p:sp>
      <p:pic>
        <p:nvPicPr>
          <p:cNvPr id="4" name="Image 1" descr="preencoded.png">    </p:cNvPr>
          <p:cNvPicPr>
            <a:picLocks noChangeAspect="1"/>
          </p:cNvPicPr>
          <p:nvPr/>
        </p:nvPicPr>
        <p:blipFill>
          <a:blip r:embed="rId2"/>
          <a:stretch>
            <a:fillRect/>
          </a:stretch>
        </p:blipFill>
        <p:spPr>
          <a:xfrm>
            <a:off x="793790" y="3262789"/>
            <a:ext cx="566976" cy="566976"/>
          </a:xfrm>
          <a:prstGeom prst="rect">
            <a:avLst/>
          </a:prstGeom>
        </p:spPr>
      </p:pic>
      <p:sp>
        <p:nvSpPr>
          <p:cNvPr id="5" name="Text 1"/>
          <p:cNvSpPr/>
          <p:nvPr/>
        </p:nvSpPr>
        <p:spPr>
          <a:xfrm>
            <a:off x="793790" y="405657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Base Greater than 1</a:t>
            </a:r>
            <a:endParaRPr lang="en-US" sz="2200" dirty="0"/>
          </a:p>
        </p:txBody>
      </p:sp>
      <p:sp>
        <p:nvSpPr>
          <p:cNvPr id="6" name="Text 2"/>
          <p:cNvSpPr/>
          <p:nvPr/>
        </p:nvSpPr>
        <p:spPr>
          <a:xfrm>
            <a:off x="793790" y="4546997"/>
            <a:ext cx="3608070" cy="217741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When the base is greater than 1, the graph of the exponential function increases rapidly as the independent variable increases. The larger the base, the steeper the growth.</a:t>
            </a:r>
            <a:endParaRPr lang="en-US" sz="1750" dirty="0"/>
          </a:p>
        </p:txBody>
      </p:sp>
      <p:pic>
        <p:nvPicPr>
          <p:cNvPr id="7" name="Image 2" descr="preencoded.png">    </p:cNvPr>
          <p:cNvPicPr>
            <a:picLocks noChangeAspect="1"/>
          </p:cNvPicPr>
          <p:nvPr/>
        </p:nvPicPr>
        <p:blipFill>
          <a:blip r:embed="rId3"/>
          <a:stretch>
            <a:fillRect/>
          </a:stretch>
        </p:blipFill>
        <p:spPr>
          <a:xfrm>
            <a:off x="4742021" y="3262789"/>
            <a:ext cx="566976" cy="566976"/>
          </a:xfrm>
          <a:prstGeom prst="rect">
            <a:avLst/>
          </a:prstGeom>
        </p:spPr>
      </p:pic>
      <p:sp>
        <p:nvSpPr>
          <p:cNvPr id="8" name="Text 3"/>
          <p:cNvSpPr/>
          <p:nvPr/>
        </p:nvSpPr>
        <p:spPr>
          <a:xfrm>
            <a:off x="4742021" y="4056578"/>
            <a:ext cx="2886789"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Base Between 0 and 1</a:t>
            </a:r>
            <a:endParaRPr lang="en-US" sz="2200" dirty="0"/>
          </a:p>
        </p:txBody>
      </p:sp>
      <p:sp>
        <p:nvSpPr>
          <p:cNvPr id="9" name="Text 4"/>
          <p:cNvSpPr/>
          <p:nvPr/>
        </p:nvSpPr>
        <p:spPr>
          <a:xfrm>
            <a:off x="4742021" y="4546997"/>
            <a:ext cx="3608189" cy="217741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When the base is between 0 and 1, the graph of the exponential function decreases rapidly as the independent variable increases. The smaller the base, the steeper the decay.</a:t>
            </a:r>
            <a:endParaRPr lang="en-US" sz="1750"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spTree>
      <p:nvGrpSpPr>
        <p:cNvPr id="1" name=""/>
        <p:cNvGrpSpPr/>
        <p:nvPr/>
      </p:nvGrpSpPr>
      <p:grpSpPr>
        <a:xfrm>
          <a:off x="0" y="0"/>
          <a:ext cx="0" cy="0"/>
          <a:chOff x="0" y="0"/>
          <a:chExt cx="0" cy="0"/>
        </a:xfrm>
      </p:grpSpPr>
      <p:sp>
        <p:nvSpPr>
          <p:cNvPr id="2" name="Text 0"/>
          <p:cNvSpPr/>
          <p:nvPr/>
        </p:nvSpPr>
        <p:spPr>
          <a:xfrm>
            <a:off x="793790" y="2154317"/>
            <a:ext cx="9254252"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Properties of Exponential Functions</a:t>
            </a:r>
            <a:endParaRPr lang="en-US" sz="4450" dirty="0"/>
          </a:p>
        </p:txBody>
      </p:sp>
      <p:sp>
        <p:nvSpPr>
          <p:cNvPr id="3" name="Shape 1"/>
          <p:cNvSpPr/>
          <p:nvPr/>
        </p:nvSpPr>
        <p:spPr>
          <a:xfrm>
            <a:off x="793790" y="3316724"/>
            <a:ext cx="4196358" cy="2758559"/>
          </a:xfrm>
          <a:prstGeom prst="roundRect">
            <a:avLst>
              <a:gd name="adj" fmla="val 1233"/>
            </a:avLst>
          </a:prstGeom>
          <a:solidFill>
            <a:srgbClr val="484B51"/>
          </a:solidFill>
          <a:ln/>
        </p:spPr>
      </p:sp>
      <p:sp>
        <p:nvSpPr>
          <p:cNvPr id="4" name="Text 2"/>
          <p:cNvSpPr/>
          <p:nvPr/>
        </p:nvSpPr>
        <p:spPr>
          <a:xfrm>
            <a:off x="1020604" y="3543538"/>
            <a:ext cx="297120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Multiplication Property</a:t>
            </a:r>
            <a:endParaRPr lang="en-US" sz="2200" dirty="0"/>
          </a:p>
        </p:txBody>
      </p:sp>
      <p:sp>
        <p:nvSpPr>
          <p:cNvPr id="5" name="Text 3"/>
          <p:cNvSpPr/>
          <p:nvPr/>
        </p:nvSpPr>
        <p:spPr>
          <a:xfrm>
            <a:off x="1020604" y="4033957"/>
            <a:ext cx="3742730"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For any real numbers x and y and any positive base a, the product of two powers with the same base is equal to the base raised to the sum of the exponents: a^x * a^y = a^(x+y)</a:t>
            </a:r>
            <a:endParaRPr lang="en-US" sz="1750" dirty="0"/>
          </a:p>
        </p:txBody>
      </p:sp>
      <p:sp>
        <p:nvSpPr>
          <p:cNvPr id="6" name="Shape 4"/>
          <p:cNvSpPr/>
          <p:nvPr/>
        </p:nvSpPr>
        <p:spPr>
          <a:xfrm>
            <a:off x="5216962" y="3316724"/>
            <a:ext cx="4196358" cy="2758559"/>
          </a:xfrm>
          <a:prstGeom prst="roundRect">
            <a:avLst>
              <a:gd name="adj" fmla="val 1233"/>
            </a:avLst>
          </a:prstGeom>
          <a:solidFill>
            <a:srgbClr val="484B51"/>
          </a:solidFill>
          <a:ln/>
        </p:spPr>
      </p:sp>
      <p:sp>
        <p:nvSpPr>
          <p:cNvPr id="7" name="Text 5"/>
          <p:cNvSpPr/>
          <p:nvPr/>
        </p:nvSpPr>
        <p:spPr>
          <a:xfrm>
            <a:off x="5443776" y="3543538"/>
            <a:ext cx="2835235"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Division Property</a:t>
            </a:r>
            <a:endParaRPr lang="en-US" sz="2200" dirty="0"/>
          </a:p>
        </p:txBody>
      </p:sp>
      <p:sp>
        <p:nvSpPr>
          <p:cNvPr id="8" name="Text 6"/>
          <p:cNvSpPr/>
          <p:nvPr/>
        </p:nvSpPr>
        <p:spPr>
          <a:xfrm>
            <a:off x="5443776" y="4033957"/>
            <a:ext cx="3742730"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For any real numbers x and y and any positive base a, the quotient of two powers with the same base is equal to the base raised to the difference of the exponents: a^x / a^y = a^(x-y)</a:t>
            </a:r>
            <a:endParaRPr lang="en-US" sz="1750" dirty="0"/>
          </a:p>
        </p:txBody>
      </p:sp>
      <p:sp>
        <p:nvSpPr>
          <p:cNvPr id="9" name="Shape 7"/>
          <p:cNvSpPr/>
          <p:nvPr/>
        </p:nvSpPr>
        <p:spPr>
          <a:xfrm>
            <a:off x="9640133" y="3316724"/>
            <a:ext cx="4196358" cy="2758559"/>
          </a:xfrm>
          <a:prstGeom prst="roundRect">
            <a:avLst>
              <a:gd name="adj" fmla="val 1233"/>
            </a:avLst>
          </a:prstGeom>
          <a:solidFill>
            <a:srgbClr val="484B51"/>
          </a:solidFill>
          <a:ln/>
        </p:spPr>
      </p:sp>
      <p:sp>
        <p:nvSpPr>
          <p:cNvPr id="10" name="Text 8"/>
          <p:cNvSpPr/>
          <p:nvPr/>
        </p:nvSpPr>
        <p:spPr>
          <a:xfrm>
            <a:off x="9866948" y="3543538"/>
            <a:ext cx="3444121" cy="354330"/>
          </a:xfrm>
          <a:prstGeom prst="rect">
            <a:avLst/>
          </a:prstGeom>
          <a:noFill/>
          <a:ln/>
        </p:spPr>
        <p:txBody>
          <a:bodyPr wrap="none" lIns="0" tIns="0" rIns="0" bIns="0" rtlCol="0" anchor="t"/>
          <a:lstStyle/>
          <a:p>
            <a:pPr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Power of a Power Property</a:t>
            </a:r>
            <a:endParaRPr lang="en-US" sz="2200" dirty="0"/>
          </a:p>
        </p:txBody>
      </p:sp>
      <p:sp>
        <p:nvSpPr>
          <p:cNvPr id="11" name="Text 9"/>
          <p:cNvSpPr/>
          <p:nvPr/>
        </p:nvSpPr>
        <p:spPr>
          <a:xfrm>
            <a:off x="9866948" y="4033957"/>
            <a:ext cx="3742730" cy="1814513"/>
          </a:xfrm>
          <a:prstGeom prst="rect">
            <a:avLst/>
          </a:prstGeom>
          <a:noFill/>
          <a:ln/>
        </p:spPr>
        <p:txBody>
          <a:bodyPr wrap="square" lIns="0" tIns="0" rIns="0" bIns="0" rtlCol="0" anchor="t"/>
          <a:lstStyle/>
          <a:p>
            <a:pPr indent="0" marL="0">
              <a:lnSpc>
                <a:spcPts val="2850"/>
              </a:lnSpc>
              <a:buNone/>
            </a:pPr>
            <a:r>
              <a:rPr lang="en-US" sz="1750" dirty="0">
                <a:solidFill>
                  <a:srgbClr val="D4D4D1"/>
                </a:solidFill>
                <a:latin typeface="Roboto" pitchFamily="34" charset="0"/>
                <a:ea typeface="Roboto" pitchFamily="34" charset="-122"/>
                <a:cs typeface="Roboto" pitchFamily="34" charset="-120"/>
              </a:rPr>
              <a:t>For any real numbers x and y and any positive base a, the power of a power is equal to the base raised to the product of the exponents: (a^x)^y = a^(x*y)</a:t>
            </a:r>
            <a:endParaRPr lang="en-US" sz="175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9144000" y="0"/>
            <a:ext cx="5486400" cy="8229600"/>
          </a:xfrm>
          <a:prstGeom prst="rect">
            <a:avLst/>
          </a:prstGeom>
        </p:spPr>
      </p:pic>
      <p:sp>
        <p:nvSpPr>
          <p:cNvPr id="3" name="Text 0"/>
          <p:cNvSpPr/>
          <p:nvPr/>
        </p:nvSpPr>
        <p:spPr>
          <a:xfrm>
            <a:off x="737354" y="584478"/>
            <a:ext cx="5267206" cy="658416"/>
          </a:xfrm>
          <a:prstGeom prst="rect">
            <a:avLst/>
          </a:prstGeom>
          <a:noFill/>
          <a:ln/>
        </p:spPr>
        <p:txBody>
          <a:bodyPr wrap="none" lIns="0" tIns="0" rIns="0" bIns="0" rtlCol="0" anchor="t"/>
          <a:lstStyle/>
          <a:p>
            <a:pPr indent="0" marL="0">
              <a:lnSpc>
                <a:spcPts val="5150"/>
              </a:lnSpc>
              <a:buNone/>
            </a:pPr>
            <a:r>
              <a:rPr lang="en-US" sz="4100" dirty="0">
                <a:solidFill>
                  <a:srgbClr val="F3F3F2"/>
                </a:solidFill>
                <a:latin typeface="IBM Plex Sans Medium" pitchFamily="34" charset="0"/>
                <a:ea typeface="IBM Plex Sans Medium" pitchFamily="34" charset="-122"/>
                <a:cs typeface="IBM Plex Sans Medium" pitchFamily="34" charset="-120"/>
              </a:rPr>
              <a:t>Exponential Growth</a:t>
            </a:r>
            <a:endParaRPr lang="en-US" sz="4100" dirty="0"/>
          </a:p>
        </p:txBody>
      </p:sp>
      <p:sp>
        <p:nvSpPr>
          <p:cNvPr id="4" name="Shape 1"/>
          <p:cNvSpPr/>
          <p:nvPr/>
        </p:nvSpPr>
        <p:spPr>
          <a:xfrm>
            <a:off x="1041916" y="1558885"/>
            <a:ext cx="22860" cy="6086237"/>
          </a:xfrm>
          <a:prstGeom prst="roundRect">
            <a:avLst>
              <a:gd name="adj" fmla="val 138250"/>
            </a:avLst>
          </a:prstGeom>
          <a:solidFill>
            <a:srgbClr val="61646A"/>
          </a:solidFill>
          <a:ln/>
        </p:spPr>
      </p:sp>
      <p:sp>
        <p:nvSpPr>
          <p:cNvPr id="5" name="Shape 2"/>
          <p:cNvSpPr/>
          <p:nvPr/>
        </p:nvSpPr>
        <p:spPr>
          <a:xfrm>
            <a:off x="1267480" y="2021324"/>
            <a:ext cx="737354" cy="22860"/>
          </a:xfrm>
          <a:prstGeom prst="roundRect">
            <a:avLst>
              <a:gd name="adj" fmla="val 138250"/>
            </a:avLst>
          </a:prstGeom>
          <a:solidFill>
            <a:srgbClr val="61646A"/>
          </a:solidFill>
          <a:ln/>
        </p:spPr>
      </p:sp>
      <p:sp>
        <p:nvSpPr>
          <p:cNvPr id="6" name="Shape 3"/>
          <p:cNvSpPr/>
          <p:nvPr/>
        </p:nvSpPr>
        <p:spPr>
          <a:xfrm>
            <a:off x="816352" y="1795820"/>
            <a:ext cx="473988" cy="473988"/>
          </a:xfrm>
          <a:prstGeom prst="roundRect">
            <a:avLst>
              <a:gd name="adj" fmla="val 6668"/>
            </a:avLst>
          </a:prstGeom>
          <a:solidFill>
            <a:srgbClr val="484B51"/>
          </a:solidFill>
          <a:ln/>
        </p:spPr>
      </p:sp>
      <p:sp>
        <p:nvSpPr>
          <p:cNvPr id="7" name="Text 4"/>
          <p:cNvSpPr/>
          <p:nvPr/>
        </p:nvSpPr>
        <p:spPr>
          <a:xfrm>
            <a:off x="958513" y="1874758"/>
            <a:ext cx="189667" cy="315992"/>
          </a:xfrm>
          <a:prstGeom prst="rect">
            <a:avLst/>
          </a:prstGeom>
          <a:noFill/>
          <a:ln/>
        </p:spPr>
        <p:txBody>
          <a:bodyPr wrap="none" lIns="0" tIns="0" rIns="0" bIns="0" rtlCol="0" anchor="t"/>
          <a:lstStyle/>
          <a:p>
            <a:pPr algn="ctr" indent="0" marL="0">
              <a:lnSpc>
                <a:spcPts val="2450"/>
              </a:lnSpc>
              <a:buNone/>
            </a:pPr>
            <a:r>
              <a:rPr lang="en-US" sz="2450" dirty="0">
                <a:solidFill>
                  <a:srgbClr val="D4D4D1"/>
                </a:solidFill>
                <a:latin typeface="IBM Plex Sans Medium" pitchFamily="34" charset="0"/>
                <a:ea typeface="IBM Plex Sans Medium" pitchFamily="34" charset="-122"/>
                <a:cs typeface="IBM Plex Sans Medium" pitchFamily="34" charset="-120"/>
              </a:rPr>
              <a:t>1</a:t>
            </a:r>
            <a:endParaRPr lang="en-US" sz="2450" dirty="0"/>
          </a:p>
        </p:txBody>
      </p:sp>
      <p:sp>
        <p:nvSpPr>
          <p:cNvPr id="8" name="Text 5"/>
          <p:cNvSpPr/>
          <p:nvPr/>
        </p:nvSpPr>
        <p:spPr>
          <a:xfrm>
            <a:off x="2212062" y="1769507"/>
            <a:ext cx="2633543" cy="329208"/>
          </a:xfrm>
          <a:prstGeom prst="rect">
            <a:avLst/>
          </a:prstGeom>
          <a:noFill/>
          <a:ln/>
        </p:spPr>
        <p:txBody>
          <a:bodyPr wrap="none" lIns="0" tIns="0" rIns="0" bIns="0" rtlCol="0" anchor="t"/>
          <a:lstStyle/>
          <a:p>
            <a:pPr algn="l"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Population Growth</a:t>
            </a:r>
            <a:endParaRPr lang="en-US" sz="2050" dirty="0"/>
          </a:p>
        </p:txBody>
      </p:sp>
      <p:sp>
        <p:nvSpPr>
          <p:cNvPr id="9" name="Text 6"/>
          <p:cNvSpPr/>
          <p:nvPr/>
        </p:nvSpPr>
        <p:spPr>
          <a:xfrm>
            <a:off x="2212062" y="2225040"/>
            <a:ext cx="6194584" cy="1011555"/>
          </a:xfrm>
          <a:prstGeom prst="rect">
            <a:avLst/>
          </a:prstGeom>
          <a:noFill/>
          <a:ln/>
        </p:spPr>
        <p:txBody>
          <a:bodyPr wrap="square" lIns="0" tIns="0" rIns="0" bIns="0" rtlCol="0" anchor="t"/>
          <a:lstStyle/>
          <a:p>
            <a:pPr algn="l" indent="0" marL="0">
              <a:lnSpc>
                <a:spcPts val="2650"/>
              </a:lnSpc>
              <a:buNone/>
            </a:pPr>
            <a:r>
              <a:rPr lang="en-US" sz="1650" dirty="0">
                <a:solidFill>
                  <a:srgbClr val="D4D4D1"/>
                </a:solidFill>
                <a:latin typeface="Roboto" pitchFamily="34" charset="0"/>
                <a:ea typeface="Roboto" pitchFamily="34" charset="-122"/>
                <a:cs typeface="Roboto" pitchFamily="34" charset="-120"/>
              </a:rPr>
              <a:t>Population growth can often be modeled using exponential functions, especially when resources are abundant and there are few constraints on reproduction.</a:t>
            </a:r>
            <a:endParaRPr lang="en-US" sz="1650" dirty="0"/>
          </a:p>
        </p:txBody>
      </p:sp>
      <p:sp>
        <p:nvSpPr>
          <p:cNvPr id="10" name="Shape 7"/>
          <p:cNvSpPr/>
          <p:nvPr/>
        </p:nvSpPr>
        <p:spPr>
          <a:xfrm>
            <a:off x="1267480" y="4120277"/>
            <a:ext cx="737354" cy="22860"/>
          </a:xfrm>
          <a:prstGeom prst="roundRect">
            <a:avLst>
              <a:gd name="adj" fmla="val 138250"/>
            </a:avLst>
          </a:prstGeom>
          <a:solidFill>
            <a:srgbClr val="61646A"/>
          </a:solidFill>
          <a:ln/>
        </p:spPr>
      </p:sp>
      <p:sp>
        <p:nvSpPr>
          <p:cNvPr id="11" name="Shape 8"/>
          <p:cNvSpPr/>
          <p:nvPr/>
        </p:nvSpPr>
        <p:spPr>
          <a:xfrm>
            <a:off x="816352" y="3894773"/>
            <a:ext cx="473988" cy="473988"/>
          </a:xfrm>
          <a:prstGeom prst="roundRect">
            <a:avLst>
              <a:gd name="adj" fmla="val 6668"/>
            </a:avLst>
          </a:prstGeom>
          <a:solidFill>
            <a:srgbClr val="484B51"/>
          </a:solidFill>
          <a:ln/>
        </p:spPr>
      </p:sp>
      <p:sp>
        <p:nvSpPr>
          <p:cNvPr id="12" name="Text 9"/>
          <p:cNvSpPr/>
          <p:nvPr/>
        </p:nvSpPr>
        <p:spPr>
          <a:xfrm>
            <a:off x="958513" y="3973711"/>
            <a:ext cx="189667" cy="315992"/>
          </a:xfrm>
          <a:prstGeom prst="rect">
            <a:avLst/>
          </a:prstGeom>
          <a:noFill/>
          <a:ln/>
        </p:spPr>
        <p:txBody>
          <a:bodyPr wrap="none" lIns="0" tIns="0" rIns="0" bIns="0" rtlCol="0" anchor="t"/>
          <a:lstStyle/>
          <a:p>
            <a:pPr algn="ctr" indent="0" marL="0">
              <a:lnSpc>
                <a:spcPts val="2450"/>
              </a:lnSpc>
              <a:buNone/>
            </a:pPr>
            <a:r>
              <a:rPr lang="en-US" sz="2450" dirty="0">
                <a:solidFill>
                  <a:srgbClr val="D4D4D1"/>
                </a:solidFill>
                <a:latin typeface="IBM Plex Sans Medium" pitchFamily="34" charset="0"/>
                <a:ea typeface="IBM Plex Sans Medium" pitchFamily="34" charset="-122"/>
                <a:cs typeface="IBM Plex Sans Medium" pitchFamily="34" charset="-120"/>
              </a:rPr>
              <a:t>2</a:t>
            </a:r>
            <a:endParaRPr lang="en-US" sz="2450" dirty="0"/>
          </a:p>
        </p:txBody>
      </p:sp>
      <p:sp>
        <p:nvSpPr>
          <p:cNvPr id="13" name="Text 10"/>
          <p:cNvSpPr/>
          <p:nvPr/>
        </p:nvSpPr>
        <p:spPr>
          <a:xfrm>
            <a:off x="2212062" y="3868460"/>
            <a:ext cx="2633543" cy="329208"/>
          </a:xfrm>
          <a:prstGeom prst="rect">
            <a:avLst/>
          </a:prstGeom>
          <a:noFill/>
          <a:ln/>
        </p:spPr>
        <p:txBody>
          <a:bodyPr wrap="none" lIns="0" tIns="0" rIns="0" bIns="0" rtlCol="0" anchor="t"/>
          <a:lstStyle/>
          <a:p>
            <a:pPr algn="l"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Compound Interest</a:t>
            </a:r>
            <a:endParaRPr lang="en-US" sz="2050" dirty="0"/>
          </a:p>
        </p:txBody>
      </p:sp>
      <p:sp>
        <p:nvSpPr>
          <p:cNvPr id="14" name="Text 11"/>
          <p:cNvSpPr/>
          <p:nvPr/>
        </p:nvSpPr>
        <p:spPr>
          <a:xfrm>
            <a:off x="2212062" y="4323993"/>
            <a:ext cx="6194584" cy="1011555"/>
          </a:xfrm>
          <a:prstGeom prst="rect">
            <a:avLst/>
          </a:prstGeom>
          <a:noFill/>
          <a:ln/>
        </p:spPr>
        <p:txBody>
          <a:bodyPr wrap="square" lIns="0" tIns="0" rIns="0" bIns="0" rtlCol="0" anchor="t"/>
          <a:lstStyle/>
          <a:p>
            <a:pPr algn="l" indent="0" marL="0">
              <a:lnSpc>
                <a:spcPts val="2650"/>
              </a:lnSpc>
              <a:buNone/>
            </a:pPr>
            <a:r>
              <a:rPr lang="en-US" sz="1650" dirty="0">
                <a:solidFill>
                  <a:srgbClr val="D4D4D1"/>
                </a:solidFill>
                <a:latin typeface="Roboto" pitchFamily="34" charset="0"/>
                <a:ea typeface="Roboto" pitchFamily="34" charset="-122"/>
                <a:cs typeface="Roboto" pitchFamily="34" charset="-120"/>
              </a:rPr>
              <a:t>Compound interest, where interest is earned on both the principal and accumulated interest, results in exponential growth of investments over time.</a:t>
            </a:r>
            <a:endParaRPr lang="en-US" sz="1650" dirty="0"/>
          </a:p>
        </p:txBody>
      </p:sp>
      <p:sp>
        <p:nvSpPr>
          <p:cNvPr id="15" name="Shape 12"/>
          <p:cNvSpPr/>
          <p:nvPr/>
        </p:nvSpPr>
        <p:spPr>
          <a:xfrm>
            <a:off x="1267480" y="6219230"/>
            <a:ext cx="737354" cy="22860"/>
          </a:xfrm>
          <a:prstGeom prst="roundRect">
            <a:avLst>
              <a:gd name="adj" fmla="val 138250"/>
            </a:avLst>
          </a:prstGeom>
          <a:solidFill>
            <a:srgbClr val="61646A"/>
          </a:solidFill>
          <a:ln/>
        </p:spPr>
      </p:sp>
      <p:sp>
        <p:nvSpPr>
          <p:cNvPr id="16" name="Shape 13"/>
          <p:cNvSpPr/>
          <p:nvPr/>
        </p:nvSpPr>
        <p:spPr>
          <a:xfrm>
            <a:off x="816352" y="5993725"/>
            <a:ext cx="473988" cy="473988"/>
          </a:xfrm>
          <a:prstGeom prst="roundRect">
            <a:avLst>
              <a:gd name="adj" fmla="val 6668"/>
            </a:avLst>
          </a:prstGeom>
          <a:solidFill>
            <a:srgbClr val="484B51"/>
          </a:solidFill>
          <a:ln/>
        </p:spPr>
      </p:sp>
      <p:sp>
        <p:nvSpPr>
          <p:cNvPr id="17" name="Text 14"/>
          <p:cNvSpPr/>
          <p:nvPr/>
        </p:nvSpPr>
        <p:spPr>
          <a:xfrm>
            <a:off x="958513" y="6072664"/>
            <a:ext cx="189667" cy="315992"/>
          </a:xfrm>
          <a:prstGeom prst="rect">
            <a:avLst/>
          </a:prstGeom>
          <a:noFill/>
          <a:ln/>
        </p:spPr>
        <p:txBody>
          <a:bodyPr wrap="none" lIns="0" tIns="0" rIns="0" bIns="0" rtlCol="0" anchor="t"/>
          <a:lstStyle/>
          <a:p>
            <a:pPr algn="ctr" indent="0" marL="0">
              <a:lnSpc>
                <a:spcPts val="2450"/>
              </a:lnSpc>
              <a:buNone/>
            </a:pPr>
            <a:r>
              <a:rPr lang="en-US" sz="2450" dirty="0">
                <a:solidFill>
                  <a:srgbClr val="D4D4D1"/>
                </a:solidFill>
                <a:latin typeface="IBM Plex Sans Medium" pitchFamily="34" charset="0"/>
                <a:ea typeface="IBM Plex Sans Medium" pitchFamily="34" charset="-122"/>
                <a:cs typeface="IBM Plex Sans Medium" pitchFamily="34" charset="-120"/>
              </a:rPr>
              <a:t>3</a:t>
            </a:r>
            <a:endParaRPr lang="en-US" sz="2450" dirty="0"/>
          </a:p>
        </p:txBody>
      </p:sp>
      <p:sp>
        <p:nvSpPr>
          <p:cNvPr id="18" name="Text 15"/>
          <p:cNvSpPr/>
          <p:nvPr/>
        </p:nvSpPr>
        <p:spPr>
          <a:xfrm>
            <a:off x="2212062" y="5967413"/>
            <a:ext cx="2633543" cy="329208"/>
          </a:xfrm>
          <a:prstGeom prst="rect">
            <a:avLst/>
          </a:prstGeom>
          <a:noFill/>
          <a:ln/>
        </p:spPr>
        <p:txBody>
          <a:bodyPr wrap="none" lIns="0" tIns="0" rIns="0" bIns="0" rtlCol="0" anchor="t"/>
          <a:lstStyle/>
          <a:p>
            <a:pPr algn="l"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Viral Spread</a:t>
            </a:r>
            <a:endParaRPr lang="en-US" sz="2050" dirty="0"/>
          </a:p>
        </p:txBody>
      </p:sp>
      <p:sp>
        <p:nvSpPr>
          <p:cNvPr id="19" name="Text 16"/>
          <p:cNvSpPr/>
          <p:nvPr/>
        </p:nvSpPr>
        <p:spPr>
          <a:xfrm>
            <a:off x="2212062" y="6422946"/>
            <a:ext cx="6194584" cy="1011555"/>
          </a:xfrm>
          <a:prstGeom prst="rect">
            <a:avLst/>
          </a:prstGeom>
          <a:noFill/>
          <a:ln/>
        </p:spPr>
        <p:txBody>
          <a:bodyPr wrap="square" lIns="0" tIns="0" rIns="0" bIns="0" rtlCol="0" anchor="t"/>
          <a:lstStyle/>
          <a:p>
            <a:pPr algn="l" indent="0" marL="0">
              <a:lnSpc>
                <a:spcPts val="2650"/>
              </a:lnSpc>
              <a:buNone/>
            </a:pPr>
            <a:r>
              <a:rPr lang="en-US" sz="1650" dirty="0">
                <a:solidFill>
                  <a:srgbClr val="D4D4D1"/>
                </a:solidFill>
                <a:latin typeface="Roboto" pitchFamily="34" charset="0"/>
                <a:ea typeface="Roboto" pitchFamily="34" charset="-122"/>
                <a:cs typeface="Roboto" pitchFamily="34" charset="-120"/>
              </a:rPr>
              <a:t>The spread of viruses or information through social networks can also be described by exponential growth models, as each infected individual can potentially infect many others.</a:t>
            </a:r>
            <a:endParaRPr lang="en-US" sz="1650"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14630400" cy="2619375"/>
          </a:xfrm>
          <a:prstGeom prst="rect">
            <a:avLst/>
          </a:prstGeom>
        </p:spPr>
      </p:pic>
      <p:sp>
        <p:nvSpPr>
          <p:cNvPr id="3" name="Text 0"/>
          <p:cNvSpPr/>
          <p:nvPr/>
        </p:nvSpPr>
        <p:spPr>
          <a:xfrm>
            <a:off x="733425" y="3361730"/>
            <a:ext cx="5238869" cy="654844"/>
          </a:xfrm>
          <a:prstGeom prst="rect">
            <a:avLst/>
          </a:prstGeom>
          <a:noFill/>
          <a:ln/>
        </p:spPr>
        <p:txBody>
          <a:bodyPr wrap="none" lIns="0" tIns="0" rIns="0" bIns="0" rtlCol="0" anchor="t"/>
          <a:lstStyle/>
          <a:p>
            <a:pPr indent="0" marL="0">
              <a:lnSpc>
                <a:spcPts val="5150"/>
              </a:lnSpc>
              <a:buNone/>
            </a:pPr>
            <a:r>
              <a:rPr lang="en-US" sz="4100" dirty="0">
                <a:solidFill>
                  <a:srgbClr val="F3F3F2"/>
                </a:solidFill>
                <a:latin typeface="IBM Plex Sans Medium" pitchFamily="34" charset="0"/>
                <a:ea typeface="IBM Plex Sans Medium" pitchFamily="34" charset="-122"/>
                <a:cs typeface="IBM Plex Sans Medium" pitchFamily="34" charset="-120"/>
              </a:rPr>
              <a:t>Exponential Decay</a:t>
            </a:r>
            <a:endParaRPr lang="en-US" sz="4100" dirty="0"/>
          </a:p>
        </p:txBody>
      </p:sp>
      <p:pic>
        <p:nvPicPr>
          <p:cNvPr id="4" name="Image 1" descr="preencoded.png">    </p:cNvPr>
          <p:cNvPicPr>
            <a:picLocks noChangeAspect="1"/>
          </p:cNvPicPr>
          <p:nvPr/>
        </p:nvPicPr>
        <p:blipFill>
          <a:blip r:embed="rId2"/>
          <a:stretch>
            <a:fillRect/>
          </a:stretch>
        </p:blipFill>
        <p:spPr>
          <a:xfrm>
            <a:off x="733425" y="4330898"/>
            <a:ext cx="4387810" cy="838200"/>
          </a:xfrm>
          <a:prstGeom prst="rect">
            <a:avLst/>
          </a:prstGeom>
        </p:spPr>
      </p:pic>
      <p:sp>
        <p:nvSpPr>
          <p:cNvPr id="5" name="Text 1"/>
          <p:cNvSpPr/>
          <p:nvPr/>
        </p:nvSpPr>
        <p:spPr>
          <a:xfrm>
            <a:off x="942975" y="5483423"/>
            <a:ext cx="2619375" cy="327422"/>
          </a:xfrm>
          <a:prstGeom prst="rect">
            <a:avLst/>
          </a:prstGeom>
          <a:noFill/>
          <a:ln/>
        </p:spPr>
        <p:txBody>
          <a:bodyPr wrap="none" lIns="0" tIns="0" rIns="0" bIns="0" rtlCol="0" anchor="t"/>
          <a:lstStyle/>
          <a:p>
            <a:pPr algn="l"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Radioactive Decay</a:t>
            </a:r>
            <a:endParaRPr lang="en-US" sz="2050" dirty="0"/>
          </a:p>
        </p:txBody>
      </p:sp>
      <p:sp>
        <p:nvSpPr>
          <p:cNvPr id="6" name="Text 2"/>
          <p:cNvSpPr/>
          <p:nvPr/>
        </p:nvSpPr>
        <p:spPr>
          <a:xfrm>
            <a:off x="942975" y="5936575"/>
            <a:ext cx="3968710" cy="1341120"/>
          </a:xfrm>
          <a:prstGeom prst="rect">
            <a:avLst/>
          </a:prstGeom>
          <a:noFill/>
          <a:ln/>
        </p:spPr>
        <p:txBody>
          <a:bodyPr wrap="square" lIns="0" tIns="0" rIns="0" bIns="0" rtlCol="0" anchor="t"/>
          <a:lstStyle/>
          <a:p>
            <a:pPr algn="l" indent="0" marL="0">
              <a:lnSpc>
                <a:spcPts val="2600"/>
              </a:lnSpc>
              <a:buNone/>
            </a:pPr>
            <a:r>
              <a:rPr lang="en-US" sz="1650" dirty="0">
                <a:solidFill>
                  <a:srgbClr val="D4D4D1"/>
                </a:solidFill>
                <a:latin typeface="Roboto" pitchFamily="34" charset="0"/>
                <a:ea typeface="Roboto" pitchFamily="34" charset="-122"/>
                <a:cs typeface="Roboto" pitchFamily="34" charset="-120"/>
              </a:rPr>
              <a:t>Radioactive isotopes decay exponentially over time, with their half-life representing the time it takes for half of the radioactive material to decay.</a:t>
            </a:r>
            <a:endParaRPr lang="en-US" sz="1650" dirty="0"/>
          </a:p>
        </p:txBody>
      </p:sp>
      <p:pic>
        <p:nvPicPr>
          <p:cNvPr id="7" name="Image 2" descr="preencoded.png">    </p:cNvPr>
          <p:cNvPicPr>
            <a:picLocks noChangeAspect="1"/>
          </p:cNvPicPr>
          <p:nvPr/>
        </p:nvPicPr>
        <p:blipFill>
          <a:blip r:embed="rId3"/>
          <a:stretch>
            <a:fillRect/>
          </a:stretch>
        </p:blipFill>
        <p:spPr>
          <a:xfrm>
            <a:off x="5121235" y="4330898"/>
            <a:ext cx="4387810" cy="838200"/>
          </a:xfrm>
          <a:prstGeom prst="rect">
            <a:avLst/>
          </a:prstGeom>
        </p:spPr>
      </p:pic>
      <p:sp>
        <p:nvSpPr>
          <p:cNvPr id="8" name="Text 3"/>
          <p:cNvSpPr/>
          <p:nvPr/>
        </p:nvSpPr>
        <p:spPr>
          <a:xfrm>
            <a:off x="5330785" y="5483423"/>
            <a:ext cx="2619375" cy="327422"/>
          </a:xfrm>
          <a:prstGeom prst="rect">
            <a:avLst/>
          </a:prstGeom>
          <a:noFill/>
          <a:ln/>
        </p:spPr>
        <p:txBody>
          <a:bodyPr wrap="none" lIns="0" tIns="0" rIns="0" bIns="0" rtlCol="0" anchor="t"/>
          <a:lstStyle/>
          <a:p>
            <a:pPr algn="l"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Drug Concentration</a:t>
            </a:r>
            <a:endParaRPr lang="en-US" sz="2050" dirty="0"/>
          </a:p>
        </p:txBody>
      </p:sp>
      <p:sp>
        <p:nvSpPr>
          <p:cNvPr id="9" name="Text 4"/>
          <p:cNvSpPr/>
          <p:nvPr/>
        </p:nvSpPr>
        <p:spPr>
          <a:xfrm>
            <a:off x="5330785" y="5936575"/>
            <a:ext cx="3968710" cy="1341120"/>
          </a:xfrm>
          <a:prstGeom prst="rect">
            <a:avLst/>
          </a:prstGeom>
          <a:noFill/>
          <a:ln/>
        </p:spPr>
        <p:txBody>
          <a:bodyPr wrap="square" lIns="0" tIns="0" rIns="0" bIns="0" rtlCol="0" anchor="t"/>
          <a:lstStyle/>
          <a:p>
            <a:pPr algn="l" indent="0" marL="0">
              <a:lnSpc>
                <a:spcPts val="2600"/>
              </a:lnSpc>
              <a:buNone/>
            </a:pPr>
            <a:r>
              <a:rPr lang="en-US" sz="1650" dirty="0">
                <a:solidFill>
                  <a:srgbClr val="D4D4D1"/>
                </a:solidFill>
                <a:latin typeface="Roboto" pitchFamily="34" charset="0"/>
                <a:ea typeface="Roboto" pitchFamily="34" charset="-122"/>
                <a:cs typeface="Roboto" pitchFamily="34" charset="-120"/>
              </a:rPr>
              <a:t>The concentration of drugs in the body typically decays exponentially over time as the body metabolizes and eliminates the drug.</a:t>
            </a:r>
            <a:endParaRPr lang="en-US" sz="1650" dirty="0"/>
          </a:p>
        </p:txBody>
      </p:sp>
      <p:pic>
        <p:nvPicPr>
          <p:cNvPr id="10" name="Image 3" descr="preencoded.png">    </p:cNvPr>
          <p:cNvPicPr>
            <a:picLocks noChangeAspect="1"/>
          </p:cNvPicPr>
          <p:nvPr/>
        </p:nvPicPr>
        <p:blipFill>
          <a:blip r:embed="rId4"/>
          <a:stretch>
            <a:fillRect/>
          </a:stretch>
        </p:blipFill>
        <p:spPr>
          <a:xfrm>
            <a:off x="9509046" y="4330898"/>
            <a:ext cx="4387810" cy="838200"/>
          </a:xfrm>
          <a:prstGeom prst="rect">
            <a:avLst/>
          </a:prstGeom>
        </p:spPr>
      </p:pic>
      <p:sp>
        <p:nvSpPr>
          <p:cNvPr id="11" name="Text 5"/>
          <p:cNvSpPr/>
          <p:nvPr/>
        </p:nvSpPr>
        <p:spPr>
          <a:xfrm>
            <a:off x="9718596" y="5483423"/>
            <a:ext cx="2619375" cy="327422"/>
          </a:xfrm>
          <a:prstGeom prst="rect">
            <a:avLst/>
          </a:prstGeom>
          <a:noFill/>
          <a:ln/>
        </p:spPr>
        <p:txBody>
          <a:bodyPr wrap="none" lIns="0" tIns="0" rIns="0" bIns="0" rtlCol="0" anchor="t"/>
          <a:lstStyle/>
          <a:p>
            <a:pPr algn="l" indent="0" marL="0">
              <a:lnSpc>
                <a:spcPts val="2550"/>
              </a:lnSpc>
              <a:buNone/>
            </a:pPr>
            <a:r>
              <a:rPr lang="en-US" sz="2050" dirty="0">
                <a:solidFill>
                  <a:srgbClr val="D4D4D1"/>
                </a:solidFill>
                <a:latin typeface="IBM Plex Sans Medium" pitchFamily="34" charset="0"/>
                <a:ea typeface="IBM Plex Sans Medium" pitchFamily="34" charset="-122"/>
                <a:cs typeface="IBM Plex Sans Medium" pitchFamily="34" charset="-120"/>
              </a:rPr>
              <a:t>Depreciation</a:t>
            </a:r>
            <a:endParaRPr lang="en-US" sz="2050" dirty="0"/>
          </a:p>
        </p:txBody>
      </p:sp>
      <p:sp>
        <p:nvSpPr>
          <p:cNvPr id="12" name="Text 6"/>
          <p:cNvSpPr/>
          <p:nvPr/>
        </p:nvSpPr>
        <p:spPr>
          <a:xfrm>
            <a:off x="9718596" y="5936575"/>
            <a:ext cx="3968710" cy="1341120"/>
          </a:xfrm>
          <a:prstGeom prst="rect">
            <a:avLst/>
          </a:prstGeom>
          <a:noFill/>
          <a:ln/>
        </p:spPr>
        <p:txBody>
          <a:bodyPr wrap="square" lIns="0" tIns="0" rIns="0" bIns="0" rtlCol="0" anchor="t"/>
          <a:lstStyle/>
          <a:p>
            <a:pPr algn="l" indent="0" marL="0">
              <a:lnSpc>
                <a:spcPts val="2600"/>
              </a:lnSpc>
              <a:buNone/>
            </a:pPr>
            <a:r>
              <a:rPr lang="en-US" sz="1650" dirty="0">
                <a:solidFill>
                  <a:srgbClr val="D4D4D1"/>
                </a:solidFill>
                <a:latin typeface="Roboto" pitchFamily="34" charset="0"/>
                <a:ea typeface="Roboto" pitchFamily="34" charset="-122"/>
                <a:cs typeface="Roboto" pitchFamily="34" charset="-120"/>
              </a:rPr>
              <a:t>The value of assets, such as cars or equipment, can depreciate exponentially over time due to wear and tear or obsolescence.</a:t>
            </a:r>
            <a:endParaRPr lang="en-US" sz="1650"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spTree>
      <p:nvGrpSpPr>
        <p:cNvPr id="1" name=""/>
        <p:cNvGrpSpPr/>
        <p:nvPr/>
      </p:nvGrpSpPr>
      <p:grpSpPr>
        <a:xfrm>
          <a:off x="0" y="0"/>
          <a:ext cx="0" cy="0"/>
          <a:chOff x="0" y="0"/>
          <a:chExt cx="0" cy="0"/>
        </a:xfrm>
      </p:grpSpPr>
      <p:sp>
        <p:nvSpPr>
          <p:cNvPr id="2" name="Text 0"/>
          <p:cNvSpPr/>
          <p:nvPr/>
        </p:nvSpPr>
        <p:spPr>
          <a:xfrm>
            <a:off x="758071" y="595551"/>
            <a:ext cx="10933152" cy="676870"/>
          </a:xfrm>
          <a:prstGeom prst="rect">
            <a:avLst/>
          </a:prstGeom>
          <a:noFill/>
          <a:ln/>
        </p:spPr>
        <p:txBody>
          <a:bodyPr wrap="none" lIns="0" tIns="0" rIns="0" bIns="0" rtlCol="0" anchor="t"/>
          <a:lstStyle/>
          <a:p>
            <a:pPr indent="0" marL="0">
              <a:lnSpc>
                <a:spcPts val="5300"/>
              </a:lnSpc>
              <a:buNone/>
            </a:pPr>
            <a:r>
              <a:rPr lang="en-US" sz="4250" dirty="0">
                <a:solidFill>
                  <a:srgbClr val="F3F3F2"/>
                </a:solidFill>
                <a:latin typeface="IBM Plex Sans Medium" pitchFamily="34" charset="0"/>
                <a:ea typeface="IBM Plex Sans Medium" pitchFamily="34" charset="-122"/>
                <a:cs typeface="IBM Plex Sans Medium" pitchFamily="34" charset="-120"/>
              </a:rPr>
              <a:t>Compound Interest and Exponential Growth</a:t>
            </a:r>
            <a:endParaRPr lang="en-US" sz="4250" dirty="0"/>
          </a:p>
        </p:txBody>
      </p:sp>
      <p:pic>
        <p:nvPicPr>
          <p:cNvPr id="3" name="Image 0" descr="preencoded.png">    </p:cNvPr>
          <p:cNvPicPr>
            <a:picLocks noChangeAspect="1"/>
          </p:cNvPicPr>
          <p:nvPr/>
        </p:nvPicPr>
        <p:blipFill>
          <a:blip r:embed="rId1"/>
          <a:stretch>
            <a:fillRect/>
          </a:stretch>
        </p:blipFill>
        <p:spPr>
          <a:xfrm>
            <a:off x="2954655" y="1705570"/>
            <a:ext cx="2163842" cy="1940838"/>
          </a:xfrm>
          <a:prstGeom prst="rect">
            <a:avLst/>
          </a:prstGeom>
        </p:spPr>
      </p:pic>
      <p:sp>
        <p:nvSpPr>
          <p:cNvPr id="4" name="Text 1"/>
          <p:cNvSpPr/>
          <p:nvPr/>
        </p:nvSpPr>
        <p:spPr>
          <a:xfrm>
            <a:off x="3955256" y="2717959"/>
            <a:ext cx="162401" cy="433149"/>
          </a:xfrm>
          <a:prstGeom prst="rect">
            <a:avLst/>
          </a:prstGeom>
          <a:noFill/>
          <a:ln/>
        </p:spPr>
        <p:txBody>
          <a:bodyPr wrap="none" lIns="0" tIns="0" rIns="0" bIns="0" rtlCol="0" anchor="t"/>
          <a:lstStyle/>
          <a:p>
            <a:pPr algn="ctr" indent="0" marL="0">
              <a:lnSpc>
                <a:spcPts val="3400"/>
              </a:lnSpc>
              <a:buNone/>
            </a:pPr>
            <a:r>
              <a:rPr lang="en-US" sz="2100" dirty="0">
                <a:solidFill>
                  <a:srgbClr val="D4D4D1"/>
                </a:solidFill>
                <a:latin typeface="IBM Plex Sans Medium" pitchFamily="34" charset="0"/>
                <a:ea typeface="IBM Plex Sans Medium" pitchFamily="34" charset="-122"/>
                <a:cs typeface="IBM Plex Sans Medium" pitchFamily="34" charset="-120"/>
              </a:rPr>
              <a:t>1</a:t>
            </a:r>
            <a:endParaRPr lang="en-US" sz="2100" dirty="0"/>
          </a:p>
        </p:txBody>
      </p:sp>
      <p:sp>
        <p:nvSpPr>
          <p:cNvPr id="5" name="Text 2"/>
          <p:cNvSpPr/>
          <p:nvPr/>
        </p:nvSpPr>
        <p:spPr>
          <a:xfrm>
            <a:off x="5335072" y="2268617"/>
            <a:ext cx="1716167" cy="338376"/>
          </a:xfrm>
          <a:prstGeom prst="rect">
            <a:avLst/>
          </a:prstGeom>
          <a:noFill/>
          <a:ln/>
        </p:spPr>
        <p:txBody>
          <a:bodyPr wrap="none" lIns="0" tIns="0" rIns="0" bIns="0" rtlCol="0" anchor="t"/>
          <a:lstStyle/>
          <a:p>
            <a:pPr algn="l" indent="0" marL="0">
              <a:lnSpc>
                <a:spcPts val="2650"/>
              </a:lnSpc>
              <a:buNone/>
            </a:pPr>
            <a:r>
              <a:rPr lang="en-US" sz="2100" dirty="0">
                <a:solidFill>
                  <a:srgbClr val="D4D4D1"/>
                </a:solidFill>
                <a:latin typeface="IBM Plex Sans Medium" pitchFamily="34" charset="0"/>
                <a:ea typeface="IBM Plex Sans Medium" pitchFamily="34" charset="-122"/>
                <a:cs typeface="IBM Plex Sans Medium" pitchFamily="34" charset="-120"/>
              </a:rPr>
              <a:t>Formula</a:t>
            </a:r>
            <a:endParaRPr lang="en-US" sz="2100" dirty="0"/>
          </a:p>
        </p:txBody>
      </p:sp>
      <p:sp>
        <p:nvSpPr>
          <p:cNvPr id="6" name="Text 3"/>
          <p:cNvSpPr/>
          <p:nvPr/>
        </p:nvSpPr>
        <p:spPr>
          <a:xfrm>
            <a:off x="5335072" y="2736890"/>
            <a:ext cx="1716167" cy="346472"/>
          </a:xfrm>
          <a:prstGeom prst="rect">
            <a:avLst/>
          </a:prstGeom>
          <a:noFill/>
          <a:ln/>
        </p:spPr>
        <p:txBody>
          <a:bodyPr wrap="none" lIns="0" tIns="0" rIns="0" bIns="0" rtlCol="0" anchor="t"/>
          <a:lstStyle/>
          <a:p>
            <a:pPr algn="l" indent="0" marL="0">
              <a:lnSpc>
                <a:spcPts val="2700"/>
              </a:lnSpc>
              <a:buNone/>
            </a:pPr>
            <a:r>
              <a:rPr lang="en-US" sz="1700" dirty="0">
                <a:solidFill>
                  <a:srgbClr val="D4D4D1"/>
                </a:solidFill>
                <a:latin typeface="Roboto" pitchFamily="34" charset="0"/>
                <a:ea typeface="Roboto" pitchFamily="34" charset="-122"/>
                <a:cs typeface="Roboto" pitchFamily="34" charset="-120"/>
              </a:rPr>
              <a:t>A = P(1 + r/n)^(nt)</a:t>
            </a:r>
            <a:endParaRPr lang="en-US" sz="1700" dirty="0"/>
          </a:p>
        </p:txBody>
      </p:sp>
      <p:sp>
        <p:nvSpPr>
          <p:cNvPr id="7" name="Shape 4"/>
          <p:cNvSpPr/>
          <p:nvPr/>
        </p:nvSpPr>
        <p:spPr>
          <a:xfrm>
            <a:off x="5172551" y="3658195"/>
            <a:ext cx="8645723" cy="15240"/>
          </a:xfrm>
          <a:prstGeom prst="roundRect">
            <a:avLst>
              <a:gd name="adj" fmla="val 213188"/>
            </a:avLst>
          </a:prstGeom>
          <a:solidFill>
            <a:srgbClr val="61646A"/>
          </a:solidFill>
          <a:ln/>
        </p:spPr>
      </p:sp>
      <p:pic>
        <p:nvPicPr>
          <p:cNvPr id="8" name="Image 1" descr="preencoded.png">    </p:cNvPr>
          <p:cNvPicPr>
            <a:picLocks noChangeAspect="1"/>
          </p:cNvPicPr>
          <p:nvPr/>
        </p:nvPicPr>
        <p:blipFill>
          <a:blip r:embed="rId2"/>
          <a:stretch>
            <a:fillRect/>
          </a:stretch>
        </p:blipFill>
        <p:spPr>
          <a:xfrm>
            <a:off x="1872734" y="3700463"/>
            <a:ext cx="4327684" cy="1940838"/>
          </a:xfrm>
          <a:prstGeom prst="rect">
            <a:avLst/>
          </a:prstGeom>
        </p:spPr>
      </p:pic>
      <p:sp>
        <p:nvSpPr>
          <p:cNvPr id="9" name="Text 5"/>
          <p:cNvSpPr/>
          <p:nvPr/>
        </p:nvSpPr>
        <p:spPr>
          <a:xfrm>
            <a:off x="3955375" y="4454247"/>
            <a:ext cx="162401" cy="433149"/>
          </a:xfrm>
          <a:prstGeom prst="rect">
            <a:avLst/>
          </a:prstGeom>
          <a:noFill/>
          <a:ln/>
        </p:spPr>
        <p:txBody>
          <a:bodyPr wrap="none" lIns="0" tIns="0" rIns="0" bIns="0" rtlCol="0" anchor="t"/>
          <a:lstStyle/>
          <a:p>
            <a:pPr algn="ctr" indent="0" marL="0">
              <a:lnSpc>
                <a:spcPts val="3400"/>
              </a:lnSpc>
              <a:buNone/>
            </a:pPr>
            <a:r>
              <a:rPr lang="en-US" sz="2100" dirty="0">
                <a:solidFill>
                  <a:srgbClr val="D4D4D1"/>
                </a:solidFill>
                <a:latin typeface="IBM Plex Sans Medium" pitchFamily="34" charset="0"/>
                <a:ea typeface="IBM Plex Sans Medium" pitchFamily="34" charset="-122"/>
                <a:cs typeface="IBM Plex Sans Medium" pitchFamily="34" charset="-120"/>
              </a:rPr>
              <a:t>2</a:t>
            </a:r>
            <a:endParaRPr lang="en-US" sz="2100" dirty="0"/>
          </a:p>
        </p:txBody>
      </p:sp>
      <p:sp>
        <p:nvSpPr>
          <p:cNvPr id="10" name="Text 6"/>
          <p:cNvSpPr/>
          <p:nvPr/>
        </p:nvSpPr>
        <p:spPr>
          <a:xfrm>
            <a:off x="6416993" y="4090273"/>
            <a:ext cx="2707481" cy="338376"/>
          </a:xfrm>
          <a:prstGeom prst="rect">
            <a:avLst/>
          </a:prstGeom>
          <a:noFill/>
          <a:ln/>
        </p:spPr>
        <p:txBody>
          <a:bodyPr wrap="none" lIns="0" tIns="0" rIns="0" bIns="0" rtlCol="0" anchor="t"/>
          <a:lstStyle/>
          <a:p>
            <a:pPr algn="l" indent="0" marL="0">
              <a:lnSpc>
                <a:spcPts val="2650"/>
              </a:lnSpc>
              <a:buNone/>
            </a:pPr>
            <a:r>
              <a:rPr lang="en-US" sz="2100" dirty="0">
                <a:solidFill>
                  <a:srgbClr val="D4D4D1"/>
                </a:solidFill>
                <a:latin typeface="IBM Plex Sans Medium" pitchFamily="34" charset="0"/>
                <a:ea typeface="IBM Plex Sans Medium" pitchFamily="34" charset="-122"/>
                <a:cs typeface="IBM Plex Sans Medium" pitchFamily="34" charset="-120"/>
              </a:rPr>
              <a:t>Variables</a:t>
            </a:r>
            <a:endParaRPr lang="en-US" sz="2100" dirty="0"/>
          </a:p>
        </p:txBody>
      </p:sp>
      <p:sp>
        <p:nvSpPr>
          <p:cNvPr id="11" name="Text 7"/>
          <p:cNvSpPr/>
          <p:nvPr/>
        </p:nvSpPr>
        <p:spPr>
          <a:xfrm>
            <a:off x="6416993" y="4558546"/>
            <a:ext cx="7238762" cy="692944"/>
          </a:xfrm>
          <a:prstGeom prst="rect">
            <a:avLst/>
          </a:prstGeom>
          <a:noFill/>
          <a:ln/>
        </p:spPr>
        <p:txBody>
          <a:bodyPr wrap="square" lIns="0" tIns="0" rIns="0" bIns="0" rtlCol="0" anchor="t"/>
          <a:lstStyle/>
          <a:p>
            <a:pPr algn="l" indent="0" marL="0">
              <a:lnSpc>
                <a:spcPts val="2700"/>
              </a:lnSpc>
              <a:buNone/>
            </a:pPr>
            <a:r>
              <a:rPr lang="en-US" sz="1700" dirty="0">
                <a:solidFill>
                  <a:srgbClr val="D4D4D1"/>
                </a:solidFill>
                <a:latin typeface="Roboto" pitchFamily="34" charset="0"/>
                <a:ea typeface="Roboto" pitchFamily="34" charset="-122"/>
                <a:cs typeface="Roboto" pitchFamily="34" charset="-120"/>
              </a:rPr>
              <a:t>A = final amount, P = principal, r = interest rate, n = number of times interest is compounded per year, t = time in years</a:t>
            </a:r>
            <a:endParaRPr lang="en-US" sz="1700" dirty="0"/>
          </a:p>
        </p:txBody>
      </p:sp>
      <p:sp>
        <p:nvSpPr>
          <p:cNvPr id="12" name="Shape 8"/>
          <p:cNvSpPr/>
          <p:nvPr/>
        </p:nvSpPr>
        <p:spPr>
          <a:xfrm>
            <a:off x="6254472" y="5653088"/>
            <a:ext cx="7563803" cy="15240"/>
          </a:xfrm>
          <a:prstGeom prst="roundRect">
            <a:avLst>
              <a:gd name="adj" fmla="val 213188"/>
            </a:avLst>
          </a:prstGeom>
          <a:solidFill>
            <a:srgbClr val="61646A"/>
          </a:solidFill>
          <a:ln/>
        </p:spPr>
      </p:sp>
      <p:pic>
        <p:nvPicPr>
          <p:cNvPr id="13" name="Image 2" descr="preencoded.png">    </p:cNvPr>
          <p:cNvPicPr>
            <a:picLocks noChangeAspect="1"/>
          </p:cNvPicPr>
          <p:nvPr/>
        </p:nvPicPr>
        <p:blipFill>
          <a:blip r:embed="rId3"/>
          <a:stretch>
            <a:fillRect/>
          </a:stretch>
        </p:blipFill>
        <p:spPr>
          <a:xfrm>
            <a:off x="790813" y="5695355"/>
            <a:ext cx="6491526" cy="1940838"/>
          </a:xfrm>
          <a:prstGeom prst="rect">
            <a:avLst/>
          </a:prstGeom>
        </p:spPr>
      </p:pic>
      <p:sp>
        <p:nvSpPr>
          <p:cNvPr id="14" name="Text 9"/>
          <p:cNvSpPr/>
          <p:nvPr/>
        </p:nvSpPr>
        <p:spPr>
          <a:xfrm>
            <a:off x="3955375" y="6449139"/>
            <a:ext cx="162401" cy="433149"/>
          </a:xfrm>
          <a:prstGeom prst="rect">
            <a:avLst/>
          </a:prstGeom>
          <a:noFill/>
          <a:ln/>
        </p:spPr>
        <p:txBody>
          <a:bodyPr wrap="none" lIns="0" tIns="0" rIns="0" bIns="0" rtlCol="0" anchor="t"/>
          <a:lstStyle/>
          <a:p>
            <a:pPr algn="ctr" indent="0" marL="0">
              <a:lnSpc>
                <a:spcPts val="3400"/>
              </a:lnSpc>
              <a:buNone/>
            </a:pPr>
            <a:r>
              <a:rPr lang="en-US" sz="2100" dirty="0">
                <a:solidFill>
                  <a:srgbClr val="D4D4D1"/>
                </a:solidFill>
                <a:latin typeface="IBM Plex Sans Medium" pitchFamily="34" charset="0"/>
                <a:ea typeface="IBM Plex Sans Medium" pitchFamily="34" charset="-122"/>
                <a:cs typeface="IBM Plex Sans Medium" pitchFamily="34" charset="-120"/>
              </a:rPr>
              <a:t>3</a:t>
            </a:r>
            <a:endParaRPr lang="en-US" sz="2100" dirty="0"/>
          </a:p>
        </p:txBody>
      </p:sp>
      <p:sp>
        <p:nvSpPr>
          <p:cNvPr id="15" name="Text 10"/>
          <p:cNvSpPr/>
          <p:nvPr/>
        </p:nvSpPr>
        <p:spPr>
          <a:xfrm>
            <a:off x="7498913" y="5911929"/>
            <a:ext cx="2707481" cy="338376"/>
          </a:xfrm>
          <a:prstGeom prst="rect">
            <a:avLst/>
          </a:prstGeom>
          <a:noFill/>
          <a:ln/>
        </p:spPr>
        <p:txBody>
          <a:bodyPr wrap="none" lIns="0" tIns="0" rIns="0" bIns="0" rtlCol="0" anchor="t"/>
          <a:lstStyle/>
          <a:p>
            <a:pPr algn="l" indent="0" marL="0">
              <a:lnSpc>
                <a:spcPts val="2650"/>
              </a:lnSpc>
              <a:buNone/>
            </a:pPr>
            <a:r>
              <a:rPr lang="en-US" sz="2100" dirty="0">
                <a:solidFill>
                  <a:srgbClr val="D4D4D1"/>
                </a:solidFill>
                <a:latin typeface="IBM Plex Sans Medium" pitchFamily="34" charset="0"/>
                <a:ea typeface="IBM Plex Sans Medium" pitchFamily="34" charset="-122"/>
                <a:cs typeface="IBM Plex Sans Medium" pitchFamily="34" charset="-120"/>
              </a:rPr>
              <a:t>Example</a:t>
            </a:r>
            <a:endParaRPr lang="en-US" sz="2100" dirty="0"/>
          </a:p>
        </p:txBody>
      </p:sp>
      <p:sp>
        <p:nvSpPr>
          <p:cNvPr id="16" name="Text 11"/>
          <p:cNvSpPr/>
          <p:nvPr/>
        </p:nvSpPr>
        <p:spPr>
          <a:xfrm>
            <a:off x="7498913" y="6380202"/>
            <a:ext cx="6156841" cy="1039416"/>
          </a:xfrm>
          <a:prstGeom prst="rect">
            <a:avLst/>
          </a:prstGeom>
          <a:noFill/>
          <a:ln/>
        </p:spPr>
        <p:txBody>
          <a:bodyPr wrap="square" lIns="0" tIns="0" rIns="0" bIns="0" rtlCol="0" anchor="t"/>
          <a:lstStyle/>
          <a:p>
            <a:pPr algn="l" indent="0" marL="0">
              <a:lnSpc>
                <a:spcPts val="2700"/>
              </a:lnSpc>
              <a:buNone/>
            </a:pPr>
            <a:r>
              <a:rPr lang="en-US" sz="1700" dirty="0">
                <a:solidFill>
                  <a:srgbClr val="D4D4D1"/>
                </a:solidFill>
                <a:latin typeface="Roboto" pitchFamily="34" charset="0"/>
                <a:ea typeface="Roboto" pitchFamily="34" charset="-122"/>
                <a:cs typeface="Roboto" pitchFamily="34" charset="-120"/>
              </a:rPr>
              <a:t>If you invest $1,000 at 5% annual interest compounded monthly, after 10 years you'll have about $1,647.01. This is a result of exponential growth.</a:t>
            </a:r>
            <a:endParaRPr lang="en-US" sz="1700"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spTree>
      <p:nvGrpSpPr>
        <p:cNvPr id="1" name=""/>
        <p:cNvGrpSpPr/>
        <p:nvPr/>
      </p:nvGrpSpPr>
      <p:grpSpPr>
        <a:xfrm>
          <a:off x="0" y="0"/>
          <a:ext cx="0" cy="0"/>
          <a:chOff x="0" y="0"/>
          <a:chExt cx="0" cy="0"/>
        </a:xfrm>
      </p:grpSpPr>
      <p:sp>
        <p:nvSpPr>
          <p:cNvPr id="2" name="Text 0"/>
          <p:cNvSpPr/>
          <p:nvPr/>
        </p:nvSpPr>
        <p:spPr>
          <a:xfrm>
            <a:off x="793790" y="915472"/>
            <a:ext cx="8307348" cy="708779"/>
          </a:xfrm>
          <a:prstGeom prst="rect">
            <a:avLst/>
          </a:prstGeom>
          <a:noFill/>
          <a:ln/>
        </p:spPr>
        <p:txBody>
          <a:bodyPr wrap="none" lIns="0" tIns="0" rIns="0" bIns="0" rtlCol="0" anchor="t"/>
          <a:lstStyle/>
          <a:p>
            <a:pPr indent="0" marL="0">
              <a:lnSpc>
                <a:spcPts val="5550"/>
              </a:lnSpc>
              <a:buNone/>
            </a:pPr>
            <a:r>
              <a:rPr lang="en-US" sz="4450" dirty="0">
                <a:solidFill>
                  <a:srgbClr val="F3F3F2"/>
                </a:solidFill>
                <a:latin typeface="IBM Plex Sans Medium" pitchFamily="34" charset="0"/>
                <a:ea typeface="IBM Plex Sans Medium" pitchFamily="34" charset="-122"/>
                <a:cs typeface="IBM Plex Sans Medium" pitchFamily="34" charset="-120"/>
              </a:rPr>
              <a:t>Half-Life and Exponential Decay</a:t>
            </a:r>
            <a:endParaRPr lang="en-US" sz="4450" dirty="0"/>
          </a:p>
        </p:txBody>
      </p:sp>
      <p:sp>
        <p:nvSpPr>
          <p:cNvPr id="3" name="Shape 1"/>
          <p:cNvSpPr/>
          <p:nvPr/>
        </p:nvSpPr>
        <p:spPr>
          <a:xfrm>
            <a:off x="793790" y="2077879"/>
            <a:ext cx="2173724" cy="1669852"/>
          </a:xfrm>
          <a:prstGeom prst="roundRect">
            <a:avLst>
              <a:gd name="adj" fmla="val 2038"/>
            </a:avLst>
          </a:prstGeom>
          <a:solidFill>
            <a:srgbClr val="484B51"/>
          </a:solidFill>
          <a:ln/>
        </p:spPr>
      </p:sp>
      <p:sp>
        <p:nvSpPr>
          <p:cNvPr id="4" name="Text 2"/>
          <p:cNvSpPr/>
          <p:nvPr/>
        </p:nvSpPr>
        <p:spPr>
          <a:xfrm>
            <a:off x="1020604" y="2686050"/>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1</a:t>
            </a:r>
            <a:endParaRPr lang="en-US" sz="2200" dirty="0"/>
          </a:p>
        </p:txBody>
      </p:sp>
      <p:sp>
        <p:nvSpPr>
          <p:cNvPr id="5" name="Text 3"/>
          <p:cNvSpPr/>
          <p:nvPr/>
        </p:nvSpPr>
        <p:spPr>
          <a:xfrm>
            <a:off x="3194328" y="2304693"/>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Definition</a:t>
            </a:r>
            <a:endParaRPr lang="en-US" sz="2200" dirty="0"/>
          </a:p>
        </p:txBody>
      </p:sp>
      <p:sp>
        <p:nvSpPr>
          <p:cNvPr id="6" name="Text 4"/>
          <p:cNvSpPr/>
          <p:nvPr/>
        </p:nvSpPr>
        <p:spPr>
          <a:xfrm>
            <a:off x="3194328" y="2795111"/>
            <a:ext cx="10415468" cy="725805"/>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The half-life of a radioactive isotope is the time it takes for half of the radioactive material to decay. This process is exponential decay.</a:t>
            </a:r>
            <a:endParaRPr lang="en-US" sz="1750" dirty="0"/>
          </a:p>
        </p:txBody>
      </p:sp>
      <p:sp>
        <p:nvSpPr>
          <p:cNvPr id="7" name="Shape 5"/>
          <p:cNvSpPr/>
          <p:nvPr/>
        </p:nvSpPr>
        <p:spPr>
          <a:xfrm>
            <a:off x="3080861" y="3732490"/>
            <a:ext cx="10642402" cy="15240"/>
          </a:xfrm>
          <a:prstGeom prst="roundRect">
            <a:avLst>
              <a:gd name="adj" fmla="val 223256"/>
            </a:avLst>
          </a:prstGeom>
          <a:solidFill>
            <a:srgbClr val="61646A"/>
          </a:solidFill>
          <a:ln/>
        </p:spPr>
      </p:sp>
      <p:sp>
        <p:nvSpPr>
          <p:cNvPr id="8" name="Shape 6"/>
          <p:cNvSpPr/>
          <p:nvPr/>
        </p:nvSpPr>
        <p:spPr>
          <a:xfrm>
            <a:off x="793790" y="3861078"/>
            <a:ext cx="4347567" cy="1306949"/>
          </a:xfrm>
          <a:prstGeom prst="roundRect">
            <a:avLst>
              <a:gd name="adj" fmla="val 2603"/>
            </a:avLst>
          </a:prstGeom>
          <a:solidFill>
            <a:srgbClr val="484B51"/>
          </a:solidFill>
          <a:ln/>
        </p:spPr>
      </p:sp>
      <p:sp>
        <p:nvSpPr>
          <p:cNvPr id="9" name="Text 7"/>
          <p:cNvSpPr/>
          <p:nvPr/>
        </p:nvSpPr>
        <p:spPr>
          <a:xfrm>
            <a:off x="1020604" y="4287798"/>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2</a:t>
            </a:r>
            <a:endParaRPr lang="en-US" sz="2200" dirty="0"/>
          </a:p>
        </p:txBody>
      </p:sp>
      <p:sp>
        <p:nvSpPr>
          <p:cNvPr id="10" name="Text 8"/>
          <p:cNvSpPr/>
          <p:nvPr/>
        </p:nvSpPr>
        <p:spPr>
          <a:xfrm>
            <a:off x="5368171" y="4087892"/>
            <a:ext cx="2185511"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Formula</a:t>
            </a:r>
            <a:endParaRPr lang="en-US" sz="2200" dirty="0"/>
          </a:p>
        </p:txBody>
      </p:sp>
      <p:sp>
        <p:nvSpPr>
          <p:cNvPr id="11" name="Text 9"/>
          <p:cNvSpPr/>
          <p:nvPr/>
        </p:nvSpPr>
        <p:spPr>
          <a:xfrm>
            <a:off x="5368171" y="4578310"/>
            <a:ext cx="2185511" cy="362903"/>
          </a:xfrm>
          <a:prstGeom prst="rect">
            <a:avLst/>
          </a:prstGeom>
          <a:noFill/>
          <a:ln/>
        </p:spPr>
        <p:txBody>
          <a:bodyPr wrap="non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N(t) = N0 * (1/2)^(t/T)</a:t>
            </a:r>
            <a:endParaRPr lang="en-US" sz="1750" dirty="0"/>
          </a:p>
        </p:txBody>
      </p:sp>
      <p:sp>
        <p:nvSpPr>
          <p:cNvPr id="12" name="Shape 10"/>
          <p:cNvSpPr/>
          <p:nvPr/>
        </p:nvSpPr>
        <p:spPr>
          <a:xfrm>
            <a:off x="5254704" y="5152787"/>
            <a:ext cx="8468558" cy="15240"/>
          </a:xfrm>
          <a:prstGeom prst="roundRect">
            <a:avLst>
              <a:gd name="adj" fmla="val 223256"/>
            </a:avLst>
          </a:prstGeom>
          <a:solidFill>
            <a:srgbClr val="61646A"/>
          </a:solidFill>
          <a:ln/>
        </p:spPr>
      </p:sp>
      <p:sp>
        <p:nvSpPr>
          <p:cNvPr id="13" name="Shape 11"/>
          <p:cNvSpPr/>
          <p:nvPr/>
        </p:nvSpPr>
        <p:spPr>
          <a:xfrm>
            <a:off x="793790" y="5281374"/>
            <a:ext cx="6521410" cy="2032754"/>
          </a:xfrm>
          <a:prstGeom prst="roundRect">
            <a:avLst>
              <a:gd name="adj" fmla="val 1674"/>
            </a:avLst>
          </a:prstGeom>
          <a:solidFill>
            <a:srgbClr val="484B51"/>
          </a:solidFill>
          <a:ln/>
        </p:spPr>
      </p:sp>
      <p:sp>
        <p:nvSpPr>
          <p:cNvPr id="14" name="Text 12"/>
          <p:cNvSpPr/>
          <p:nvPr/>
        </p:nvSpPr>
        <p:spPr>
          <a:xfrm>
            <a:off x="1020604" y="6070997"/>
            <a:ext cx="170140" cy="453509"/>
          </a:xfrm>
          <a:prstGeom prst="rect">
            <a:avLst/>
          </a:prstGeom>
          <a:noFill/>
          <a:ln/>
        </p:spPr>
        <p:txBody>
          <a:bodyPr wrap="none" lIns="0" tIns="0" rIns="0" bIns="0" rtlCol="0" anchor="t"/>
          <a:lstStyle/>
          <a:p>
            <a:pPr algn="ctr" indent="0" marL="0">
              <a:lnSpc>
                <a:spcPts val="3550"/>
              </a:lnSpc>
              <a:buNone/>
            </a:pPr>
            <a:r>
              <a:rPr lang="en-US" sz="2200" dirty="0">
                <a:solidFill>
                  <a:srgbClr val="D4D4D1"/>
                </a:solidFill>
                <a:latin typeface="IBM Plex Sans Medium" pitchFamily="34" charset="0"/>
                <a:ea typeface="IBM Plex Sans Medium" pitchFamily="34" charset="-122"/>
                <a:cs typeface="IBM Plex Sans Medium" pitchFamily="34" charset="-120"/>
              </a:rPr>
              <a:t>3</a:t>
            </a:r>
            <a:endParaRPr lang="en-US" sz="2200" dirty="0"/>
          </a:p>
        </p:txBody>
      </p:sp>
      <p:sp>
        <p:nvSpPr>
          <p:cNvPr id="15" name="Text 13"/>
          <p:cNvSpPr/>
          <p:nvPr/>
        </p:nvSpPr>
        <p:spPr>
          <a:xfrm>
            <a:off x="7542014" y="5508188"/>
            <a:ext cx="2835235" cy="354330"/>
          </a:xfrm>
          <a:prstGeom prst="rect">
            <a:avLst/>
          </a:prstGeom>
          <a:noFill/>
          <a:ln/>
        </p:spPr>
        <p:txBody>
          <a:bodyPr wrap="none" lIns="0" tIns="0" rIns="0" bIns="0" rtlCol="0" anchor="t"/>
          <a:lstStyle/>
          <a:p>
            <a:pPr algn="l" indent="0" marL="0">
              <a:lnSpc>
                <a:spcPts val="2750"/>
              </a:lnSpc>
              <a:buNone/>
            </a:pPr>
            <a:r>
              <a:rPr lang="en-US" sz="2200" dirty="0">
                <a:solidFill>
                  <a:srgbClr val="D4D4D1"/>
                </a:solidFill>
                <a:latin typeface="IBM Plex Sans Medium" pitchFamily="34" charset="0"/>
                <a:ea typeface="IBM Plex Sans Medium" pitchFamily="34" charset="-122"/>
                <a:cs typeface="IBM Plex Sans Medium" pitchFamily="34" charset="-120"/>
              </a:rPr>
              <a:t>Example</a:t>
            </a:r>
            <a:endParaRPr lang="en-US" sz="2200" dirty="0"/>
          </a:p>
        </p:txBody>
      </p:sp>
      <p:sp>
        <p:nvSpPr>
          <p:cNvPr id="16" name="Text 14"/>
          <p:cNvSpPr/>
          <p:nvPr/>
        </p:nvSpPr>
        <p:spPr>
          <a:xfrm>
            <a:off x="7542014" y="5998607"/>
            <a:ext cx="6067782" cy="1088708"/>
          </a:xfrm>
          <a:prstGeom prst="rect">
            <a:avLst/>
          </a:prstGeom>
          <a:noFill/>
          <a:ln/>
        </p:spPr>
        <p:txBody>
          <a:bodyPr wrap="square" lIns="0" tIns="0" rIns="0" bIns="0" rtlCol="0" anchor="t"/>
          <a:lstStyle/>
          <a:p>
            <a:pPr algn="l" indent="0" marL="0">
              <a:lnSpc>
                <a:spcPts val="2850"/>
              </a:lnSpc>
              <a:buNone/>
            </a:pPr>
            <a:r>
              <a:rPr lang="en-US" sz="1750" dirty="0">
                <a:solidFill>
                  <a:srgbClr val="D4D4D1"/>
                </a:solidFill>
                <a:latin typeface="Roboto" pitchFamily="34" charset="0"/>
                <a:ea typeface="Roboto" pitchFamily="34" charset="-122"/>
                <a:cs typeface="Roboto" pitchFamily="34" charset="-120"/>
              </a:rPr>
              <a:t>Carbon-14 has a half-life of 5,730 years. If we start with 100 grams of Carbon-14, after 5,730 years, 50 grams will remain. After another 5,730 years, only 25 grams will remain.</a:t>
            </a:r>
            <a:endParaRPr lang="en-US" sz="175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10</Slides>
  <Notes>10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10</vt:i4>
      </vt:variant>
    </vt:vector>
  </HeadingPairs>
  <TitlesOfParts>
    <vt:vector size="1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2024-12-18T04:07:24Z</dcterms:created>
  <dcterms:modified xsi:type="dcterms:W3CDTF">2024-12-18T04:07:24Z</dcterms:modified>
</cp:coreProperties>
</file>