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75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51742"/>
            <a:ext cx="7556421" cy="1956435"/>
          </a:xfrm>
          <a:prstGeom prst="rect">
            <a:avLst/>
          </a:prstGeom>
          <a:noFill/>
          <a:ln/>
        </p:spPr>
        <p:txBody>
          <a:bodyPr wrap="square" lIns="0" tIns="0" rIns="0" bIns="0" rtlCol="0" anchor="t"/>
          <a:lstStyle/>
          <a:p>
            <a:pPr marL="0" indent="0">
              <a:lnSpc>
                <a:spcPts val="7700"/>
              </a:lnSpc>
              <a:buNone/>
            </a:pPr>
            <a:r>
              <a:rPr lang="en-US" sz="6150" b="1" dirty="0">
                <a:solidFill>
                  <a:srgbClr val="151617"/>
                </a:solidFill>
                <a:latin typeface="Montserrat Black" pitchFamily="34" charset="0"/>
                <a:ea typeface="Montserrat Black" pitchFamily="34" charset="-122"/>
                <a:cs typeface="Montserrat Black" pitchFamily="34" charset="-120"/>
              </a:rPr>
              <a:t>Advanced Data Analysis</a:t>
            </a:r>
            <a:endParaRPr lang="en-US" sz="6150" dirty="0"/>
          </a:p>
        </p:txBody>
      </p:sp>
      <p:sp>
        <p:nvSpPr>
          <p:cNvPr id="4" name="Text 1"/>
          <p:cNvSpPr/>
          <p:nvPr/>
        </p:nvSpPr>
        <p:spPr>
          <a:xfrm>
            <a:off x="7937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Data analysis is the foundation of data-driven decision making. Advanced techniques go beyond basic statistics to uncover deeper insights, identify patterns, and make accurate predictions. In this presentation, we'll explore the key steps and tools for conducting sophisticated data analysis that can transform raw information into impactful business intelligence.</a:t>
            </a:r>
            <a:endParaRPr lang="en-US" sz="1750" dirty="0"/>
          </a:p>
        </p:txBody>
      </p:sp>
      <p:sp>
        <p:nvSpPr>
          <p:cNvPr id="5" name="Shape 2"/>
          <p:cNvSpPr/>
          <p:nvPr/>
        </p:nvSpPr>
        <p:spPr>
          <a:xfrm>
            <a:off x="793790" y="6297811"/>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6305431"/>
            <a:ext cx="347663" cy="347663"/>
          </a:xfrm>
          <a:prstGeom prst="rect">
            <a:avLst/>
          </a:prstGeom>
        </p:spPr>
      </p:pic>
      <p:sp>
        <p:nvSpPr>
          <p:cNvPr id="7" name="Text 3"/>
          <p:cNvSpPr/>
          <p:nvPr/>
        </p:nvSpPr>
        <p:spPr>
          <a:xfrm>
            <a:off x="1270040" y="6280904"/>
            <a:ext cx="3117175" cy="396835"/>
          </a:xfrm>
          <a:prstGeom prst="rect">
            <a:avLst/>
          </a:prstGeom>
          <a:noFill/>
          <a:ln/>
        </p:spPr>
        <p:txBody>
          <a:bodyPr wrap="none" lIns="0" tIns="0" rIns="0" bIns="0" rtlCol="0" anchor="t"/>
          <a:lstStyle/>
          <a:p>
            <a:pPr marL="0" indent="0" algn="l">
              <a:lnSpc>
                <a:spcPts val="3100"/>
              </a:lnSpc>
              <a:buNone/>
            </a:pPr>
            <a:r>
              <a:rPr lang="en-US" sz="2200" b="1" dirty="0">
                <a:solidFill>
                  <a:srgbClr val="151617"/>
                </a:solidFill>
                <a:latin typeface="Inconsolata Bold" pitchFamily="34" charset="0"/>
                <a:ea typeface="Inconsolata Bold" pitchFamily="34" charset="-122"/>
                <a:cs typeface="Inconsolata Bold" pitchFamily="34" charset="-120"/>
              </a:rPr>
              <a:t>by Onwurah Onyedikachi</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12966263" cy="708779"/>
          </a:xfrm>
          <a:prstGeom prst="rect">
            <a:avLst/>
          </a:prstGeom>
          <a:noFill/>
          <a:ln/>
        </p:spPr>
        <p:txBody>
          <a:bodyPr wrap="non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Understanding Data Types and Structures</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Structured Data</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Organized data stored in a tabular format, such as spreadsheets or relational databases. This data has a clear schema and can be easily queried and analyzed.</a:t>
            </a:r>
            <a:endParaRPr lang="en-US" sz="1750" dirty="0"/>
          </a:p>
        </p:txBody>
      </p:sp>
      <p:sp>
        <p:nvSpPr>
          <p:cNvPr id="5" name="Text 3"/>
          <p:cNvSpPr/>
          <p:nvPr/>
        </p:nvSpPr>
        <p:spPr>
          <a:xfrm>
            <a:off x="5332928" y="3452813"/>
            <a:ext cx="2863810"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Unstructured Data</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Unorganized data that doesn't fit neatly into predetermined models, such as text, images, and audio files. Analyzing unstructured data requires specialized techniques.</a:t>
            </a:r>
            <a:endParaRPr lang="en-US" sz="1750" dirty="0"/>
          </a:p>
        </p:txBody>
      </p:sp>
      <p:sp>
        <p:nvSpPr>
          <p:cNvPr id="7" name="Text 5"/>
          <p:cNvSpPr/>
          <p:nvPr/>
        </p:nvSpPr>
        <p:spPr>
          <a:xfrm>
            <a:off x="9872067" y="3452813"/>
            <a:ext cx="3334703"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Semi-Structured Data</a:t>
            </a:r>
            <a:endParaRPr lang="en-US" sz="2200" dirty="0"/>
          </a:p>
        </p:txBody>
      </p:sp>
      <p:sp>
        <p:nvSpPr>
          <p:cNvPr id="8" name="Text 6"/>
          <p:cNvSpPr/>
          <p:nvPr/>
        </p:nvSpPr>
        <p:spPr>
          <a:xfrm>
            <a:off x="9872067"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Data that falls between structured and unstructured, such as XML, JSON, and CSV files. This data has some organizational patterns but lacks a rigid schema.</a:t>
            </a:r>
            <a:endParaRPr lang="en-US" sz="1750" dirty="0"/>
          </a:p>
        </p:txBody>
      </p:sp>
      <p:pic>
        <p:nvPicPr>
          <p:cNvPr id="10" name="Picture 9">
            <a:extLst>
              <a:ext uri="{FF2B5EF4-FFF2-40B4-BE49-F238E27FC236}">
                <a16:creationId xmlns:a16="http://schemas.microsoft.com/office/drawing/2014/main" id="{73F5CCED-5A13-44C6-BB05-3B8D5BBD6FDC}"/>
              </a:ext>
            </a:extLst>
          </p:cNvPr>
          <p:cNvPicPr>
            <a:picLocks noChangeAspect="1"/>
          </p:cNvPicPr>
          <p:nvPr/>
        </p:nvPicPr>
        <p:blipFill>
          <a:blip r:embed="rId3"/>
          <a:stretch>
            <a:fillRect/>
          </a:stretch>
        </p:blipFill>
        <p:spPr>
          <a:xfrm>
            <a:off x="12134502" y="7606800"/>
            <a:ext cx="2495898" cy="552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3657" y="849392"/>
            <a:ext cx="7776686" cy="1220867"/>
          </a:xfrm>
          <a:prstGeom prst="rect">
            <a:avLst/>
          </a:prstGeom>
          <a:noFill/>
          <a:ln/>
        </p:spPr>
        <p:txBody>
          <a:bodyPr wrap="square" lIns="0" tIns="0" rIns="0" bIns="0" rtlCol="0" anchor="t"/>
          <a:lstStyle/>
          <a:p>
            <a:pPr marL="0" indent="0">
              <a:lnSpc>
                <a:spcPts val="4800"/>
              </a:lnSpc>
              <a:buNone/>
            </a:pPr>
            <a:r>
              <a:rPr lang="en-US" sz="3800" b="1" dirty="0">
                <a:solidFill>
                  <a:srgbClr val="151617"/>
                </a:solidFill>
                <a:latin typeface="Montserrat Black" pitchFamily="34" charset="0"/>
                <a:ea typeface="Montserrat Black" pitchFamily="34" charset="-122"/>
                <a:cs typeface="Montserrat Black" pitchFamily="34" charset="-120"/>
              </a:rPr>
              <a:t>Exploratory Data Analysis Techniques</a:t>
            </a:r>
            <a:endParaRPr lang="en-US" sz="3800" dirty="0"/>
          </a:p>
        </p:txBody>
      </p:sp>
      <p:sp>
        <p:nvSpPr>
          <p:cNvPr id="4" name="Shape 1"/>
          <p:cNvSpPr/>
          <p:nvPr/>
        </p:nvSpPr>
        <p:spPr>
          <a:xfrm>
            <a:off x="965240" y="2363272"/>
            <a:ext cx="22860" cy="5016818"/>
          </a:xfrm>
          <a:prstGeom prst="roundRect">
            <a:avLst>
              <a:gd name="adj" fmla="val 40000"/>
            </a:avLst>
          </a:prstGeom>
          <a:solidFill>
            <a:srgbClr val="000000">
              <a:alpha val="8000"/>
            </a:srgbClr>
          </a:solidFill>
          <a:ln/>
        </p:spPr>
      </p:sp>
      <p:sp>
        <p:nvSpPr>
          <p:cNvPr id="5" name="Shape 2"/>
          <p:cNvSpPr/>
          <p:nvPr/>
        </p:nvSpPr>
        <p:spPr>
          <a:xfrm>
            <a:off x="1173540" y="2791182"/>
            <a:ext cx="683657" cy="22860"/>
          </a:xfrm>
          <a:prstGeom prst="roundRect">
            <a:avLst>
              <a:gd name="adj" fmla="val 40000"/>
            </a:avLst>
          </a:prstGeom>
          <a:solidFill>
            <a:srgbClr val="151617"/>
          </a:solidFill>
          <a:ln/>
        </p:spPr>
      </p:sp>
      <p:sp>
        <p:nvSpPr>
          <p:cNvPr id="6" name="Shape 3"/>
          <p:cNvSpPr/>
          <p:nvPr/>
        </p:nvSpPr>
        <p:spPr>
          <a:xfrm>
            <a:off x="756940" y="2582942"/>
            <a:ext cx="439460" cy="439460"/>
          </a:xfrm>
          <a:prstGeom prst="roundRect">
            <a:avLst>
              <a:gd name="adj" fmla="val 2081"/>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7" name="Text 4"/>
          <p:cNvSpPr/>
          <p:nvPr/>
        </p:nvSpPr>
        <p:spPr>
          <a:xfrm>
            <a:off x="915412" y="2656165"/>
            <a:ext cx="122515" cy="293013"/>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1</a:t>
            </a:r>
            <a:endParaRPr lang="en-US" sz="2300" dirty="0"/>
          </a:p>
        </p:txBody>
      </p:sp>
      <p:sp>
        <p:nvSpPr>
          <p:cNvPr id="8" name="Text 5"/>
          <p:cNvSpPr/>
          <p:nvPr/>
        </p:nvSpPr>
        <p:spPr>
          <a:xfrm>
            <a:off x="2051090" y="2558534"/>
            <a:ext cx="2441853" cy="305157"/>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Data Profiling</a:t>
            </a:r>
            <a:endParaRPr lang="en-US" sz="1900" dirty="0"/>
          </a:p>
        </p:txBody>
      </p:sp>
      <p:sp>
        <p:nvSpPr>
          <p:cNvPr id="9" name="Text 6"/>
          <p:cNvSpPr/>
          <p:nvPr/>
        </p:nvSpPr>
        <p:spPr>
          <a:xfrm>
            <a:off x="2051090" y="2980849"/>
            <a:ext cx="6409253" cy="937617"/>
          </a:xfrm>
          <a:prstGeom prst="rect">
            <a:avLst/>
          </a:prstGeom>
          <a:noFill/>
          <a:ln/>
        </p:spPr>
        <p:txBody>
          <a:bodyPr wrap="square" lIns="0" tIns="0" rIns="0" bIns="0" rtlCol="0" anchor="t"/>
          <a:lstStyle/>
          <a:p>
            <a:pPr marL="0" indent="0" algn="l">
              <a:lnSpc>
                <a:spcPts val="2450"/>
              </a:lnSpc>
              <a:buNone/>
            </a:pPr>
            <a:r>
              <a:rPr lang="en-US" sz="1500" dirty="0">
                <a:solidFill>
                  <a:srgbClr val="151617"/>
                </a:solidFill>
                <a:latin typeface="Inconsolata" pitchFamily="34" charset="0"/>
                <a:ea typeface="Inconsolata" pitchFamily="34" charset="-122"/>
                <a:cs typeface="Inconsolata" pitchFamily="34" charset="-120"/>
              </a:rPr>
              <a:t>Analyze the quality, completeness, and distribution of data to understand its characteristics and identify any issues or anomalies.</a:t>
            </a:r>
            <a:endParaRPr lang="en-US" sz="1500" dirty="0"/>
          </a:p>
        </p:txBody>
      </p:sp>
      <p:sp>
        <p:nvSpPr>
          <p:cNvPr id="10" name="Shape 7"/>
          <p:cNvSpPr/>
          <p:nvPr/>
        </p:nvSpPr>
        <p:spPr>
          <a:xfrm>
            <a:off x="1173540" y="4736902"/>
            <a:ext cx="683657" cy="22860"/>
          </a:xfrm>
          <a:prstGeom prst="roundRect">
            <a:avLst>
              <a:gd name="adj" fmla="val 40000"/>
            </a:avLst>
          </a:prstGeom>
          <a:solidFill>
            <a:srgbClr val="151617"/>
          </a:solidFill>
          <a:ln/>
        </p:spPr>
      </p:sp>
      <p:sp>
        <p:nvSpPr>
          <p:cNvPr id="11" name="Shape 8"/>
          <p:cNvSpPr/>
          <p:nvPr/>
        </p:nvSpPr>
        <p:spPr>
          <a:xfrm>
            <a:off x="756940" y="4528661"/>
            <a:ext cx="439460" cy="439460"/>
          </a:xfrm>
          <a:prstGeom prst="roundRect">
            <a:avLst>
              <a:gd name="adj" fmla="val 2081"/>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2" name="Text 9"/>
          <p:cNvSpPr/>
          <p:nvPr/>
        </p:nvSpPr>
        <p:spPr>
          <a:xfrm>
            <a:off x="887551" y="4601885"/>
            <a:ext cx="178118" cy="293013"/>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2</a:t>
            </a:r>
            <a:endParaRPr lang="en-US" sz="2300" dirty="0"/>
          </a:p>
        </p:txBody>
      </p:sp>
      <p:sp>
        <p:nvSpPr>
          <p:cNvPr id="13" name="Text 10"/>
          <p:cNvSpPr/>
          <p:nvPr/>
        </p:nvSpPr>
        <p:spPr>
          <a:xfrm>
            <a:off x="2051090" y="4504253"/>
            <a:ext cx="2552343" cy="305157"/>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Univariate Analysis</a:t>
            </a:r>
            <a:endParaRPr lang="en-US" sz="1900" dirty="0"/>
          </a:p>
        </p:txBody>
      </p:sp>
      <p:sp>
        <p:nvSpPr>
          <p:cNvPr id="14" name="Text 11"/>
          <p:cNvSpPr/>
          <p:nvPr/>
        </p:nvSpPr>
        <p:spPr>
          <a:xfrm>
            <a:off x="2051090" y="4926568"/>
            <a:ext cx="6409253" cy="625078"/>
          </a:xfrm>
          <a:prstGeom prst="rect">
            <a:avLst/>
          </a:prstGeom>
          <a:noFill/>
          <a:ln/>
        </p:spPr>
        <p:txBody>
          <a:bodyPr wrap="square" lIns="0" tIns="0" rIns="0" bIns="0" rtlCol="0" anchor="t"/>
          <a:lstStyle/>
          <a:p>
            <a:pPr marL="0" indent="0" algn="l">
              <a:lnSpc>
                <a:spcPts val="2450"/>
              </a:lnSpc>
              <a:buNone/>
            </a:pPr>
            <a:r>
              <a:rPr lang="en-US" sz="1500" dirty="0">
                <a:solidFill>
                  <a:srgbClr val="151617"/>
                </a:solidFill>
                <a:latin typeface="Inconsolata" pitchFamily="34" charset="0"/>
                <a:ea typeface="Inconsolata" pitchFamily="34" charset="-122"/>
                <a:cs typeface="Inconsolata" pitchFamily="34" charset="-120"/>
              </a:rPr>
              <a:t>Examine individual variables and their statistical properties, such as central tendency, dispersion, and frequency distribution.</a:t>
            </a:r>
            <a:endParaRPr lang="en-US" sz="1500" dirty="0"/>
          </a:p>
        </p:txBody>
      </p:sp>
      <p:sp>
        <p:nvSpPr>
          <p:cNvPr id="15" name="Shape 12"/>
          <p:cNvSpPr/>
          <p:nvPr/>
        </p:nvSpPr>
        <p:spPr>
          <a:xfrm>
            <a:off x="1173540" y="6370082"/>
            <a:ext cx="683657" cy="22860"/>
          </a:xfrm>
          <a:prstGeom prst="roundRect">
            <a:avLst>
              <a:gd name="adj" fmla="val 40000"/>
            </a:avLst>
          </a:prstGeom>
          <a:solidFill>
            <a:srgbClr val="151617"/>
          </a:solidFill>
          <a:ln/>
        </p:spPr>
      </p:sp>
      <p:sp>
        <p:nvSpPr>
          <p:cNvPr id="16" name="Shape 13"/>
          <p:cNvSpPr/>
          <p:nvPr/>
        </p:nvSpPr>
        <p:spPr>
          <a:xfrm>
            <a:off x="756940" y="6161842"/>
            <a:ext cx="439460" cy="439460"/>
          </a:xfrm>
          <a:prstGeom prst="roundRect">
            <a:avLst>
              <a:gd name="adj" fmla="val 2081"/>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7" name="Text 14"/>
          <p:cNvSpPr/>
          <p:nvPr/>
        </p:nvSpPr>
        <p:spPr>
          <a:xfrm>
            <a:off x="886718" y="6235065"/>
            <a:ext cx="179903" cy="293013"/>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3</a:t>
            </a:r>
            <a:endParaRPr lang="en-US" sz="2300" dirty="0"/>
          </a:p>
        </p:txBody>
      </p:sp>
      <p:sp>
        <p:nvSpPr>
          <p:cNvPr id="18" name="Text 15"/>
          <p:cNvSpPr/>
          <p:nvPr/>
        </p:nvSpPr>
        <p:spPr>
          <a:xfrm>
            <a:off x="2051090" y="6137434"/>
            <a:ext cx="4624388" cy="305157"/>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Bivariate and Multivariate Analysis</a:t>
            </a:r>
            <a:endParaRPr lang="en-US" sz="1900" dirty="0"/>
          </a:p>
        </p:txBody>
      </p:sp>
      <p:sp>
        <p:nvSpPr>
          <p:cNvPr id="19" name="Text 16"/>
          <p:cNvSpPr/>
          <p:nvPr/>
        </p:nvSpPr>
        <p:spPr>
          <a:xfrm>
            <a:off x="2051090" y="6559748"/>
            <a:ext cx="6409253" cy="625078"/>
          </a:xfrm>
          <a:prstGeom prst="rect">
            <a:avLst/>
          </a:prstGeom>
          <a:noFill/>
          <a:ln/>
        </p:spPr>
        <p:txBody>
          <a:bodyPr wrap="square" lIns="0" tIns="0" rIns="0" bIns="0" rtlCol="0" anchor="t"/>
          <a:lstStyle/>
          <a:p>
            <a:pPr marL="0" indent="0" algn="l">
              <a:lnSpc>
                <a:spcPts val="2450"/>
              </a:lnSpc>
              <a:buNone/>
            </a:pPr>
            <a:r>
              <a:rPr lang="en-US" sz="1500" dirty="0">
                <a:solidFill>
                  <a:srgbClr val="151617"/>
                </a:solidFill>
                <a:latin typeface="Inconsolata" pitchFamily="34" charset="0"/>
                <a:ea typeface="Inconsolata" pitchFamily="34" charset="-122"/>
                <a:cs typeface="Inconsolata" pitchFamily="34" charset="-120"/>
              </a:rPr>
              <a:t>Investigate the relationships between two or more variables, using techniques like correlation, regression, and clustering.</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6638" y="1032986"/>
            <a:ext cx="7690723" cy="1297781"/>
          </a:xfrm>
          <a:prstGeom prst="rect">
            <a:avLst/>
          </a:prstGeom>
          <a:noFill/>
          <a:ln/>
        </p:spPr>
        <p:txBody>
          <a:bodyPr wrap="square" lIns="0" tIns="0" rIns="0" bIns="0" rtlCol="0" anchor="t"/>
          <a:lstStyle/>
          <a:p>
            <a:pPr marL="0" indent="0">
              <a:lnSpc>
                <a:spcPts val="5100"/>
              </a:lnSpc>
              <a:buNone/>
            </a:pPr>
            <a:r>
              <a:rPr lang="en-US" sz="4050" b="1" dirty="0">
                <a:solidFill>
                  <a:srgbClr val="151617"/>
                </a:solidFill>
                <a:latin typeface="Montserrat Black" pitchFamily="34" charset="0"/>
                <a:ea typeface="Montserrat Black" pitchFamily="34" charset="-122"/>
                <a:cs typeface="Montserrat Black" pitchFamily="34" charset="-120"/>
              </a:rPr>
              <a:t>Data Cleaning and Preprocessing</a:t>
            </a:r>
            <a:endParaRPr lang="en-US" sz="4050" dirty="0"/>
          </a:p>
        </p:txBody>
      </p:sp>
      <p:sp>
        <p:nvSpPr>
          <p:cNvPr id="4" name="Shape 1"/>
          <p:cNvSpPr/>
          <p:nvPr/>
        </p:nvSpPr>
        <p:spPr>
          <a:xfrm>
            <a:off x="726638" y="2875597"/>
            <a:ext cx="467082" cy="467082"/>
          </a:xfrm>
          <a:prstGeom prst="roundRect">
            <a:avLst>
              <a:gd name="adj" fmla="val 1958"/>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5" name="Text 2"/>
          <p:cNvSpPr/>
          <p:nvPr/>
        </p:nvSpPr>
        <p:spPr>
          <a:xfrm>
            <a:off x="894993" y="2953345"/>
            <a:ext cx="130254" cy="311468"/>
          </a:xfrm>
          <a:prstGeom prst="rect">
            <a:avLst/>
          </a:prstGeom>
          <a:noFill/>
          <a:ln/>
        </p:spPr>
        <p:txBody>
          <a:bodyPr wrap="none" lIns="0" tIns="0" rIns="0" bIns="0" rtlCol="0" anchor="t"/>
          <a:lstStyle/>
          <a:p>
            <a:pPr marL="0" indent="0" algn="ctr">
              <a:lnSpc>
                <a:spcPts val="2450"/>
              </a:lnSpc>
              <a:buNone/>
            </a:pPr>
            <a:r>
              <a:rPr lang="en-US" sz="2450" b="1" dirty="0">
                <a:solidFill>
                  <a:srgbClr val="151617"/>
                </a:solidFill>
                <a:latin typeface="Montserrat Black" pitchFamily="34" charset="0"/>
                <a:ea typeface="Montserrat Black" pitchFamily="34" charset="-122"/>
                <a:cs typeface="Montserrat Black" pitchFamily="34" charset="-120"/>
              </a:rPr>
              <a:t>1</a:t>
            </a:r>
            <a:endParaRPr lang="en-US" sz="2450" dirty="0"/>
          </a:p>
        </p:txBody>
      </p:sp>
      <p:sp>
        <p:nvSpPr>
          <p:cNvPr id="6" name="Text 3"/>
          <p:cNvSpPr/>
          <p:nvPr/>
        </p:nvSpPr>
        <p:spPr>
          <a:xfrm>
            <a:off x="1401247" y="2875597"/>
            <a:ext cx="3067050" cy="648891"/>
          </a:xfrm>
          <a:prstGeom prst="rect">
            <a:avLst/>
          </a:prstGeom>
          <a:noFill/>
          <a:ln/>
        </p:spPr>
        <p:txBody>
          <a:bodyPr wrap="square" lIns="0" tIns="0" rIns="0" bIns="0" rtlCol="0" anchor="t"/>
          <a:lstStyle/>
          <a:p>
            <a:pPr marL="0" indent="0">
              <a:lnSpc>
                <a:spcPts val="2550"/>
              </a:lnSpc>
              <a:buNone/>
            </a:pPr>
            <a:r>
              <a:rPr lang="en-US" sz="2000" b="1" dirty="0">
                <a:solidFill>
                  <a:srgbClr val="151617"/>
                </a:solidFill>
                <a:latin typeface="Montserrat Black" pitchFamily="34" charset="0"/>
                <a:ea typeface="Montserrat Black" pitchFamily="34" charset="-122"/>
                <a:cs typeface="Montserrat Black" pitchFamily="34" charset="-120"/>
              </a:rPr>
              <a:t>Handling Missing Values</a:t>
            </a:r>
            <a:endParaRPr lang="en-US" sz="2000" dirty="0"/>
          </a:p>
        </p:txBody>
      </p:sp>
      <p:sp>
        <p:nvSpPr>
          <p:cNvPr id="7" name="Text 4"/>
          <p:cNvSpPr/>
          <p:nvPr/>
        </p:nvSpPr>
        <p:spPr>
          <a:xfrm>
            <a:off x="1401247" y="3649028"/>
            <a:ext cx="3067050" cy="1328737"/>
          </a:xfrm>
          <a:prstGeom prst="rect">
            <a:avLst/>
          </a:prstGeom>
          <a:noFill/>
          <a:ln/>
        </p:spPr>
        <p:txBody>
          <a:bodyPr wrap="square" lIns="0" tIns="0" rIns="0" bIns="0" rtlCol="0" anchor="t"/>
          <a:lstStyle/>
          <a:p>
            <a:pPr marL="0" indent="0">
              <a:lnSpc>
                <a:spcPts val="2600"/>
              </a:lnSpc>
              <a:buNone/>
            </a:pPr>
            <a:r>
              <a:rPr lang="en-US" sz="1600" dirty="0">
                <a:solidFill>
                  <a:srgbClr val="151617"/>
                </a:solidFill>
                <a:latin typeface="Inconsolata" pitchFamily="34" charset="0"/>
                <a:ea typeface="Inconsolata" pitchFamily="34" charset="-122"/>
                <a:cs typeface="Inconsolata" pitchFamily="34" charset="-120"/>
              </a:rPr>
              <a:t>Identify and address missing data through techniques like imputation, interpolation, or exclusion.</a:t>
            </a:r>
            <a:endParaRPr lang="en-US" sz="1600" dirty="0"/>
          </a:p>
        </p:txBody>
      </p:sp>
      <p:sp>
        <p:nvSpPr>
          <p:cNvPr id="8" name="Shape 5"/>
          <p:cNvSpPr/>
          <p:nvPr/>
        </p:nvSpPr>
        <p:spPr>
          <a:xfrm>
            <a:off x="4675823" y="2875597"/>
            <a:ext cx="467082" cy="467082"/>
          </a:xfrm>
          <a:prstGeom prst="roundRect">
            <a:avLst>
              <a:gd name="adj" fmla="val 1958"/>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9" name="Text 6"/>
          <p:cNvSpPr/>
          <p:nvPr/>
        </p:nvSpPr>
        <p:spPr>
          <a:xfrm>
            <a:off x="4814649" y="2953345"/>
            <a:ext cx="189309" cy="311468"/>
          </a:xfrm>
          <a:prstGeom prst="rect">
            <a:avLst/>
          </a:prstGeom>
          <a:noFill/>
          <a:ln/>
        </p:spPr>
        <p:txBody>
          <a:bodyPr wrap="none" lIns="0" tIns="0" rIns="0" bIns="0" rtlCol="0" anchor="t"/>
          <a:lstStyle/>
          <a:p>
            <a:pPr marL="0" indent="0" algn="ctr">
              <a:lnSpc>
                <a:spcPts val="2450"/>
              </a:lnSpc>
              <a:buNone/>
            </a:pPr>
            <a:r>
              <a:rPr lang="en-US" sz="2450" b="1" dirty="0">
                <a:solidFill>
                  <a:srgbClr val="151617"/>
                </a:solidFill>
                <a:latin typeface="Montserrat Black" pitchFamily="34" charset="0"/>
                <a:ea typeface="Montserrat Black" pitchFamily="34" charset="-122"/>
                <a:cs typeface="Montserrat Black" pitchFamily="34" charset="-120"/>
              </a:rPr>
              <a:t>2</a:t>
            </a:r>
            <a:endParaRPr lang="en-US" sz="2450" dirty="0"/>
          </a:p>
        </p:txBody>
      </p:sp>
      <p:sp>
        <p:nvSpPr>
          <p:cNvPr id="10" name="Text 7"/>
          <p:cNvSpPr/>
          <p:nvPr/>
        </p:nvSpPr>
        <p:spPr>
          <a:xfrm>
            <a:off x="5350431" y="2875597"/>
            <a:ext cx="2629733" cy="324445"/>
          </a:xfrm>
          <a:prstGeom prst="rect">
            <a:avLst/>
          </a:prstGeom>
          <a:noFill/>
          <a:ln/>
        </p:spPr>
        <p:txBody>
          <a:bodyPr wrap="none" lIns="0" tIns="0" rIns="0" bIns="0" rtlCol="0" anchor="t"/>
          <a:lstStyle/>
          <a:p>
            <a:pPr marL="0" indent="0">
              <a:lnSpc>
                <a:spcPts val="2550"/>
              </a:lnSpc>
              <a:buNone/>
            </a:pPr>
            <a:r>
              <a:rPr lang="en-US" sz="2000" b="1" dirty="0">
                <a:solidFill>
                  <a:srgbClr val="151617"/>
                </a:solidFill>
                <a:latin typeface="Montserrat Black" pitchFamily="34" charset="0"/>
                <a:ea typeface="Montserrat Black" pitchFamily="34" charset="-122"/>
                <a:cs typeface="Montserrat Black" pitchFamily="34" charset="-120"/>
              </a:rPr>
              <a:t>Removing Outliers</a:t>
            </a:r>
            <a:endParaRPr lang="en-US" sz="2000" dirty="0"/>
          </a:p>
        </p:txBody>
      </p:sp>
      <p:sp>
        <p:nvSpPr>
          <p:cNvPr id="11" name="Text 8"/>
          <p:cNvSpPr/>
          <p:nvPr/>
        </p:nvSpPr>
        <p:spPr>
          <a:xfrm>
            <a:off x="5350431" y="3324582"/>
            <a:ext cx="3067050" cy="1328737"/>
          </a:xfrm>
          <a:prstGeom prst="rect">
            <a:avLst/>
          </a:prstGeom>
          <a:noFill/>
          <a:ln/>
        </p:spPr>
        <p:txBody>
          <a:bodyPr wrap="square" lIns="0" tIns="0" rIns="0" bIns="0" rtlCol="0" anchor="t"/>
          <a:lstStyle/>
          <a:p>
            <a:pPr marL="0" indent="0">
              <a:lnSpc>
                <a:spcPts val="2600"/>
              </a:lnSpc>
              <a:buNone/>
            </a:pPr>
            <a:r>
              <a:rPr lang="en-US" sz="1600" dirty="0">
                <a:solidFill>
                  <a:srgbClr val="151617"/>
                </a:solidFill>
                <a:latin typeface="Inconsolata" pitchFamily="34" charset="0"/>
                <a:ea typeface="Inconsolata" pitchFamily="34" charset="-122"/>
                <a:cs typeface="Inconsolata" pitchFamily="34" charset="-120"/>
              </a:rPr>
              <a:t>Detect and remove or mitigate the impact of data points that deviate significantly from the norm.</a:t>
            </a:r>
            <a:endParaRPr lang="en-US" sz="1600" dirty="0"/>
          </a:p>
        </p:txBody>
      </p:sp>
      <p:sp>
        <p:nvSpPr>
          <p:cNvPr id="12" name="Shape 9"/>
          <p:cNvSpPr/>
          <p:nvPr/>
        </p:nvSpPr>
        <p:spPr>
          <a:xfrm>
            <a:off x="726638" y="5418773"/>
            <a:ext cx="467082" cy="467082"/>
          </a:xfrm>
          <a:prstGeom prst="roundRect">
            <a:avLst>
              <a:gd name="adj" fmla="val 1958"/>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13" name="Text 10"/>
          <p:cNvSpPr/>
          <p:nvPr/>
        </p:nvSpPr>
        <p:spPr>
          <a:xfrm>
            <a:off x="864513" y="5496520"/>
            <a:ext cx="191214" cy="311468"/>
          </a:xfrm>
          <a:prstGeom prst="rect">
            <a:avLst/>
          </a:prstGeom>
          <a:noFill/>
          <a:ln/>
        </p:spPr>
        <p:txBody>
          <a:bodyPr wrap="none" lIns="0" tIns="0" rIns="0" bIns="0" rtlCol="0" anchor="t"/>
          <a:lstStyle/>
          <a:p>
            <a:pPr marL="0" indent="0" algn="ctr">
              <a:lnSpc>
                <a:spcPts val="2450"/>
              </a:lnSpc>
              <a:buNone/>
            </a:pPr>
            <a:r>
              <a:rPr lang="en-US" sz="2450" b="1" dirty="0">
                <a:solidFill>
                  <a:srgbClr val="151617"/>
                </a:solidFill>
                <a:latin typeface="Montserrat Black" pitchFamily="34" charset="0"/>
                <a:ea typeface="Montserrat Black" pitchFamily="34" charset="-122"/>
                <a:cs typeface="Montserrat Black" pitchFamily="34" charset="-120"/>
              </a:rPr>
              <a:t>3</a:t>
            </a:r>
            <a:endParaRPr lang="en-US" sz="2450" dirty="0"/>
          </a:p>
        </p:txBody>
      </p:sp>
      <p:sp>
        <p:nvSpPr>
          <p:cNvPr id="14" name="Text 11"/>
          <p:cNvSpPr/>
          <p:nvPr/>
        </p:nvSpPr>
        <p:spPr>
          <a:xfrm>
            <a:off x="1401247" y="5418773"/>
            <a:ext cx="2912269" cy="324445"/>
          </a:xfrm>
          <a:prstGeom prst="rect">
            <a:avLst/>
          </a:prstGeom>
          <a:noFill/>
          <a:ln/>
        </p:spPr>
        <p:txBody>
          <a:bodyPr wrap="none" lIns="0" tIns="0" rIns="0" bIns="0" rtlCol="0" anchor="t"/>
          <a:lstStyle/>
          <a:p>
            <a:pPr marL="0" indent="0">
              <a:lnSpc>
                <a:spcPts val="2550"/>
              </a:lnSpc>
              <a:buNone/>
            </a:pPr>
            <a:r>
              <a:rPr lang="en-US" sz="2000" b="1" dirty="0">
                <a:solidFill>
                  <a:srgbClr val="151617"/>
                </a:solidFill>
                <a:latin typeface="Montserrat Black" pitchFamily="34" charset="0"/>
                <a:ea typeface="Montserrat Black" pitchFamily="34" charset="-122"/>
                <a:cs typeface="Montserrat Black" pitchFamily="34" charset="-120"/>
              </a:rPr>
              <a:t>Data Transformation</a:t>
            </a:r>
            <a:endParaRPr lang="en-US" sz="2000" dirty="0"/>
          </a:p>
        </p:txBody>
      </p:sp>
      <p:sp>
        <p:nvSpPr>
          <p:cNvPr id="15" name="Text 12"/>
          <p:cNvSpPr/>
          <p:nvPr/>
        </p:nvSpPr>
        <p:spPr>
          <a:xfrm>
            <a:off x="1401247" y="5867757"/>
            <a:ext cx="3067050" cy="1328737"/>
          </a:xfrm>
          <a:prstGeom prst="rect">
            <a:avLst/>
          </a:prstGeom>
          <a:noFill/>
          <a:ln/>
        </p:spPr>
        <p:txBody>
          <a:bodyPr wrap="square" lIns="0" tIns="0" rIns="0" bIns="0" rtlCol="0" anchor="t"/>
          <a:lstStyle/>
          <a:p>
            <a:pPr marL="0" indent="0">
              <a:lnSpc>
                <a:spcPts val="2600"/>
              </a:lnSpc>
              <a:buNone/>
            </a:pPr>
            <a:r>
              <a:rPr lang="en-US" sz="1600" dirty="0">
                <a:solidFill>
                  <a:srgbClr val="151617"/>
                </a:solidFill>
                <a:latin typeface="Inconsolata" pitchFamily="34" charset="0"/>
                <a:ea typeface="Inconsolata" pitchFamily="34" charset="-122"/>
                <a:cs typeface="Inconsolata" pitchFamily="34" charset="-120"/>
              </a:rPr>
              <a:t>Convert data into a consistent format, scale, or distribution to ensure it's suitable for analysis.</a:t>
            </a:r>
            <a:endParaRPr lang="en-US" sz="1600" dirty="0"/>
          </a:p>
        </p:txBody>
      </p:sp>
      <p:sp>
        <p:nvSpPr>
          <p:cNvPr id="16" name="Shape 13"/>
          <p:cNvSpPr/>
          <p:nvPr/>
        </p:nvSpPr>
        <p:spPr>
          <a:xfrm>
            <a:off x="4675823" y="5418773"/>
            <a:ext cx="467082" cy="467082"/>
          </a:xfrm>
          <a:prstGeom prst="roundRect">
            <a:avLst>
              <a:gd name="adj" fmla="val 1958"/>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17" name="Text 14"/>
          <p:cNvSpPr/>
          <p:nvPr/>
        </p:nvSpPr>
        <p:spPr>
          <a:xfrm>
            <a:off x="4798457" y="5496520"/>
            <a:ext cx="221694" cy="311468"/>
          </a:xfrm>
          <a:prstGeom prst="rect">
            <a:avLst/>
          </a:prstGeom>
          <a:noFill/>
          <a:ln/>
        </p:spPr>
        <p:txBody>
          <a:bodyPr wrap="none" lIns="0" tIns="0" rIns="0" bIns="0" rtlCol="0" anchor="t"/>
          <a:lstStyle/>
          <a:p>
            <a:pPr marL="0" indent="0" algn="ctr">
              <a:lnSpc>
                <a:spcPts val="2450"/>
              </a:lnSpc>
              <a:buNone/>
            </a:pPr>
            <a:r>
              <a:rPr lang="en-US" sz="2450" b="1" dirty="0">
                <a:solidFill>
                  <a:srgbClr val="151617"/>
                </a:solidFill>
                <a:latin typeface="Montserrat Black" pitchFamily="34" charset="0"/>
                <a:ea typeface="Montserrat Black" pitchFamily="34" charset="-122"/>
                <a:cs typeface="Montserrat Black" pitchFamily="34" charset="-120"/>
              </a:rPr>
              <a:t>4</a:t>
            </a:r>
            <a:endParaRPr lang="en-US" sz="2450" dirty="0"/>
          </a:p>
        </p:txBody>
      </p:sp>
      <p:sp>
        <p:nvSpPr>
          <p:cNvPr id="18" name="Text 15"/>
          <p:cNvSpPr/>
          <p:nvPr/>
        </p:nvSpPr>
        <p:spPr>
          <a:xfrm>
            <a:off x="5350431" y="5418773"/>
            <a:ext cx="2884527" cy="324445"/>
          </a:xfrm>
          <a:prstGeom prst="rect">
            <a:avLst/>
          </a:prstGeom>
          <a:noFill/>
          <a:ln/>
        </p:spPr>
        <p:txBody>
          <a:bodyPr wrap="none" lIns="0" tIns="0" rIns="0" bIns="0" rtlCol="0" anchor="t"/>
          <a:lstStyle/>
          <a:p>
            <a:pPr marL="0" indent="0">
              <a:lnSpc>
                <a:spcPts val="2550"/>
              </a:lnSpc>
              <a:buNone/>
            </a:pPr>
            <a:r>
              <a:rPr lang="en-US" sz="2000" b="1" dirty="0">
                <a:solidFill>
                  <a:srgbClr val="151617"/>
                </a:solidFill>
                <a:latin typeface="Montserrat Black" pitchFamily="34" charset="0"/>
                <a:ea typeface="Montserrat Black" pitchFamily="34" charset="-122"/>
                <a:cs typeface="Montserrat Black" pitchFamily="34" charset="-120"/>
              </a:rPr>
              <a:t>Feature Engineering</a:t>
            </a:r>
            <a:endParaRPr lang="en-US" sz="2000" dirty="0"/>
          </a:p>
        </p:txBody>
      </p:sp>
      <p:sp>
        <p:nvSpPr>
          <p:cNvPr id="19" name="Text 16"/>
          <p:cNvSpPr/>
          <p:nvPr/>
        </p:nvSpPr>
        <p:spPr>
          <a:xfrm>
            <a:off x="5350431" y="5867757"/>
            <a:ext cx="3067050" cy="1328737"/>
          </a:xfrm>
          <a:prstGeom prst="rect">
            <a:avLst/>
          </a:prstGeom>
          <a:noFill/>
          <a:ln/>
        </p:spPr>
        <p:txBody>
          <a:bodyPr wrap="square" lIns="0" tIns="0" rIns="0" bIns="0" rtlCol="0" anchor="t"/>
          <a:lstStyle/>
          <a:p>
            <a:pPr marL="0" indent="0">
              <a:lnSpc>
                <a:spcPts val="2600"/>
              </a:lnSpc>
              <a:buNone/>
            </a:pPr>
            <a:r>
              <a:rPr lang="en-US" sz="1600" dirty="0">
                <a:solidFill>
                  <a:srgbClr val="151617"/>
                </a:solidFill>
                <a:latin typeface="Inconsolata" pitchFamily="34" charset="0"/>
                <a:ea typeface="Inconsolata" pitchFamily="34" charset="-122"/>
                <a:cs typeface="Inconsolata" pitchFamily="34" charset="-120"/>
              </a:rPr>
              <a:t>Create new variables or features from the existing data to enhance the model's predictive power.</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5930" y="610791"/>
            <a:ext cx="7592139" cy="1385411"/>
          </a:xfrm>
          <a:prstGeom prst="rect">
            <a:avLst/>
          </a:prstGeom>
          <a:noFill/>
          <a:ln/>
        </p:spPr>
        <p:txBody>
          <a:bodyPr wrap="square" lIns="0" tIns="0" rIns="0" bIns="0" rtlCol="0" anchor="t"/>
          <a:lstStyle/>
          <a:p>
            <a:pPr marL="0" indent="0">
              <a:lnSpc>
                <a:spcPts val="5450"/>
              </a:lnSpc>
              <a:buNone/>
            </a:pPr>
            <a:r>
              <a:rPr lang="en-US" sz="4350" b="1" dirty="0">
                <a:solidFill>
                  <a:srgbClr val="151617"/>
                </a:solidFill>
                <a:latin typeface="Montserrat Black" pitchFamily="34" charset="0"/>
                <a:ea typeface="Montserrat Black" pitchFamily="34" charset="-122"/>
                <a:cs typeface="Montserrat Black" pitchFamily="34" charset="-120"/>
              </a:rPr>
              <a:t>Feature Engineering and Selection</a:t>
            </a:r>
            <a:endParaRPr lang="en-US" sz="4350" dirty="0"/>
          </a:p>
        </p:txBody>
      </p:sp>
      <p:sp>
        <p:nvSpPr>
          <p:cNvPr id="4" name="Shape 1"/>
          <p:cNvSpPr/>
          <p:nvPr/>
        </p:nvSpPr>
        <p:spPr>
          <a:xfrm>
            <a:off x="775930" y="2328743"/>
            <a:ext cx="3685223" cy="3066217"/>
          </a:xfrm>
          <a:prstGeom prst="roundRect">
            <a:avLst>
              <a:gd name="adj" fmla="val 298"/>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5" name="Text 2"/>
          <p:cNvSpPr/>
          <p:nvPr/>
        </p:nvSpPr>
        <p:spPr>
          <a:xfrm>
            <a:off x="1005245" y="2558058"/>
            <a:ext cx="3080385" cy="346472"/>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Feature Engineering</a:t>
            </a:r>
            <a:endParaRPr lang="en-US" sz="2150" dirty="0"/>
          </a:p>
        </p:txBody>
      </p:sp>
      <p:sp>
        <p:nvSpPr>
          <p:cNvPr id="6" name="Text 3"/>
          <p:cNvSpPr/>
          <p:nvPr/>
        </p:nvSpPr>
        <p:spPr>
          <a:xfrm>
            <a:off x="1005245" y="3037522"/>
            <a:ext cx="3226594" cy="1773436"/>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Generating new features from existing data to improve the model's ability to capture relevant patterns and relationships.</a:t>
            </a:r>
            <a:endParaRPr lang="en-US" sz="1700" dirty="0"/>
          </a:p>
        </p:txBody>
      </p:sp>
      <p:sp>
        <p:nvSpPr>
          <p:cNvPr id="7" name="Shape 4"/>
          <p:cNvSpPr/>
          <p:nvPr/>
        </p:nvSpPr>
        <p:spPr>
          <a:xfrm>
            <a:off x="4682847" y="2328743"/>
            <a:ext cx="3685223" cy="3066217"/>
          </a:xfrm>
          <a:prstGeom prst="roundRect">
            <a:avLst>
              <a:gd name="adj" fmla="val 298"/>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8" name="Text 5"/>
          <p:cNvSpPr/>
          <p:nvPr/>
        </p:nvSpPr>
        <p:spPr>
          <a:xfrm>
            <a:off x="4912162" y="2558058"/>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Feature Selection</a:t>
            </a:r>
            <a:endParaRPr lang="en-US" sz="2150" dirty="0"/>
          </a:p>
        </p:txBody>
      </p:sp>
      <p:sp>
        <p:nvSpPr>
          <p:cNvPr id="9" name="Text 6"/>
          <p:cNvSpPr/>
          <p:nvPr/>
        </p:nvSpPr>
        <p:spPr>
          <a:xfrm>
            <a:off x="4912162" y="3037522"/>
            <a:ext cx="3226594" cy="2128123"/>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Identifying the most relevant features and eliminating redundant or irrelevant variables to improve model performance and interpretability.</a:t>
            </a:r>
            <a:endParaRPr lang="en-US" sz="1700" dirty="0"/>
          </a:p>
        </p:txBody>
      </p:sp>
      <p:sp>
        <p:nvSpPr>
          <p:cNvPr id="10" name="Shape 7"/>
          <p:cNvSpPr/>
          <p:nvPr/>
        </p:nvSpPr>
        <p:spPr>
          <a:xfrm>
            <a:off x="775930" y="5616654"/>
            <a:ext cx="7592139" cy="2002155"/>
          </a:xfrm>
          <a:prstGeom prst="roundRect">
            <a:avLst>
              <a:gd name="adj" fmla="val 457"/>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11" name="Text 8"/>
          <p:cNvSpPr/>
          <p:nvPr/>
        </p:nvSpPr>
        <p:spPr>
          <a:xfrm>
            <a:off x="1005245" y="5845969"/>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Techniques</a:t>
            </a:r>
            <a:endParaRPr lang="en-US" sz="2150" dirty="0"/>
          </a:p>
        </p:txBody>
      </p:sp>
      <p:sp>
        <p:nvSpPr>
          <p:cNvPr id="12" name="Text 9"/>
          <p:cNvSpPr/>
          <p:nvPr/>
        </p:nvSpPr>
        <p:spPr>
          <a:xfrm>
            <a:off x="1005245" y="6325433"/>
            <a:ext cx="7133511" cy="1064062"/>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Methods like dimensionality reduction, recursive feature elimination, and correlation analysis can be used to select the optimal set of features.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4502" y="610433"/>
            <a:ext cx="7594997" cy="1383030"/>
          </a:xfrm>
          <a:prstGeom prst="rect">
            <a:avLst/>
          </a:prstGeom>
          <a:noFill/>
          <a:ln/>
        </p:spPr>
        <p:txBody>
          <a:bodyPr wrap="square" lIns="0" tIns="0" rIns="0" bIns="0" rtlCol="0" anchor="t"/>
          <a:lstStyle/>
          <a:p>
            <a:pPr marL="0" indent="0">
              <a:lnSpc>
                <a:spcPts val="5400"/>
              </a:lnSpc>
              <a:buNone/>
            </a:pPr>
            <a:r>
              <a:rPr lang="en-US" sz="4350" b="1" dirty="0">
                <a:solidFill>
                  <a:srgbClr val="151617"/>
                </a:solidFill>
                <a:latin typeface="Montserrat Black" pitchFamily="34" charset="0"/>
                <a:ea typeface="Montserrat Black" pitchFamily="34" charset="-122"/>
                <a:cs typeface="Montserrat Black" pitchFamily="34" charset="-120"/>
              </a:rPr>
              <a:t>Predictive Modeling Approaches</a:t>
            </a:r>
            <a:endParaRPr lang="en-US" sz="4350" dirty="0"/>
          </a:p>
        </p:txBody>
      </p:sp>
      <p:pic>
        <p:nvPicPr>
          <p:cNvPr id="4" name="Image 1" descr="preencoded.png"/>
          <p:cNvPicPr>
            <a:picLocks noChangeAspect="1"/>
          </p:cNvPicPr>
          <p:nvPr/>
        </p:nvPicPr>
        <p:blipFill>
          <a:blip r:embed="rId4"/>
          <a:stretch>
            <a:fillRect/>
          </a:stretch>
        </p:blipFill>
        <p:spPr>
          <a:xfrm>
            <a:off x="774502" y="2325291"/>
            <a:ext cx="553164" cy="553164"/>
          </a:xfrm>
          <a:prstGeom prst="rect">
            <a:avLst/>
          </a:prstGeom>
        </p:spPr>
      </p:pic>
      <p:sp>
        <p:nvSpPr>
          <p:cNvPr id="5" name="Text 1"/>
          <p:cNvSpPr/>
          <p:nvPr/>
        </p:nvSpPr>
        <p:spPr>
          <a:xfrm>
            <a:off x="774502" y="3099673"/>
            <a:ext cx="2766179" cy="345638"/>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Regression</a:t>
            </a:r>
            <a:endParaRPr lang="en-US" sz="2150" dirty="0"/>
          </a:p>
        </p:txBody>
      </p:sp>
      <p:sp>
        <p:nvSpPr>
          <p:cNvPr id="6" name="Text 2"/>
          <p:cNvSpPr/>
          <p:nvPr/>
        </p:nvSpPr>
        <p:spPr>
          <a:xfrm>
            <a:off x="774502" y="3578066"/>
            <a:ext cx="3631525" cy="1062276"/>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Predicting a continuous target variable based on one or more input features.</a:t>
            </a:r>
            <a:endParaRPr lang="en-US" sz="1700" dirty="0"/>
          </a:p>
        </p:txBody>
      </p:sp>
      <p:pic>
        <p:nvPicPr>
          <p:cNvPr id="7" name="Image 2" descr="preencoded.png"/>
          <p:cNvPicPr>
            <a:picLocks noChangeAspect="1"/>
          </p:cNvPicPr>
          <p:nvPr/>
        </p:nvPicPr>
        <p:blipFill>
          <a:blip r:embed="rId5"/>
          <a:stretch>
            <a:fillRect/>
          </a:stretch>
        </p:blipFill>
        <p:spPr>
          <a:xfrm>
            <a:off x="4737854" y="2325291"/>
            <a:ext cx="553164" cy="553164"/>
          </a:xfrm>
          <a:prstGeom prst="rect">
            <a:avLst/>
          </a:prstGeom>
        </p:spPr>
      </p:pic>
      <p:sp>
        <p:nvSpPr>
          <p:cNvPr id="8" name="Text 3"/>
          <p:cNvSpPr/>
          <p:nvPr/>
        </p:nvSpPr>
        <p:spPr>
          <a:xfrm>
            <a:off x="4737854" y="3099673"/>
            <a:ext cx="2766179" cy="345638"/>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Classification</a:t>
            </a:r>
            <a:endParaRPr lang="en-US" sz="2150" dirty="0"/>
          </a:p>
        </p:txBody>
      </p:sp>
      <p:sp>
        <p:nvSpPr>
          <p:cNvPr id="9" name="Text 4"/>
          <p:cNvSpPr/>
          <p:nvPr/>
        </p:nvSpPr>
        <p:spPr>
          <a:xfrm>
            <a:off x="4737854" y="3578066"/>
            <a:ext cx="3631644" cy="1062276"/>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Predicting a discrete target variable, such as a category or label.</a:t>
            </a:r>
            <a:endParaRPr lang="en-US" sz="1700" dirty="0"/>
          </a:p>
        </p:txBody>
      </p:sp>
      <p:pic>
        <p:nvPicPr>
          <p:cNvPr id="10" name="Image 3" descr="preencoded.png"/>
          <p:cNvPicPr>
            <a:picLocks noChangeAspect="1"/>
          </p:cNvPicPr>
          <p:nvPr/>
        </p:nvPicPr>
        <p:blipFill>
          <a:blip r:embed="rId6"/>
          <a:stretch>
            <a:fillRect/>
          </a:stretch>
        </p:blipFill>
        <p:spPr>
          <a:xfrm>
            <a:off x="774502" y="5304115"/>
            <a:ext cx="553164" cy="553164"/>
          </a:xfrm>
          <a:prstGeom prst="rect">
            <a:avLst/>
          </a:prstGeom>
        </p:spPr>
      </p:pic>
      <p:sp>
        <p:nvSpPr>
          <p:cNvPr id="11" name="Text 5"/>
          <p:cNvSpPr/>
          <p:nvPr/>
        </p:nvSpPr>
        <p:spPr>
          <a:xfrm>
            <a:off x="774502" y="6078498"/>
            <a:ext cx="2766179" cy="345638"/>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Clustering</a:t>
            </a:r>
            <a:endParaRPr lang="en-US" sz="2150" dirty="0"/>
          </a:p>
        </p:txBody>
      </p:sp>
      <p:sp>
        <p:nvSpPr>
          <p:cNvPr id="12" name="Text 6"/>
          <p:cNvSpPr/>
          <p:nvPr/>
        </p:nvSpPr>
        <p:spPr>
          <a:xfrm>
            <a:off x="774502" y="6556891"/>
            <a:ext cx="3631525" cy="1062276"/>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Grouping data points into similar clusters based on their characteristics.</a:t>
            </a:r>
            <a:endParaRPr lang="en-US" sz="1700" dirty="0"/>
          </a:p>
        </p:txBody>
      </p:sp>
      <p:pic>
        <p:nvPicPr>
          <p:cNvPr id="13" name="Image 4" descr="preencoded.png"/>
          <p:cNvPicPr>
            <a:picLocks noChangeAspect="1"/>
          </p:cNvPicPr>
          <p:nvPr/>
        </p:nvPicPr>
        <p:blipFill>
          <a:blip r:embed="rId7"/>
          <a:stretch>
            <a:fillRect/>
          </a:stretch>
        </p:blipFill>
        <p:spPr>
          <a:xfrm>
            <a:off x="4737854" y="5304115"/>
            <a:ext cx="553164" cy="553164"/>
          </a:xfrm>
          <a:prstGeom prst="rect">
            <a:avLst/>
          </a:prstGeom>
        </p:spPr>
      </p:pic>
      <p:sp>
        <p:nvSpPr>
          <p:cNvPr id="14" name="Text 7"/>
          <p:cNvSpPr/>
          <p:nvPr/>
        </p:nvSpPr>
        <p:spPr>
          <a:xfrm>
            <a:off x="4737854" y="6078498"/>
            <a:ext cx="2766179" cy="345638"/>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Time Series</a:t>
            </a:r>
            <a:endParaRPr lang="en-US" sz="2150" dirty="0"/>
          </a:p>
        </p:txBody>
      </p:sp>
      <p:sp>
        <p:nvSpPr>
          <p:cNvPr id="15" name="Text 8"/>
          <p:cNvSpPr/>
          <p:nvPr/>
        </p:nvSpPr>
        <p:spPr>
          <a:xfrm>
            <a:off x="4737854" y="6556891"/>
            <a:ext cx="3631644" cy="708184"/>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Forecasting future values based on historical data and trends.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5051" y="939284"/>
            <a:ext cx="7651552" cy="570309"/>
          </a:xfrm>
          <a:prstGeom prst="rect">
            <a:avLst/>
          </a:prstGeom>
          <a:noFill/>
          <a:ln/>
        </p:spPr>
        <p:txBody>
          <a:bodyPr wrap="none" lIns="0" tIns="0" rIns="0" bIns="0" rtlCol="0" anchor="t"/>
          <a:lstStyle/>
          <a:p>
            <a:pPr marL="0" indent="0">
              <a:lnSpc>
                <a:spcPts val="4450"/>
              </a:lnSpc>
              <a:buNone/>
            </a:pPr>
            <a:r>
              <a:rPr lang="en-US" sz="3550" b="1" dirty="0">
                <a:solidFill>
                  <a:srgbClr val="151617"/>
                </a:solidFill>
                <a:latin typeface="Montserrat Black" pitchFamily="34" charset="0"/>
                <a:ea typeface="Montserrat Black" pitchFamily="34" charset="-122"/>
                <a:cs typeface="Montserrat Black" pitchFamily="34" charset="-120"/>
              </a:rPr>
              <a:t>Evaluating Model Performance</a:t>
            </a:r>
            <a:endParaRPr lang="en-US" sz="3550" dirty="0"/>
          </a:p>
        </p:txBody>
      </p:sp>
      <p:sp>
        <p:nvSpPr>
          <p:cNvPr id="4" name="Shape 1"/>
          <p:cNvSpPr/>
          <p:nvPr/>
        </p:nvSpPr>
        <p:spPr>
          <a:xfrm>
            <a:off x="6125051" y="1783318"/>
            <a:ext cx="7866698" cy="5506879"/>
          </a:xfrm>
          <a:prstGeom prst="roundRect">
            <a:avLst>
              <a:gd name="adj" fmla="val 166"/>
            </a:avLst>
          </a:prstGeom>
          <a:noFill/>
          <a:ln w="7620">
            <a:solidFill>
              <a:srgbClr val="000000">
                <a:alpha val="8000"/>
              </a:srgbClr>
            </a:solidFill>
            <a:prstDash val="solid"/>
          </a:ln>
        </p:spPr>
      </p:sp>
      <p:sp>
        <p:nvSpPr>
          <p:cNvPr id="5" name="Shape 2"/>
          <p:cNvSpPr/>
          <p:nvPr/>
        </p:nvSpPr>
        <p:spPr>
          <a:xfrm>
            <a:off x="6132671" y="1790938"/>
            <a:ext cx="7851458" cy="526018"/>
          </a:xfrm>
          <a:prstGeom prst="rect">
            <a:avLst/>
          </a:prstGeom>
          <a:solidFill>
            <a:srgbClr val="FFFFFF">
              <a:alpha val="4000"/>
            </a:srgbClr>
          </a:solidFill>
          <a:ln/>
        </p:spPr>
      </p:sp>
      <p:sp>
        <p:nvSpPr>
          <p:cNvPr id="6" name="Text 3"/>
          <p:cNvSpPr/>
          <p:nvPr/>
        </p:nvSpPr>
        <p:spPr>
          <a:xfrm>
            <a:off x="6315075" y="1907977"/>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Metric</a:t>
            </a:r>
            <a:endParaRPr lang="en-US" sz="1400" dirty="0"/>
          </a:p>
        </p:txBody>
      </p:sp>
      <p:sp>
        <p:nvSpPr>
          <p:cNvPr id="7" name="Text 4"/>
          <p:cNvSpPr/>
          <p:nvPr/>
        </p:nvSpPr>
        <p:spPr>
          <a:xfrm>
            <a:off x="10244614" y="1907977"/>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Description</a:t>
            </a:r>
            <a:endParaRPr lang="en-US" sz="1400" dirty="0"/>
          </a:p>
        </p:txBody>
      </p:sp>
      <p:sp>
        <p:nvSpPr>
          <p:cNvPr id="8" name="Shape 5"/>
          <p:cNvSpPr/>
          <p:nvPr/>
        </p:nvSpPr>
        <p:spPr>
          <a:xfrm>
            <a:off x="6132671" y="2316956"/>
            <a:ext cx="7851458" cy="817959"/>
          </a:xfrm>
          <a:prstGeom prst="rect">
            <a:avLst/>
          </a:prstGeom>
          <a:solidFill>
            <a:srgbClr val="000000">
              <a:alpha val="4000"/>
            </a:srgbClr>
          </a:solidFill>
          <a:ln/>
        </p:spPr>
      </p:sp>
      <p:sp>
        <p:nvSpPr>
          <p:cNvPr id="9" name="Text 6"/>
          <p:cNvSpPr/>
          <p:nvPr/>
        </p:nvSpPr>
        <p:spPr>
          <a:xfrm>
            <a:off x="6315075" y="2433995"/>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Accuracy</a:t>
            </a:r>
            <a:endParaRPr lang="en-US" sz="1400" dirty="0"/>
          </a:p>
        </p:txBody>
      </p:sp>
      <p:sp>
        <p:nvSpPr>
          <p:cNvPr id="10" name="Text 7"/>
          <p:cNvSpPr/>
          <p:nvPr/>
        </p:nvSpPr>
        <p:spPr>
          <a:xfrm>
            <a:off x="10244614" y="2433995"/>
            <a:ext cx="3557111" cy="583883"/>
          </a:xfrm>
          <a:prstGeom prst="rect">
            <a:avLst/>
          </a:prstGeom>
          <a:noFill/>
          <a:ln/>
        </p:spPr>
        <p:txBody>
          <a:bodyPr wrap="squar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The proportion of correct predictions made by the model.</a:t>
            </a:r>
            <a:endParaRPr lang="en-US" sz="1400" dirty="0"/>
          </a:p>
        </p:txBody>
      </p:sp>
      <p:sp>
        <p:nvSpPr>
          <p:cNvPr id="11" name="Shape 8"/>
          <p:cNvSpPr/>
          <p:nvPr/>
        </p:nvSpPr>
        <p:spPr>
          <a:xfrm>
            <a:off x="6132671" y="3134916"/>
            <a:ext cx="7851458" cy="817959"/>
          </a:xfrm>
          <a:prstGeom prst="rect">
            <a:avLst/>
          </a:prstGeom>
          <a:solidFill>
            <a:srgbClr val="FFFFFF">
              <a:alpha val="4000"/>
            </a:srgbClr>
          </a:solidFill>
          <a:ln/>
        </p:spPr>
      </p:sp>
      <p:sp>
        <p:nvSpPr>
          <p:cNvPr id="12" name="Text 9"/>
          <p:cNvSpPr/>
          <p:nvPr/>
        </p:nvSpPr>
        <p:spPr>
          <a:xfrm>
            <a:off x="6315075" y="3251954"/>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Precision</a:t>
            </a:r>
            <a:endParaRPr lang="en-US" sz="1400" dirty="0"/>
          </a:p>
        </p:txBody>
      </p:sp>
      <p:sp>
        <p:nvSpPr>
          <p:cNvPr id="13" name="Text 10"/>
          <p:cNvSpPr/>
          <p:nvPr/>
        </p:nvSpPr>
        <p:spPr>
          <a:xfrm>
            <a:off x="10244614" y="3251954"/>
            <a:ext cx="3557111" cy="583883"/>
          </a:xfrm>
          <a:prstGeom prst="rect">
            <a:avLst/>
          </a:prstGeom>
          <a:noFill/>
          <a:ln/>
        </p:spPr>
        <p:txBody>
          <a:bodyPr wrap="squar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The ratio of true positive predictions to all positive predictions.</a:t>
            </a:r>
            <a:endParaRPr lang="en-US" sz="1400" dirty="0"/>
          </a:p>
        </p:txBody>
      </p:sp>
      <p:sp>
        <p:nvSpPr>
          <p:cNvPr id="14" name="Shape 11"/>
          <p:cNvSpPr/>
          <p:nvPr/>
        </p:nvSpPr>
        <p:spPr>
          <a:xfrm>
            <a:off x="6132671" y="3952875"/>
            <a:ext cx="7851458" cy="1109901"/>
          </a:xfrm>
          <a:prstGeom prst="rect">
            <a:avLst/>
          </a:prstGeom>
          <a:solidFill>
            <a:srgbClr val="000000">
              <a:alpha val="4000"/>
            </a:srgbClr>
          </a:solidFill>
          <a:ln/>
        </p:spPr>
      </p:sp>
      <p:sp>
        <p:nvSpPr>
          <p:cNvPr id="15" name="Text 12"/>
          <p:cNvSpPr/>
          <p:nvPr/>
        </p:nvSpPr>
        <p:spPr>
          <a:xfrm>
            <a:off x="6315075" y="4069913"/>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Recall</a:t>
            </a:r>
            <a:endParaRPr lang="en-US" sz="1400" dirty="0"/>
          </a:p>
        </p:txBody>
      </p:sp>
      <p:sp>
        <p:nvSpPr>
          <p:cNvPr id="16" name="Text 13"/>
          <p:cNvSpPr/>
          <p:nvPr/>
        </p:nvSpPr>
        <p:spPr>
          <a:xfrm>
            <a:off x="10244614" y="4069913"/>
            <a:ext cx="3557111" cy="875824"/>
          </a:xfrm>
          <a:prstGeom prst="rect">
            <a:avLst/>
          </a:prstGeom>
          <a:noFill/>
          <a:ln/>
        </p:spPr>
        <p:txBody>
          <a:bodyPr wrap="squar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The proportion of true positive predictions out of all actual positive instances.</a:t>
            </a:r>
            <a:endParaRPr lang="en-US" sz="1400" dirty="0"/>
          </a:p>
        </p:txBody>
      </p:sp>
      <p:sp>
        <p:nvSpPr>
          <p:cNvPr id="17" name="Shape 14"/>
          <p:cNvSpPr/>
          <p:nvPr/>
        </p:nvSpPr>
        <p:spPr>
          <a:xfrm>
            <a:off x="6132671" y="5062776"/>
            <a:ext cx="7851458" cy="1109901"/>
          </a:xfrm>
          <a:prstGeom prst="rect">
            <a:avLst/>
          </a:prstGeom>
          <a:solidFill>
            <a:srgbClr val="FFFFFF">
              <a:alpha val="4000"/>
            </a:srgbClr>
          </a:solidFill>
          <a:ln/>
        </p:spPr>
      </p:sp>
      <p:sp>
        <p:nvSpPr>
          <p:cNvPr id="18" name="Text 15"/>
          <p:cNvSpPr/>
          <p:nvPr/>
        </p:nvSpPr>
        <p:spPr>
          <a:xfrm>
            <a:off x="6315075" y="5179814"/>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F1-Score</a:t>
            </a:r>
            <a:endParaRPr lang="en-US" sz="1400" dirty="0"/>
          </a:p>
        </p:txBody>
      </p:sp>
      <p:sp>
        <p:nvSpPr>
          <p:cNvPr id="19" name="Text 16"/>
          <p:cNvSpPr/>
          <p:nvPr/>
        </p:nvSpPr>
        <p:spPr>
          <a:xfrm>
            <a:off x="10244614" y="5179814"/>
            <a:ext cx="3557111" cy="875824"/>
          </a:xfrm>
          <a:prstGeom prst="rect">
            <a:avLst/>
          </a:prstGeom>
          <a:noFill/>
          <a:ln/>
        </p:spPr>
        <p:txBody>
          <a:bodyPr wrap="squar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The harmonic mean of precision and recall, providing a balanced evaluation.</a:t>
            </a:r>
            <a:endParaRPr lang="en-US" sz="1400" dirty="0"/>
          </a:p>
        </p:txBody>
      </p:sp>
      <p:sp>
        <p:nvSpPr>
          <p:cNvPr id="20" name="Shape 17"/>
          <p:cNvSpPr/>
          <p:nvPr/>
        </p:nvSpPr>
        <p:spPr>
          <a:xfrm>
            <a:off x="6132671" y="6172676"/>
            <a:ext cx="7851458" cy="1109901"/>
          </a:xfrm>
          <a:prstGeom prst="rect">
            <a:avLst/>
          </a:prstGeom>
          <a:solidFill>
            <a:srgbClr val="000000">
              <a:alpha val="4000"/>
            </a:srgbClr>
          </a:solidFill>
          <a:ln/>
        </p:spPr>
      </p:sp>
      <p:sp>
        <p:nvSpPr>
          <p:cNvPr id="21" name="Text 18"/>
          <p:cNvSpPr/>
          <p:nvPr/>
        </p:nvSpPr>
        <p:spPr>
          <a:xfrm>
            <a:off x="6315075" y="6289715"/>
            <a:ext cx="3557111" cy="291941"/>
          </a:xfrm>
          <a:prstGeom prst="rect">
            <a:avLst/>
          </a:prstGeom>
          <a:noFill/>
          <a:ln/>
        </p:spPr>
        <p:txBody>
          <a:bodyPr wrap="non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R-Squared</a:t>
            </a:r>
            <a:endParaRPr lang="en-US" sz="1400" dirty="0"/>
          </a:p>
        </p:txBody>
      </p:sp>
      <p:sp>
        <p:nvSpPr>
          <p:cNvPr id="22" name="Text 19"/>
          <p:cNvSpPr/>
          <p:nvPr/>
        </p:nvSpPr>
        <p:spPr>
          <a:xfrm>
            <a:off x="10244614" y="6289715"/>
            <a:ext cx="3557111" cy="875824"/>
          </a:xfrm>
          <a:prstGeom prst="rect">
            <a:avLst/>
          </a:prstGeom>
          <a:noFill/>
          <a:ln/>
        </p:spPr>
        <p:txBody>
          <a:bodyPr wrap="square" lIns="0" tIns="0" rIns="0" bIns="0" rtlCol="0" anchor="t"/>
          <a:lstStyle/>
          <a:p>
            <a:pPr marL="0" indent="0">
              <a:lnSpc>
                <a:spcPts val="2250"/>
              </a:lnSpc>
              <a:buNone/>
            </a:pPr>
            <a:r>
              <a:rPr lang="en-US" sz="1400" dirty="0">
                <a:solidFill>
                  <a:srgbClr val="151617"/>
                </a:solidFill>
                <a:latin typeface="Inconsolata" pitchFamily="34" charset="0"/>
                <a:ea typeface="Inconsolata" pitchFamily="34" charset="-122"/>
                <a:cs typeface="Inconsolata" pitchFamily="34" charset="-120"/>
              </a:rPr>
              <a:t>The proportion of the variance in the target variable that is predictable from the input variables.</a:t>
            </a:r>
            <a:endParaRPr lang="en-US" sz="1400" dirty="0"/>
          </a:p>
        </p:txBody>
      </p:sp>
      <p:pic>
        <p:nvPicPr>
          <p:cNvPr id="24" name="Picture 23">
            <a:extLst>
              <a:ext uri="{FF2B5EF4-FFF2-40B4-BE49-F238E27FC236}">
                <a16:creationId xmlns:a16="http://schemas.microsoft.com/office/drawing/2014/main" id="{7C61D78E-46DB-407A-8FBF-FBF1BDCA8BD4}"/>
              </a:ext>
            </a:extLst>
          </p:cNvPr>
          <p:cNvPicPr>
            <a:picLocks noChangeAspect="1"/>
          </p:cNvPicPr>
          <p:nvPr/>
        </p:nvPicPr>
        <p:blipFill>
          <a:blip r:embed="rId4"/>
          <a:stretch>
            <a:fillRect/>
          </a:stretch>
        </p:blipFill>
        <p:spPr>
          <a:xfrm>
            <a:off x="12134502" y="7563922"/>
            <a:ext cx="2495898" cy="5525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2789" y="500896"/>
            <a:ext cx="7871222" cy="1136333"/>
          </a:xfrm>
          <a:prstGeom prst="rect">
            <a:avLst/>
          </a:prstGeom>
          <a:noFill/>
          <a:ln/>
        </p:spPr>
        <p:txBody>
          <a:bodyPr wrap="square" lIns="0" tIns="0" rIns="0" bIns="0" rtlCol="0" anchor="t"/>
          <a:lstStyle/>
          <a:p>
            <a:pPr marL="0" indent="0">
              <a:lnSpc>
                <a:spcPts val="4450"/>
              </a:lnSpc>
              <a:buNone/>
            </a:pPr>
            <a:r>
              <a:rPr lang="en-US" sz="3550" b="1" dirty="0">
                <a:solidFill>
                  <a:srgbClr val="151617"/>
                </a:solidFill>
                <a:latin typeface="Montserrat Black" pitchFamily="34" charset="0"/>
                <a:ea typeface="Montserrat Black" pitchFamily="34" charset="-122"/>
                <a:cs typeface="Montserrat Black" pitchFamily="34" charset="-120"/>
              </a:rPr>
              <a:t>Communicating Insights and Recommendations</a:t>
            </a:r>
            <a:endParaRPr lang="en-US" sz="3550" dirty="0"/>
          </a:p>
        </p:txBody>
      </p:sp>
      <p:pic>
        <p:nvPicPr>
          <p:cNvPr id="4" name="Image 1" descr="preencoded.png"/>
          <p:cNvPicPr>
            <a:picLocks noChangeAspect="1"/>
          </p:cNvPicPr>
          <p:nvPr/>
        </p:nvPicPr>
        <p:blipFill>
          <a:blip r:embed="rId4"/>
          <a:stretch>
            <a:fillRect/>
          </a:stretch>
        </p:blipFill>
        <p:spPr>
          <a:xfrm>
            <a:off x="6122789" y="1909882"/>
            <a:ext cx="909161" cy="1454706"/>
          </a:xfrm>
          <a:prstGeom prst="rect">
            <a:avLst/>
          </a:prstGeom>
        </p:spPr>
      </p:pic>
      <p:sp>
        <p:nvSpPr>
          <p:cNvPr id="5" name="Text 1"/>
          <p:cNvSpPr/>
          <p:nvPr/>
        </p:nvSpPr>
        <p:spPr>
          <a:xfrm>
            <a:off x="7304603" y="2091690"/>
            <a:ext cx="2637353" cy="284083"/>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Identify Key Findings</a:t>
            </a:r>
            <a:endParaRPr lang="en-US" sz="1750" dirty="0"/>
          </a:p>
        </p:txBody>
      </p:sp>
      <p:sp>
        <p:nvSpPr>
          <p:cNvPr id="6" name="Text 2"/>
          <p:cNvSpPr/>
          <p:nvPr/>
        </p:nvSpPr>
        <p:spPr>
          <a:xfrm>
            <a:off x="7304603" y="2484834"/>
            <a:ext cx="6689408" cy="581739"/>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Summarize the most important insights and patterns discovered through the data analysis process.</a:t>
            </a:r>
            <a:endParaRPr lang="en-US" sz="1400" dirty="0"/>
          </a:p>
        </p:txBody>
      </p:sp>
      <p:pic>
        <p:nvPicPr>
          <p:cNvPr id="7" name="Image 2" descr="preencoded.png"/>
          <p:cNvPicPr>
            <a:picLocks noChangeAspect="1"/>
          </p:cNvPicPr>
          <p:nvPr/>
        </p:nvPicPr>
        <p:blipFill>
          <a:blip r:embed="rId5"/>
          <a:stretch>
            <a:fillRect/>
          </a:stretch>
        </p:blipFill>
        <p:spPr>
          <a:xfrm>
            <a:off x="6122789" y="3364587"/>
            <a:ext cx="909161" cy="1454706"/>
          </a:xfrm>
          <a:prstGeom prst="rect">
            <a:avLst/>
          </a:prstGeom>
        </p:spPr>
      </p:pic>
      <p:sp>
        <p:nvSpPr>
          <p:cNvPr id="8" name="Text 3"/>
          <p:cNvSpPr/>
          <p:nvPr/>
        </p:nvSpPr>
        <p:spPr>
          <a:xfrm>
            <a:off x="7304603" y="3546396"/>
            <a:ext cx="2273022" cy="284083"/>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Provide Context</a:t>
            </a:r>
            <a:endParaRPr lang="en-US" sz="1750" dirty="0"/>
          </a:p>
        </p:txBody>
      </p:sp>
      <p:sp>
        <p:nvSpPr>
          <p:cNvPr id="9" name="Text 4"/>
          <p:cNvSpPr/>
          <p:nvPr/>
        </p:nvSpPr>
        <p:spPr>
          <a:xfrm>
            <a:off x="7304603" y="3939540"/>
            <a:ext cx="6689408" cy="581739"/>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Explain the significance of the findings and how they relate to the business objectives.</a:t>
            </a:r>
            <a:endParaRPr lang="en-US" sz="1400" dirty="0"/>
          </a:p>
        </p:txBody>
      </p:sp>
      <p:pic>
        <p:nvPicPr>
          <p:cNvPr id="10" name="Image 3" descr="preencoded.png"/>
          <p:cNvPicPr>
            <a:picLocks noChangeAspect="1"/>
          </p:cNvPicPr>
          <p:nvPr/>
        </p:nvPicPr>
        <p:blipFill>
          <a:blip r:embed="rId6"/>
          <a:stretch>
            <a:fillRect/>
          </a:stretch>
        </p:blipFill>
        <p:spPr>
          <a:xfrm>
            <a:off x="6122789" y="4819293"/>
            <a:ext cx="909161" cy="1454706"/>
          </a:xfrm>
          <a:prstGeom prst="rect">
            <a:avLst/>
          </a:prstGeom>
        </p:spPr>
      </p:pic>
      <p:sp>
        <p:nvSpPr>
          <p:cNvPr id="11" name="Text 5"/>
          <p:cNvSpPr/>
          <p:nvPr/>
        </p:nvSpPr>
        <p:spPr>
          <a:xfrm>
            <a:off x="7304603" y="5001101"/>
            <a:ext cx="3052763" cy="284083"/>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Make Recommendations</a:t>
            </a:r>
            <a:endParaRPr lang="en-US" sz="1750" dirty="0"/>
          </a:p>
        </p:txBody>
      </p:sp>
      <p:sp>
        <p:nvSpPr>
          <p:cNvPr id="12" name="Text 6"/>
          <p:cNvSpPr/>
          <p:nvPr/>
        </p:nvSpPr>
        <p:spPr>
          <a:xfrm>
            <a:off x="7304603" y="5394246"/>
            <a:ext cx="6689408" cy="581739"/>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Provide actionable recommendations based on the analysis, highlighting the potential impact and next steps.</a:t>
            </a:r>
            <a:endParaRPr lang="en-US" sz="1400" dirty="0"/>
          </a:p>
        </p:txBody>
      </p:sp>
      <p:pic>
        <p:nvPicPr>
          <p:cNvPr id="13" name="Image 4" descr="preencoded.png"/>
          <p:cNvPicPr>
            <a:picLocks noChangeAspect="1"/>
          </p:cNvPicPr>
          <p:nvPr/>
        </p:nvPicPr>
        <p:blipFill>
          <a:blip r:embed="rId7"/>
          <a:stretch>
            <a:fillRect/>
          </a:stretch>
        </p:blipFill>
        <p:spPr>
          <a:xfrm>
            <a:off x="6122789" y="6273998"/>
            <a:ext cx="909161" cy="1454706"/>
          </a:xfrm>
          <a:prstGeom prst="rect">
            <a:avLst/>
          </a:prstGeom>
        </p:spPr>
      </p:pic>
      <p:sp>
        <p:nvSpPr>
          <p:cNvPr id="14" name="Text 7"/>
          <p:cNvSpPr/>
          <p:nvPr/>
        </p:nvSpPr>
        <p:spPr>
          <a:xfrm>
            <a:off x="7304603" y="6455807"/>
            <a:ext cx="2273022" cy="284083"/>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Visualize Data</a:t>
            </a:r>
            <a:endParaRPr lang="en-US" sz="1750" dirty="0"/>
          </a:p>
        </p:txBody>
      </p:sp>
      <p:sp>
        <p:nvSpPr>
          <p:cNvPr id="15" name="Text 8"/>
          <p:cNvSpPr/>
          <p:nvPr/>
        </p:nvSpPr>
        <p:spPr>
          <a:xfrm>
            <a:off x="7304603" y="6848951"/>
            <a:ext cx="6689408" cy="581739"/>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Use compelling visualizations to effectively communicate the insights and support the recommendations.</a:t>
            </a:r>
            <a:endParaRPr lang="en-US" sz="1400" dirty="0"/>
          </a:p>
        </p:txBody>
      </p:sp>
      <p:pic>
        <p:nvPicPr>
          <p:cNvPr id="17" name="Picture 16">
            <a:extLst>
              <a:ext uri="{FF2B5EF4-FFF2-40B4-BE49-F238E27FC236}">
                <a16:creationId xmlns:a16="http://schemas.microsoft.com/office/drawing/2014/main" id="{FD02F6A7-2F2A-44FD-86CB-043BDDFBFB28}"/>
              </a:ext>
            </a:extLst>
          </p:cNvPr>
          <p:cNvPicPr>
            <a:picLocks noChangeAspect="1"/>
          </p:cNvPicPr>
          <p:nvPr/>
        </p:nvPicPr>
        <p:blipFill>
          <a:blip r:embed="rId8"/>
          <a:stretch>
            <a:fillRect/>
          </a:stretch>
        </p:blipFill>
        <p:spPr>
          <a:xfrm>
            <a:off x="12134502" y="7621807"/>
            <a:ext cx="2495898" cy="5525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591</Words>
  <Application>Microsoft Office PowerPoint</Application>
  <PresentationFormat>Custom</PresentationFormat>
  <Paragraphs>79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Montserrat Black</vt:lpstr>
      <vt:lpstr>Inconsolata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2024-11-15T15:29:41Z</dcterms:created>
  <dcterms:modified xsi:type="dcterms:W3CDTF">2024-11-15T17:59:05Z</dcterms:modified>
</cp:coreProperties>
</file>