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8288000" cy="10287000"/>
  <p:notesSz cx="6858000" cy="9144000"/>
  <p:embeddedFontLst>
    <p:embeddedFont>
      <p:font typeface="Lovelo" charset="1" panose="02000000000000000000"/>
      <p:regular r:id="rId22"/>
    </p:embeddedFont>
    <p:embeddedFont>
      <p:font typeface="Tex Gyre Bonum Bold" charset="1" panose="00000800000000000000"/>
      <p:regular r:id="rId23"/>
    </p:embeddedFont>
    <p:embeddedFont>
      <p:font typeface="Poppins" charset="1" panose="00000500000000000000"/>
      <p:regular r:id="rId24"/>
    </p:embeddedFont>
    <p:embeddedFont>
      <p:font typeface="Poppins Bold" charset="1" panose="00000800000000000000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fonts/font22.fntdata" Type="http://schemas.openxmlformats.org/officeDocument/2006/relationships/font"/><Relationship Id="rId23" Target="fonts/font23.fntdata" Type="http://schemas.openxmlformats.org/officeDocument/2006/relationships/font"/><Relationship Id="rId24" Target="fonts/font24.fntdata" Type="http://schemas.openxmlformats.org/officeDocument/2006/relationships/font"/><Relationship Id="rId25" Target="fonts/font25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1.png" Type="http://schemas.openxmlformats.org/officeDocument/2006/relationships/image"/><Relationship Id="rId7" Target="../media/image2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571625">
            <a:off x="12923647" y="883511"/>
            <a:ext cx="6872655" cy="8519978"/>
          </a:xfrm>
          <a:custGeom>
            <a:avLst/>
            <a:gdLst/>
            <a:ahLst/>
            <a:cxnLst/>
            <a:rect r="r" b="b" t="t" l="l"/>
            <a:pathLst>
              <a:path h="8519978" w="6872655">
                <a:moveTo>
                  <a:pt x="0" y="0"/>
                </a:moveTo>
                <a:lnTo>
                  <a:pt x="6872654" y="0"/>
                </a:lnTo>
                <a:lnTo>
                  <a:pt x="6872654" y="8519978"/>
                </a:lnTo>
                <a:lnTo>
                  <a:pt x="0" y="85199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582" r="0" b="-15273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732098" y="6109074"/>
            <a:ext cx="6756836" cy="29155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3749"/>
              </a:lnSpc>
              <a:spcBef>
                <a:spcPct val="0"/>
              </a:spcBef>
            </a:pPr>
            <a:r>
              <a:rPr lang="en-US" b="true" sz="16963" strike="noStrike" u="none">
                <a:solidFill>
                  <a:srgbClr val="EFBC20"/>
                </a:solidFill>
                <a:latin typeface="Lovelo"/>
                <a:ea typeface="Lovelo"/>
                <a:cs typeface="Lovelo"/>
                <a:sym typeface="Lovelo"/>
              </a:rPr>
              <a:t>form</a:t>
            </a:r>
          </a:p>
        </p:txBody>
      </p:sp>
      <p:sp>
        <p:nvSpPr>
          <p:cNvPr name="AutoShape 4" id="4"/>
          <p:cNvSpPr/>
          <p:nvPr/>
        </p:nvSpPr>
        <p:spPr>
          <a:xfrm flipH="true" flipV="true">
            <a:off x="16494217" y="1344899"/>
            <a:ext cx="1415507" cy="7597202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5" id="5"/>
          <p:cNvSpPr/>
          <p:nvPr/>
        </p:nvSpPr>
        <p:spPr>
          <a:xfrm flipH="true">
            <a:off x="13348736" y="4717633"/>
            <a:ext cx="6017624" cy="1013392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6" id="6"/>
          <p:cNvSpPr/>
          <p:nvPr/>
        </p:nvSpPr>
        <p:spPr>
          <a:xfrm flipH="true">
            <a:off x="16074269" y="2170687"/>
            <a:ext cx="1499111" cy="5945627"/>
          </a:xfrm>
          <a:prstGeom prst="line">
            <a:avLst/>
          </a:prstGeom>
          <a:ln cap="flat" w="133350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Freeform 7" id="7"/>
          <p:cNvSpPr/>
          <p:nvPr/>
        </p:nvSpPr>
        <p:spPr>
          <a:xfrm flipH="false" flipV="false" rot="5465620">
            <a:off x="14761998" y="5565816"/>
            <a:ext cx="5323135" cy="9442368"/>
          </a:xfrm>
          <a:custGeom>
            <a:avLst/>
            <a:gdLst/>
            <a:ahLst/>
            <a:cxnLst/>
            <a:rect r="r" b="b" t="t" l="l"/>
            <a:pathLst>
              <a:path h="9442368" w="5323135">
                <a:moveTo>
                  <a:pt x="0" y="0"/>
                </a:moveTo>
                <a:lnTo>
                  <a:pt x="5323135" y="0"/>
                </a:lnTo>
                <a:lnTo>
                  <a:pt x="5323135" y="9442368"/>
                </a:lnTo>
                <a:lnTo>
                  <a:pt x="0" y="94423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732098" y="1828854"/>
            <a:ext cx="11129090" cy="29130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3749"/>
              </a:lnSpc>
              <a:spcBef>
                <a:spcPct val="0"/>
              </a:spcBef>
            </a:pPr>
            <a:r>
              <a:rPr lang="en-US" sz="16963">
                <a:solidFill>
                  <a:srgbClr val="EFBC20"/>
                </a:solidFill>
                <a:latin typeface="Lovelo"/>
                <a:ea typeface="Lovelo"/>
                <a:cs typeface="Lovelo"/>
                <a:sym typeface="Lovelo"/>
              </a:rPr>
              <a:t>slope-</a:t>
            </a:r>
          </a:p>
        </p:txBody>
      </p:sp>
      <p:grpSp>
        <p:nvGrpSpPr>
          <p:cNvPr name="Group 9" id="9"/>
          <p:cNvGrpSpPr/>
          <p:nvPr/>
        </p:nvGrpSpPr>
        <p:grpSpPr>
          <a:xfrm rot="9817791">
            <a:off x="16917863" y="4010573"/>
            <a:ext cx="350821" cy="350821"/>
            <a:chOff x="0" y="0"/>
            <a:chExt cx="812800" cy="8128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732098" y="3889906"/>
            <a:ext cx="11129090" cy="29130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3749"/>
              </a:lnSpc>
              <a:spcBef>
                <a:spcPct val="0"/>
              </a:spcBef>
            </a:pPr>
            <a:r>
              <a:rPr lang="en-US" b="true" sz="16963" strike="noStrike" u="none">
                <a:solidFill>
                  <a:srgbClr val="EFBC20"/>
                </a:solidFill>
                <a:latin typeface="Lovelo"/>
                <a:ea typeface="Lovelo"/>
                <a:cs typeface="Lovelo"/>
                <a:sym typeface="Lovelo"/>
              </a:rPr>
              <a:t>intercept</a:t>
            </a:r>
          </a:p>
        </p:txBody>
      </p:sp>
      <p:sp>
        <p:nvSpPr>
          <p:cNvPr name="TextBox 13" id="13"/>
          <p:cNvSpPr txBox="true"/>
          <p:nvPr/>
        </p:nvSpPr>
        <p:spPr>
          <a:xfrm rot="-559818">
            <a:off x="13699026" y="3748545"/>
            <a:ext cx="2771811" cy="514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7"/>
              </a:lnSpc>
            </a:pPr>
            <a:r>
              <a:rPr lang="en-US" b="true" sz="3885">
                <a:solidFill>
                  <a:srgbClr val="08152E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y = mx + b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974096" y="-834321"/>
            <a:ext cx="19623330" cy="3389776"/>
            <a:chOff x="0" y="0"/>
            <a:chExt cx="5168284" cy="89278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168285" cy="892781"/>
            </a:xfrm>
            <a:custGeom>
              <a:avLst/>
              <a:gdLst/>
              <a:ahLst/>
              <a:cxnLst/>
              <a:rect r="r" b="b" t="t" l="l"/>
              <a:pathLst>
                <a:path h="892781" w="5168285">
                  <a:moveTo>
                    <a:pt x="15781" y="0"/>
                  </a:moveTo>
                  <a:lnTo>
                    <a:pt x="5152503" y="0"/>
                  </a:lnTo>
                  <a:cubicBezTo>
                    <a:pt x="5156689" y="0"/>
                    <a:pt x="5160703" y="1663"/>
                    <a:pt x="5163662" y="4622"/>
                  </a:cubicBezTo>
                  <a:cubicBezTo>
                    <a:pt x="5166622" y="7582"/>
                    <a:pt x="5168285" y="11596"/>
                    <a:pt x="5168285" y="15781"/>
                  </a:cubicBezTo>
                  <a:lnTo>
                    <a:pt x="5168285" y="877000"/>
                  </a:lnTo>
                  <a:cubicBezTo>
                    <a:pt x="5168285" y="885715"/>
                    <a:pt x="5161219" y="892781"/>
                    <a:pt x="5152503" y="892781"/>
                  </a:cubicBezTo>
                  <a:lnTo>
                    <a:pt x="15781" y="892781"/>
                  </a:lnTo>
                  <a:cubicBezTo>
                    <a:pt x="7065" y="892781"/>
                    <a:pt x="0" y="885715"/>
                    <a:pt x="0" y="877000"/>
                  </a:cubicBezTo>
                  <a:lnTo>
                    <a:pt x="0" y="15781"/>
                  </a:lnTo>
                  <a:cubicBezTo>
                    <a:pt x="0" y="7065"/>
                    <a:pt x="7065" y="0"/>
                    <a:pt x="15781" y="0"/>
                  </a:cubicBezTo>
                  <a:close/>
                </a:path>
              </a:pathLst>
            </a:custGeom>
            <a:solidFill>
              <a:srgbClr val="04256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168284" cy="930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280285" y="1670312"/>
            <a:ext cx="15556434" cy="536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3"/>
              </a:lnSpc>
            </a:pPr>
            <a:r>
              <a:rPr lang="en-US" sz="3941">
                <a:solidFill>
                  <a:srgbClr val="F8F3E6"/>
                </a:solidFill>
                <a:latin typeface="Poppins"/>
                <a:ea typeface="Poppins"/>
                <a:cs typeface="Poppins"/>
                <a:sym typeface="Poppins"/>
              </a:rPr>
              <a:t>Identify the equation of the given lines.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-3310609">
            <a:off x="14951743" y="-2389527"/>
            <a:ext cx="4318085" cy="3595304"/>
          </a:xfrm>
          <a:custGeom>
            <a:avLst/>
            <a:gdLst/>
            <a:ahLst/>
            <a:cxnLst/>
            <a:rect r="r" b="b" t="t" l="l"/>
            <a:pathLst>
              <a:path h="3595304" w="4318085">
                <a:moveTo>
                  <a:pt x="0" y="0"/>
                </a:moveTo>
                <a:lnTo>
                  <a:pt x="4318084" y="0"/>
                </a:lnTo>
                <a:lnTo>
                  <a:pt x="4318084" y="3595304"/>
                </a:lnTo>
                <a:lnTo>
                  <a:pt x="0" y="35953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-513177" y="-2406488"/>
            <a:ext cx="4232540" cy="4468133"/>
          </a:xfrm>
          <a:custGeom>
            <a:avLst/>
            <a:gdLst/>
            <a:ahLst/>
            <a:cxnLst/>
            <a:rect r="r" b="b" t="t" l="l"/>
            <a:pathLst>
              <a:path h="4468133" w="4232540">
                <a:moveTo>
                  <a:pt x="0" y="0"/>
                </a:moveTo>
                <a:lnTo>
                  <a:pt x="4232540" y="0"/>
                </a:lnTo>
                <a:lnTo>
                  <a:pt x="4232540" y="4468133"/>
                </a:lnTo>
                <a:lnTo>
                  <a:pt x="0" y="44681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6195863" y="679698"/>
            <a:ext cx="5725278" cy="1075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5"/>
              </a:lnSpc>
            </a:pPr>
            <a:r>
              <a:rPr lang="en-US" sz="8409">
                <a:solidFill>
                  <a:srgbClr val="F8F3E6"/>
                </a:solidFill>
                <a:latin typeface="Lovelo"/>
                <a:ea typeface="Lovelo"/>
                <a:cs typeface="Lovelo"/>
                <a:sym typeface="Lovelo"/>
              </a:rPr>
              <a:t>EXERCISE 2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1868974" y="3303506"/>
            <a:ext cx="6470380" cy="6450385"/>
            <a:chOff x="0" y="0"/>
            <a:chExt cx="8627174" cy="8600514"/>
          </a:xfrm>
        </p:grpSpPr>
        <p:sp>
          <p:nvSpPr>
            <p:cNvPr name="Freeform 10" id="10"/>
            <p:cNvSpPr/>
            <p:nvPr/>
          </p:nvSpPr>
          <p:spPr>
            <a:xfrm flipH="false" flipV="false" rot="9637">
              <a:off x="12005" y="12043"/>
              <a:ext cx="8603164" cy="8576429"/>
            </a:xfrm>
            <a:custGeom>
              <a:avLst/>
              <a:gdLst/>
              <a:ahLst/>
              <a:cxnLst/>
              <a:rect r="r" b="b" t="t" l="l"/>
              <a:pathLst>
                <a:path h="8576429" w="8603164">
                  <a:moveTo>
                    <a:pt x="0" y="0"/>
                  </a:moveTo>
                  <a:lnTo>
                    <a:pt x="8603164" y="0"/>
                  </a:lnTo>
                  <a:lnTo>
                    <a:pt x="8603164" y="8576428"/>
                  </a:lnTo>
                  <a:lnTo>
                    <a:pt x="0" y="85764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-1988" t="-15862" r="-12216" b="-48676"/>
              </a:stretch>
            </a:blipFill>
          </p:spPr>
        </p:sp>
        <p:sp>
          <p:nvSpPr>
            <p:cNvPr name="AutoShape 11" id="11"/>
            <p:cNvSpPr/>
            <p:nvPr/>
          </p:nvSpPr>
          <p:spPr>
            <a:xfrm flipV="true">
              <a:off x="4312617" y="601157"/>
              <a:ext cx="0" cy="7390247"/>
            </a:xfrm>
            <a:prstGeom prst="line">
              <a:avLst/>
            </a:prstGeom>
            <a:ln cap="flat" w="92021">
              <a:solidFill>
                <a:srgbClr val="281C22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AutoShape 12" id="12"/>
            <p:cNvSpPr/>
            <p:nvPr/>
          </p:nvSpPr>
          <p:spPr>
            <a:xfrm flipH="true" flipV="true">
              <a:off x="662183" y="4258620"/>
              <a:ext cx="7407563" cy="10805"/>
            </a:xfrm>
            <a:prstGeom prst="line">
              <a:avLst/>
            </a:prstGeom>
            <a:ln cap="flat" w="92021">
              <a:solidFill>
                <a:srgbClr val="281C22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TextBox 13" id="13"/>
            <p:cNvSpPr txBox="true"/>
            <p:nvPr/>
          </p:nvSpPr>
          <p:spPr>
            <a:xfrm rot="0">
              <a:off x="4504205" y="700311"/>
              <a:ext cx="695331" cy="58971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554"/>
                </a:lnSpc>
                <a:spcBef>
                  <a:spcPct val="0"/>
                </a:spcBef>
              </a:pPr>
              <a:r>
                <a:rPr lang="en-US" b="true" sz="253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y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7552936" y="4364463"/>
              <a:ext cx="695331" cy="58971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554"/>
                </a:lnSpc>
                <a:spcBef>
                  <a:spcPct val="0"/>
                </a:spcBef>
              </a:pPr>
              <a:r>
                <a:rPr lang="en-US" b="true" sz="253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x</a:t>
              </a:r>
            </a:p>
          </p:txBody>
        </p:sp>
      </p:grpSp>
      <p:sp>
        <p:nvSpPr>
          <p:cNvPr name="AutoShape 15" id="15"/>
          <p:cNvSpPr/>
          <p:nvPr/>
        </p:nvSpPr>
        <p:spPr>
          <a:xfrm>
            <a:off x="3719363" y="3864343"/>
            <a:ext cx="3507996" cy="5105830"/>
          </a:xfrm>
          <a:prstGeom prst="line">
            <a:avLst/>
          </a:prstGeom>
          <a:ln cap="flat" w="123825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grpSp>
        <p:nvGrpSpPr>
          <p:cNvPr name="Group 16" id="16"/>
          <p:cNvGrpSpPr/>
          <p:nvPr/>
        </p:nvGrpSpPr>
        <p:grpSpPr>
          <a:xfrm rot="0">
            <a:off x="10540201" y="3303506"/>
            <a:ext cx="6470380" cy="6450385"/>
            <a:chOff x="0" y="0"/>
            <a:chExt cx="8627174" cy="8600514"/>
          </a:xfrm>
        </p:grpSpPr>
        <p:sp>
          <p:nvSpPr>
            <p:cNvPr name="Freeform 17" id="17"/>
            <p:cNvSpPr/>
            <p:nvPr/>
          </p:nvSpPr>
          <p:spPr>
            <a:xfrm flipH="false" flipV="false" rot="9637">
              <a:off x="12005" y="12043"/>
              <a:ext cx="8603164" cy="8576429"/>
            </a:xfrm>
            <a:custGeom>
              <a:avLst/>
              <a:gdLst/>
              <a:ahLst/>
              <a:cxnLst/>
              <a:rect r="r" b="b" t="t" l="l"/>
              <a:pathLst>
                <a:path h="8576429" w="8603164">
                  <a:moveTo>
                    <a:pt x="0" y="0"/>
                  </a:moveTo>
                  <a:lnTo>
                    <a:pt x="8603164" y="0"/>
                  </a:lnTo>
                  <a:lnTo>
                    <a:pt x="8603164" y="8576428"/>
                  </a:lnTo>
                  <a:lnTo>
                    <a:pt x="0" y="85764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-1988" t="-15862" r="-12216" b="-48676"/>
              </a:stretch>
            </a:blipFill>
          </p:spPr>
        </p:sp>
        <p:sp>
          <p:nvSpPr>
            <p:cNvPr name="AutoShape 18" id="18"/>
            <p:cNvSpPr/>
            <p:nvPr/>
          </p:nvSpPr>
          <p:spPr>
            <a:xfrm flipV="true">
              <a:off x="4312617" y="601157"/>
              <a:ext cx="0" cy="7390247"/>
            </a:xfrm>
            <a:prstGeom prst="line">
              <a:avLst/>
            </a:prstGeom>
            <a:ln cap="flat" w="92021">
              <a:solidFill>
                <a:srgbClr val="281C22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AutoShape 19" id="19"/>
            <p:cNvSpPr/>
            <p:nvPr/>
          </p:nvSpPr>
          <p:spPr>
            <a:xfrm flipH="true" flipV="true">
              <a:off x="662183" y="4258620"/>
              <a:ext cx="7407563" cy="10805"/>
            </a:xfrm>
            <a:prstGeom prst="line">
              <a:avLst/>
            </a:prstGeom>
            <a:ln cap="flat" w="92021">
              <a:solidFill>
                <a:srgbClr val="281C22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TextBox 20" id="20"/>
            <p:cNvSpPr txBox="true"/>
            <p:nvPr/>
          </p:nvSpPr>
          <p:spPr>
            <a:xfrm rot="0">
              <a:off x="4504205" y="700311"/>
              <a:ext cx="695331" cy="58971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554"/>
                </a:lnSpc>
                <a:spcBef>
                  <a:spcPct val="0"/>
                </a:spcBef>
              </a:pPr>
              <a:r>
                <a:rPr lang="en-US" b="true" sz="253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y</a:t>
              </a:r>
            </a:p>
          </p:txBody>
        </p:sp>
        <p:sp>
          <p:nvSpPr>
            <p:cNvPr name="TextBox 21" id="21"/>
            <p:cNvSpPr txBox="true"/>
            <p:nvPr/>
          </p:nvSpPr>
          <p:spPr>
            <a:xfrm rot="0">
              <a:off x="7552936" y="4364463"/>
              <a:ext cx="695331" cy="58971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554"/>
                </a:lnSpc>
                <a:spcBef>
                  <a:spcPct val="0"/>
                </a:spcBef>
              </a:pPr>
              <a:r>
                <a:rPr lang="en-US" b="true" sz="253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x</a:t>
              </a:r>
            </a:p>
          </p:txBody>
        </p:sp>
      </p:grpSp>
      <p:sp>
        <p:nvSpPr>
          <p:cNvPr name="AutoShape 22" id="22"/>
          <p:cNvSpPr/>
          <p:nvPr/>
        </p:nvSpPr>
        <p:spPr>
          <a:xfrm flipV="true">
            <a:off x="11832194" y="7200522"/>
            <a:ext cx="3865501" cy="1769651"/>
          </a:xfrm>
          <a:prstGeom prst="line">
            <a:avLst/>
          </a:prstGeom>
          <a:ln cap="flat" w="123825">
            <a:solidFill>
              <a:srgbClr val="73523E"/>
            </a:solidFill>
            <a:prstDash val="solid"/>
            <a:headEnd type="arrow" len="sm" w="med"/>
            <a:tailEnd type="arrow" len="sm" w="med"/>
          </a:ln>
        </p:spPr>
      </p:sp>
      <p:grpSp>
        <p:nvGrpSpPr>
          <p:cNvPr name="Group 23" id="23"/>
          <p:cNvGrpSpPr/>
          <p:nvPr/>
        </p:nvGrpSpPr>
        <p:grpSpPr>
          <a:xfrm rot="0">
            <a:off x="955311" y="2928641"/>
            <a:ext cx="1341001" cy="1300588"/>
            <a:chOff x="0" y="0"/>
            <a:chExt cx="1788002" cy="1734117"/>
          </a:xfrm>
        </p:grpSpPr>
        <p:grpSp>
          <p:nvGrpSpPr>
            <p:cNvPr name="Group 24" id="24"/>
            <p:cNvGrpSpPr/>
            <p:nvPr/>
          </p:nvGrpSpPr>
          <p:grpSpPr>
            <a:xfrm rot="0">
              <a:off x="127128" y="3979"/>
              <a:ext cx="1660874" cy="1660874"/>
              <a:chOff x="0" y="0"/>
              <a:chExt cx="812800" cy="812800"/>
            </a:xfrm>
          </p:grpSpPr>
          <p:sp>
            <p:nvSpPr>
              <p:cNvPr name="Freeform 25" id="2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26" id="2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7" id="27"/>
            <p:cNvGrpSpPr/>
            <p:nvPr/>
          </p:nvGrpSpPr>
          <p:grpSpPr>
            <a:xfrm rot="0">
              <a:off x="0" y="0"/>
              <a:ext cx="1660874" cy="1660874"/>
              <a:chOff x="0" y="0"/>
              <a:chExt cx="812800" cy="812800"/>
            </a:xfrm>
          </p:grpSpPr>
          <p:sp>
            <p:nvSpPr>
              <p:cNvPr name="Freeform 28" id="28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29" id="29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30" id="30"/>
            <p:cNvSpPr txBox="true"/>
            <p:nvPr/>
          </p:nvSpPr>
          <p:spPr>
            <a:xfrm rot="0">
              <a:off x="127128" y="85192"/>
              <a:ext cx="1415048" cy="16489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9"/>
                </a:lnSpc>
              </a:pPr>
              <a:r>
                <a:rPr lang="en-US" sz="7392">
                  <a:solidFill>
                    <a:srgbClr val="000000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9815730" y="2928641"/>
            <a:ext cx="1341001" cy="1300588"/>
            <a:chOff x="0" y="0"/>
            <a:chExt cx="1788002" cy="1734117"/>
          </a:xfrm>
        </p:grpSpPr>
        <p:grpSp>
          <p:nvGrpSpPr>
            <p:cNvPr name="Group 32" id="32"/>
            <p:cNvGrpSpPr/>
            <p:nvPr/>
          </p:nvGrpSpPr>
          <p:grpSpPr>
            <a:xfrm rot="0">
              <a:off x="127128" y="3979"/>
              <a:ext cx="1660874" cy="1660874"/>
              <a:chOff x="0" y="0"/>
              <a:chExt cx="812800" cy="812800"/>
            </a:xfrm>
          </p:grpSpPr>
          <p:sp>
            <p:nvSpPr>
              <p:cNvPr name="Freeform 33" id="3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34" id="34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5" id="35"/>
            <p:cNvGrpSpPr/>
            <p:nvPr/>
          </p:nvGrpSpPr>
          <p:grpSpPr>
            <a:xfrm rot="0">
              <a:off x="0" y="0"/>
              <a:ext cx="1660874" cy="1660874"/>
              <a:chOff x="0" y="0"/>
              <a:chExt cx="812800" cy="812800"/>
            </a:xfrm>
          </p:grpSpPr>
          <p:sp>
            <p:nvSpPr>
              <p:cNvPr name="Freeform 36" id="3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37" id="3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38" id="38"/>
            <p:cNvSpPr txBox="true"/>
            <p:nvPr/>
          </p:nvSpPr>
          <p:spPr>
            <a:xfrm rot="0">
              <a:off x="127128" y="85192"/>
              <a:ext cx="1415048" cy="16489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349"/>
                </a:lnSpc>
              </a:pPr>
              <a:r>
                <a:rPr lang="en-US" sz="7392">
                  <a:solidFill>
                    <a:srgbClr val="000000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</p:grpSp>
      <p:grpSp>
        <p:nvGrpSpPr>
          <p:cNvPr name="Group 39" id="39"/>
          <p:cNvGrpSpPr/>
          <p:nvPr/>
        </p:nvGrpSpPr>
        <p:grpSpPr>
          <a:xfrm rot="0">
            <a:off x="4899747" y="5728189"/>
            <a:ext cx="408835" cy="408835"/>
            <a:chOff x="0" y="0"/>
            <a:chExt cx="812800" cy="812800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41" id="41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42" id="42"/>
          <p:cNvGrpSpPr/>
          <p:nvPr/>
        </p:nvGrpSpPr>
        <p:grpSpPr>
          <a:xfrm rot="0">
            <a:off x="6511834" y="7911144"/>
            <a:ext cx="408835" cy="408835"/>
            <a:chOff x="0" y="0"/>
            <a:chExt cx="812800" cy="812800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B93B0"/>
            </a:solidFill>
          </p:spPr>
        </p:sp>
        <p:sp>
          <p:nvSpPr>
            <p:cNvPr name="TextBox 44" id="4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45" id="45"/>
          <p:cNvGrpSpPr/>
          <p:nvPr/>
        </p:nvGrpSpPr>
        <p:grpSpPr>
          <a:xfrm rot="0">
            <a:off x="3821283" y="4132741"/>
            <a:ext cx="408835" cy="408835"/>
            <a:chOff x="0" y="0"/>
            <a:chExt cx="812800" cy="812800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B93B0"/>
            </a:solidFill>
          </p:spPr>
        </p:sp>
        <p:sp>
          <p:nvSpPr>
            <p:cNvPr name="TextBox 47" id="4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48" id="48"/>
          <p:cNvGrpSpPr/>
          <p:nvPr/>
        </p:nvGrpSpPr>
        <p:grpSpPr>
          <a:xfrm rot="0">
            <a:off x="13570974" y="7911144"/>
            <a:ext cx="408835" cy="408835"/>
            <a:chOff x="0" y="0"/>
            <a:chExt cx="812800" cy="812800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50" id="5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1" id="51"/>
          <p:cNvGrpSpPr/>
          <p:nvPr/>
        </p:nvGrpSpPr>
        <p:grpSpPr>
          <a:xfrm rot="0">
            <a:off x="12488643" y="8388912"/>
            <a:ext cx="408835" cy="408835"/>
            <a:chOff x="0" y="0"/>
            <a:chExt cx="812800" cy="812800"/>
          </a:xfrm>
        </p:grpSpPr>
        <p:sp>
          <p:nvSpPr>
            <p:cNvPr name="Freeform 52" id="5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BC20"/>
            </a:solidFill>
          </p:spPr>
        </p:sp>
        <p:sp>
          <p:nvSpPr>
            <p:cNvPr name="TextBox 53" id="5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4" id="54"/>
          <p:cNvGrpSpPr/>
          <p:nvPr/>
        </p:nvGrpSpPr>
        <p:grpSpPr>
          <a:xfrm rot="0">
            <a:off x="14643310" y="7364980"/>
            <a:ext cx="408835" cy="408835"/>
            <a:chOff x="0" y="0"/>
            <a:chExt cx="812800" cy="812800"/>
          </a:xfrm>
        </p:grpSpPr>
        <p:sp>
          <p:nvSpPr>
            <p:cNvPr name="Freeform 55" id="5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BC20"/>
            </a:solidFill>
          </p:spPr>
        </p:sp>
        <p:sp>
          <p:nvSpPr>
            <p:cNvPr name="TextBox 56" id="56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14453" y="898931"/>
            <a:ext cx="17124364" cy="27051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367"/>
              </a:lnSpc>
            </a:pPr>
            <a:r>
              <a:rPr lang="en-US" sz="10265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GRAPH A LINE USING SLOPE-INTERCEPT FORM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614453" y="4013659"/>
            <a:ext cx="11349114" cy="1477063"/>
            <a:chOff x="0" y="0"/>
            <a:chExt cx="15132153" cy="1969417"/>
          </a:xfrm>
        </p:grpSpPr>
        <p:grpSp>
          <p:nvGrpSpPr>
            <p:cNvPr name="Group 4" id="4"/>
            <p:cNvGrpSpPr/>
            <p:nvPr/>
          </p:nvGrpSpPr>
          <p:grpSpPr>
            <a:xfrm rot="0">
              <a:off x="874769" y="0"/>
              <a:ext cx="14257383" cy="1969417"/>
              <a:chOff x="0" y="0"/>
              <a:chExt cx="2215355" cy="306014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0" y="0"/>
                <a:ext cx="2215355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2215355">
                    <a:moveTo>
                      <a:pt x="28686" y="0"/>
                    </a:moveTo>
                    <a:lnTo>
                      <a:pt x="2186669" y="0"/>
                    </a:lnTo>
                    <a:cubicBezTo>
                      <a:pt x="2202512" y="0"/>
                      <a:pt x="2215355" y="12843"/>
                      <a:pt x="2215355" y="28686"/>
                    </a:cubicBezTo>
                    <a:lnTo>
                      <a:pt x="2215355" y="277328"/>
                    </a:lnTo>
                    <a:cubicBezTo>
                      <a:pt x="2215355" y="293171"/>
                      <a:pt x="2202512" y="306014"/>
                      <a:pt x="2186669" y="306014"/>
                    </a:cubicBezTo>
                    <a:lnTo>
                      <a:pt x="28686" y="306014"/>
                    </a:lnTo>
                    <a:cubicBezTo>
                      <a:pt x="12843" y="306014"/>
                      <a:pt x="0" y="293171"/>
                      <a:pt x="0" y="277328"/>
                    </a:cubicBezTo>
                    <a:lnTo>
                      <a:pt x="0" y="28686"/>
                    </a:lnTo>
                    <a:cubicBezTo>
                      <a:pt x="0" y="12843"/>
                      <a:pt x="12843" y="0"/>
                      <a:pt x="28686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6" id="6"/>
              <p:cNvSpPr txBox="true"/>
              <p:nvPr/>
            </p:nvSpPr>
            <p:spPr>
              <a:xfrm>
                <a:off x="0" y="-28575"/>
                <a:ext cx="2215355" cy="334589"/>
              </a:xfrm>
              <a:prstGeom prst="rect">
                <a:avLst/>
              </a:prstGeom>
            </p:spPr>
            <p:txBody>
              <a:bodyPr anchor="ctr" rtlCol="false" tIns="50005" lIns="50005" bIns="50005" rIns="50005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7" id="7"/>
            <p:cNvGrpSpPr/>
            <p:nvPr/>
          </p:nvGrpSpPr>
          <p:grpSpPr>
            <a:xfrm rot="0">
              <a:off x="130146" y="101140"/>
              <a:ext cx="1700301" cy="1700301"/>
              <a:chOff x="0" y="0"/>
              <a:chExt cx="812800" cy="81280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0" id="10"/>
            <p:cNvGrpSpPr/>
            <p:nvPr/>
          </p:nvGrpSpPr>
          <p:grpSpPr>
            <a:xfrm rot="0">
              <a:off x="0" y="97067"/>
              <a:ext cx="1700301" cy="1700301"/>
              <a:chOff x="0" y="0"/>
              <a:chExt cx="812800" cy="812800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12" id="12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3" id="13"/>
            <p:cNvSpPr txBox="true"/>
            <p:nvPr/>
          </p:nvSpPr>
          <p:spPr>
            <a:xfrm rot="0">
              <a:off x="130146" y="187899"/>
              <a:ext cx="1448639" cy="16844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595"/>
                </a:lnSpc>
              </a:pPr>
              <a:r>
                <a:rPr lang="en-US" sz="7568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2283762" y="4447573"/>
            <a:ext cx="9414723" cy="642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479"/>
              </a:lnSpc>
              <a:spcBef>
                <a:spcPct val="0"/>
              </a:spcBef>
            </a:pPr>
            <a:r>
              <a:rPr lang="en-US" b="true" sz="4570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Plot the y-intercept (b)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581818" y="6092316"/>
            <a:ext cx="11421532" cy="1477063"/>
            <a:chOff x="0" y="0"/>
            <a:chExt cx="15228710" cy="1969417"/>
          </a:xfrm>
        </p:grpSpPr>
        <p:grpSp>
          <p:nvGrpSpPr>
            <p:cNvPr name="Group 16" id="16"/>
            <p:cNvGrpSpPr/>
            <p:nvPr/>
          </p:nvGrpSpPr>
          <p:grpSpPr>
            <a:xfrm rot="0">
              <a:off x="971327" y="0"/>
              <a:ext cx="14257383" cy="1969417"/>
              <a:chOff x="0" y="0"/>
              <a:chExt cx="2215355" cy="306014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2215355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2215355">
                    <a:moveTo>
                      <a:pt x="28686" y="0"/>
                    </a:moveTo>
                    <a:lnTo>
                      <a:pt x="2186669" y="0"/>
                    </a:lnTo>
                    <a:cubicBezTo>
                      <a:pt x="2202512" y="0"/>
                      <a:pt x="2215355" y="12843"/>
                      <a:pt x="2215355" y="28686"/>
                    </a:cubicBezTo>
                    <a:lnTo>
                      <a:pt x="2215355" y="277328"/>
                    </a:lnTo>
                    <a:cubicBezTo>
                      <a:pt x="2215355" y="293171"/>
                      <a:pt x="2202512" y="306014"/>
                      <a:pt x="2186669" y="306014"/>
                    </a:cubicBezTo>
                    <a:lnTo>
                      <a:pt x="28686" y="306014"/>
                    </a:lnTo>
                    <a:cubicBezTo>
                      <a:pt x="12843" y="306014"/>
                      <a:pt x="0" y="293171"/>
                      <a:pt x="0" y="277328"/>
                    </a:cubicBezTo>
                    <a:lnTo>
                      <a:pt x="0" y="28686"/>
                    </a:lnTo>
                    <a:cubicBezTo>
                      <a:pt x="0" y="12843"/>
                      <a:pt x="12843" y="0"/>
                      <a:pt x="28686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28575"/>
                <a:ext cx="2215355" cy="334589"/>
              </a:xfrm>
              <a:prstGeom prst="rect">
                <a:avLst/>
              </a:prstGeom>
            </p:spPr>
            <p:txBody>
              <a:bodyPr anchor="ctr" rtlCol="false" tIns="50005" lIns="50005" bIns="50005" rIns="50005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9" id="19"/>
            <p:cNvGrpSpPr/>
            <p:nvPr/>
          </p:nvGrpSpPr>
          <p:grpSpPr>
            <a:xfrm rot="0">
              <a:off x="136333" y="102519"/>
              <a:ext cx="1781139" cy="1700301"/>
              <a:chOff x="0" y="0"/>
              <a:chExt cx="851443" cy="812800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851443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51443">
                    <a:moveTo>
                      <a:pt x="425722" y="0"/>
                    </a:moveTo>
                    <a:cubicBezTo>
                      <a:pt x="190602" y="0"/>
                      <a:pt x="0" y="181951"/>
                      <a:pt x="0" y="406400"/>
                    </a:cubicBezTo>
                    <a:cubicBezTo>
                      <a:pt x="0" y="630849"/>
                      <a:pt x="190602" y="812800"/>
                      <a:pt x="425722" y="812800"/>
                    </a:cubicBezTo>
                    <a:cubicBezTo>
                      <a:pt x="660841" y="812800"/>
                      <a:pt x="851443" y="630849"/>
                      <a:pt x="851443" y="406400"/>
                    </a:cubicBezTo>
                    <a:cubicBezTo>
                      <a:pt x="851443" y="181951"/>
                      <a:pt x="660841" y="0"/>
                      <a:pt x="425722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79823" y="38100"/>
                <a:ext cx="691798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2" id="22"/>
            <p:cNvGrpSpPr/>
            <p:nvPr/>
          </p:nvGrpSpPr>
          <p:grpSpPr>
            <a:xfrm rot="0">
              <a:off x="0" y="98446"/>
              <a:ext cx="1781139" cy="1700301"/>
              <a:chOff x="0" y="0"/>
              <a:chExt cx="851443" cy="812800"/>
            </a:xfrm>
          </p:grpSpPr>
          <p:sp>
            <p:nvSpPr>
              <p:cNvPr name="Freeform 23" id="23"/>
              <p:cNvSpPr/>
              <p:nvPr/>
            </p:nvSpPr>
            <p:spPr>
              <a:xfrm flipH="false" flipV="false" rot="0">
                <a:off x="0" y="0"/>
                <a:ext cx="851443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51443">
                    <a:moveTo>
                      <a:pt x="425722" y="0"/>
                    </a:moveTo>
                    <a:cubicBezTo>
                      <a:pt x="190602" y="0"/>
                      <a:pt x="0" y="181951"/>
                      <a:pt x="0" y="406400"/>
                    </a:cubicBezTo>
                    <a:cubicBezTo>
                      <a:pt x="0" y="630849"/>
                      <a:pt x="190602" y="812800"/>
                      <a:pt x="425722" y="812800"/>
                    </a:cubicBezTo>
                    <a:cubicBezTo>
                      <a:pt x="660841" y="812800"/>
                      <a:pt x="851443" y="630849"/>
                      <a:pt x="851443" y="406400"/>
                    </a:cubicBezTo>
                    <a:cubicBezTo>
                      <a:pt x="851443" y="181951"/>
                      <a:pt x="660841" y="0"/>
                      <a:pt x="425722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24" id="24"/>
              <p:cNvSpPr txBox="true"/>
              <p:nvPr/>
            </p:nvSpPr>
            <p:spPr>
              <a:xfrm>
                <a:off x="79823" y="38100"/>
                <a:ext cx="691798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25" id="25"/>
            <p:cNvSpPr txBox="true"/>
            <p:nvPr/>
          </p:nvSpPr>
          <p:spPr>
            <a:xfrm rot="0">
              <a:off x="136333" y="189278"/>
              <a:ext cx="1517513" cy="16816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595"/>
                </a:lnSpc>
              </a:pPr>
              <a:r>
                <a:rPr lang="en-US" sz="7568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</p:grpSp>
      <p:sp>
        <p:nvSpPr>
          <p:cNvPr name="TextBox 26" id="26"/>
          <p:cNvSpPr txBox="true"/>
          <p:nvPr/>
        </p:nvSpPr>
        <p:spPr>
          <a:xfrm rot="0">
            <a:off x="2183465" y="6252647"/>
            <a:ext cx="9615316" cy="1204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479"/>
              </a:lnSpc>
            </a:pPr>
            <a:r>
              <a:rPr lang="en-US" b="true" sz="4570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Use the slope (m = rise/run) to f</a:t>
            </a:r>
            <a:r>
              <a:rPr lang="en-US" b="true" sz="4570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ind at least two other points.</a:t>
            </a:r>
          </a:p>
        </p:txBody>
      </p:sp>
      <p:grpSp>
        <p:nvGrpSpPr>
          <p:cNvPr name="Group 27" id="27"/>
          <p:cNvGrpSpPr/>
          <p:nvPr/>
        </p:nvGrpSpPr>
        <p:grpSpPr>
          <a:xfrm rot="0">
            <a:off x="614453" y="8085963"/>
            <a:ext cx="11349114" cy="1477063"/>
            <a:chOff x="0" y="0"/>
            <a:chExt cx="15132153" cy="1969417"/>
          </a:xfrm>
        </p:grpSpPr>
        <p:grpSp>
          <p:nvGrpSpPr>
            <p:cNvPr name="Group 28" id="28"/>
            <p:cNvGrpSpPr/>
            <p:nvPr/>
          </p:nvGrpSpPr>
          <p:grpSpPr>
            <a:xfrm rot="0">
              <a:off x="874769" y="0"/>
              <a:ext cx="14257383" cy="1969417"/>
              <a:chOff x="0" y="0"/>
              <a:chExt cx="2215355" cy="306014"/>
            </a:xfrm>
          </p:grpSpPr>
          <p:sp>
            <p:nvSpPr>
              <p:cNvPr name="Freeform 29" id="29"/>
              <p:cNvSpPr/>
              <p:nvPr/>
            </p:nvSpPr>
            <p:spPr>
              <a:xfrm flipH="false" flipV="false" rot="0">
                <a:off x="0" y="0"/>
                <a:ext cx="2215355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2215355">
                    <a:moveTo>
                      <a:pt x="28686" y="0"/>
                    </a:moveTo>
                    <a:lnTo>
                      <a:pt x="2186669" y="0"/>
                    </a:lnTo>
                    <a:cubicBezTo>
                      <a:pt x="2202512" y="0"/>
                      <a:pt x="2215355" y="12843"/>
                      <a:pt x="2215355" y="28686"/>
                    </a:cubicBezTo>
                    <a:lnTo>
                      <a:pt x="2215355" y="277328"/>
                    </a:lnTo>
                    <a:cubicBezTo>
                      <a:pt x="2215355" y="293171"/>
                      <a:pt x="2202512" y="306014"/>
                      <a:pt x="2186669" y="306014"/>
                    </a:cubicBezTo>
                    <a:lnTo>
                      <a:pt x="28686" y="306014"/>
                    </a:lnTo>
                    <a:cubicBezTo>
                      <a:pt x="12843" y="306014"/>
                      <a:pt x="0" y="293171"/>
                      <a:pt x="0" y="277328"/>
                    </a:cubicBezTo>
                    <a:lnTo>
                      <a:pt x="0" y="28686"/>
                    </a:lnTo>
                    <a:cubicBezTo>
                      <a:pt x="0" y="12843"/>
                      <a:pt x="12843" y="0"/>
                      <a:pt x="28686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0" id="30"/>
              <p:cNvSpPr txBox="true"/>
              <p:nvPr/>
            </p:nvSpPr>
            <p:spPr>
              <a:xfrm>
                <a:off x="0" y="-28575"/>
                <a:ext cx="2215355" cy="334589"/>
              </a:xfrm>
              <a:prstGeom prst="rect">
                <a:avLst/>
              </a:prstGeom>
            </p:spPr>
            <p:txBody>
              <a:bodyPr anchor="ctr" rtlCol="false" tIns="50005" lIns="50005" bIns="50005" rIns="50005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1" id="31"/>
            <p:cNvGrpSpPr/>
            <p:nvPr/>
          </p:nvGrpSpPr>
          <p:grpSpPr>
            <a:xfrm rot="0">
              <a:off x="130146" y="101140"/>
              <a:ext cx="1700301" cy="1700301"/>
              <a:chOff x="0" y="0"/>
              <a:chExt cx="812800" cy="812800"/>
            </a:xfrm>
          </p:grpSpPr>
          <p:sp>
            <p:nvSpPr>
              <p:cNvPr name="Freeform 32" id="3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33" id="3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4721" lIns="44721" bIns="44721" rIns="44721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4" id="34"/>
            <p:cNvGrpSpPr/>
            <p:nvPr/>
          </p:nvGrpSpPr>
          <p:grpSpPr>
            <a:xfrm rot="0">
              <a:off x="0" y="97067"/>
              <a:ext cx="1700301" cy="1700301"/>
              <a:chOff x="0" y="0"/>
              <a:chExt cx="812800" cy="812800"/>
            </a:xfrm>
          </p:grpSpPr>
          <p:sp>
            <p:nvSpPr>
              <p:cNvPr name="Freeform 35" id="3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36" id="3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4721" lIns="44721" bIns="44721" rIns="44721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37" id="37"/>
            <p:cNvSpPr txBox="true"/>
            <p:nvPr/>
          </p:nvSpPr>
          <p:spPr>
            <a:xfrm rot="0">
              <a:off x="130146" y="187899"/>
              <a:ext cx="1448639" cy="16844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595"/>
                </a:lnSpc>
              </a:pPr>
              <a:r>
                <a:rPr lang="en-US" sz="7568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3</a:t>
              </a:r>
            </a:p>
          </p:txBody>
        </p:sp>
      </p:grpSp>
      <p:sp>
        <p:nvSpPr>
          <p:cNvPr name="TextBox 38" id="38"/>
          <p:cNvSpPr txBox="true"/>
          <p:nvPr/>
        </p:nvSpPr>
        <p:spPr>
          <a:xfrm rot="0">
            <a:off x="2279541" y="8246295"/>
            <a:ext cx="9423164" cy="1204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479"/>
              </a:lnSpc>
            </a:pPr>
            <a:r>
              <a:rPr lang="en-US" b="true" sz="4570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D</a:t>
            </a:r>
            <a:r>
              <a:rPr lang="en-US" b="true" sz="4570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raw a straight line through the two points.</a:t>
            </a:r>
          </a:p>
        </p:txBody>
      </p:sp>
      <p:sp>
        <p:nvSpPr>
          <p:cNvPr name="Freeform 39" id="39"/>
          <p:cNvSpPr/>
          <p:nvPr/>
        </p:nvSpPr>
        <p:spPr>
          <a:xfrm flipH="false" flipV="false" rot="-343408">
            <a:off x="12754557" y="3612543"/>
            <a:ext cx="6872655" cy="8519978"/>
          </a:xfrm>
          <a:custGeom>
            <a:avLst/>
            <a:gdLst/>
            <a:ahLst/>
            <a:cxnLst/>
            <a:rect r="r" b="b" t="t" l="l"/>
            <a:pathLst>
              <a:path h="8519978" w="6872655">
                <a:moveTo>
                  <a:pt x="0" y="0"/>
                </a:moveTo>
                <a:lnTo>
                  <a:pt x="6872655" y="0"/>
                </a:lnTo>
                <a:lnTo>
                  <a:pt x="6872655" y="8519978"/>
                </a:lnTo>
                <a:lnTo>
                  <a:pt x="0" y="85199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582" r="0" b="-15273"/>
            </a:stretch>
          </a:blipFill>
        </p:spPr>
      </p:sp>
      <p:sp>
        <p:nvSpPr>
          <p:cNvPr name="AutoShape 40" id="40"/>
          <p:cNvSpPr/>
          <p:nvPr/>
        </p:nvSpPr>
        <p:spPr>
          <a:xfrm flipH="true" flipV="true">
            <a:off x="16451586" y="4035348"/>
            <a:ext cx="908415" cy="7674367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41" id="41"/>
          <p:cNvSpPr/>
          <p:nvPr/>
        </p:nvSpPr>
        <p:spPr>
          <a:xfrm flipH="true">
            <a:off x="13147305" y="7647036"/>
            <a:ext cx="6071594" cy="611970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42" id="42"/>
          <p:cNvSpPr/>
          <p:nvPr/>
        </p:nvSpPr>
        <p:spPr>
          <a:xfrm flipH="true">
            <a:off x="15506475" y="4955990"/>
            <a:ext cx="1890222" cy="5833084"/>
          </a:xfrm>
          <a:prstGeom prst="line">
            <a:avLst/>
          </a:prstGeom>
          <a:ln cap="flat" w="133350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Freeform 43" id="43"/>
          <p:cNvSpPr/>
          <p:nvPr/>
        </p:nvSpPr>
        <p:spPr>
          <a:xfrm flipH="false" flipV="false" rot="5693837">
            <a:off x="14453600" y="6752683"/>
            <a:ext cx="5323135" cy="9442368"/>
          </a:xfrm>
          <a:custGeom>
            <a:avLst/>
            <a:gdLst/>
            <a:ahLst/>
            <a:cxnLst/>
            <a:rect r="r" b="b" t="t" l="l"/>
            <a:pathLst>
              <a:path h="9442368" w="5323135">
                <a:moveTo>
                  <a:pt x="0" y="0"/>
                </a:moveTo>
                <a:lnTo>
                  <a:pt x="5323134" y="0"/>
                </a:lnTo>
                <a:lnTo>
                  <a:pt x="5323134" y="9442368"/>
                </a:lnTo>
                <a:lnTo>
                  <a:pt x="0" y="94423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4" id="44"/>
          <p:cNvGrpSpPr/>
          <p:nvPr/>
        </p:nvGrpSpPr>
        <p:grpSpPr>
          <a:xfrm rot="10046008">
            <a:off x="16603705" y="6745117"/>
            <a:ext cx="350821" cy="350821"/>
            <a:chOff x="0" y="0"/>
            <a:chExt cx="812800" cy="812800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46" id="46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47" id="47"/>
          <p:cNvSpPr txBox="true"/>
          <p:nvPr/>
        </p:nvSpPr>
        <p:spPr>
          <a:xfrm rot="-331602">
            <a:off x="13608214" y="6395500"/>
            <a:ext cx="2771811" cy="514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7"/>
              </a:lnSpc>
            </a:pPr>
            <a:r>
              <a:rPr lang="en-US" b="true" sz="3885">
                <a:solidFill>
                  <a:srgbClr val="08152E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y = mx + b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914261" y="818854"/>
            <a:ext cx="8880667" cy="8849708"/>
            <a:chOff x="0" y="0"/>
            <a:chExt cx="11840889" cy="11799611"/>
          </a:xfrm>
        </p:grpSpPr>
        <p:sp>
          <p:nvSpPr>
            <p:cNvPr name="AutoShape 3" id="3"/>
            <p:cNvSpPr/>
            <p:nvPr/>
          </p:nvSpPr>
          <p:spPr>
            <a:xfrm>
              <a:off x="713714" y="6791510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4" id="4"/>
            <p:cNvSpPr/>
            <p:nvPr/>
          </p:nvSpPr>
          <p:spPr>
            <a:xfrm>
              <a:off x="713714" y="7651327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5" id="5"/>
            <p:cNvSpPr/>
            <p:nvPr/>
          </p:nvSpPr>
          <p:spPr>
            <a:xfrm>
              <a:off x="713714" y="8511143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>
              <a:off x="713714" y="2412708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7" id="7"/>
            <p:cNvSpPr/>
            <p:nvPr/>
          </p:nvSpPr>
          <p:spPr>
            <a:xfrm>
              <a:off x="713714" y="3272524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8" id="8"/>
            <p:cNvSpPr/>
            <p:nvPr/>
          </p:nvSpPr>
          <p:spPr>
            <a:xfrm>
              <a:off x="713714" y="4132340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9" id="9"/>
            <p:cNvSpPr/>
            <p:nvPr/>
          </p:nvSpPr>
          <p:spPr>
            <a:xfrm>
              <a:off x="713714" y="4992156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0" id="10"/>
            <p:cNvSpPr/>
            <p:nvPr/>
          </p:nvSpPr>
          <p:spPr>
            <a:xfrm>
              <a:off x="713714" y="9370959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11" id="11"/>
            <p:cNvGrpSpPr/>
            <p:nvPr/>
          </p:nvGrpSpPr>
          <p:grpSpPr>
            <a:xfrm rot="0">
              <a:off x="713714" y="693075"/>
              <a:ext cx="10413460" cy="10413460"/>
              <a:chOff x="0" y="0"/>
              <a:chExt cx="1385212" cy="1385212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385212" cy="1385212"/>
              </a:xfrm>
              <a:custGeom>
                <a:avLst/>
                <a:gdLst/>
                <a:ahLst/>
                <a:cxnLst/>
                <a:rect r="r" b="b" t="t" l="l"/>
                <a:pathLst>
                  <a:path h="1385212" w="1385212">
                    <a:moveTo>
                      <a:pt x="61561" y="0"/>
                    </a:moveTo>
                    <a:lnTo>
                      <a:pt x="1323651" y="0"/>
                    </a:lnTo>
                    <a:cubicBezTo>
                      <a:pt x="1357650" y="0"/>
                      <a:pt x="1385212" y="27562"/>
                      <a:pt x="1385212" y="61561"/>
                    </a:cubicBezTo>
                    <a:lnTo>
                      <a:pt x="1385212" y="1323651"/>
                    </a:lnTo>
                    <a:cubicBezTo>
                      <a:pt x="1385212" y="1357650"/>
                      <a:pt x="1357650" y="1385212"/>
                      <a:pt x="1323651" y="1385212"/>
                    </a:cubicBezTo>
                    <a:lnTo>
                      <a:pt x="61561" y="1385212"/>
                    </a:lnTo>
                    <a:cubicBezTo>
                      <a:pt x="27562" y="1385212"/>
                      <a:pt x="0" y="1357650"/>
                      <a:pt x="0" y="1323651"/>
                    </a:cubicBezTo>
                    <a:lnTo>
                      <a:pt x="0" y="61561"/>
                    </a:lnTo>
                    <a:cubicBezTo>
                      <a:pt x="0" y="27562"/>
                      <a:pt x="27562" y="0"/>
                      <a:pt x="61561" y="0"/>
                    </a:cubicBezTo>
                    <a:close/>
                  </a:path>
                </a:pathLst>
              </a:custGeom>
              <a:ln w="19050" cap="rnd">
                <a:solidFill>
                  <a:srgbClr val="1B93B0"/>
                </a:solidFill>
                <a:prstDash val="solid"/>
                <a:round/>
              </a:ln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38100"/>
                <a:ext cx="1385212" cy="1423312"/>
              </a:xfrm>
              <a:prstGeom prst="rect">
                <a:avLst/>
              </a:prstGeom>
            </p:spPr>
            <p:txBody>
              <a:bodyPr anchor="ctr" rtlCol="false" tIns="54256" lIns="54256" bIns="54256" rIns="54256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AutoShape 14" id="14"/>
            <p:cNvSpPr/>
            <p:nvPr/>
          </p:nvSpPr>
          <p:spPr>
            <a:xfrm>
              <a:off x="713714" y="10230775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5" id="15"/>
            <p:cNvSpPr/>
            <p:nvPr/>
          </p:nvSpPr>
          <p:spPr>
            <a:xfrm>
              <a:off x="713714" y="1552891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6" id="16"/>
            <p:cNvSpPr/>
            <p:nvPr/>
          </p:nvSpPr>
          <p:spPr>
            <a:xfrm flipV="true">
              <a:off x="6818793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7" id="17"/>
            <p:cNvSpPr/>
            <p:nvPr/>
          </p:nvSpPr>
          <p:spPr>
            <a:xfrm flipV="true">
              <a:off x="7677280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8" id="18"/>
            <p:cNvSpPr/>
            <p:nvPr/>
          </p:nvSpPr>
          <p:spPr>
            <a:xfrm flipV="true">
              <a:off x="8535768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9" id="19"/>
            <p:cNvSpPr/>
            <p:nvPr/>
          </p:nvSpPr>
          <p:spPr>
            <a:xfrm flipV="true">
              <a:off x="2446634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0" id="20"/>
            <p:cNvSpPr/>
            <p:nvPr/>
          </p:nvSpPr>
          <p:spPr>
            <a:xfrm flipV="true">
              <a:off x="3305121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1" id="21"/>
            <p:cNvSpPr/>
            <p:nvPr/>
          </p:nvSpPr>
          <p:spPr>
            <a:xfrm flipV="true">
              <a:off x="4163609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2" id="22"/>
            <p:cNvSpPr/>
            <p:nvPr/>
          </p:nvSpPr>
          <p:spPr>
            <a:xfrm flipV="true">
              <a:off x="5022096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3" id="23"/>
            <p:cNvSpPr/>
            <p:nvPr/>
          </p:nvSpPr>
          <p:spPr>
            <a:xfrm flipV="true">
              <a:off x="9394255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4" id="24"/>
            <p:cNvSpPr/>
            <p:nvPr/>
          </p:nvSpPr>
          <p:spPr>
            <a:xfrm flipV="true">
              <a:off x="10252743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5" id="25"/>
            <p:cNvSpPr/>
            <p:nvPr/>
          </p:nvSpPr>
          <p:spPr>
            <a:xfrm flipV="true">
              <a:off x="1588146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6" id="26"/>
            <p:cNvSpPr/>
            <p:nvPr/>
          </p:nvSpPr>
          <p:spPr>
            <a:xfrm flipV="true">
              <a:off x="5920444" y="0"/>
              <a:ext cx="0" cy="11799611"/>
            </a:xfrm>
            <a:prstGeom prst="line">
              <a:avLst/>
            </a:prstGeom>
            <a:ln cap="flat" w="108253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AutoShape 27" id="27"/>
            <p:cNvSpPr/>
            <p:nvPr/>
          </p:nvSpPr>
          <p:spPr>
            <a:xfrm flipH="true">
              <a:off x="0" y="5891833"/>
              <a:ext cx="11840889" cy="0"/>
            </a:xfrm>
            <a:prstGeom prst="line">
              <a:avLst/>
            </a:prstGeom>
            <a:ln cap="flat" w="92789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</p:grpSp>
      <p:sp>
        <p:nvSpPr>
          <p:cNvPr name="AutoShape 28" id="28"/>
          <p:cNvSpPr/>
          <p:nvPr/>
        </p:nvSpPr>
        <p:spPr>
          <a:xfrm flipV="true">
            <a:off x="11749355" y="1081581"/>
            <a:ext cx="3438483" cy="6344329"/>
          </a:xfrm>
          <a:prstGeom prst="line">
            <a:avLst/>
          </a:prstGeom>
          <a:ln cap="flat" w="152400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grpSp>
        <p:nvGrpSpPr>
          <p:cNvPr name="Group 29" id="29"/>
          <p:cNvGrpSpPr/>
          <p:nvPr/>
        </p:nvGrpSpPr>
        <p:grpSpPr>
          <a:xfrm rot="0">
            <a:off x="13173131" y="4331251"/>
            <a:ext cx="362927" cy="362927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31" id="31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32" id="32"/>
          <p:cNvSpPr txBox="true"/>
          <p:nvPr/>
        </p:nvSpPr>
        <p:spPr>
          <a:xfrm rot="0">
            <a:off x="591994" y="633432"/>
            <a:ext cx="4664886" cy="10867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890"/>
              </a:lnSpc>
            </a:pPr>
            <a:r>
              <a:rPr lang="en-US" sz="8394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EXAMPLE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3839201" y="4283541"/>
            <a:ext cx="1192670" cy="531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33"/>
              </a:lnSpc>
            </a:pPr>
            <a:r>
              <a:rPr lang="en-US" b="true" sz="3810">
                <a:solidFill>
                  <a:srgbClr val="FF9C00"/>
                </a:solidFill>
                <a:latin typeface="Poppins Bold"/>
                <a:ea typeface="Poppins Bold"/>
                <a:cs typeface="Poppins Bold"/>
                <a:sym typeface="Poppins Bold"/>
              </a:rPr>
              <a:t>(0,1)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91994" y="1428024"/>
            <a:ext cx="7179267" cy="925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16"/>
              </a:lnSpc>
            </a:pPr>
            <a:r>
              <a:rPr lang="en-US" b="true" sz="6547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Graph y= 2x + 1.</a:t>
            </a:r>
          </a:p>
        </p:txBody>
      </p:sp>
      <p:grpSp>
        <p:nvGrpSpPr>
          <p:cNvPr name="Group 35" id="35"/>
          <p:cNvGrpSpPr/>
          <p:nvPr/>
        </p:nvGrpSpPr>
        <p:grpSpPr>
          <a:xfrm rot="0">
            <a:off x="594252" y="2704227"/>
            <a:ext cx="7809202" cy="1149038"/>
            <a:chOff x="0" y="0"/>
            <a:chExt cx="10412269" cy="1532050"/>
          </a:xfrm>
        </p:grpSpPr>
        <p:grpSp>
          <p:nvGrpSpPr>
            <p:cNvPr name="Group 36" id="36"/>
            <p:cNvGrpSpPr/>
            <p:nvPr/>
          </p:nvGrpSpPr>
          <p:grpSpPr>
            <a:xfrm rot="0">
              <a:off x="789828" y="121616"/>
              <a:ext cx="9622441" cy="1253024"/>
              <a:chOff x="0" y="0"/>
              <a:chExt cx="1495164" cy="194699"/>
            </a:xfrm>
          </p:grpSpPr>
          <p:sp>
            <p:nvSpPr>
              <p:cNvPr name="Freeform 37" id="37"/>
              <p:cNvSpPr/>
              <p:nvPr/>
            </p:nvSpPr>
            <p:spPr>
              <a:xfrm flipH="false" flipV="false" rot="0">
                <a:off x="0" y="0"/>
                <a:ext cx="1495164" cy="194699"/>
              </a:xfrm>
              <a:custGeom>
                <a:avLst/>
                <a:gdLst/>
                <a:ahLst/>
                <a:cxnLst/>
                <a:rect r="r" b="b" t="t" l="l"/>
                <a:pathLst>
                  <a:path h="194699" w="1495164">
                    <a:moveTo>
                      <a:pt x="41838" y="0"/>
                    </a:moveTo>
                    <a:lnTo>
                      <a:pt x="1453326" y="0"/>
                    </a:lnTo>
                    <a:cubicBezTo>
                      <a:pt x="1476432" y="0"/>
                      <a:pt x="1495164" y="18731"/>
                      <a:pt x="1495164" y="41838"/>
                    </a:cubicBezTo>
                    <a:lnTo>
                      <a:pt x="1495164" y="152861"/>
                    </a:lnTo>
                    <a:cubicBezTo>
                      <a:pt x="1495164" y="175967"/>
                      <a:pt x="1476432" y="194699"/>
                      <a:pt x="1453326" y="194699"/>
                    </a:cubicBezTo>
                    <a:lnTo>
                      <a:pt x="41838" y="194699"/>
                    </a:lnTo>
                    <a:cubicBezTo>
                      <a:pt x="18731" y="194699"/>
                      <a:pt x="0" y="175967"/>
                      <a:pt x="0" y="152861"/>
                    </a:cubicBezTo>
                    <a:lnTo>
                      <a:pt x="0" y="41838"/>
                    </a:lnTo>
                    <a:cubicBezTo>
                      <a:pt x="0" y="18731"/>
                      <a:pt x="18731" y="0"/>
                      <a:pt x="41838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8" id="38"/>
              <p:cNvSpPr txBox="true"/>
              <p:nvPr/>
            </p:nvSpPr>
            <p:spPr>
              <a:xfrm>
                <a:off x="0" y="-28575"/>
                <a:ext cx="1495164" cy="223274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9" id="39"/>
            <p:cNvGrpSpPr/>
            <p:nvPr/>
          </p:nvGrpSpPr>
          <p:grpSpPr>
            <a:xfrm rot="0">
              <a:off x="112314" y="3515"/>
              <a:ext cx="1467341" cy="1467341"/>
              <a:chOff x="0" y="0"/>
              <a:chExt cx="812800" cy="812800"/>
            </a:xfrm>
          </p:grpSpPr>
          <p:sp>
            <p:nvSpPr>
              <p:cNvPr name="Freeform 40" id="40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41" id="41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2" id="42"/>
            <p:cNvGrpSpPr/>
            <p:nvPr/>
          </p:nvGrpSpPr>
          <p:grpSpPr>
            <a:xfrm rot="0">
              <a:off x="0" y="0"/>
              <a:ext cx="1467341" cy="1467341"/>
              <a:chOff x="0" y="0"/>
              <a:chExt cx="812800" cy="812800"/>
            </a:xfrm>
          </p:grpSpPr>
          <p:sp>
            <p:nvSpPr>
              <p:cNvPr name="Freeform 43" id="4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44" id="44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45" id="45"/>
            <p:cNvSpPr txBox="true"/>
            <p:nvPr/>
          </p:nvSpPr>
          <p:spPr>
            <a:xfrm rot="0">
              <a:off x="112314" y="76557"/>
              <a:ext cx="1250160" cy="14554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43"/>
                </a:lnSpc>
              </a:pPr>
              <a:r>
                <a:rPr lang="en-US" sz="6531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  <p:sp>
          <p:nvSpPr>
            <p:cNvPr name="TextBox 46" id="46"/>
            <p:cNvSpPr txBox="true"/>
            <p:nvPr/>
          </p:nvSpPr>
          <p:spPr>
            <a:xfrm rot="0">
              <a:off x="2385554" y="399419"/>
              <a:ext cx="7215205" cy="77131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b="true" sz="3999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Plot the y-intercept.</a:t>
              </a: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594252" y="5142900"/>
            <a:ext cx="7809202" cy="1477063"/>
            <a:chOff x="0" y="0"/>
            <a:chExt cx="10412269" cy="1969417"/>
          </a:xfrm>
        </p:grpSpPr>
        <p:grpSp>
          <p:nvGrpSpPr>
            <p:cNvPr name="Group 48" id="48"/>
            <p:cNvGrpSpPr/>
            <p:nvPr/>
          </p:nvGrpSpPr>
          <p:grpSpPr>
            <a:xfrm rot="0">
              <a:off x="789828" y="0"/>
              <a:ext cx="9622441" cy="1969417"/>
              <a:chOff x="0" y="0"/>
              <a:chExt cx="1495164" cy="306014"/>
            </a:xfrm>
          </p:grpSpPr>
          <p:sp>
            <p:nvSpPr>
              <p:cNvPr name="Freeform 49" id="49"/>
              <p:cNvSpPr/>
              <p:nvPr/>
            </p:nvSpPr>
            <p:spPr>
              <a:xfrm flipH="false" flipV="false" rot="0">
                <a:off x="0" y="0"/>
                <a:ext cx="1495164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1495164">
                    <a:moveTo>
                      <a:pt x="41838" y="0"/>
                    </a:moveTo>
                    <a:lnTo>
                      <a:pt x="1453326" y="0"/>
                    </a:lnTo>
                    <a:cubicBezTo>
                      <a:pt x="1476432" y="0"/>
                      <a:pt x="1495164" y="18731"/>
                      <a:pt x="1495164" y="41838"/>
                    </a:cubicBezTo>
                    <a:lnTo>
                      <a:pt x="1495164" y="264176"/>
                    </a:lnTo>
                    <a:cubicBezTo>
                      <a:pt x="1495164" y="287283"/>
                      <a:pt x="1476432" y="306014"/>
                      <a:pt x="1453326" y="306014"/>
                    </a:cubicBezTo>
                    <a:lnTo>
                      <a:pt x="41838" y="306014"/>
                    </a:lnTo>
                    <a:cubicBezTo>
                      <a:pt x="18731" y="306014"/>
                      <a:pt x="0" y="287283"/>
                      <a:pt x="0" y="264176"/>
                    </a:cubicBezTo>
                    <a:lnTo>
                      <a:pt x="0" y="41838"/>
                    </a:lnTo>
                    <a:cubicBezTo>
                      <a:pt x="0" y="18731"/>
                      <a:pt x="18731" y="0"/>
                      <a:pt x="41838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50" id="50"/>
              <p:cNvSpPr txBox="true"/>
              <p:nvPr/>
            </p:nvSpPr>
            <p:spPr>
              <a:xfrm>
                <a:off x="0" y="-28575"/>
                <a:ext cx="1495164" cy="334589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51" id="51"/>
            <p:cNvGrpSpPr/>
            <p:nvPr/>
          </p:nvGrpSpPr>
          <p:grpSpPr>
            <a:xfrm rot="0">
              <a:off x="112314" y="250015"/>
              <a:ext cx="1467341" cy="1467341"/>
              <a:chOff x="0" y="0"/>
              <a:chExt cx="812800" cy="812800"/>
            </a:xfrm>
          </p:grpSpPr>
          <p:sp>
            <p:nvSpPr>
              <p:cNvPr name="Freeform 52" id="5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53" id="5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54" id="54"/>
            <p:cNvGrpSpPr/>
            <p:nvPr/>
          </p:nvGrpSpPr>
          <p:grpSpPr>
            <a:xfrm rot="0">
              <a:off x="0" y="246500"/>
              <a:ext cx="1467341" cy="1467341"/>
              <a:chOff x="0" y="0"/>
              <a:chExt cx="812800" cy="812800"/>
            </a:xfrm>
          </p:grpSpPr>
          <p:sp>
            <p:nvSpPr>
              <p:cNvPr name="Freeform 55" id="5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56" id="5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57" id="57"/>
            <p:cNvSpPr txBox="true"/>
            <p:nvPr/>
          </p:nvSpPr>
          <p:spPr>
            <a:xfrm rot="0">
              <a:off x="112314" y="323057"/>
              <a:ext cx="1250160" cy="14554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43"/>
                </a:lnSpc>
              </a:pPr>
              <a:r>
                <a:rPr lang="en-US" sz="6531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  <p:sp>
          <p:nvSpPr>
            <p:cNvPr name="TextBox 58" id="58"/>
            <p:cNvSpPr txBox="true"/>
            <p:nvPr/>
          </p:nvSpPr>
          <p:spPr>
            <a:xfrm rot="0">
              <a:off x="1891595" y="284600"/>
              <a:ext cx="8203122" cy="143831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b="true" sz="3999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Use the slope to find at least two other points.</a:t>
              </a:r>
            </a:p>
          </p:txBody>
        </p:sp>
      </p:grpSp>
      <p:grpSp>
        <p:nvGrpSpPr>
          <p:cNvPr name="Group 59" id="59"/>
          <p:cNvGrpSpPr/>
          <p:nvPr/>
        </p:nvGrpSpPr>
        <p:grpSpPr>
          <a:xfrm rot="0">
            <a:off x="594252" y="8453246"/>
            <a:ext cx="7656802" cy="1477063"/>
            <a:chOff x="0" y="0"/>
            <a:chExt cx="10209069" cy="1969417"/>
          </a:xfrm>
        </p:grpSpPr>
        <p:grpSp>
          <p:nvGrpSpPr>
            <p:cNvPr name="Group 60" id="60"/>
            <p:cNvGrpSpPr/>
            <p:nvPr/>
          </p:nvGrpSpPr>
          <p:grpSpPr>
            <a:xfrm rot="0">
              <a:off x="586628" y="0"/>
              <a:ext cx="9622441" cy="1969417"/>
              <a:chOff x="0" y="0"/>
              <a:chExt cx="1495164" cy="306014"/>
            </a:xfrm>
          </p:grpSpPr>
          <p:sp>
            <p:nvSpPr>
              <p:cNvPr name="Freeform 61" id="61"/>
              <p:cNvSpPr/>
              <p:nvPr/>
            </p:nvSpPr>
            <p:spPr>
              <a:xfrm flipH="false" flipV="false" rot="0">
                <a:off x="0" y="0"/>
                <a:ext cx="1495164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1495164">
                    <a:moveTo>
                      <a:pt x="41838" y="0"/>
                    </a:moveTo>
                    <a:lnTo>
                      <a:pt x="1453326" y="0"/>
                    </a:lnTo>
                    <a:cubicBezTo>
                      <a:pt x="1476432" y="0"/>
                      <a:pt x="1495164" y="18731"/>
                      <a:pt x="1495164" y="41838"/>
                    </a:cubicBezTo>
                    <a:lnTo>
                      <a:pt x="1495164" y="264176"/>
                    </a:lnTo>
                    <a:cubicBezTo>
                      <a:pt x="1495164" y="287283"/>
                      <a:pt x="1476432" y="306014"/>
                      <a:pt x="1453326" y="306014"/>
                    </a:cubicBezTo>
                    <a:lnTo>
                      <a:pt x="41838" y="306014"/>
                    </a:lnTo>
                    <a:cubicBezTo>
                      <a:pt x="18731" y="306014"/>
                      <a:pt x="0" y="287283"/>
                      <a:pt x="0" y="264176"/>
                    </a:cubicBezTo>
                    <a:lnTo>
                      <a:pt x="0" y="41838"/>
                    </a:lnTo>
                    <a:cubicBezTo>
                      <a:pt x="0" y="18731"/>
                      <a:pt x="18731" y="0"/>
                      <a:pt x="41838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62" id="62"/>
              <p:cNvSpPr txBox="true"/>
              <p:nvPr/>
            </p:nvSpPr>
            <p:spPr>
              <a:xfrm>
                <a:off x="0" y="-28575"/>
                <a:ext cx="1495164" cy="334589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63" id="63"/>
            <p:cNvGrpSpPr/>
            <p:nvPr/>
          </p:nvGrpSpPr>
          <p:grpSpPr>
            <a:xfrm rot="0">
              <a:off x="112314" y="258226"/>
              <a:ext cx="1467341" cy="1467341"/>
              <a:chOff x="0" y="0"/>
              <a:chExt cx="812800" cy="812800"/>
            </a:xfrm>
          </p:grpSpPr>
          <p:sp>
            <p:nvSpPr>
              <p:cNvPr name="Freeform 64" id="6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65" id="65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66" id="66"/>
            <p:cNvGrpSpPr/>
            <p:nvPr/>
          </p:nvGrpSpPr>
          <p:grpSpPr>
            <a:xfrm rot="0">
              <a:off x="0" y="254711"/>
              <a:ext cx="1467341" cy="1467341"/>
              <a:chOff x="0" y="0"/>
              <a:chExt cx="812800" cy="812800"/>
            </a:xfrm>
          </p:grpSpPr>
          <p:sp>
            <p:nvSpPr>
              <p:cNvPr name="Freeform 67" id="6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68" id="68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69" id="69"/>
            <p:cNvSpPr txBox="true"/>
            <p:nvPr/>
          </p:nvSpPr>
          <p:spPr>
            <a:xfrm rot="0">
              <a:off x="112314" y="331268"/>
              <a:ext cx="1250160" cy="14554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43"/>
                </a:lnSpc>
              </a:pPr>
              <a:r>
                <a:rPr lang="en-US" sz="6531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3</a:t>
              </a:r>
            </a:p>
          </p:txBody>
        </p:sp>
        <p:sp>
          <p:nvSpPr>
            <p:cNvPr name="TextBox 70" id="70"/>
            <p:cNvSpPr txBox="true"/>
            <p:nvPr/>
          </p:nvSpPr>
          <p:spPr>
            <a:xfrm rot="0">
              <a:off x="2451085" y="292811"/>
              <a:ext cx="7084142" cy="142189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b="true" sz="3999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Draw a straight line through the points.</a:t>
              </a:r>
            </a:p>
          </p:txBody>
        </p:sp>
      </p:grpSp>
      <p:grpSp>
        <p:nvGrpSpPr>
          <p:cNvPr name="Group 71" id="71"/>
          <p:cNvGrpSpPr/>
          <p:nvPr/>
        </p:nvGrpSpPr>
        <p:grpSpPr>
          <a:xfrm rot="0">
            <a:off x="2383417" y="3905553"/>
            <a:ext cx="5348830" cy="1047736"/>
            <a:chOff x="0" y="0"/>
            <a:chExt cx="7131773" cy="1396982"/>
          </a:xfrm>
        </p:grpSpPr>
        <p:grpSp>
          <p:nvGrpSpPr>
            <p:cNvPr name="Group 72" id="72"/>
            <p:cNvGrpSpPr/>
            <p:nvPr/>
          </p:nvGrpSpPr>
          <p:grpSpPr>
            <a:xfrm rot="0">
              <a:off x="423890" y="0"/>
              <a:ext cx="6707883" cy="1396982"/>
              <a:chOff x="0" y="0"/>
              <a:chExt cx="1304467" cy="271668"/>
            </a:xfrm>
          </p:grpSpPr>
          <p:sp>
            <p:nvSpPr>
              <p:cNvPr name="Freeform 73" id="73"/>
              <p:cNvSpPr/>
              <p:nvPr/>
            </p:nvSpPr>
            <p:spPr>
              <a:xfrm flipH="false" flipV="false" rot="0">
                <a:off x="0" y="0"/>
                <a:ext cx="1304467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304467">
                    <a:moveTo>
                      <a:pt x="60016" y="0"/>
                    </a:moveTo>
                    <a:lnTo>
                      <a:pt x="1244451" y="0"/>
                    </a:lnTo>
                    <a:cubicBezTo>
                      <a:pt x="1260369" y="0"/>
                      <a:pt x="1275634" y="6323"/>
                      <a:pt x="1286889" y="17578"/>
                    </a:cubicBezTo>
                    <a:cubicBezTo>
                      <a:pt x="1298144" y="28833"/>
                      <a:pt x="1304467" y="44099"/>
                      <a:pt x="1304467" y="60016"/>
                    </a:cubicBezTo>
                    <a:lnTo>
                      <a:pt x="1304467" y="211652"/>
                    </a:lnTo>
                    <a:cubicBezTo>
                      <a:pt x="1304467" y="244798"/>
                      <a:pt x="1277597" y="271668"/>
                      <a:pt x="1244451" y="271668"/>
                    </a:cubicBezTo>
                    <a:lnTo>
                      <a:pt x="60016" y="271668"/>
                    </a:lnTo>
                    <a:cubicBezTo>
                      <a:pt x="44099" y="271668"/>
                      <a:pt x="28833" y="265345"/>
                      <a:pt x="17578" y="254090"/>
                    </a:cubicBezTo>
                    <a:cubicBezTo>
                      <a:pt x="6323" y="242835"/>
                      <a:pt x="0" y="227569"/>
                      <a:pt x="0" y="211652"/>
                    </a:cubicBezTo>
                    <a:lnTo>
                      <a:pt x="0" y="60016"/>
                    </a:lnTo>
                    <a:cubicBezTo>
                      <a:pt x="0" y="44099"/>
                      <a:pt x="6323" y="28833"/>
                      <a:pt x="17578" y="17578"/>
                    </a:cubicBezTo>
                    <a:cubicBezTo>
                      <a:pt x="28833" y="6323"/>
                      <a:pt x="44099" y="0"/>
                      <a:pt x="60016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74" id="74"/>
              <p:cNvSpPr txBox="true"/>
              <p:nvPr/>
            </p:nvSpPr>
            <p:spPr>
              <a:xfrm>
                <a:off x="0" y="-28575"/>
                <a:ext cx="1304467" cy="300243"/>
              </a:xfrm>
              <a:prstGeom prst="rect">
                <a:avLst/>
              </a:prstGeom>
            </p:spPr>
            <p:txBody>
              <a:bodyPr anchor="ctr" rtlCol="false" tIns="41236" lIns="41236" bIns="41236" rIns="41236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75" id="75"/>
            <p:cNvGrpSpPr/>
            <p:nvPr/>
          </p:nvGrpSpPr>
          <p:grpSpPr>
            <a:xfrm rot="0">
              <a:off x="0" y="0"/>
              <a:ext cx="1396982" cy="1396982"/>
              <a:chOff x="0" y="0"/>
              <a:chExt cx="812800" cy="812800"/>
            </a:xfrm>
          </p:grpSpPr>
          <p:sp>
            <p:nvSpPr>
              <p:cNvPr name="Freeform 76" id="7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77" id="7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3115" lIns="33115" bIns="33115" rIns="3311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78" id="78"/>
            <p:cNvSpPr txBox="true"/>
            <p:nvPr/>
          </p:nvSpPr>
          <p:spPr>
            <a:xfrm rot="0">
              <a:off x="237484" y="70182"/>
              <a:ext cx="922014" cy="11137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43"/>
                </a:lnSpc>
              </a:pPr>
              <a:r>
                <a:rPr lang="en-US" b="true" sz="4816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79" id="79"/>
          <p:cNvSpPr txBox="true"/>
          <p:nvPr/>
        </p:nvSpPr>
        <p:spPr>
          <a:xfrm rot="0">
            <a:off x="3678999" y="3912954"/>
            <a:ext cx="691511" cy="871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43"/>
              </a:lnSpc>
            </a:pPr>
            <a:r>
              <a:rPr lang="en-US" b="true" sz="4816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1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5055562" y="3912954"/>
            <a:ext cx="1520305" cy="871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43"/>
              </a:lnSpc>
            </a:pPr>
            <a:r>
              <a:rPr lang="en-US" b="true" sz="4816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(0,1)</a:t>
            </a:r>
          </a:p>
        </p:txBody>
      </p:sp>
      <p:grpSp>
        <p:nvGrpSpPr>
          <p:cNvPr name="Group 81" id="81"/>
          <p:cNvGrpSpPr/>
          <p:nvPr/>
        </p:nvGrpSpPr>
        <p:grpSpPr>
          <a:xfrm rot="0">
            <a:off x="2185080" y="6879719"/>
            <a:ext cx="5547167" cy="1354452"/>
            <a:chOff x="0" y="0"/>
            <a:chExt cx="7396222" cy="1805936"/>
          </a:xfrm>
        </p:grpSpPr>
        <p:grpSp>
          <p:nvGrpSpPr>
            <p:cNvPr name="Group 82" id="82"/>
            <p:cNvGrpSpPr/>
            <p:nvPr/>
          </p:nvGrpSpPr>
          <p:grpSpPr>
            <a:xfrm rot="0">
              <a:off x="383420" y="0"/>
              <a:ext cx="7012803" cy="1805936"/>
              <a:chOff x="0" y="0"/>
              <a:chExt cx="1507713" cy="388266"/>
            </a:xfrm>
          </p:grpSpPr>
          <p:sp>
            <p:nvSpPr>
              <p:cNvPr name="Freeform 83" id="83"/>
              <p:cNvSpPr/>
              <p:nvPr/>
            </p:nvSpPr>
            <p:spPr>
              <a:xfrm flipH="false" flipV="false" rot="0">
                <a:off x="0" y="0"/>
                <a:ext cx="1507713" cy="388266"/>
              </a:xfrm>
              <a:custGeom>
                <a:avLst/>
                <a:gdLst/>
                <a:ahLst/>
                <a:cxnLst/>
                <a:rect r="r" b="b" t="t" l="l"/>
                <a:pathLst>
                  <a:path h="388266" w="1507713">
                    <a:moveTo>
                      <a:pt x="42149" y="0"/>
                    </a:moveTo>
                    <a:lnTo>
                      <a:pt x="1465564" y="0"/>
                    </a:lnTo>
                    <a:cubicBezTo>
                      <a:pt x="1488842" y="0"/>
                      <a:pt x="1507713" y="18871"/>
                      <a:pt x="1507713" y="42149"/>
                    </a:cubicBezTo>
                    <a:lnTo>
                      <a:pt x="1507713" y="346117"/>
                    </a:lnTo>
                    <a:cubicBezTo>
                      <a:pt x="1507713" y="357296"/>
                      <a:pt x="1503273" y="368016"/>
                      <a:pt x="1495368" y="375921"/>
                    </a:cubicBezTo>
                    <a:cubicBezTo>
                      <a:pt x="1487464" y="383825"/>
                      <a:pt x="1476743" y="388266"/>
                      <a:pt x="1465564" y="388266"/>
                    </a:cubicBezTo>
                    <a:lnTo>
                      <a:pt x="42149" y="388266"/>
                    </a:lnTo>
                    <a:cubicBezTo>
                      <a:pt x="30971" y="388266"/>
                      <a:pt x="20250" y="383825"/>
                      <a:pt x="12345" y="375921"/>
                    </a:cubicBezTo>
                    <a:cubicBezTo>
                      <a:pt x="4441" y="368016"/>
                      <a:pt x="0" y="357296"/>
                      <a:pt x="0" y="346117"/>
                    </a:cubicBezTo>
                    <a:lnTo>
                      <a:pt x="0" y="42149"/>
                    </a:lnTo>
                    <a:cubicBezTo>
                      <a:pt x="0" y="30971"/>
                      <a:pt x="4441" y="20250"/>
                      <a:pt x="12345" y="12345"/>
                    </a:cubicBezTo>
                    <a:cubicBezTo>
                      <a:pt x="20250" y="4441"/>
                      <a:pt x="30971" y="0"/>
                      <a:pt x="42149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84" id="84"/>
              <p:cNvSpPr txBox="true"/>
              <p:nvPr/>
            </p:nvSpPr>
            <p:spPr>
              <a:xfrm>
                <a:off x="0" y="-28575"/>
                <a:ext cx="1507713" cy="416841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85" id="85"/>
            <p:cNvGrpSpPr/>
            <p:nvPr/>
          </p:nvGrpSpPr>
          <p:grpSpPr>
            <a:xfrm rot="0">
              <a:off x="0" y="271166"/>
              <a:ext cx="1263605" cy="1263605"/>
              <a:chOff x="0" y="0"/>
              <a:chExt cx="812800" cy="812800"/>
            </a:xfrm>
          </p:grpSpPr>
          <p:sp>
            <p:nvSpPr>
              <p:cNvPr name="Freeform 86" id="8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87" id="8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88" id="88"/>
            <p:cNvSpPr txBox="true"/>
            <p:nvPr/>
          </p:nvSpPr>
          <p:spPr>
            <a:xfrm rot="0">
              <a:off x="214810" y="340056"/>
              <a:ext cx="833985" cy="100198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099"/>
                </a:lnSpc>
              </a:pPr>
              <a:r>
                <a:rPr lang="en-US" b="true" sz="4356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sp>
        <p:nvSpPr>
          <p:cNvPr name="TextBox 89" id="89"/>
          <p:cNvSpPr txBox="true"/>
          <p:nvPr/>
        </p:nvSpPr>
        <p:spPr>
          <a:xfrm rot="0">
            <a:off x="5190550" y="7032478"/>
            <a:ext cx="1928714" cy="52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95"/>
              </a:lnSpc>
              <a:spcBef>
                <a:spcPct val="0"/>
              </a:spcBef>
            </a:pPr>
            <a:r>
              <a:rPr lang="en-US" b="true" sz="3771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rise = 2</a:t>
            </a:r>
          </a:p>
        </p:txBody>
      </p:sp>
      <p:grpSp>
        <p:nvGrpSpPr>
          <p:cNvPr name="Group 90" id="90"/>
          <p:cNvGrpSpPr/>
          <p:nvPr/>
        </p:nvGrpSpPr>
        <p:grpSpPr>
          <a:xfrm rot="0">
            <a:off x="3229215" y="7233284"/>
            <a:ext cx="1459858" cy="573931"/>
            <a:chOff x="0" y="0"/>
            <a:chExt cx="1946477" cy="765241"/>
          </a:xfrm>
        </p:grpSpPr>
        <p:sp>
          <p:nvSpPr>
            <p:cNvPr name="TextBox 91" id="91"/>
            <p:cNvSpPr txBox="true"/>
            <p:nvPr/>
          </p:nvSpPr>
          <p:spPr>
            <a:xfrm rot="0">
              <a:off x="0" y="51134"/>
              <a:ext cx="1368842" cy="71059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95"/>
                </a:lnSpc>
              </a:pPr>
              <a:r>
                <a:rPr lang="en-US" b="true" sz="3771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 =</a:t>
              </a:r>
            </a:p>
          </p:txBody>
        </p:sp>
        <p:sp>
          <p:nvSpPr>
            <p:cNvPr name="TextBox 92" id="92"/>
            <p:cNvSpPr txBox="true"/>
            <p:nvPr/>
          </p:nvSpPr>
          <p:spPr>
            <a:xfrm rot="0">
              <a:off x="1421860" y="47625"/>
              <a:ext cx="524617" cy="71761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695"/>
                </a:lnSpc>
                <a:spcBef>
                  <a:spcPct val="0"/>
                </a:spcBef>
              </a:pPr>
              <a:r>
                <a:rPr lang="en-US" b="true" sz="3771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2</a:t>
              </a:r>
            </a:p>
          </p:txBody>
        </p:sp>
      </p:grpSp>
      <p:sp>
        <p:nvSpPr>
          <p:cNvPr name="TextBox 93" id="93"/>
          <p:cNvSpPr txBox="true"/>
          <p:nvPr/>
        </p:nvSpPr>
        <p:spPr>
          <a:xfrm rot="0">
            <a:off x="5190550" y="7604570"/>
            <a:ext cx="1928714" cy="52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95"/>
              </a:lnSpc>
              <a:spcBef>
                <a:spcPct val="0"/>
              </a:spcBef>
            </a:pPr>
            <a:r>
              <a:rPr lang="en-US" b="true" sz="3771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run = 1</a:t>
            </a:r>
          </a:p>
        </p:txBody>
      </p:sp>
      <p:sp>
        <p:nvSpPr>
          <p:cNvPr name="AutoShape 94" id="94"/>
          <p:cNvSpPr/>
          <p:nvPr/>
        </p:nvSpPr>
        <p:spPr>
          <a:xfrm flipV="true">
            <a:off x="13354594" y="3172868"/>
            <a:ext cx="0" cy="1339846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grpSp>
        <p:nvGrpSpPr>
          <p:cNvPr name="Group 95" id="95"/>
          <p:cNvGrpSpPr/>
          <p:nvPr/>
        </p:nvGrpSpPr>
        <p:grpSpPr>
          <a:xfrm rot="0">
            <a:off x="13839201" y="3097283"/>
            <a:ext cx="362927" cy="362927"/>
            <a:chOff x="0" y="0"/>
            <a:chExt cx="812800" cy="812800"/>
          </a:xfrm>
        </p:grpSpPr>
        <p:sp>
          <p:nvSpPr>
            <p:cNvPr name="Freeform 96" id="9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97" id="9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AutoShape 98" id="98"/>
          <p:cNvSpPr/>
          <p:nvPr/>
        </p:nvSpPr>
        <p:spPr>
          <a:xfrm>
            <a:off x="13354594" y="3278746"/>
            <a:ext cx="693040" cy="0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AutoShape 99" id="99"/>
          <p:cNvSpPr/>
          <p:nvPr/>
        </p:nvSpPr>
        <p:spPr>
          <a:xfrm flipV="true">
            <a:off x="14023822" y="1938900"/>
            <a:ext cx="0" cy="1339846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AutoShape 100" id="100"/>
          <p:cNvSpPr/>
          <p:nvPr/>
        </p:nvSpPr>
        <p:spPr>
          <a:xfrm>
            <a:off x="14047635" y="1962713"/>
            <a:ext cx="693040" cy="0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grpSp>
        <p:nvGrpSpPr>
          <p:cNvPr name="Group 101" id="101"/>
          <p:cNvGrpSpPr/>
          <p:nvPr/>
        </p:nvGrpSpPr>
        <p:grpSpPr>
          <a:xfrm rot="0">
            <a:off x="14490690" y="1781249"/>
            <a:ext cx="362927" cy="362927"/>
            <a:chOff x="0" y="0"/>
            <a:chExt cx="812800" cy="812800"/>
          </a:xfrm>
        </p:grpSpPr>
        <p:sp>
          <p:nvSpPr>
            <p:cNvPr name="Freeform 102" id="10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103" id="10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04" id="104"/>
          <p:cNvSpPr txBox="true"/>
          <p:nvPr/>
        </p:nvSpPr>
        <p:spPr>
          <a:xfrm rot="0">
            <a:off x="14435536" y="3050800"/>
            <a:ext cx="1192670" cy="531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33"/>
              </a:lnSpc>
            </a:pPr>
            <a:r>
              <a:rPr lang="en-US" b="true" sz="3810">
                <a:solidFill>
                  <a:srgbClr val="FF9C00"/>
                </a:solidFill>
                <a:latin typeface="Poppins Bold"/>
                <a:ea typeface="Poppins Bold"/>
                <a:cs typeface="Poppins Bold"/>
                <a:sym typeface="Poppins Bold"/>
              </a:rPr>
              <a:t>(1,3)</a:t>
            </a:r>
          </a:p>
        </p:txBody>
      </p:sp>
      <p:sp>
        <p:nvSpPr>
          <p:cNvPr name="TextBox 105" id="105"/>
          <p:cNvSpPr txBox="true"/>
          <p:nvPr/>
        </p:nvSpPr>
        <p:spPr>
          <a:xfrm rot="0">
            <a:off x="15187838" y="1758329"/>
            <a:ext cx="1393231" cy="531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33"/>
              </a:lnSpc>
            </a:pPr>
            <a:r>
              <a:rPr lang="en-US" b="true" sz="3810">
                <a:solidFill>
                  <a:srgbClr val="FF9C00"/>
                </a:solidFill>
                <a:latin typeface="Poppins Bold"/>
                <a:ea typeface="Poppins Bold"/>
                <a:cs typeface="Poppins Bold"/>
                <a:sym typeface="Poppins Bold"/>
              </a:rPr>
              <a:t>(2,4)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914261" y="818854"/>
            <a:ext cx="8880667" cy="8849708"/>
            <a:chOff x="0" y="0"/>
            <a:chExt cx="11840889" cy="11799611"/>
          </a:xfrm>
        </p:grpSpPr>
        <p:sp>
          <p:nvSpPr>
            <p:cNvPr name="AutoShape 3" id="3"/>
            <p:cNvSpPr/>
            <p:nvPr/>
          </p:nvSpPr>
          <p:spPr>
            <a:xfrm>
              <a:off x="713714" y="6791510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4" id="4"/>
            <p:cNvSpPr/>
            <p:nvPr/>
          </p:nvSpPr>
          <p:spPr>
            <a:xfrm>
              <a:off x="713714" y="7651327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5" id="5"/>
            <p:cNvSpPr/>
            <p:nvPr/>
          </p:nvSpPr>
          <p:spPr>
            <a:xfrm>
              <a:off x="713714" y="8511143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>
              <a:off x="713714" y="2412708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7" id="7"/>
            <p:cNvSpPr/>
            <p:nvPr/>
          </p:nvSpPr>
          <p:spPr>
            <a:xfrm>
              <a:off x="713714" y="3272524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8" id="8"/>
            <p:cNvSpPr/>
            <p:nvPr/>
          </p:nvSpPr>
          <p:spPr>
            <a:xfrm>
              <a:off x="713714" y="4132340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9" id="9"/>
            <p:cNvSpPr/>
            <p:nvPr/>
          </p:nvSpPr>
          <p:spPr>
            <a:xfrm>
              <a:off x="713714" y="4992156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0" id="10"/>
            <p:cNvSpPr/>
            <p:nvPr/>
          </p:nvSpPr>
          <p:spPr>
            <a:xfrm>
              <a:off x="713714" y="9370959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11" id="11"/>
            <p:cNvGrpSpPr/>
            <p:nvPr/>
          </p:nvGrpSpPr>
          <p:grpSpPr>
            <a:xfrm rot="0">
              <a:off x="713714" y="693075"/>
              <a:ext cx="10413460" cy="10413460"/>
              <a:chOff x="0" y="0"/>
              <a:chExt cx="1385212" cy="1385212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385212" cy="1385212"/>
              </a:xfrm>
              <a:custGeom>
                <a:avLst/>
                <a:gdLst/>
                <a:ahLst/>
                <a:cxnLst/>
                <a:rect r="r" b="b" t="t" l="l"/>
                <a:pathLst>
                  <a:path h="1385212" w="1385212">
                    <a:moveTo>
                      <a:pt x="61561" y="0"/>
                    </a:moveTo>
                    <a:lnTo>
                      <a:pt x="1323651" y="0"/>
                    </a:lnTo>
                    <a:cubicBezTo>
                      <a:pt x="1357650" y="0"/>
                      <a:pt x="1385212" y="27562"/>
                      <a:pt x="1385212" y="61561"/>
                    </a:cubicBezTo>
                    <a:lnTo>
                      <a:pt x="1385212" y="1323651"/>
                    </a:lnTo>
                    <a:cubicBezTo>
                      <a:pt x="1385212" y="1357650"/>
                      <a:pt x="1357650" y="1385212"/>
                      <a:pt x="1323651" y="1385212"/>
                    </a:cubicBezTo>
                    <a:lnTo>
                      <a:pt x="61561" y="1385212"/>
                    </a:lnTo>
                    <a:cubicBezTo>
                      <a:pt x="27562" y="1385212"/>
                      <a:pt x="0" y="1357650"/>
                      <a:pt x="0" y="1323651"/>
                    </a:cubicBezTo>
                    <a:lnTo>
                      <a:pt x="0" y="61561"/>
                    </a:lnTo>
                    <a:cubicBezTo>
                      <a:pt x="0" y="27562"/>
                      <a:pt x="27562" y="0"/>
                      <a:pt x="61561" y="0"/>
                    </a:cubicBezTo>
                    <a:close/>
                  </a:path>
                </a:pathLst>
              </a:custGeom>
              <a:ln w="19050" cap="rnd">
                <a:solidFill>
                  <a:srgbClr val="1B93B0"/>
                </a:solidFill>
                <a:prstDash val="solid"/>
                <a:round/>
              </a:ln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38100"/>
                <a:ext cx="1385212" cy="1423312"/>
              </a:xfrm>
              <a:prstGeom prst="rect">
                <a:avLst/>
              </a:prstGeom>
            </p:spPr>
            <p:txBody>
              <a:bodyPr anchor="ctr" rtlCol="false" tIns="54256" lIns="54256" bIns="54256" rIns="54256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AutoShape 14" id="14"/>
            <p:cNvSpPr/>
            <p:nvPr/>
          </p:nvSpPr>
          <p:spPr>
            <a:xfrm>
              <a:off x="713714" y="10230775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5" id="15"/>
            <p:cNvSpPr/>
            <p:nvPr/>
          </p:nvSpPr>
          <p:spPr>
            <a:xfrm>
              <a:off x="713714" y="1552891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6" id="16"/>
            <p:cNvSpPr/>
            <p:nvPr/>
          </p:nvSpPr>
          <p:spPr>
            <a:xfrm flipV="true">
              <a:off x="6818793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7" id="17"/>
            <p:cNvSpPr/>
            <p:nvPr/>
          </p:nvSpPr>
          <p:spPr>
            <a:xfrm flipV="true">
              <a:off x="7677280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8" id="18"/>
            <p:cNvSpPr/>
            <p:nvPr/>
          </p:nvSpPr>
          <p:spPr>
            <a:xfrm flipV="true">
              <a:off x="8535768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9" id="19"/>
            <p:cNvSpPr/>
            <p:nvPr/>
          </p:nvSpPr>
          <p:spPr>
            <a:xfrm flipV="true">
              <a:off x="2446634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0" id="20"/>
            <p:cNvSpPr/>
            <p:nvPr/>
          </p:nvSpPr>
          <p:spPr>
            <a:xfrm flipV="true">
              <a:off x="3305121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1" id="21"/>
            <p:cNvSpPr/>
            <p:nvPr/>
          </p:nvSpPr>
          <p:spPr>
            <a:xfrm flipV="true">
              <a:off x="4163609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2" id="22"/>
            <p:cNvSpPr/>
            <p:nvPr/>
          </p:nvSpPr>
          <p:spPr>
            <a:xfrm flipV="true">
              <a:off x="5022096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3" id="23"/>
            <p:cNvSpPr/>
            <p:nvPr/>
          </p:nvSpPr>
          <p:spPr>
            <a:xfrm flipV="true">
              <a:off x="9394255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4" id="24"/>
            <p:cNvSpPr/>
            <p:nvPr/>
          </p:nvSpPr>
          <p:spPr>
            <a:xfrm flipV="true">
              <a:off x="10252743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5" id="25"/>
            <p:cNvSpPr/>
            <p:nvPr/>
          </p:nvSpPr>
          <p:spPr>
            <a:xfrm flipV="true">
              <a:off x="1588146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6" id="26"/>
            <p:cNvSpPr/>
            <p:nvPr/>
          </p:nvSpPr>
          <p:spPr>
            <a:xfrm flipV="true">
              <a:off x="5920444" y="0"/>
              <a:ext cx="0" cy="11799611"/>
            </a:xfrm>
            <a:prstGeom prst="line">
              <a:avLst/>
            </a:prstGeom>
            <a:ln cap="flat" w="108253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AutoShape 27" id="27"/>
            <p:cNvSpPr/>
            <p:nvPr/>
          </p:nvSpPr>
          <p:spPr>
            <a:xfrm flipH="true">
              <a:off x="0" y="5891833"/>
              <a:ext cx="11840889" cy="0"/>
            </a:xfrm>
            <a:prstGeom prst="line">
              <a:avLst/>
            </a:prstGeom>
            <a:ln cap="flat" w="92789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</p:grpSp>
      <p:sp>
        <p:nvSpPr>
          <p:cNvPr name="AutoShape 28" id="28"/>
          <p:cNvSpPr/>
          <p:nvPr/>
        </p:nvSpPr>
        <p:spPr>
          <a:xfrm flipH="true" flipV="true">
            <a:off x="13007863" y="1544462"/>
            <a:ext cx="2286570" cy="6689709"/>
          </a:xfrm>
          <a:prstGeom prst="line">
            <a:avLst/>
          </a:prstGeom>
          <a:ln cap="flat" w="152400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grpSp>
        <p:nvGrpSpPr>
          <p:cNvPr name="Group 29" id="29"/>
          <p:cNvGrpSpPr/>
          <p:nvPr/>
        </p:nvGrpSpPr>
        <p:grpSpPr>
          <a:xfrm rot="0">
            <a:off x="13173131" y="2437395"/>
            <a:ext cx="362927" cy="362927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31" id="31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32" id="32"/>
          <p:cNvSpPr txBox="true"/>
          <p:nvPr/>
        </p:nvSpPr>
        <p:spPr>
          <a:xfrm rot="0">
            <a:off x="591994" y="633432"/>
            <a:ext cx="4664886" cy="10867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890"/>
              </a:lnSpc>
            </a:pPr>
            <a:r>
              <a:rPr lang="en-US" sz="8394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EXAMPLE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3665421" y="2372170"/>
            <a:ext cx="1410154" cy="531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33"/>
              </a:lnSpc>
            </a:pPr>
            <a:r>
              <a:rPr lang="en-US" b="true" sz="3810">
                <a:solidFill>
                  <a:srgbClr val="FF9C00"/>
                </a:solidFill>
                <a:latin typeface="Poppins Bold"/>
                <a:ea typeface="Poppins Bold"/>
                <a:cs typeface="Poppins Bold"/>
                <a:sym typeface="Poppins Bold"/>
              </a:rPr>
              <a:t>(0,4)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91994" y="1464365"/>
            <a:ext cx="7543805" cy="925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16"/>
              </a:lnSpc>
            </a:pPr>
            <a:r>
              <a:rPr lang="en-US" b="true" sz="6547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Graph y= -3x + 4</a:t>
            </a:r>
          </a:p>
        </p:txBody>
      </p:sp>
      <p:grpSp>
        <p:nvGrpSpPr>
          <p:cNvPr name="Group 35" id="35"/>
          <p:cNvGrpSpPr/>
          <p:nvPr/>
        </p:nvGrpSpPr>
        <p:grpSpPr>
          <a:xfrm rot="0">
            <a:off x="594252" y="2456933"/>
            <a:ext cx="7809202" cy="1149038"/>
            <a:chOff x="0" y="0"/>
            <a:chExt cx="10412269" cy="1532050"/>
          </a:xfrm>
        </p:grpSpPr>
        <p:grpSp>
          <p:nvGrpSpPr>
            <p:cNvPr name="Group 36" id="36"/>
            <p:cNvGrpSpPr/>
            <p:nvPr/>
          </p:nvGrpSpPr>
          <p:grpSpPr>
            <a:xfrm rot="0">
              <a:off x="789828" y="121616"/>
              <a:ext cx="9622441" cy="1253024"/>
              <a:chOff x="0" y="0"/>
              <a:chExt cx="1495164" cy="194699"/>
            </a:xfrm>
          </p:grpSpPr>
          <p:sp>
            <p:nvSpPr>
              <p:cNvPr name="Freeform 37" id="37"/>
              <p:cNvSpPr/>
              <p:nvPr/>
            </p:nvSpPr>
            <p:spPr>
              <a:xfrm flipH="false" flipV="false" rot="0">
                <a:off x="0" y="0"/>
                <a:ext cx="1495164" cy="194699"/>
              </a:xfrm>
              <a:custGeom>
                <a:avLst/>
                <a:gdLst/>
                <a:ahLst/>
                <a:cxnLst/>
                <a:rect r="r" b="b" t="t" l="l"/>
                <a:pathLst>
                  <a:path h="194699" w="1495164">
                    <a:moveTo>
                      <a:pt x="41838" y="0"/>
                    </a:moveTo>
                    <a:lnTo>
                      <a:pt x="1453326" y="0"/>
                    </a:lnTo>
                    <a:cubicBezTo>
                      <a:pt x="1476432" y="0"/>
                      <a:pt x="1495164" y="18731"/>
                      <a:pt x="1495164" y="41838"/>
                    </a:cubicBezTo>
                    <a:lnTo>
                      <a:pt x="1495164" y="152861"/>
                    </a:lnTo>
                    <a:cubicBezTo>
                      <a:pt x="1495164" y="175967"/>
                      <a:pt x="1476432" y="194699"/>
                      <a:pt x="1453326" y="194699"/>
                    </a:cubicBezTo>
                    <a:lnTo>
                      <a:pt x="41838" y="194699"/>
                    </a:lnTo>
                    <a:cubicBezTo>
                      <a:pt x="18731" y="194699"/>
                      <a:pt x="0" y="175967"/>
                      <a:pt x="0" y="152861"/>
                    </a:cubicBezTo>
                    <a:lnTo>
                      <a:pt x="0" y="41838"/>
                    </a:lnTo>
                    <a:cubicBezTo>
                      <a:pt x="0" y="18731"/>
                      <a:pt x="18731" y="0"/>
                      <a:pt x="41838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8" id="38"/>
              <p:cNvSpPr txBox="true"/>
              <p:nvPr/>
            </p:nvSpPr>
            <p:spPr>
              <a:xfrm>
                <a:off x="0" y="-28575"/>
                <a:ext cx="1495164" cy="223274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9" id="39"/>
            <p:cNvGrpSpPr/>
            <p:nvPr/>
          </p:nvGrpSpPr>
          <p:grpSpPr>
            <a:xfrm rot="0">
              <a:off x="112314" y="3515"/>
              <a:ext cx="1467341" cy="1467341"/>
              <a:chOff x="0" y="0"/>
              <a:chExt cx="812800" cy="812800"/>
            </a:xfrm>
          </p:grpSpPr>
          <p:sp>
            <p:nvSpPr>
              <p:cNvPr name="Freeform 40" id="40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41" id="41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2" id="42"/>
            <p:cNvGrpSpPr/>
            <p:nvPr/>
          </p:nvGrpSpPr>
          <p:grpSpPr>
            <a:xfrm rot="0">
              <a:off x="0" y="0"/>
              <a:ext cx="1467341" cy="1467341"/>
              <a:chOff x="0" y="0"/>
              <a:chExt cx="812800" cy="812800"/>
            </a:xfrm>
          </p:grpSpPr>
          <p:sp>
            <p:nvSpPr>
              <p:cNvPr name="Freeform 43" id="4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44" id="44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45" id="45"/>
            <p:cNvSpPr txBox="true"/>
            <p:nvPr/>
          </p:nvSpPr>
          <p:spPr>
            <a:xfrm rot="0">
              <a:off x="112314" y="76557"/>
              <a:ext cx="1250160" cy="14554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43"/>
                </a:lnSpc>
              </a:pPr>
              <a:r>
                <a:rPr lang="en-US" sz="6531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  <p:sp>
          <p:nvSpPr>
            <p:cNvPr name="TextBox 46" id="46"/>
            <p:cNvSpPr txBox="true"/>
            <p:nvPr/>
          </p:nvSpPr>
          <p:spPr>
            <a:xfrm rot="0">
              <a:off x="2385554" y="399419"/>
              <a:ext cx="7215205" cy="77131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b="true" sz="3999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Plot the y-intercept.</a:t>
              </a: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594252" y="4936287"/>
            <a:ext cx="7809202" cy="1477063"/>
            <a:chOff x="0" y="0"/>
            <a:chExt cx="10412269" cy="1969417"/>
          </a:xfrm>
        </p:grpSpPr>
        <p:grpSp>
          <p:nvGrpSpPr>
            <p:cNvPr name="Group 48" id="48"/>
            <p:cNvGrpSpPr/>
            <p:nvPr/>
          </p:nvGrpSpPr>
          <p:grpSpPr>
            <a:xfrm rot="0">
              <a:off x="789828" y="0"/>
              <a:ext cx="9622441" cy="1969417"/>
              <a:chOff x="0" y="0"/>
              <a:chExt cx="1495164" cy="306014"/>
            </a:xfrm>
          </p:grpSpPr>
          <p:sp>
            <p:nvSpPr>
              <p:cNvPr name="Freeform 49" id="49"/>
              <p:cNvSpPr/>
              <p:nvPr/>
            </p:nvSpPr>
            <p:spPr>
              <a:xfrm flipH="false" flipV="false" rot="0">
                <a:off x="0" y="0"/>
                <a:ext cx="1495164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1495164">
                    <a:moveTo>
                      <a:pt x="41838" y="0"/>
                    </a:moveTo>
                    <a:lnTo>
                      <a:pt x="1453326" y="0"/>
                    </a:lnTo>
                    <a:cubicBezTo>
                      <a:pt x="1476432" y="0"/>
                      <a:pt x="1495164" y="18731"/>
                      <a:pt x="1495164" y="41838"/>
                    </a:cubicBezTo>
                    <a:lnTo>
                      <a:pt x="1495164" y="264176"/>
                    </a:lnTo>
                    <a:cubicBezTo>
                      <a:pt x="1495164" y="287283"/>
                      <a:pt x="1476432" y="306014"/>
                      <a:pt x="1453326" y="306014"/>
                    </a:cubicBezTo>
                    <a:lnTo>
                      <a:pt x="41838" y="306014"/>
                    </a:lnTo>
                    <a:cubicBezTo>
                      <a:pt x="18731" y="306014"/>
                      <a:pt x="0" y="287283"/>
                      <a:pt x="0" y="264176"/>
                    </a:cubicBezTo>
                    <a:lnTo>
                      <a:pt x="0" y="41838"/>
                    </a:lnTo>
                    <a:cubicBezTo>
                      <a:pt x="0" y="18731"/>
                      <a:pt x="18731" y="0"/>
                      <a:pt x="41838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50" id="50"/>
              <p:cNvSpPr txBox="true"/>
              <p:nvPr/>
            </p:nvSpPr>
            <p:spPr>
              <a:xfrm>
                <a:off x="0" y="-28575"/>
                <a:ext cx="1495164" cy="334589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51" id="51"/>
            <p:cNvGrpSpPr/>
            <p:nvPr/>
          </p:nvGrpSpPr>
          <p:grpSpPr>
            <a:xfrm rot="0">
              <a:off x="112314" y="250015"/>
              <a:ext cx="1467341" cy="1467341"/>
              <a:chOff x="0" y="0"/>
              <a:chExt cx="812800" cy="812800"/>
            </a:xfrm>
          </p:grpSpPr>
          <p:sp>
            <p:nvSpPr>
              <p:cNvPr name="Freeform 52" id="5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53" id="5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54" id="54"/>
            <p:cNvGrpSpPr/>
            <p:nvPr/>
          </p:nvGrpSpPr>
          <p:grpSpPr>
            <a:xfrm rot="0">
              <a:off x="0" y="246500"/>
              <a:ext cx="1467341" cy="1467341"/>
              <a:chOff x="0" y="0"/>
              <a:chExt cx="812800" cy="812800"/>
            </a:xfrm>
          </p:grpSpPr>
          <p:sp>
            <p:nvSpPr>
              <p:cNvPr name="Freeform 55" id="5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56" id="5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57" id="57"/>
            <p:cNvSpPr txBox="true"/>
            <p:nvPr/>
          </p:nvSpPr>
          <p:spPr>
            <a:xfrm rot="0">
              <a:off x="112314" y="323057"/>
              <a:ext cx="1250160" cy="14554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43"/>
                </a:lnSpc>
              </a:pPr>
              <a:r>
                <a:rPr lang="en-US" sz="6531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  <p:sp>
          <p:nvSpPr>
            <p:cNvPr name="TextBox 58" id="58"/>
            <p:cNvSpPr txBox="true"/>
            <p:nvPr/>
          </p:nvSpPr>
          <p:spPr>
            <a:xfrm rot="0">
              <a:off x="1891595" y="284600"/>
              <a:ext cx="8203122" cy="143831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b="true" sz="3999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Use the slope to find at least two other points.</a:t>
              </a:r>
            </a:p>
          </p:txBody>
        </p:sp>
      </p:grpSp>
      <p:grpSp>
        <p:nvGrpSpPr>
          <p:cNvPr name="Group 59" id="59"/>
          <p:cNvGrpSpPr/>
          <p:nvPr/>
        </p:nvGrpSpPr>
        <p:grpSpPr>
          <a:xfrm rot="0">
            <a:off x="594252" y="8205952"/>
            <a:ext cx="7656802" cy="1477063"/>
            <a:chOff x="0" y="0"/>
            <a:chExt cx="10209069" cy="1969417"/>
          </a:xfrm>
        </p:grpSpPr>
        <p:grpSp>
          <p:nvGrpSpPr>
            <p:cNvPr name="Group 60" id="60"/>
            <p:cNvGrpSpPr/>
            <p:nvPr/>
          </p:nvGrpSpPr>
          <p:grpSpPr>
            <a:xfrm rot="0">
              <a:off x="586628" y="0"/>
              <a:ext cx="9622441" cy="1969417"/>
              <a:chOff x="0" y="0"/>
              <a:chExt cx="1495164" cy="306014"/>
            </a:xfrm>
          </p:grpSpPr>
          <p:sp>
            <p:nvSpPr>
              <p:cNvPr name="Freeform 61" id="61"/>
              <p:cNvSpPr/>
              <p:nvPr/>
            </p:nvSpPr>
            <p:spPr>
              <a:xfrm flipH="false" flipV="false" rot="0">
                <a:off x="0" y="0"/>
                <a:ext cx="1495164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1495164">
                    <a:moveTo>
                      <a:pt x="41838" y="0"/>
                    </a:moveTo>
                    <a:lnTo>
                      <a:pt x="1453326" y="0"/>
                    </a:lnTo>
                    <a:cubicBezTo>
                      <a:pt x="1476432" y="0"/>
                      <a:pt x="1495164" y="18731"/>
                      <a:pt x="1495164" y="41838"/>
                    </a:cubicBezTo>
                    <a:lnTo>
                      <a:pt x="1495164" y="264176"/>
                    </a:lnTo>
                    <a:cubicBezTo>
                      <a:pt x="1495164" y="287283"/>
                      <a:pt x="1476432" y="306014"/>
                      <a:pt x="1453326" y="306014"/>
                    </a:cubicBezTo>
                    <a:lnTo>
                      <a:pt x="41838" y="306014"/>
                    </a:lnTo>
                    <a:cubicBezTo>
                      <a:pt x="18731" y="306014"/>
                      <a:pt x="0" y="287283"/>
                      <a:pt x="0" y="264176"/>
                    </a:cubicBezTo>
                    <a:lnTo>
                      <a:pt x="0" y="41838"/>
                    </a:lnTo>
                    <a:cubicBezTo>
                      <a:pt x="0" y="18731"/>
                      <a:pt x="18731" y="0"/>
                      <a:pt x="41838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62" id="62"/>
              <p:cNvSpPr txBox="true"/>
              <p:nvPr/>
            </p:nvSpPr>
            <p:spPr>
              <a:xfrm>
                <a:off x="0" y="-28575"/>
                <a:ext cx="1495164" cy="334589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63" id="63"/>
            <p:cNvGrpSpPr/>
            <p:nvPr/>
          </p:nvGrpSpPr>
          <p:grpSpPr>
            <a:xfrm rot="0">
              <a:off x="112314" y="258226"/>
              <a:ext cx="1467341" cy="1467341"/>
              <a:chOff x="0" y="0"/>
              <a:chExt cx="812800" cy="812800"/>
            </a:xfrm>
          </p:grpSpPr>
          <p:sp>
            <p:nvSpPr>
              <p:cNvPr name="Freeform 64" id="6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65" id="65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66" id="66"/>
            <p:cNvGrpSpPr/>
            <p:nvPr/>
          </p:nvGrpSpPr>
          <p:grpSpPr>
            <a:xfrm rot="0">
              <a:off x="0" y="254711"/>
              <a:ext cx="1467341" cy="1467341"/>
              <a:chOff x="0" y="0"/>
              <a:chExt cx="812800" cy="812800"/>
            </a:xfrm>
          </p:grpSpPr>
          <p:sp>
            <p:nvSpPr>
              <p:cNvPr name="Freeform 67" id="6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68" id="68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69" id="69"/>
            <p:cNvSpPr txBox="true"/>
            <p:nvPr/>
          </p:nvSpPr>
          <p:spPr>
            <a:xfrm rot="0">
              <a:off x="112314" y="331268"/>
              <a:ext cx="1250160" cy="14554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43"/>
                </a:lnSpc>
              </a:pPr>
              <a:r>
                <a:rPr lang="en-US" sz="6531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3</a:t>
              </a:r>
            </a:p>
          </p:txBody>
        </p:sp>
        <p:sp>
          <p:nvSpPr>
            <p:cNvPr name="TextBox 70" id="70"/>
            <p:cNvSpPr txBox="true"/>
            <p:nvPr/>
          </p:nvSpPr>
          <p:spPr>
            <a:xfrm rot="0">
              <a:off x="2451085" y="292811"/>
              <a:ext cx="7084142" cy="142189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b="true" sz="3999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Draw a straight line through the points.</a:t>
              </a:r>
            </a:p>
          </p:txBody>
        </p:sp>
      </p:grpSp>
      <p:grpSp>
        <p:nvGrpSpPr>
          <p:cNvPr name="Group 71" id="71"/>
          <p:cNvGrpSpPr/>
          <p:nvPr/>
        </p:nvGrpSpPr>
        <p:grpSpPr>
          <a:xfrm rot="0">
            <a:off x="2383417" y="3679000"/>
            <a:ext cx="5348830" cy="1047736"/>
            <a:chOff x="0" y="0"/>
            <a:chExt cx="7131773" cy="1396982"/>
          </a:xfrm>
        </p:grpSpPr>
        <p:grpSp>
          <p:nvGrpSpPr>
            <p:cNvPr name="Group 72" id="72"/>
            <p:cNvGrpSpPr/>
            <p:nvPr/>
          </p:nvGrpSpPr>
          <p:grpSpPr>
            <a:xfrm rot="0">
              <a:off x="423890" y="0"/>
              <a:ext cx="6707883" cy="1396982"/>
              <a:chOff x="0" y="0"/>
              <a:chExt cx="1304467" cy="271668"/>
            </a:xfrm>
          </p:grpSpPr>
          <p:sp>
            <p:nvSpPr>
              <p:cNvPr name="Freeform 73" id="73"/>
              <p:cNvSpPr/>
              <p:nvPr/>
            </p:nvSpPr>
            <p:spPr>
              <a:xfrm flipH="false" flipV="false" rot="0">
                <a:off x="0" y="0"/>
                <a:ext cx="1304467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304467">
                    <a:moveTo>
                      <a:pt x="60016" y="0"/>
                    </a:moveTo>
                    <a:lnTo>
                      <a:pt x="1244451" y="0"/>
                    </a:lnTo>
                    <a:cubicBezTo>
                      <a:pt x="1260369" y="0"/>
                      <a:pt x="1275634" y="6323"/>
                      <a:pt x="1286889" y="17578"/>
                    </a:cubicBezTo>
                    <a:cubicBezTo>
                      <a:pt x="1298144" y="28833"/>
                      <a:pt x="1304467" y="44099"/>
                      <a:pt x="1304467" y="60016"/>
                    </a:cubicBezTo>
                    <a:lnTo>
                      <a:pt x="1304467" y="211652"/>
                    </a:lnTo>
                    <a:cubicBezTo>
                      <a:pt x="1304467" y="244798"/>
                      <a:pt x="1277597" y="271668"/>
                      <a:pt x="1244451" y="271668"/>
                    </a:cubicBezTo>
                    <a:lnTo>
                      <a:pt x="60016" y="271668"/>
                    </a:lnTo>
                    <a:cubicBezTo>
                      <a:pt x="44099" y="271668"/>
                      <a:pt x="28833" y="265345"/>
                      <a:pt x="17578" y="254090"/>
                    </a:cubicBezTo>
                    <a:cubicBezTo>
                      <a:pt x="6323" y="242835"/>
                      <a:pt x="0" y="227569"/>
                      <a:pt x="0" y="211652"/>
                    </a:cubicBezTo>
                    <a:lnTo>
                      <a:pt x="0" y="60016"/>
                    </a:lnTo>
                    <a:cubicBezTo>
                      <a:pt x="0" y="44099"/>
                      <a:pt x="6323" y="28833"/>
                      <a:pt x="17578" y="17578"/>
                    </a:cubicBezTo>
                    <a:cubicBezTo>
                      <a:pt x="28833" y="6323"/>
                      <a:pt x="44099" y="0"/>
                      <a:pt x="60016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74" id="74"/>
              <p:cNvSpPr txBox="true"/>
              <p:nvPr/>
            </p:nvSpPr>
            <p:spPr>
              <a:xfrm>
                <a:off x="0" y="-28575"/>
                <a:ext cx="1304467" cy="300243"/>
              </a:xfrm>
              <a:prstGeom prst="rect">
                <a:avLst/>
              </a:prstGeom>
            </p:spPr>
            <p:txBody>
              <a:bodyPr anchor="ctr" rtlCol="false" tIns="41236" lIns="41236" bIns="41236" rIns="41236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75" id="75"/>
            <p:cNvGrpSpPr/>
            <p:nvPr/>
          </p:nvGrpSpPr>
          <p:grpSpPr>
            <a:xfrm rot="0">
              <a:off x="0" y="0"/>
              <a:ext cx="1396982" cy="1396982"/>
              <a:chOff x="0" y="0"/>
              <a:chExt cx="812800" cy="812800"/>
            </a:xfrm>
          </p:grpSpPr>
          <p:sp>
            <p:nvSpPr>
              <p:cNvPr name="Freeform 76" id="7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77" id="7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3115" lIns="33115" bIns="33115" rIns="3311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78" id="78"/>
            <p:cNvSpPr txBox="true"/>
            <p:nvPr/>
          </p:nvSpPr>
          <p:spPr>
            <a:xfrm rot="0">
              <a:off x="237484" y="70182"/>
              <a:ext cx="922014" cy="11137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43"/>
                </a:lnSpc>
              </a:pPr>
              <a:r>
                <a:rPr lang="en-US" b="true" sz="4816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79" id="79"/>
          <p:cNvSpPr txBox="true"/>
          <p:nvPr/>
        </p:nvSpPr>
        <p:spPr>
          <a:xfrm rot="0">
            <a:off x="3678999" y="3695926"/>
            <a:ext cx="691511" cy="871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43"/>
              </a:lnSpc>
            </a:pPr>
            <a:r>
              <a:rPr lang="en-US" sz="4816" b="true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4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5055562" y="3695926"/>
            <a:ext cx="1718851" cy="871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43"/>
              </a:lnSpc>
            </a:pPr>
            <a:r>
              <a:rPr lang="en-US" b="true" sz="4816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(0,4)</a:t>
            </a:r>
          </a:p>
        </p:txBody>
      </p:sp>
      <p:grpSp>
        <p:nvGrpSpPr>
          <p:cNvPr name="Group 81" id="81"/>
          <p:cNvGrpSpPr/>
          <p:nvPr/>
        </p:nvGrpSpPr>
        <p:grpSpPr>
          <a:xfrm rot="0">
            <a:off x="2185080" y="6632424"/>
            <a:ext cx="5547167" cy="1354452"/>
            <a:chOff x="0" y="0"/>
            <a:chExt cx="7396222" cy="1805936"/>
          </a:xfrm>
        </p:grpSpPr>
        <p:grpSp>
          <p:nvGrpSpPr>
            <p:cNvPr name="Group 82" id="82"/>
            <p:cNvGrpSpPr/>
            <p:nvPr/>
          </p:nvGrpSpPr>
          <p:grpSpPr>
            <a:xfrm rot="0">
              <a:off x="383420" y="0"/>
              <a:ext cx="7012803" cy="1805936"/>
              <a:chOff x="0" y="0"/>
              <a:chExt cx="1507713" cy="388266"/>
            </a:xfrm>
          </p:grpSpPr>
          <p:sp>
            <p:nvSpPr>
              <p:cNvPr name="Freeform 83" id="83"/>
              <p:cNvSpPr/>
              <p:nvPr/>
            </p:nvSpPr>
            <p:spPr>
              <a:xfrm flipH="false" flipV="false" rot="0">
                <a:off x="0" y="0"/>
                <a:ext cx="1507713" cy="388266"/>
              </a:xfrm>
              <a:custGeom>
                <a:avLst/>
                <a:gdLst/>
                <a:ahLst/>
                <a:cxnLst/>
                <a:rect r="r" b="b" t="t" l="l"/>
                <a:pathLst>
                  <a:path h="388266" w="1507713">
                    <a:moveTo>
                      <a:pt x="42149" y="0"/>
                    </a:moveTo>
                    <a:lnTo>
                      <a:pt x="1465564" y="0"/>
                    </a:lnTo>
                    <a:cubicBezTo>
                      <a:pt x="1488842" y="0"/>
                      <a:pt x="1507713" y="18871"/>
                      <a:pt x="1507713" y="42149"/>
                    </a:cubicBezTo>
                    <a:lnTo>
                      <a:pt x="1507713" y="346117"/>
                    </a:lnTo>
                    <a:cubicBezTo>
                      <a:pt x="1507713" y="357296"/>
                      <a:pt x="1503273" y="368016"/>
                      <a:pt x="1495368" y="375921"/>
                    </a:cubicBezTo>
                    <a:cubicBezTo>
                      <a:pt x="1487464" y="383825"/>
                      <a:pt x="1476743" y="388266"/>
                      <a:pt x="1465564" y="388266"/>
                    </a:cubicBezTo>
                    <a:lnTo>
                      <a:pt x="42149" y="388266"/>
                    </a:lnTo>
                    <a:cubicBezTo>
                      <a:pt x="30971" y="388266"/>
                      <a:pt x="20250" y="383825"/>
                      <a:pt x="12345" y="375921"/>
                    </a:cubicBezTo>
                    <a:cubicBezTo>
                      <a:pt x="4441" y="368016"/>
                      <a:pt x="0" y="357296"/>
                      <a:pt x="0" y="346117"/>
                    </a:cubicBezTo>
                    <a:lnTo>
                      <a:pt x="0" y="42149"/>
                    </a:lnTo>
                    <a:cubicBezTo>
                      <a:pt x="0" y="30971"/>
                      <a:pt x="4441" y="20250"/>
                      <a:pt x="12345" y="12345"/>
                    </a:cubicBezTo>
                    <a:cubicBezTo>
                      <a:pt x="20250" y="4441"/>
                      <a:pt x="30971" y="0"/>
                      <a:pt x="42149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84" id="84"/>
              <p:cNvSpPr txBox="true"/>
              <p:nvPr/>
            </p:nvSpPr>
            <p:spPr>
              <a:xfrm>
                <a:off x="0" y="-28575"/>
                <a:ext cx="1507713" cy="416841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85" id="85"/>
            <p:cNvGrpSpPr/>
            <p:nvPr/>
          </p:nvGrpSpPr>
          <p:grpSpPr>
            <a:xfrm rot="0">
              <a:off x="0" y="271166"/>
              <a:ext cx="1263605" cy="1263605"/>
              <a:chOff x="0" y="0"/>
              <a:chExt cx="812800" cy="812800"/>
            </a:xfrm>
          </p:grpSpPr>
          <p:sp>
            <p:nvSpPr>
              <p:cNvPr name="Freeform 86" id="8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87" id="8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88" id="88"/>
            <p:cNvSpPr txBox="true"/>
            <p:nvPr/>
          </p:nvSpPr>
          <p:spPr>
            <a:xfrm rot="0">
              <a:off x="214810" y="340056"/>
              <a:ext cx="833985" cy="100198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099"/>
                </a:lnSpc>
              </a:pPr>
              <a:r>
                <a:rPr lang="en-US" b="true" sz="4356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sp>
        <p:nvSpPr>
          <p:cNvPr name="TextBox 89" id="89"/>
          <p:cNvSpPr txBox="true"/>
          <p:nvPr/>
        </p:nvSpPr>
        <p:spPr>
          <a:xfrm rot="0">
            <a:off x="5190550" y="6785183"/>
            <a:ext cx="2236282" cy="52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95"/>
              </a:lnSpc>
              <a:spcBef>
                <a:spcPct val="0"/>
              </a:spcBef>
            </a:pPr>
            <a:r>
              <a:rPr lang="en-US" b="true" sz="3771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rise = -3</a:t>
            </a:r>
          </a:p>
        </p:txBody>
      </p:sp>
      <p:grpSp>
        <p:nvGrpSpPr>
          <p:cNvPr name="Group 90" id="90"/>
          <p:cNvGrpSpPr/>
          <p:nvPr/>
        </p:nvGrpSpPr>
        <p:grpSpPr>
          <a:xfrm rot="0">
            <a:off x="3229215" y="6985989"/>
            <a:ext cx="1729449" cy="573931"/>
            <a:chOff x="0" y="0"/>
            <a:chExt cx="2305932" cy="765241"/>
          </a:xfrm>
        </p:grpSpPr>
        <p:sp>
          <p:nvSpPr>
            <p:cNvPr name="TextBox 91" id="91"/>
            <p:cNvSpPr txBox="true"/>
            <p:nvPr/>
          </p:nvSpPr>
          <p:spPr>
            <a:xfrm rot="0">
              <a:off x="0" y="51134"/>
              <a:ext cx="1263686" cy="71059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95"/>
                </a:lnSpc>
              </a:pPr>
              <a:r>
                <a:rPr lang="en-US" b="true" sz="3771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 =</a:t>
              </a:r>
            </a:p>
          </p:txBody>
        </p:sp>
        <p:sp>
          <p:nvSpPr>
            <p:cNvPr name="TextBox 92" id="92"/>
            <p:cNvSpPr txBox="true"/>
            <p:nvPr/>
          </p:nvSpPr>
          <p:spPr>
            <a:xfrm rot="0">
              <a:off x="1512909" y="47625"/>
              <a:ext cx="793023" cy="71761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695"/>
                </a:lnSpc>
                <a:spcBef>
                  <a:spcPct val="0"/>
                </a:spcBef>
              </a:pPr>
              <a:r>
                <a:rPr lang="en-US" b="true" sz="3771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-3</a:t>
              </a:r>
            </a:p>
          </p:txBody>
        </p:sp>
      </p:grpSp>
      <p:sp>
        <p:nvSpPr>
          <p:cNvPr name="TextBox 93" id="93"/>
          <p:cNvSpPr txBox="true"/>
          <p:nvPr/>
        </p:nvSpPr>
        <p:spPr>
          <a:xfrm rot="0">
            <a:off x="5190550" y="7357275"/>
            <a:ext cx="1928714" cy="52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95"/>
              </a:lnSpc>
              <a:spcBef>
                <a:spcPct val="0"/>
              </a:spcBef>
            </a:pPr>
            <a:r>
              <a:rPr lang="en-US" b="true" sz="3771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run = 1</a:t>
            </a:r>
          </a:p>
        </p:txBody>
      </p:sp>
      <p:sp>
        <p:nvSpPr>
          <p:cNvPr name="AutoShape 94" id="94"/>
          <p:cNvSpPr/>
          <p:nvPr/>
        </p:nvSpPr>
        <p:spPr>
          <a:xfrm>
            <a:off x="13354594" y="2618858"/>
            <a:ext cx="0" cy="2051969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grpSp>
        <p:nvGrpSpPr>
          <p:cNvPr name="Group 95" id="95"/>
          <p:cNvGrpSpPr/>
          <p:nvPr/>
        </p:nvGrpSpPr>
        <p:grpSpPr>
          <a:xfrm rot="0">
            <a:off x="13832776" y="4338356"/>
            <a:ext cx="362927" cy="362927"/>
            <a:chOff x="0" y="0"/>
            <a:chExt cx="812800" cy="812800"/>
          </a:xfrm>
        </p:grpSpPr>
        <p:sp>
          <p:nvSpPr>
            <p:cNvPr name="Freeform 96" id="9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97" id="9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AutoShape 98" id="98"/>
          <p:cNvSpPr/>
          <p:nvPr/>
        </p:nvSpPr>
        <p:spPr>
          <a:xfrm>
            <a:off x="13387252" y="4554056"/>
            <a:ext cx="693040" cy="0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AutoShape 99" id="99"/>
          <p:cNvSpPr/>
          <p:nvPr/>
        </p:nvSpPr>
        <p:spPr>
          <a:xfrm>
            <a:off x="14033290" y="4577868"/>
            <a:ext cx="0" cy="1989806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AutoShape 100" id="100"/>
          <p:cNvSpPr/>
          <p:nvPr/>
        </p:nvSpPr>
        <p:spPr>
          <a:xfrm>
            <a:off x="14033290" y="6543862"/>
            <a:ext cx="693040" cy="0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grpSp>
        <p:nvGrpSpPr>
          <p:cNvPr name="Group 101" id="101"/>
          <p:cNvGrpSpPr/>
          <p:nvPr/>
        </p:nvGrpSpPr>
        <p:grpSpPr>
          <a:xfrm rot="0">
            <a:off x="14495164" y="6386211"/>
            <a:ext cx="362927" cy="362927"/>
            <a:chOff x="0" y="0"/>
            <a:chExt cx="812800" cy="812800"/>
          </a:xfrm>
        </p:grpSpPr>
        <p:sp>
          <p:nvSpPr>
            <p:cNvPr name="Freeform 102" id="10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103" id="10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04" id="104"/>
          <p:cNvSpPr txBox="true"/>
          <p:nvPr/>
        </p:nvSpPr>
        <p:spPr>
          <a:xfrm rot="0">
            <a:off x="14358461" y="4400326"/>
            <a:ext cx="1192670" cy="531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33"/>
              </a:lnSpc>
            </a:pPr>
            <a:r>
              <a:rPr lang="en-US" b="true" sz="3810">
                <a:solidFill>
                  <a:srgbClr val="FF9C00"/>
                </a:solidFill>
                <a:latin typeface="Poppins Bold"/>
                <a:ea typeface="Poppins Bold"/>
                <a:cs typeface="Poppins Bold"/>
                <a:sym typeface="Poppins Bold"/>
              </a:rPr>
              <a:t>(1,1)</a:t>
            </a:r>
          </a:p>
        </p:txBody>
      </p:sp>
      <p:sp>
        <p:nvSpPr>
          <p:cNvPr name="TextBox 105" id="105"/>
          <p:cNvSpPr txBox="true"/>
          <p:nvPr/>
        </p:nvSpPr>
        <p:spPr>
          <a:xfrm rot="0">
            <a:off x="14915387" y="6297174"/>
            <a:ext cx="1656024" cy="531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33"/>
              </a:lnSpc>
            </a:pPr>
            <a:r>
              <a:rPr lang="en-US" b="true" sz="3810">
                <a:solidFill>
                  <a:srgbClr val="FF9C00"/>
                </a:solidFill>
                <a:latin typeface="Poppins Bold"/>
                <a:ea typeface="Poppins Bold"/>
                <a:cs typeface="Poppins Bold"/>
                <a:sym typeface="Poppins Bold"/>
              </a:rPr>
              <a:t>(2,-2)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914261" y="818854"/>
            <a:ext cx="8880667" cy="8849708"/>
            <a:chOff x="0" y="0"/>
            <a:chExt cx="11840889" cy="11799611"/>
          </a:xfrm>
        </p:grpSpPr>
        <p:sp>
          <p:nvSpPr>
            <p:cNvPr name="AutoShape 3" id="3"/>
            <p:cNvSpPr/>
            <p:nvPr/>
          </p:nvSpPr>
          <p:spPr>
            <a:xfrm>
              <a:off x="713714" y="6791510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4" id="4"/>
            <p:cNvSpPr/>
            <p:nvPr/>
          </p:nvSpPr>
          <p:spPr>
            <a:xfrm>
              <a:off x="713714" y="7651327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5" id="5"/>
            <p:cNvSpPr/>
            <p:nvPr/>
          </p:nvSpPr>
          <p:spPr>
            <a:xfrm>
              <a:off x="713714" y="8511143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>
              <a:off x="713714" y="2412708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7" id="7"/>
            <p:cNvSpPr/>
            <p:nvPr/>
          </p:nvSpPr>
          <p:spPr>
            <a:xfrm>
              <a:off x="713714" y="3272524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8" id="8"/>
            <p:cNvSpPr/>
            <p:nvPr/>
          </p:nvSpPr>
          <p:spPr>
            <a:xfrm>
              <a:off x="713714" y="4132340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9" id="9"/>
            <p:cNvSpPr/>
            <p:nvPr/>
          </p:nvSpPr>
          <p:spPr>
            <a:xfrm>
              <a:off x="713714" y="4992156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0" id="10"/>
            <p:cNvSpPr/>
            <p:nvPr/>
          </p:nvSpPr>
          <p:spPr>
            <a:xfrm>
              <a:off x="713714" y="9370959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11" id="11"/>
            <p:cNvGrpSpPr/>
            <p:nvPr/>
          </p:nvGrpSpPr>
          <p:grpSpPr>
            <a:xfrm rot="0">
              <a:off x="713714" y="693075"/>
              <a:ext cx="10413460" cy="10413460"/>
              <a:chOff x="0" y="0"/>
              <a:chExt cx="1385212" cy="1385212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385212" cy="1385212"/>
              </a:xfrm>
              <a:custGeom>
                <a:avLst/>
                <a:gdLst/>
                <a:ahLst/>
                <a:cxnLst/>
                <a:rect r="r" b="b" t="t" l="l"/>
                <a:pathLst>
                  <a:path h="1385212" w="1385212">
                    <a:moveTo>
                      <a:pt x="61561" y="0"/>
                    </a:moveTo>
                    <a:lnTo>
                      <a:pt x="1323651" y="0"/>
                    </a:lnTo>
                    <a:cubicBezTo>
                      <a:pt x="1357650" y="0"/>
                      <a:pt x="1385212" y="27562"/>
                      <a:pt x="1385212" y="61561"/>
                    </a:cubicBezTo>
                    <a:lnTo>
                      <a:pt x="1385212" y="1323651"/>
                    </a:lnTo>
                    <a:cubicBezTo>
                      <a:pt x="1385212" y="1357650"/>
                      <a:pt x="1357650" y="1385212"/>
                      <a:pt x="1323651" y="1385212"/>
                    </a:cubicBezTo>
                    <a:lnTo>
                      <a:pt x="61561" y="1385212"/>
                    </a:lnTo>
                    <a:cubicBezTo>
                      <a:pt x="27562" y="1385212"/>
                      <a:pt x="0" y="1357650"/>
                      <a:pt x="0" y="1323651"/>
                    </a:cubicBezTo>
                    <a:lnTo>
                      <a:pt x="0" y="61561"/>
                    </a:lnTo>
                    <a:cubicBezTo>
                      <a:pt x="0" y="27562"/>
                      <a:pt x="27562" y="0"/>
                      <a:pt x="61561" y="0"/>
                    </a:cubicBezTo>
                    <a:close/>
                  </a:path>
                </a:pathLst>
              </a:custGeom>
              <a:ln w="19050" cap="rnd">
                <a:solidFill>
                  <a:srgbClr val="1B93B0"/>
                </a:solidFill>
                <a:prstDash val="solid"/>
                <a:round/>
              </a:ln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38100"/>
                <a:ext cx="1385212" cy="1423312"/>
              </a:xfrm>
              <a:prstGeom prst="rect">
                <a:avLst/>
              </a:prstGeom>
            </p:spPr>
            <p:txBody>
              <a:bodyPr anchor="ctr" rtlCol="false" tIns="54256" lIns="54256" bIns="54256" rIns="54256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AutoShape 14" id="14"/>
            <p:cNvSpPr/>
            <p:nvPr/>
          </p:nvSpPr>
          <p:spPr>
            <a:xfrm>
              <a:off x="713714" y="10230775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5" id="15"/>
            <p:cNvSpPr/>
            <p:nvPr/>
          </p:nvSpPr>
          <p:spPr>
            <a:xfrm>
              <a:off x="713714" y="1552891"/>
              <a:ext cx="10413460" cy="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6" id="16"/>
            <p:cNvSpPr/>
            <p:nvPr/>
          </p:nvSpPr>
          <p:spPr>
            <a:xfrm flipV="true">
              <a:off x="6818793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7" id="17"/>
            <p:cNvSpPr/>
            <p:nvPr/>
          </p:nvSpPr>
          <p:spPr>
            <a:xfrm flipV="true">
              <a:off x="7677280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8" id="18"/>
            <p:cNvSpPr/>
            <p:nvPr/>
          </p:nvSpPr>
          <p:spPr>
            <a:xfrm flipV="true">
              <a:off x="8535768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9" id="19"/>
            <p:cNvSpPr/>
            <p:nvPr/>
          </p:nvSpPr>
          <p:spPr>
            <a:xfrm flipV="true">
              <a:off x="2446634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0" id="20"/>
            <p:cNvSpPr/>
            <p:nvPr/>
          </p:nvSpPr>
          <p:spPr>
            <a:xfrm flipV="true">
              <a:off x="3305121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1" id="21"/>
            <p:cNvSpPr/>
            <p:nvPr/>
          </p:nvSpPr>
          <p:spPr>
            <a:xfrm flipV="true">
              <a:off x="4163609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2" id="22"/>
            <p:cNvSpPr/>
            <p:nvPr/>
          </p:nvSpPr>
          <p:spPr>
            <a:xfrm flipV="true">
              <a:off x="5022096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3" id="23"/>
            <p:cNvSpPr/>
            <p:nvPr/>
          </p:nvSpPr>
          <p:spPr>
            <a:xfrm flipV="true">
              <a:off x="9394255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4" id="24"/>
            <p:cNvSpPr/>
            <p:nvPr/>
          </p:nvSpPr>
          <p:spPr>
            <a:xfrm flipV="true">
              <a:off x="10252743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5" id="25"/>
            <p:cNvSpPr/>
            <p:nvPr/>
          </p:nvSpPr>
          <p:spPr>
            <a:xfrm flipV="true">
              <a:off x="1588146" y="693075"/>
              <a:ext cx="0" cy="10413460"/>
            </a:xfrm>
            <a:prstGeom prst="line">
              <a:avLst/>
            </a:prstGeom>
            <a:ln cap="flat" w="30930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6" id="26"/>
            <p:cNvSpPr/>
            <p:nvPr/>
          </p:nvSpPr>
          <p:spPr>
            <a:xfrm flipV="true">
              <a:off x="5920444" y="0"/>
              <a:ext cx="0" cy="11799611"/>
            </a:xfrm>
            <a:prstGeom prst="line">
              <a:avLst/>
            </a:prstGeom>
            <a:ln cap="flat" w="108253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AutoShape 27" id="27"/>
            <p:cNvSpPr/>
            <p:nvPr/>
          </p:nvSpPr>
          <p:spPr>
            <a:xfrm flipH="true">
              <a:off x="0" y="5891833"/>
              <a:ext cx="11840889" cy="0"/>
            </a:xfrm>
            <a:prstGeom prst="line">
              <a:avLst/>
            </a:prstGeom>
            <a:ln cap="flat" w="92789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</p:grpSp>
      <p:sp>
        <p:nvSpPr>
          <p:cNvPr name="AutoShape 28" id="28"/>
          <p:cNvSpPr/>
          <p:nvPr/>
        </p:nvSpPr>
        <p:spPr>
          <a:xfrm flipV="true">
            <a:off x="11405003" y="3399882"/>
            <a:ext cx="6575429" cy="4434048"/>
          </a:xfrm>
          <a:prstGeom prst="line">
            <a:avLst/>
          </a:prstGeom>
          <a:ln cap="flat" w="152400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grpSp>
        <p:nvGrpSpPr>
          <p:cNvPr name="Group 29" id="29"/>
          <p:cNvGrpSpPr/>
          <p:nvPr/>
        </p:nvGrpSpPr>
        <p:grpSpPr>
          <a:xfrm rot="0">
            <a:off x="13173131" y="6331794"/>
            <a:ext cx="362927" cy="362927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31" id="31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32" id="32"/>
          <p:cNvSpPr txBox="true"/>
          <p:nvPr/>
        </p:nvSpPr>
        <p:spPr>
          <a:xfrm rot="0">
            <a:off x="591994" y="633432"/>
            <a:ext cx="4664886" cy="10867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890"/>
              </a:lnSpc>
            </a:pPr>
            <a:r>
              <a:rPr lang="en-US" sz="8394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EXAMPLE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3768932" y="6500642"/>
            <a:ext cx="1591617" cy="531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33"/>
              </a:lnSpc>
            </a:pPr>
            <a:r>
              <a:rPr lang="en-US" b="true" sz="3810">
                <a:solidFill>
                  <a:srgbClr val="FF9C00"/>
                </a:solidFill>
                <a:latin typeface="Poppins Bold"/>
                <a:ea typeface="Poppins Bold"/>
                <a:cs typeface="Poppins Bold"/>
                <a:sym typeface="Poppins Bold"/>
              </a:rPr>
              <a:t>(0,-2)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91994" y="1501932"/>
            <a:ext cx="4114805" cy="925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16"/>
              </a:lnSpc>
            </a:pPr>
            <a:r>
              <a:rPr lang="en-US" b="true" sz="6547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Graph y=</a:t>
            </a:r>
          </a:p>
        </p:txBody>
      </p:sp>
      <p:grpSp>
        <p:nvGrpSpPr>
          <p:cNvPr name="Group 35" id="35"/>
          <p:cNvGrpSpPr/>
          <p:nvPr/>
        </p:nvGrpSpPr>
        <p:grpSpPr>
          <a:xfrm rot="0">
            <a:off x="591994" y="2513727"/>
            <a:ext cx="7809202" cy="1149038"/>
            <a:chOff x="0" y="0"/>
            <a:chExt cx="10412269" cy="1532050"/>
          </a:xfrm>
        </p:grpSpPr>
        <p:grpSp>
          <p:nvGrpSpPr>
            <p:cNvPr name="Group 36" id="36"/>
            <p:cNvGrpSpPr/>
            <p:nvPr/>
          </p:nvGrpSpPr>
          <p:grpSpPr>
            <a:xfrm rot="0">
              <a:off x="789828" y="121616"/>
              <a:ext cx="9622441" cy="1253024"/>
              <a:chOff x="0" y="0"/>
              <a:chExt cx="1495164" cy="194699"/>
            </a:xfrm>
          </p:grpSpPr>
          <p:sp>
            <p:nvSpPr>
              <p:cNvPr name="Freeform 37" id="37"/>
              <p:cNvSpPr/>
              <p:nvPr/>
            </p:nvSpPr>
            <p:spPr>
              <a:xfrm flipH="false" flipV="false" rot="0">
                <a:off x="0" y="0"/>
                <a:ext cx="1495164" cy="194699"/>
              </a:xfrm>
              <a:custGeom>
                <a:avLst/>
                <a:gdLst/>
                <a:ahLst/>
                <a:cxnLst/>
                <a:rect r="r" b="b" t="t" l="l"/>
                <a:pathLst>
                  <a:path h="194699" w="1495164">
                    <a:moveTo>
                      <a:pt x="41838" y="0"/>
                    </a:moveTo>
                    <a:lnTo>
                      <a:pt x="1453326" y="0"/>
                    </a:lnTo>
                    <a:cubicBezTo>
                      <a:pt x="1476432" y="0"/>
                      <a:pt x="1495164" y="18731"/>
                      <a:pt x="1495164" y="41838"/>
                    </a:cubicBezTo>
                    <a:lnTo>
                      <a:pt x="1495164" y="152861"/>
                    </a:lnTo>
                    <a:cubicBezTo>
                      <a:pt x="1495164" y="175967"/>
                      <a:pt x="1476432" y="194699"/>
                      <a:pt x="1453326" y="194699"/>
                    </a:cubicBezTo>
                    <a:lnTo>
                      <a:pt x="41838" y="194699"/>
                    </a:lnTo>
                    <a:cubicBezTo>
                      <a:pt x="18731" y="194699"/>
                      <a:pt x="0" y="175967"/>
                      <a:pt x="0" y="152861"/>
                    </a:cubicBezTo>
                    <a:lnTo>
                      <a:pt x="0" y="41838"/>
                    </a:lnTo>
                    <a:cubicBezTo>
                      <a:pt x="0" y="18731"/>
                      <a:pt x="18731" y="0"/>
                      <a:pt x="41838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8" id="38"/>
              <p:cNvSpPr txBox="true"/>
              <p:nvPr/>
            </p:nvSpPr>
            <p:spPr>
              <a:xfrm>
                <a:off x="0" y="-28575"/>
                <a:ext cx="1495164" cy="223274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9" id="39"/>
            <p:cNvGrpSpPr/>
            <p:nvPr/>
          </p:nvGrpSpPr>
          <p:grpSpPr>
            <a:xfrm rot="0">
              <a:off x="112314" y="3515"/>
              <a:ext cx="1467341" cy="1467341"/>
              <a:chOff x="0" y="0"/>
              <a:chExt cx="812800" cy="812800"/>
            </a:xfrm>
          </p:grpSpPr>
          <p:sp>
            <p:nvSpPr>
              <p:cNvPr name="Freeform 40" id="40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41" id="41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2" id="42"/>
            <p:cNvGrpSpPr/>
            <p:nvPr/>
          </p:nvGrpSpPr>
          <p:grpSpPr>
            <a:xfrm rot="0">
              <a:off x="0" y="0"/>
              <a:ext cx="1467341" cy="1467341"/>
              <a:chOff x="0" y="0"/>
              <a:chExt cx="812800" cy="812800"/>
            </a:xfrm>
          </p:grpSpPr>
          <p:sp>
            <p:nvSpPr>
              <p:cNvPr name="Freeform 43" id="4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44" id="44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45" id="45"/>
            <p:cNvSpPr txBox="true"/>
            <p:nvPr/>
          </p:nvSpPr>
          <p:spPr>
            <a:xfrm rot="0">
              <a:off x="112314" y="76557"/>
              <a:ext cx="1250160" cy="14554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43"/>
                </a:lnSpc>
              </a:pPr>
              <a:r>
                <a:rPr lang="en-US" sz="6531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  <p:sp>
          <p:nvSpPr>
            <p:cNvPr name="TextBox 46" id="46"/>
            <p:cNvSpPr txBox="true"/>
            <p:nvPr/>
          </p:nvSpPr>
          <p:spPr>
            <a:xfrm rot="0">
              <a:off x="2385554" y="399419"/>
              <a:ext cx="7215205" cy="77131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b="true" sz="3999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Plot the y-intercept.</a:t>
              </a: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591994" y="4993081"/>
            <a:ext cx="7809202" cy="1477063"/>
            <a:chOff x="0" y="0"/>
            <a:chExt cx="10412269" cy="1969417"/>
          </a:xfrm>
        </p:grpSpPr>
        <p:grpSp>
          <p:nvGrpSpPr>
            <p:cNvPr name="Group 48" id="48"/>
            <p:cNvGrpSpPr/>
            <p:nvPr/>
          </p:nvGrpSpPr>
          <p:grpSpPr>
            <a:xfrm rot="0">
              <a:off x="789828" y="0"/>
              <a:ext cx="9622441" cy="1969417"/>
              <a:chOff x="0" y="0"/>
              <a:chExt cx="1495164" cy="306014"/>
            </a:xfrm>
          </p:grpSpPr>
          <p:sp>
            <p:nvSpPr>
              <p:cNvPr name="Freeform 49" id="49"/>
              <p:cNvSpPr/>
              <p:nvPr/>
            </p:nvSpPr>
            <p:spPr>
              <a:xfrm flipH="false" flipV="false" rot="0">
                <a:off x="0" y="0"/>
                <a:ext cx="1495164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1495164">
                    <a:moveTo>
                      <a:pt x="41838" y="0"/>
                    </a:moveTo>
                    <a:lnTo>
                      <a:pt x="1453326" y="0"/>
                    </a:lnTo>
                    <a:cubicBezTo>
                      <a:pt x="1476432" y="0"/>
                      <a:pt x="1495164" y="18731"/>
                      <a:pt x="1495164" y="41838"/>
                    </a:cubicBezTo>
                    <a:lnTo>
                      <a:pt x="1495164" y="264176"/>
                    </a:lnTo>
                    <a:cubicBezTo>
                      <a:pt x="1495164" y="287283"/>
                      <a:pt x="1476432" y="306014"/>
                      <a:pt x="1453326" y="306014"/>
                    </a:cubicBezTo>
                    <a:lnTo>
                      <a:pt x="41838" y="306014"/>
                    </a:lnTo>
                    <a:cubicBezTo>
                      <a:pt x="18731" y="306014"/>
                      <a:pt x="0" y="287283"/>
                      <a:pt x="0" y="264176"/>
                    </a:cubicBezTo>
                    <a:lnTo>
                      <a:pt x="0" y="41838"/>
                    </a:lnTo>
                    <a:cubicBezTo>
                      <a:pt x="0" y="18731"/>
                      <a:pt x="18731" y="0"/>
                      <a:pt x="41838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50" id="50"/>
              <p:cNvSpPr txBox="true"/>
              <p:nvPr/>
            </p:nvSpPr>
            <p:spPr>
              <a:xfrm>
                <a:off x="0" y="-28575"/>
                <a:ext cx="1495164" cy="334589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51" id="51"/>
            <p:cNvGrpSpPr/>
            <p:nvPr/>
          </p:nvGrpSpPr>
          <p:grpSpPr>
            <a:xfrm rot="0">
              <a:off x="112314" y="250015"/>
              <a:ext cx="1467341" cy="1467341"/>
              <a:chOff x="0" y="0"/>
              <a:chExt cx="812800" cy="812800"/>
            </a:xfrm>
          </p:grpSpPr>
          <p:sp>
            <p:nvSpPr>
              <p:cNvPr name="Freeform 52" id="5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53" id="5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54" id="54"/>
            <p:cNvGrpSpPr/>
            <p:nvPr/>
          </p:nvGrpSpPr>
          <p:grpSpPr>
            <a:xfrm rot="0">
              <a:off x="0" y="246500"/>
              <a:ext cx="1467341" cy="1467341"/>
              <a:chOff x="0" y="0"/>
              <a:chExt cx="812800" cy="812800"/>
            </a:xfrm>
          </p:grpSpPr>
          <p:sp>
            <p:nvSpPr>
              <p:cNvPr name="Freeform 55" id="5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56" id="5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57" id="57"/>
            <p:cNvSpPr txBox="true"/>
            <p:nvPr/>
          </p:nvSpPr>
          <p:spPr>
            <a:xfrm rot="0">
              <a:off x="112314" y="323057"/>
              <a:ext cx="1250160" cy="14554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43"/>
                </a:lnSpc>
              </a:pPr>
              <a:r>
                <a:rPr lang="en-US" sz="6531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  <p:sp>
          <p:nvSpPr>
            <p:cNvPr name="TextBox 58" id="58"/>
            <p:cNvSpPr txBox="true"/>
            <p:nvPr/>
          </p:nvSpPr>
          <p:spPr>
            <a:xfrm rot="0">
              <a:off x="1891595" y="284600"/>
              <a:ext cx="8203122" cy="143831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b="true" sz="3999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Use the slope to find at least two other points.</a:t>
              </a:r>
            </a:p>
          </p:txBody>
        </p:sp>
      </p:grpSp>
      <p:grpSp>
        <p:nvGrpSpPr>
          <p:cNvPr name="Group 59" id="59"/>
          <p:cNvGrpSpPr/>
          <p:nvPr/>
        </p:nvGrpSpPr>
        <p:grpSpPr>
          <a:xfrm rot="0">
            <a:off x="591994" y="8262746"/>
            <a:ext cx="7656802" cy="1477063"/>
            <a:chOff x="0" y="0"/>
            <a:chExt cx="10209069" cy="1969417"/>
          </a:xfrm>
        </p:grpSpPr>
        <p:grpSp>
          <p:nvGrpSpPr>
            <p:cNvPr name="Group 60" id="60"/>
            <p:cNvGrpSpPr/>
            <p:nvPr/>
          </p:nvGrpSpPr>
          <p:grpSpPr>
            <a:xfrm rot="0">
              <a:off x="586628" y="0"/>
              <a:ext cx="9622441" cy="1969417"/>
              <a:chOff x="0" y="0"/>
              <a:chExt cx="1495164" cy="306014"/>
            </a:xfrm>
          </p:grpSpPr>
          <p:sp>
            <p:nvSpPr>
              <p:cNvPr name="Freeform 61" id="61"/>
              <p:cNvSpPr/>
              <p:nvPr/>
            </p:nvSpPr>
            <p:spPr>
              <a:xfrm flipH="false" flipV="false" rot="0">
                <a:off x="0" y="0"/>
                <a:ext cx="1495164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1495164">
                    <a:moveTo>
                      <a:pt x="41838" y="0"/>
                    </a:moveTo>
                    <a:lnTo>
                      <a:pt x="1453326" y="0"/>
                    </a:lnTo>
                    <a:cubicBezTo>
                      <a:pt x="1476432" y="0"/>
                      <a:pt x="1495164" y="18731"/>
                      <a:pt x="1495164" y="41838"/>
                    </a:cubicBezTo>
                    <a:lnTo>
                      <a:pt x="1495164" y="264176"/>
                    </a:lnTo>
                    <a:cubicBezTo>
                      <a:pt x="1495164" y="287283"/>
                      <a:pt x="1476432" y="306014"/>
                      <a:pt x="1453326" y="306014"/>
                    </a:cubicBezTo>
                    <a:lnTo>
                      <a:pt x="41838" y="306014"/>
                    </a:lnTo>
                    <a:cubicBezTo>
                      <a:pt x="18731" y="306014"/>
                      <a:pt x="0" y="287283"/>
                      <a:pt x="0" y="264176"/>
                    </a:cubicBezTo>
                    <a:lnTo>
                      <a:pt x="0" y="41838"/>
                    </a:lnTo>
                    <a:cubicBezTo>
                      <a:pt x="0" y="18731"/>
                      <a:pt x="18731" y="0"/>
                      <a:pt x="41838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62" id="62"/>
              <p:cNvSpPr txBox="true"/>
              <p:nvPr/>
            </p:nvSpPr>
            <p:spPr>
              <a:xfrm>
                <a:off x="0" y="-28575"/>
                <a:ext cx="1495164" cy="334589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63" id="63"/>
            <p:cNvGrpSpPr/>
            <p:nvPr/>
          </p:nvGrpSpPr>
          <p:grpSpPr>
            <a:xfrm rot="0">
              <a:off x="112314" y="258226"/>
              <a:ext cx="1467341" cy="1467341"/>
              <a:chOff x="0" y="0"/>
              <a:chExt cx="812800" cy="812800"/>
            </a:xfrm>
          </p:grpSpPr>
          <p:sp>
            <p:nvSpPr>
              <p:cNvPr name="Freeform 64" id="6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65" id="65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66" id="66"/>
            <p:cNvGrpSpPr/>
            <p:nvPr/>
          </p:nvGrpSpPr>
          <p:grpSpPr>
            <a:xfrm rot="0">
              <a:off x="0" y="254711"/>
              <a:ext cx="1467341" cy="1467341"/>
              <a:chOff x="0" y="0"/>
              <a:chExt cx="812800" cy="812800"/>
            </a:xfrm>
          </p:grpSpPr>
          <p:sp>
            <p:nvSpPr>
              <p:cNvPr name="Freeform 67" id="6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68" id="68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306" lIns="40306" bIns="40306" rIns="40306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69" id="69"/>
            <p:cNvSpPr txBox="true"/>
            <p:nvPr/>
          </p:nvSpPr>
          <p:spPr>
            <a:xfrm rot="0">
              <a:off x="112314" y="331268"/>
              <a:ext cx="1250160" cy="14554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43"/>
                </a:lnSpc>
              </a:pPr>
              <a:r>
                <a:rPr lang="en-US" sz="6531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3</a:t>
              </a:r>
            </a:p>
          </p:txBody>
        </p:sp>
        <p:sp>
          <p:nvSpPr>
            <p:cNvPr name="TextBox 70" id="70"/>
            <p:cNvSpPr txBox="true"/>
            <p:nvPr/>
          </p:nvSpPr>
          <p:spPr>
            <a:xfrm rot="0">
              <a:off x="2451085" y="292811"/>
              <a:ext cx="7084142" cy="142189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b="true" sz="3999" strike="noStrike" u="none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Draw a straight line through the points.</a:t>
              </a:r>
            </a:p>
          </p:txBody>
        </p:sp>
      </p:grpSp>
      <p:grpSp>
        <p:nvGrpSpPr>
          <p:cNvPr name="Group 71" id="71"/>
          <p:cNvGrpSpPr/>
          <p:nvPr/>
        </p:nvGrpSpPr>
        <p:grpSpPr>
          <a:xfrm rot="0">
            <a:off x="2383417" y="3735795"/>
            <a:ext cx="5348830" cy="1047736"/>
            <a:chOff x="0" y="0"/>
            <a:chExt cx="7131773" cy="1396982"/>
          </a:xfrm>
        </p:grpSpPr>
        <p:grpSp>
          <p:nvGrpSpPr>
            <p:cNvPr name="Group 72" id="72"/>
            <p:cNvGrpSpPr/>
            <p:nvPr/>
          </p:nvGrpSpPr>
          <p:grpSpPr>
            <a:xfrm rot="0">
              <a:off x="423890" y="0"/>
              <a:ext cx="6707883" cy="1396982"/>
              <a:chOff x="0" y="0"/>
              <a:chExt cx="1304467" cy="271668"/>
            </a:xfrm>
          </p:grpSpPr>
          <p:sp>
            <p:nvSpPr>
              <p:cNvPr name="Freeform 73" id="73"/>
              <p:cNvSpPr/>
              <p:nvPr/>
            </p:nvSpPr>
            <p:spPr>
              <a:xfrm flipH="false" flipV="false" rot="0">
                <a:off x="0" y="0"/>
                <a:ext cx="1304467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304467">
                    <a:moveTo>
                      <a:pt x="60016" y="0"/>
                    </a:moveTo>
                    <a:lnTo>
                      <a:pt x="1244451" y="0"/>
                    </a:lnTo>
                    <a:cubicBezTo>
                      <a:pt x="1260369" y="0"/>
                      <a:pt x="1275634" y="6323"/>
                      <a:pt x="1286889" y="17578"/>
                    </a:cubicBezTo>
                    <a:cubicBezTo>
                      <a:pt x="1298144" y="28833"/>
                      <a:pt x="1304467" y="44099"/>
                      <a:pt x="1304467" y="60016"/>
                    </a:cubicBezTo>
                    <a:lnTo>
                      <a:pt x="1304467" y="211652"/>
                    </a:lnTo>
                    <a:cubicBezTo>
                      <a:pt x="1304467" y="244798"/>
                      <a:pt x="1277597" y="271668"/>
                      <a:pt x="1244451" y="271668"/>
                    </a:cubicBezTo>
                    <a:lnTo>
                      <a:pt x="60016" y="271668"/>
                    </a:lnTo>
                    <a:cubicBezTo>
                      <a:pt x="44099" y="271668"/>
                      <a:pt x="28833" y="265345"/>
                      <a:pt x="17578" y="254090"/>
                    </a:cubicBezTo>
                    <a:cubicBezTo>
                      <a:pt x="6323" y="242835"/>
                      <a:pt x="0" y="227569"/>
                      <a:pt x="0" y="211652"/>
                    </a:cubicBezTo>
                    <a:lnTo>
                      <a:pt x="0" y="60016"/>
                    </a:lnTo>
                    <a:cubicBezTo>
                      <a:pt x="0" y="44099"/>
                      <a:pt x="6323" y="28833"/>
                      <a:pt x="17578" y="17578"/>
                    </a:cubicBezTo>
                    <a:cubicBezTo>
                      <a:pt x="28833" y="6323"/>
                      <a:pt x="44099" y="0"/>
                      <a:pt x="60016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74" id="74"/>
              <p:cNvSpPr txBox="true"/>
              <p:nvPr/>
            </p:nvSpPr>
            <p:spPr>
              <a:xfrm>
                <a:off x="0" y="-28575"/>
                <a:ext cx="1304467" cy="300243"/>
              </a:xfrm>
              <a:prstGeom prst="rect">
                <a:avLst/>
              </a:prstGeom>
            </p:spPr>
            <p:txBody>
              <a:bodyPr anchor="ctr" rtlCol="false" tIns="41236" lIns="41236" bIns="41236" rIns="41236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75" id="75"/>
            <p:cNvGrpSpPr/>
            <p:nvPr/>
          </p:nvGrpSpPr>
          <p:grpSpPr>
            <a:xfrm rot="0">
              <a:off x="0" y="0"/>
              <a:ext cx="1396982" cy="1396982"/>
              <a:chOff x="0" y="0"/>
              <a:chExt cx="812800" cy="812800"/>
            </a:xfrm>
          </p:grpSpPr>
          <p:sp>
            <p:nvSpPr>
              <p:cNvPr name="Freeform 76" id="7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77" id="7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3115" lIns="33115" bIns="33115" rIns="3311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78" id="78"/>
            <p:cNvSpPr txBox="true"/>
            <p:nvPr/>
          </p:nvSpPr>
          <p:spPr>
            <a:xfrm rot="0">
              <a:off x="237484" y="70182"/>
              <a:ext cx="922014" cy="11137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43"/>
                </a:lnSpc>
              </a:pPr>
              <a:r>
                <a:rPr lang="en-US" b="true" sz="4816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79" id="79"/>
          <p:cNvSpPr txBox="true"/>
          <p:nvPr/>
        </p:nvSpPr>
        <p:spPr>
          <a:xfrm rot="0">
            <a:off x="3678999" y="3752720"/>
            <a:ext cx="919363" cy="871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43"/>
              </a:lnSpc>
            </a:pPr>
            <a:r>
              <a:rPr lang="en-US" sz="4816" b="true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-2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5055562" y="3752720"/>
            <a:ext cx="2063702" cy="871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43"/>
              </a:lnSpc>
            </a:pPr>
            <a:r>
              <a:rPr lang="en-US" b="true" sz="4816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(0,-2)</a:t>
            </a:r>
          </a:p>
        </p:txBody>
      </p:sp>
      <p:grpSp>
        <p:nvGrpSpPr>
          <p:cNvPr name="Group 81" id="81"/>
          <p:cNvGrpSpPr/>
          <p:nvPr/>
        </p:nvGrpSpPr>
        <p:grpSpPr>
          <a:xfrm rot="0">
            <a:off x="2185080" y="6689219"/>
            <a:ext cx="5547167" cy="1354452"/>
            <a:chOff x="0" y="0"/>
            <a:chExt cx="7396222" cy="1805936"/>
          </a:xfrm>
        </p:grpSpPr>
        <p:grpSp>
          <p:nvGrpSpPr>
            <p:cNvPr name="Group 82" id="82"/>
            <p:cNvGrpSpPr/>
            <p:nvPr/>
          </p:nvGrpSpPr>
          <p:grpSpPr>
            <a:xfrm rot="0">
              <a:off x="383420" y="0"/>
              <a:ext cx="7012803" cy="1805936"/>
              <a:chOff x="0" y="0"/>
              <a:chExt cx="1507713" cy="388266"/>
            </a:xfrm>
          </p:grpSpPr>
          <p:sp>
            <p:nvSpPr>
              <p:cNvPr name="Freeform 83" id="83"/>
              <p:cNvSpPr/>
              <p:nvPr/>
            </p:nvSpPr>
            <p:spPr>
              <a:xfrm flipH="false" flipV="false" rot="0">
                <a:off x="0" y="0"/>
                <a:ext cx="1507713" cy="388266"/>
              </a:xfrm>
              <a:custGeom>
                <a:avLst/>
                <a:gdLst/>
                <a:ahLst/>
                <a:cxnLst/>
                <a:rect r="r" b="b" t="t" l="l"/>
                <a:pathLst>
                  <a:path h="388266" w="1507713">
                    <a:moveTo>
                      <a:pt x="42149" y="0"/>
                    </a:moveTo>
                    <a:lnTo>
                      <a:pt x="1465564" y="0"/>
                    </a:lnTo>
                    <a:cubicBezTo>
                      <a:pt x="1488842" y="0"/>
                      <a:pt x="1507713" y="18871"/>
                      <a:pt x="1507713" y="42149"/>
                    </a:cubicBezTo>
                    <a:lnTo>
                      <a:pt x="1507713" y="346117"/>
                    </a:lnTo>
                    <a:cubicBezTo>
                      <a:pt x="1507713" y="357296"/>
                      <a:pt x="1503273" y="368016"/>
                      <a:pt x="1495368" y="375921"/>
                    </a:cubicBezTo>
                    <a:cubicBezTo>
                      <a:pt x="1487464" y="383825"/>
                      <a:pt x="1476743" y="388266"/>
                      <a:pt x="1465564" y="388266"/>
                    </a:cubicBezTo>
                    <a:lnTo>
                      <a:pt x="42149" y="388266"/>
                    </a:lnTo>
                    <a:cubicBezTo>
                      <a:pt x="30971" y="388266"/>
                      <a:pt x="20250" y="383825"/>
                      <a:pt x="12345" y="375921"/>
                    </a:cubicBezTo>
                    <a:cubicBezTo>
                      <a:pt x="4441" y="368016"/>
                      <a:pt x="0" y="357296"/>
                      <a:pt x="0" y="346117"/>
                    </a:cubicBezTo>
                    <a:lnTo>
                      <a:pt x="0" y="42149"/>
                    </a:lnTo>
                    <a:cubicBezTo>
                      <a:pt x="0" y="30971"/>
                      <a:pt x="4441" y="20250"/>
                      <a:pt x="12345" y="12345"/>
                    </a:cubicBezTo>
                    <a:cubicBezTo>
                      <a:pt x="20250" y="4441"/>
                      <a:pt x="30971" y="0"/>
                      <a:pt x="42149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84" id="84"/>
              <p:cNvSpPr txBox="true"/>
              <p:nvPr/>
            </p:nvSpPr>
            <p:spPr>
              <a:xfrm>
                <a:off x="0" y="-28575"/>
                <a:ext cx="1507713" cy="416841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85" id="85"/>
            <p:cNvGrpSpPr/>
            <p:nvPr/>
          </p:nvGrpSpPr>
          <p:grpSpPr>
            <a:xfrm rot="0">
              <a:off x="0" y="271166"/>
              <a:ext cx="1263605" cy="1263605"/>
              <a:chOff x="0" y="0"/>
              <a:chExt cx="812800" cy="812800"/>
            </a:xfrm>
          </p:grpSpPr>
          <p:sp>
            <p:nvSpPr>
              <p:cNvPr name="Freeform 86" id="8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87" id="8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88" id="88"/>
            <p:cNvSpPr txBox="true"/>
            <p:nvPr/>
          </p:nvSpPr>
          <p:spPr>
            <a:xfrm rot="0">
              <a:off x="214810" y="340056"/>
              <a:ext cx="833985" cy="100198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099"/>
                </a:lnSpc>
              </a:pPr>
              <a:r>
                <a:rPr lang="en-US" b="true" sz="4356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sp>
        <p:nvSpPr>
          <p:cNvPr name="TextBox 89" id="89"/>
          <p:cNvSpPr txBox="true"/>
          <p:nvPr/>
        </p:nvSpPr>
        <p:spPr>
          <a:xfrm rot="0">
            <a:off x="5190550" y="6841978"/>
            <a:ext cx="2236282" cy="52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95"/>
              </a:lnSpc>
              <a:spcBef>
                <a:spcPct val="0"/>
              </a:spcBef>
            </a:pPr>
            <a:r>
              <a:rPr lang="en-US" b="true" sz="3771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rise = 2</a:t>
            </a:r>
          </a:p>
        </p:txBody>
      </p:sp>
      <p:sp>
        <p:nvSpPr>
          <p:cNvPr name="TextBox 90" id="90"/>
          <p:cNvSpPr txBox="true"/>
          <p:nvPr/>
        </p:nvSpPr>
        <p:spPr>
          <a:xfrm rot="0">
            <a:off x="5190550" y="7414070"/>
            <a:ext cx="1928714" cy="52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95"/>
              </a:lnSpc>
              <a:spcBef>
                <a:spcPct val="0"/>
              </a:spcBef>
            </a:pPr>
            <a:r>
              <a:rPr lang="en-US" b="true" sz="3771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run = 3</a:t>
            </a:r>
          </a:p>
        </p:txBody>
      </p:sp>
      <p:sp>
        <p:nvSpPr>
          <p:cNvPr name="AutoShape 91" id="91"/>
          <p:cNvSpPr/>
          <p:nvPr/>
        </p:nvSpPr>
        <p:spPr>
          <a:xfrm flipV="true">
            <a:off x="13354594" y="5221497"/>
            <a:ext cx="0" cy="1110297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grpSp>
        <p:nvGrpSpPr>
          <p:cNvPr name="Group 92" id="92"/>
          <p:cNvGrpSpPr/>
          <p:nvPr/>
        </p:nvGrpSpPr>
        <p:grpSpPr>
          <a:xfrm rot="0">
            <a:off x="15129642" y="5040034"/>
            <a:ext cx="362927" cy="362927"/>
            <a:chOff x="0" y="0"/>
            <a:chExt cx="812800" cy="812800"/>
          </a:xfrm>
        </p:grpSpPr>
        <p:sp>
          <p:nvSpPr>
            <p:cNvPr name="Freeform 93" id="9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94" id="9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AutoShape 95" id="95"/>
          <p:cNvSpPr/>
          <p:nvPr/>
        </p:nvSpPr>
        <p:spPr>
          <a:xfrm>
            <a:off x="13354594" y="5243708"/>
            <a:ext cx="1956511" cy="0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AutoShape 96" id="96"/>
          <p:cNvSpPr/>
          <p:nvPr/>
        </p:nvSpPr>
        <p:spPr>
          <a:xfrm flipV="true">
            <a:off x="15311106" y="3853265"/>
            <a:ext cx="0" cy="1414255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AutoShape 97" id="97"/>
          <p:cNvSpPr/>
          <p:nvPr/>
        </p:nvSpPr>
        <p:spPr>
          <a:xfrm>
            <a:off x="15360549" y="3926295"/>
            <a:ext cx="1898751" cy="0"/>
          </a:xfrm>
          <a:prstGeom prst="line">
            <a:avLst/>
          </a:prstGeom>
          <a:ln cap="flat" w="47625">
            <a:solidFill>
              <a:srgbClr val="FF9C00"/>
            </a:solidFill>
            <a:prstDash val="sysDash"/>
            <a:headEnd type="none" len="sm" w="sm"/>
            <a:tailEnd type="arrow" len="sm" w="med"/>
          </a:ln>
        </p:spPr>
      </p:sp>
      <p:grpSp>
        <p:nvGrpSpPr>
          <p:cNvPr name="Group 98" id="98"/>
          <p:cNvGrpSpPr/>
          <p:nvPr/>
        </p:nvGrpSpPr>
        <p:grpSpPr>
          <a:xfrm rot="0">
            <a:off x="17077837" y="3723168"/>
            <a:ext cx="362927" cy="362927"/>
            <a:chOff x="0" y="0"/>
            <a:chExt cx="812800" cy="812800"/>
          </a:xfrm>
        </p:grpSpPr>
        <p:sp>
          <p:nvSpPr>
            <p:cNvPr name="Freeform 99" id="9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100" id="10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01" id="101"/>
          <p:cNvSpPr txBox="true"/>
          <p:nvPr/>
        </p:nvSpPr>
        <p:spPr>
          <a:xfrm rot="0">
            <a:off x="15542012" y="5390636"/>
            <a:ext cx="1314590" cy="531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33"/>
              </a:lnSpc>
            </a:pPr>
            <a:r>
              <a:rPr lang="en-US" b="true" sz="3810">
                <a:solidFill>
                  <a:srgbClr val="FF9C00"/>
                </a:solidFill>
                <a:latin typeface="Poppins Bold"/>
                <a:ea typeface="Poppins Bold"/>
                <a:cs typeface="Poppins Bold"/>
                <a:sym typeface="Poppins Bold"/>
              </a:rPr>
              <a:t>(3,0)</a:t>
            </a:r>
          </a:p>
        </p:txBody>
      </p:sp>
      <p:sp>
        <p:nvSpPr>
          <p:cNvPr name="TextBox 102" id="102"/>
          <p:cNvSpPr txBox="true"/>
          <p:nvPr/>
        </p:nvSpPr>
        <p:spPr>
          <a:xfrm rot="0">
            <a:off x="16631976" y="4404633"/>
            <a:ext cx="1348456" cy="531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33"/>
              </a:lnSpc>
            </a:pPr>
            <a:r>
              <a:rPr lang="en-US" b="true" sz="3810">
                <a:solidFill>
                  <a:srgbClr val="FF9C00"/>
                </a:solidFill>
                <a:latin typeface="Poppins Bold"/>
                <a:ea typeface="Poppins Bold"/>
                <a:cs typeface="Poppins Bold"/>
                <a:sym typeface="Poppins Bold"/>
              </a:rPr>
              <a:t>(6,2)</a:t>
            </a:r>
          </a:p>
        </p:txBody>
      </p:sp>
      <p:sp>
        <p:nvSpPr>
          <p:cNvPr name="TextBox 103" id="103"/>
          <p:cNvSpPr txBox="true"/>
          <p:nvPr/>
        </p:nvSpPr>
        <p:spPr>
          <a:xfrm rot="0">
            <a:off x="5396141" y="1501932"/>
            <a:ext cx="1517532" cy="925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16"/>
              </a:lnSpc>
            </a:pPr>
            <a:r>
              <a:rPr lang="en-US" b="true" sz="6547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x-2</a:t>
            </a:r>
          </a:p>
        </p:txBody>
      </p:sp>
      <p:sp>
        <p:nvSpPr>
          <p:cNvPr name="TextBox 104" id="104"/>
          <p:cNvSpPr txBox="true"/>
          <p:nvPr/>
        </p:nvSpPr>
        <p:spPr>
          <a:xfrm rot="0">
            <a:off x="4791576" y="1406504"/>
            <a:ext cx="519788" cy="10881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10"/>
              </a:lnSpc>
            </a:pPr>
            <a:r>
              <a:rPr lang="en-US" b="true" sz="4091" u="sng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 2 </a:t>
            </a:r>
          </a:p>
          <a:p>
            <a:pPr algn="ctr">
              <a:lnSpc>
                <a:spcPts val="4010"/>
              </a:lnSpc>
            </a:pPr>
            <a:r>
              <a:rPr lang="en-US" b="true" sz="409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3</a:t>
            </a:r>
          </a:p>
        </p:txBody>
      </p:sp>
      <p:grpSp>
        <p:nvGrpSpPr>
          <p:cNvPr name="Group 105" id="105"/>
          <p:cNvGrpSpPr/>
          <p:nvPr/>
        </p:nvGrpSpPr>
        <p:grpSpPr>
          <a:xfrm rot="0">
            <a:off x="3242030" y="6841619"/>
            <a:ext cx="1629041" cy="1126273"/>
            <a:chOff x="0" y="0"/>
            <a:chExt cx="2172055" cy="1501697"/>
          </a:xfrm>
        </p:grpSpPr>
        <p:sp>
          <p:nvSpPr>
            <p:cNvPr name="TextBox 106" id="106"/>
            <p:cNvSpPr txBox="true"/>
            <p:nvPr/>
          </p:nvSpPr>
          <p:spPr>
            <a:xfrm rot="0">
              <a:off x="0" y="419362"/>
              <a:ext cx="1263686" cy="71059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95"/>
                </a:lnSpc>
              </a:pPr>
              <a:r>
                <a:rPr lang="en-US" b="true" sz="3771">
                  <a:solidFill>
                    <a:srgbClr val="04256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 =</a:t>
              </a:r>
            </a:p>
          </p:txBody>
        </p:sp>
        <p:sp>
          <p:nvSpPr>
            <p:cNvPr name="TextBox 107" id="107"/>
            <p:cNvSpPr txBox="true"/>
            <p:nvPr/>
          </p:nvSpPr>
          <p:spPr>
            <a:xfrm rot="0">
              <a:off x="1479004" y="38100"/>
              <a:ext cx="693050" cy="146359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010"/>
                </a:lnSpc>
              </a:pPr>
              <a:r>
                <a:rPr lang="en-US" b="true" sz="4091" u="sng">
                  <a:solidFill>
                    <a:srgbClr val="0B2F7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2 </a:t>
              </a:r>
            </a:p>
            <a:p>
              <a:pPr algn="ctr">
                <a:lnSpc>
                  <a:spcPts val="4010"/>
                </a:lnSpc>
              </a:pPr>
              <a:r>
                <a:rPr lang="en-US" b="true" sz="4091">
                  <a:solidFill>
                    <a:srgbClr val="0B2F7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3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700220" y="-747143"/>
            <a:ext cx="9844220" cy="11781286"/>
            <a:chOff x="0" y="0"/>
            <a:chExt cx="2592716" cy="310289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592717" cy="3102890"/>
            </a:xfrm>
            <a:custGeom>
              <a:avLst/>
              <a:gdLst/>
              <a:ahLst/>
              <a:cxnLst/>
              <a:rect r="r" b="b" t="t" l="l"/>
              <a:pathLst>
                <a:path h="3102890" w="2592717">
                  <a:moveTo>
                    <a:pt x="31458" y="0"/>
                  </a:moveTo>
                  <a:lnTo>
                    <a:pt x="2561259" y="0"/>
                  </a:lnTo>
                  <a:cubicBezTo>
                    <a:pt x="2578633" y="0"/>
                    <a:pt x="2592717" y="14084"/>
                    <a:pt x="2592717" y="31458"/>
                  </a:cubicBezTo>
                  <a:lnTo>
                    <a:pt x="2592717" y="3071432"/>
                  </a:lnTo>
                  <a:cubicBezTo>
                    <a:pt x="2592717" y="3088806"/>
                    <a:pt x="2578633" y="3102890"/>
                    <a:pt x="2561259" y="3102890"/>
                  </a:cubicBezTo>
                  <a:lnTo>
                    <a:pt x="31458" y="3102890"/>
                  </a:lnTo>
                  <a:cubicBezTo>
                    <a:pt x="14084" y="3102890"/>
                    <a:pt x="0" y="3088806"/>
                    <a:pt x="0" y="3071432"/>
                  </a:cubicBezTo>
                  <a:lnTo>
                    <a:pt x="0" y="31458"/>
                  </a:lnTo>
                  <a:cubicBezTo>
                    <a:pt x="0" y="14084"/>
                    <a:pt x="14084" y="0"/>
                    <a:pt x="31458" y="0"/>
                  </a:cubicBezTo>
                  <a:close/>
                </a:path>
              </a:pathLst>
            </a:custGeom>
            <a:solidFill>
              <a:srgbClr val="0B2F7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592716" cy="314099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4857963"/>
            <a:ext cx="7350610" cy="23520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973"/>
              </a:lnSpc>
              <a:spcBef>
                <a:spcPct val="0"/>
              </a:spcBef>
            </a:pPr>
            <a:r>
              <a:rPr lang="en-US" b="true" sz="6354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Using a graphing paper, graph the follow lines.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-562408" y="-2782391"/>
            <a:ext cx="5416355" cy="5717841"/>
          </a:xfrm>
          <a:custGeom>
            <a:avLst/>
            <a:gdLst/>
            <a:ahLst/>
            <a:cxnLst/>
            <a:rect r="r" b="b" t="t" l="l"/>
            <a:pathLst>
              <a:path h="5717841" w="5416355">
                <a:moveTo>
                  <a:pt x="0" y="0"/>
                </a:moveTo>
                <a:lnTo>
                  <a:pt x="5416354" y="0"/>
                </a:lnTo>
                <a:lnTo>
                  <a:pt x="5416354" y="5717841"/>
                </a:lnTo>
                <a:lnTo>
                  <a:pt x="0" y="57178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028700" y="3324598"/>
            <a:ext cx="7162698" cy="12852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473"/>
              </a:lnSpc>
            </a:pPr>
            <a:r>
              <a:rPr lang="en-US" sz="10078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EXERCISE 3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9713975" y="990600"/>
            <a:ext cx="7748325" cy="1734023"/>
            <a:chOff x="0" y="0"/>
            <a:chExt cx="10331100" cy="2312030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655542" y="66673"/>
              <a:ext cx="9675558" cy="2178684"/>
              <a:chOff x="0" y="0"/>
              <a:chExt cx="1838911" cy="414075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838911" cy="414075"/>
              </a:xfrm>
              <a:custGeom>
                <a:avLst/>
                <a:gdLst/>
                <a:ahLst/>
                <a:cxnLst/>
                <a:rect r="r" b="b" t="t" l="l"/>
                <a:pathLst>
                  <a:path h="414075" w="1838911">
                    <a:moveTo>
                      <a:pt x="54410" y="0"/>
                    </a:moveTo>
                    <a:lnTo>
                      <a:pt x="1784501" y="0"/>
                    </a:lnTo>
                    <a:cubicBezTo>
                      <a:pt x="1798931" y="0"/>
                      <a:pt x="1812771" y="5733"/>
                      <a:pt x="1822975" y="15936"/>
                    </a:cubicBezTo>
                    <a:cubicBezTo>
                      <a:pt x="1833179" y="26140"/>
                      <a:pt x="1838911" y="39980"/>
                      <a:pt x="1838911" y="54410"/>
                    </a:cubicBezTo>
                    <a:lnTo>
                      <a:pt x="1838911" y="359665"/>
                    </a:lnTo>
                    <a:cubicBezTo>
                      <a:pt x="1838911" y="389715"/>
                      <a:pt x="1814551" y="414075"/>
                      <a:pt x="1784501" y="414075"/>
                    </a:cubicBezTo>
                    <a:lnTo>
                      <a:pt x="54410" y="414075"/>
                    </a:lnTo>
                    <a:cubicBezTo>
                      <a:pt x="24360" y="414075"/>
                      <a:pt x="0" y="389715"/>
                      <a:pt x="0" y="359665"/>
                    </a:cubicBezTo>
                    <a:lnTo>
                      <a:pt x="0" y="54410"/>
                    </a:lnTo>
                    <a:cubicBezTo>
                      <a:pt x="0" y="24360"/>
                      <a:pt x="24360" y="0"/>
                      <a:pt x="5441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38100"/>
                <a:ext cx="1838911" cy="452175"/>
              </a:xfrm>
              <a:prstGeom prst="rect">
                <a:avLst/>
              </a:prstGeom>
            </p:spPr>
            <p:txBody>
              <a:bodyPr anchor="ctr" rtlCol="false" tIns="49087" lIns="49087" bIns="49087" rIns="49087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169494" y="5305"/>
              <a:ext cx="2214377" cy="2214377"/>
              <a:chOff x="0" y="0"/>
              <a:chExt cx="812800" cy="812800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2455AD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2492" lIns="52492" bIns="52492" rIns="52492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5" id="15"/>
            <p:cNvGrpSpPr/>
            <p:nvPr/>
          </p:nvGrpSpPr>
          <p:grpSpPr>
            <a:xfrm rot="0">
              <a:off x="0" y="0"/>
              <a:ext cx="2214377" cy="2214377"/>
              <a:chOff x="0" y="0"/>
              <a:chExt cx="812800" cy="812800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B2F70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2492" lIns="52492" bIns="52492" rIns="52492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8" id="18"/>
            <p:cNvSpPr txBox="true"/>
            <p:nvPr/>
          </p:nvSpPr>
          <p:spPr>
            <a:xfrm rot="0">
              <a:off x="169494" y="116747"/>
              <a:ext cx="1886628" cy="21952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8"/>
                </a:lnSpc>
              </a:pPr>
              <a:r>
                <a:rPr lang="en-US" sz="9856">
                  <a:solidFill>
                    <a:srgbClr val="FFFFFF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11854304" y="1357366"/>
            <a:ext cx="4774597" cy="10957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96"/>
              </a:lnSpc>
              <a:spcBef>
                <a:spcPct val="0"/>
              </a:spcBef>
            </a:pPr>
            <a:r>
              <a:rPr lang="en-US" b="true" sz="7853">
                <a:solidFill>
                  <a:srgbClr val="001F58"/>
                </a:solidFill>
                <a:latin typeface="Poppins Bold"/>
                <a:ea typeface="Poppins Bold"/>
                <a:cs typeface="Poppins Bold"/>
                <a:sym typeface="Poppins Bold"/>
              </a:rPr>
              <a:t>y = x - 3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9713975" y="3272948"/>
            <a:ext cx="7748325" cy="1734023"/>
            <a:chOff x="0" y="0"/>
            <a:chExt cx="10331100" cy="2312030"/>
          </a:xfrm>
        </p:grpSpPr>
        <p:grpSp>
          <p:nvGrpSpPr>
            <p:cNvPr name="Group 21" id="21"/>
            <p:cNvGrpSpPr/>
            <p:nvPr/>
          </p:nvGrpSpPr>
          <p:grpSpPr>
            <a:xfrm rot="0">
              <a:off x="655542" y="66673"/>
              <a:ext cx="9675558" cy="2178684"/>
              <a:chOff x="0" y="0"/>
              <a:chExt cx="1838911" cy="414075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1838911" cy="414075"/>
              </a:xfrm>
              <a:custGeom>
                <a:avLst/>
                <a:gdLst/>
                <a:ahLst/>
                <a:cxnLst/>
                <a:rect r="r" b="b" t="t" l="l"/>
                <a:pathLst>
                  <a:path h="414075" w="1838911">
                    <a:moveTo>
                      <a:pt x="54410" y="0"/>
                    </a:moveTo>
                    <a:lnTo>
                      <a:pt x="1784501" y="0"/>
                    </a:lnTo>
                    <a:cubicBezTo>
                      <a:pt x="1798931" y="0"/>
                      <a:pt x="1812771" y="5733"/>
                      <a:pt x="1822975" y="15936"/>
                    </a:cubicBezTo>
                    <a:cubicBezTo>
                      <a:pt x="1833179" y="26140"/>
                      <a:pt x="1838911" y="39980"/>
                      <a:pt x="1838911" y="54410"/>
                    </a:cubicBezTo>
                    <a:lnTo>
                      <a:pt x="1838911" y="359665"/>
                    </a:lnTo>
                    <a:cubicBezTo>
                      <a:pt x="1838911" y="389715"/>
                      <a:pt x="1814551" y="414075"/>
                      <a:pt x="1784501" y="414075"/>
                    </a:cubicBezTo>
                    <a:lnTo>
                      <a:pt x="54410" y="414075"/>
                    </a:lnTo>
                    <a:cubicBezTo>
                      <a:pt x="24360" y="414075"/>
                      <a:pt x="0" y="389715"/>
                      <a:pt x="0" y="359665"/>
                    </a:cubicBezTo>
                    <a:lnTo>
                      <a:pt x="0" y="54410"/>
                    </a:lnTo>
                    <a:cubicBezTo>
                      <a:pt x="0" y="24360"/>
                      <a:pt x="24360" y="0"/>
                      <a:pt x="5441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23" id="23"/>
              <p:cNvSpPr txBox="true"/>
              <p:nvPr/>
            </p:nvSpPr>
            <p:spPr>
              <a:xfrm>
                <a:off x="0" y="-38100"/>
                <a:ext cx="1838911" cy="452175"/>
              </a:xfrm>
              <a:prstGeom prst="rect">
                <a:avLst/>
              </a:prstGeom>
            </p:spPr>
            <p:txBody>
              <a:bodyPr anchor="ctr" rtlCol="false" tIns="49087" lIns="49087" bIns="49087" rIns="49087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grpSp>
          <p:nvGrpSpPr>
            <p:cNvPr name="Group 24" id="24"/>
            <p:cNvGrpSpPr/>
            <p:nvPr/>
          </p:nvGrpSpPr>
          <p:grpSpPr>
            <a:xfrm rot="0">
              <a:off x="169494" y="5305"/>
              <a:ext cx="2214377" cy="2214377"/>
              <a:chOff x="0" y="0"/>
              <a:chExt cx="812800" cy="812800"/>
            </a:xfrm>
          </p:grpSpPr>
          <p:sp>
            <p:nvSpPr>
              <p:cNvPr name="Freeform 25" id="2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2455AD"/>
              </a:solidFill>
            </p:spPr>
          </p:sp>
          <p:sp>
            <p:nvSpPr>
              <p:cNvPr name="TextBox 26" id="2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2492" lIns="52492" bIns="52492" rIns="52492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7" id="27"/>
            <p:cNvGrpSpPr/>
            <p:nvPr/>
          </p:nvGrpSpPr>
          <p:grpSpPr>
            <a:xfrm rot="0">
              <a:off x="0" y="0"/>
              <a:ext cx="2214377" cy="2214377"/>
              <a:chOff x="0" y="0"/>
              <a:chExt cx="812800" cy="812800"/>
            </a:xfrm>
          </p:grpSpPr>
          <p:sp>
            <p:nvSpPr>
              <p:cNvPr name="Freeform 28" id="28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B2F70"/>
              </a:solidFill>
            </p:spPr>
          </p:sp>
          <p:sp>
            <p:nvSpPr>
              <p:cNvPr name="TextBox 29" id="29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2492" lIns="52492" bIns="52492" rIns="52492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30" id="30"/>
            <p:cNvSpPr txBox="true"/>
            <p:nvPr/>
          </p:nvSpPr>
          <p:spPr>
            <a:xfrm rot="0">
              <a:off x="169494" y="116747"/>
              <a:ext cx="1886628" cy="21952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8"/>
                </a:lnSpc>
              </a:pPr>
              <a:r>
                <a:rPr lang="en-US" sz="9856">
                  <a:solidFill>
                    <a:srgbClr val="FFFFFF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9713975" y="5555295"/>
            <a:ext cx="7748325" cy="1734023"/>
            <a:chOff x="0" y="0"/>
            <a:chExt cx="10331100" cy="2312030"/>
          </a:xfrm>
        </p:grpSpPr>
        <p:grpSp>
          <p:nvGrpSpPr>
            <p:cNvPr name="Group 32" id="32"/>
            <p:cNvGrpSpPr/>
            <p:nvPr/>
          </p:nvGrpSpPr>
          <p:grpSpPr>
            <a:xfrm rot="0">
              <a:off x="655542" y="66673"/>
              <a:ext cx="9675558" cy="2178684"/>
              <a:chOff x="0" y="0"/>
              <a:chExt cx="1838911" cy="414075"/>
            </a:xfrm>
          </p:grpSpPr>
          <p:sp>
            <p:nvSpPr>
              <p:cNvPr name="Freeform 33" id="33"/>
              <p:cNvSpPr/>
              <p:nvPr/>
            </p:nvSpPr>
            <p:spPr>
              <a:xfrm flipH="false" flipV="false" rot="0">
                <a:off x="0" y="0"/>
                <a:ext cx="1838911" cy="414075"/>
              </a:xfrm>
              <a:custGeom>
                <a:avLst/>
                <a:gdLst/>
                <a:ahLst/>
                <a:cxnLst/>
                <a:rect r="r" b="b" t="t" l="l"/>
                <a:pathLst>
                  <a:path h="414075" w="1838911">
                    <a:moveTo>
                      <a:pt x="54410" y="0"/>
                    </a:moveTo>
                    <a:lnTo>
                      <a:pt x="1784501" y="0"/>
                    </a:lnTo>
                    <a:cubicBezTo>
                      <a:pt x="1798931" y="0"/>
                      <a:pt x="1812771" y="5733"/>
                      <a:pt x="1822975" y="15936"/>
                    </a:cubicBezTo>
                    <a:cubicBezTo>
                      <a:pt x="1833179" y="26140"/>
                      <a:pt x="1838911" y="39980"/>
                      <a:pt x="1838911" y="54410"/>
                    </a:cubicBezTo>
                    <a:lnTo>
                      <a:pt x="1838911" y="359665"/>
                    </a:lnTo>
                    <a:cubicBezTo>
                      <a:pt x="1838911" y="389715"/>
                      <a:pt x="1814551" y="414075"/>
                      <a:pt x="1784501" y="414075"/>
                    </a:cubicBezTo>
                    <a:lnTo>
                      <a:pt x="54410" y="414075"/>
                    </a:lnTo>
                    <a:cubicBezTo>
                      <a:pt x="24360" y="414075"/>
                      <a:pt x="0" y="389715"/>
                      <a:pt x="0" y="359665"/>
                    </a:cubicBezTo>
                    <a:lnTo>
                      <a:pt x="0" y="54410"/>
                    </a:lnTo>
                    <a:cubicBezTo>
                      <a:pt x="0" y="24360"/>
                      <a:pt x="24360" y="0"/>
                      <a:pt x="5441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34" id="34"/>
              <p:cNvSpPr txBox="true"/>
              <p:nvPr/>
            </p:nvSpPr>
            <p:spPr>
              <a:xfrm>
                <a:off x="0" y="-38100"/>
                <a:ext cx="1838911" cy="452175"/>
              </a:xfrm>
              <a:prstGeom prst="rect">
                <a:avLst/>
              </a:prstGeom>
            </p:spPr>
            <p:txBody>
              <a:bodyPr anchor="ctr" rtlCol="false" tIns="49087" lIns="49087" bIns="49087" rIns="49087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grpSp>
          <p:nvGrpSpPr>
            <p:cNvPr name="Group 35" id="35"/>
            <p:cNvGrpSpPr/>
            <p:nvPr/>
          </p:nvGrpSpPr>
          <p:grpSpPr>
            <a:xfrm rot="0">
              <a:off x="169494" y="5305"/>
              <a:ext cx="2214377" cy="2214377"/>
              <a:chOff x="0" y="0"/>
              <a:chExt cx="812800" cy="812800"/>
            </a:xfrm>
          </p:grpSpPr>
          <p:sp>
            <p:nvSpPr>
              <p:cNvPr name="Freeform 36" id="3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2455AD"/>
              </a:solidFill>
            </p:spPr>
          </p:sp>
          <p:sp>
            <p:nvSpPr>
              <p:cNvPr name="TextBox 37" id="3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2492" lIns="52492" bIns="52492" rIns="52492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8" id="38"/>
            <p:cNvGrpSpPr/>
            <p:nvPr/>
          </p:nvGrpSpPr>
          <p:grpSpPr>
            <a:xfrm rot="0">
              <a:off x="0" y="0"/>
              <a:ext cx="2214377" cy="2214377"/>
              <a:chOff x="0" y="0"/>
              <a:chExt cx="812800" cy="812800"/>
            </a:xfrm>
          </p:grpSpPr>
          <p:sp>
            <p:nvSpPr>
              <p:cNvPr name="Freeform 39" id="3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B2F70"/>
              </a:solidFill>
            </p:spPr>
          </p:sp>
          <p:sp>
            <p:nvSpPr>
              <p:cNvPr name="TextBox 40" id="40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2492" lIns="52492" bIns="52492" rIns="52492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41" id="41"/>
            <p:cNvSpPr txBox="true"/>
            <p:nvPr/>
          </p:nvSpPr>
          <p:spPr>
            <a:xfrm rot="0">
              <a:off x="169494" y="116747"/>
              <a:ext cx="1886628" cy="21952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8"/>
                </a:lnSpc>
              </a:pPr>
              <a:r>
                <a:rPr lang="en-US" sz="9856">
                  <a:solidFill>
                    <a:srgbClr val="FFFFFF"/>
                  </a:solidFill>
                  <a:latin typeface="Lovelo"/>
                  <a:ea typeface="Lovelo"/>
                  <a:cs typeface="Lovelo"/>
                  <a:sym typeface="Lovelo"/>
                </a:rPr>
                <a:t>3</a:t>
              </a:r>
            </a:p>
          </p:txBody>
        </p:sp>
      </p:grpSp>
      <p:grpSp>
        <p:nvGrpSpPr>
          <p:cNvPr name="Group 42" id="42"/>
          <p:cNvGrpSpPr/>
          <p:nvPr/>
        </p:nvGrpSpPr>
        <p:grpSpPr>
          <a:xfrm rot="0">
            <a:off x="9713975" y="7837643"/>
            <a:ext cx="7748325" cy="1734023"/>
            <a:chOff x="0" y="0"/>
            <a:chExt cx="10331100" cy="2312030"/>
          </a:xfrm>
        </p:grpSpPr>
        <p:grpSp>
          <p:nvGrpSpPr>
            <p:cNvPr name="Group 43" id="43"/>
            <p:cNvGrpSpPr/>
            <p:nvPr/>
          </p:nvGrpSpPr>
          <p:grpSpPr>
            <a:xfrm rot="0">
              <a:off x="655542" y="66673"/>
              <a:ext cx="9675558" cy="2178684"/>
              <a:chOff x="0" y="0"/>
              <a:chExt cx="1838911" cy="414075"/>
            </a:xfrm>
          </p:grpSpPr>
          <p:sp>
            <p:nvSpPr>
              <p:cNvPr name="Freeform 44" id="44"/>
              <p:cNvSpPr/>
              <p:nvPr/>
            </p:nvSpPr>
            <p:spPr>
              <a:xfrm flipH="false" flipV="false" rot="0">
                <a:off x="0" y="0"/>
                <a:ext cx="1838911" cy="414075"/>
              </a:xfrm>
              <a:custGeom>
                <a:avLst/>
                <a:gdLst/>
                <a:ahLst/>
                <a:cxnLst/>
                <a:rect r="r" b="b" t="t" l="l"/>
                <a:pathLst>
                  <a:path h="414075" w="1838911">
                    <a:moveTo>
                      <a:pt x="54410" y="0"/>
                    </a:moveTo>
                    <a:lnTo>
                      <a:pt x="1784501" y="0"/>
                    </a:lnTo>
                    <a:cubicBezTo>
                      <a:pt x="1798931" y="0"/>
                      <a:pt x="1812771" y="5733"/>
                      <a:pt x="1822975" y="15936"/>
                    </a:cubicBezTo>
                    <a:cubicBezTo>
                      <a:pt x="1833179" y="26140"/>
                      <a:pt x="1838911" y="39980"/>
                      <a:pt x="1838911" y="54410"/>
                    </a:cubicBezTo>
                    <a:lnTo>
                      <a:pt x="1838911" y="359665"/>
                    </a:lnTo>
                    <a:cubicBezTo>
                      <a:pt x="1838911" y="389715"/>
                      <a:pt x="1814551" y="414075"/>
                      <a:pt x="1784501" y="414075"/>
                    </a:cubicBezTo>
                    <a:lnTo>
                      <a:pt x="54410" y="414075"/>
                    </a:lnTo>
                    <a:cubicBezTo>
                      <a:pt x="24360" y="414075"/>
                      <a:pt x="0" y="389715"/>
                      <a:pt x="0" y="359665"/>
                    </a:cubicBezTo>
                    <a:lnTo>
                      <a:pt x="0" y="54410"/>
                    </a:lnTo>
                    <a:cubicBezTo>
                      <a:pt x="0" y="24360"/>
                      <a:pt x="24360" y="0"/>
                      <a:pt x="5441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45" id="45"/>
              <p:cNvSpPr txBox="true"/>
              <p:nvPr/>
            </p:nvSpPr>
            <p:spPr>
              <a:xfrm>
                <a:off x="0" y="-38100"/>
                <a:ext cx="1838911" cy="452175"/>
              </a:xfrm>
              <a:prstGeom prst="rect">
                <a:avLst/>
              </a:prstGeom>
            </p:spPr>
            <p:txBody>
              <a:bodyPr anchor="ctr" rtlCol="false" tIns="49087" lIns="49087" bIns="49087" rIns="49087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grpSp>
          <p:nvGrpSpPr>
            <p:cNvPr name="Group 46" id="46"/>
            <p:cNvGrpSpPr/>
            <p:nvPr/>
          </p:nvGrpSpPr>
          <p:grpSpPr>
            <a:xfrm rot="0">
              <a:off x="169494" y="5305"/>
              <a:ext cx="2214377" cy="2214377"/>
              <a:chOff x="0" y="0"/>
              <a:chExt cx="812800" cy="812800"/>
            </a:xfrm>
          </p:grpSpPr>
          <p:sp>
            <p:nvSpPr>
              <p:cNvPr name="Freeform 47" id="4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2455AD"/>
              </a:solidFill>
            </p:spPr>
          </p:sp>
          <p:sp>
            <p:nvSpPr>
              <p:cNvPr name="TextBox 48" id="48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2492" lIns="52492" bIns="52492" rIns="52492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9" id="49"/>
            <p:cNvGrpSpPr/>
            <p:nvPr/>
          </p:nvGrpSpPr>
          <p:grpSpPr>
            <a:xfrm rot="0">
              <a:off x="0" y="0"/>
              <a:ext cx="2214377" cy="2214377"/>
              <a:chOff x="0" y="0"/>
              <a:chExt cx="812800" cy="812800"/>
            </a:xfrm>
          </p:grpSpPr>
          <p:sp>
            <p:nvSpPr>
              <p:cNvPr name="Freeform 50" id="50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B2F70"/>
              </a:solidFill>
            </p:spPr>
          </p:sp>
          <p:sp>
            <p:nvSpPr>
              <p:cNvPr name="TextBox 51" id="51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2492" lIns="52492" bIns="52492" rIns="52492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52" id="52"/>
            <p:cNvSpPr txBox="true"/>
            <p:nvPr/>
          </p:nvSpPr>
          <p:spPr>
            <a:xfrm rot="0">
              <a:off x="169494" y="116747"/>
              <a:ext cx="1886628" cy="21952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8"/>
                </a:lnSpc>
              </a:pPr>
              <a:r>
                <a:rPr lang="en-US" sz="9856">
                  <a:solidFill>
                    <a:srgbClr val="FFFFFF"/>
                  </a:solidFill>
                  <a:latin typeface="Lovelo"/>
                  <a:ea typeface="Lovelo"/>
                  <a:cs typeface="Lovelo"/>
                  <a:sym typeface="Lovelo"/>
                </a:rPr>
                <a:t>4</a:t>
              </a:r>
            </a:p>
          </p:txBody>
        </p:sp>
      </p:grpSp>
      <p:sp>
        <p:nvSpPr>
          <p:cNvPr name="TextBox 53" id="53"/>
          <p:cNvSpPr txBox="true"/>
          <p:nvPr/>
        </p:nvSpPr>
        <p:spPr>
          <a:xfrm rot="0">
            <a:off x="11854304" y="3639714"/>
            <a:ext cx="5258090" cy="10957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696"/>
              </a:lnSpc>
              <a:spcBef>
                <a:spcPct val="0"/>
              </a:spcBef>
            </a:pPr>
            <a:r>
              <a:rPr lang="en-US" b="true" sz="7853">
                <a:solidFill>
                  <a:srgbClr val="001F58"/>
                </a:solidFill>
                <a:latin typeface="Poppins Bold"/>
                <a:ea typeface="Poppins Bold"/>
                <a:cs typeface="Poppins Bold"/>
                <a:sym typeface="Poppins Bold"/>
              </a:rPr>
              <a:t>y = -2x + 4</a:t>
            </a:r>
          </a:p>
        </p:txBody>
      </p:sp>
      <p:grpSp>
        <p:nvGrpSpPr>
          <p:cNvPr name="Group 54" id="54"/>
          <p:cNvGrpSpPr/>
          <p:nvPr/>
        </p:nvGrpSpPr>
        <p:grpSpPr>
          <a:xfrm rot="0">
            <a:off x="11854304" y="5724329"/>
            <a:ext cx="4999594" cy="1395955"/>
            <a:chOff x="0" y="0"/>
            <a:chExt cx="6666126" cy="1861274"/>
          </a:xfrm>
        </p:grpSpPr>
        <p:sp>
          <p:nvSpPr>
            <p:cNvPr name="TextBox 55" id="55"/>
            <p:cNvSpPr txBox="true"/>
            <p:nvPr/>
          </p:nvSpPr>
          <p:spPr>
            <a:xfrm rot="0">
              <a:off x="2427515" y="57150"/>
              <a:ext cx="858999" cy="180412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970"/>
                </a:lnSpc>
              </a:pPr>
              <a:r>
                <a:rPr lang="en-US" b="true" sz="5071" u="sng">
                  <a:solidFill>
                    <a:srgbClr val="001F58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3 </a:t>
              </a:r>
            </a:p>
            <a:p>
              <a:pPr algn="ctr">
                <a:lnSpc>
                  <a:spcPts val="4970"/>
                </a:lnSpc>
              </a:pPr>
              <a:r>
                <a:rPr lang="en-US" b="true" sz="5071">
                  <a:solidFill>
                    <a:srgbClr val="001F58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4</a:t>
              </a:r>
            </a:p>
          </p:txBody>
        </p:sp>
        <p:sp>
          <p:nvSpPr>
            <p:cNvPr name="TextBox 56" id="56"/>
            <p:cNvSpPr txBox="true"/>
            <p:nvPr/>
          </p:nvSpPr>
          <p:spPr>
            <a:xfrm rot="0">
              <a:off x="3493936" y="231893"/>
              <a:ext cx="3172189" cy="149273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7696"/>
                </a:lnSpc>
                <a:spcBef>
                  <a:spcPct val="0"/>
                </a:spcBef>
              </a:pPr>
              <a:r>
                <a:rPr lang="en-US" b="true" sz="7853">
                  <a:solidFill>
                    <a:srgbClr val="001F58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x-4</a:t>
              </a:r>
            </a:p>
          </p:txBody>
        </p:sp>
        <p:sp>
          <p:nvSpPr>
            <p:cNvPr name="TextBox 57" id="57"/>
            <p:cNvSpPr txBox="true"/>
            <p:nvPr/>
          </p:nvSpPr>
          <p:spPr>
            <a:xfrm rot="0">
              <a:off x="0" y="231893"/>
              <a:ext cx="2220093" cy="149273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7696"/>
                </a:lnSpc>
                <a:spcBef>
                  <a:spcPct val="0"/>
                </a:spcBef>
              </a:pPr>
              <a:r>
                <a:rPr lang="en-US" b="true" sz="7853">
                  <a:solidFill>
                    <a:srgbClr val="001F58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y = </a:t>
              </a:r>
            </a:p>
          </p:txBody>
        </p:sp>
      </p:grpSp>
      <p:grpSp>
        <p:nvGrpSpPr>
          <p:cNvPr name="Group 58" id="58"/>
          <p:cNvGrpSpPr/>
          <p:nvPr/>
        </p:nvGrpSpPr>
        <p:grpSpPr>
          <a:xfrm rot="0">
            <a:off x="11854304" y="8006676"/>
            <a:ext cx="4930304" cy="1395955"/>
            <a:chOff x="0" y="0"/>
            <a:chExt cx="6573739" cy="1861274"/>
          </a:xfrm>
        </p:grpSpPr>
        <p:sp>
          <p:nvSpPr>
            <p:cNvPr name="TextBox 59" id="59"/>
            <p:cNvSpPr txBox="true"/>
            <p:nvPr/>
          </p:nvSpPr>
          <p:spPr>
            <a:xfrm rot="0">
              <a:off x="0" y="231893"/>
              <a:ext cx="2099269" cy="149273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7696"/>
                </a:lnSpc>
                <a:spcBef>
                  <a:spcPct val="0"/>
                </a:spcBef>
              </a:pPr>
              <a:r>
                <a:rPr lang="en-US" b="true" sz="7853">
                  <a:solidFill>
                    <a:srgbClr val="001F58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y =</a:t>
              </a:r>
            </a:p>
          </p:txBody>
        </p:sp>
        <p:sp>
          <p:nvSpPr>
            <p:cNvPr name="TextBox 60" id="60"/>
            <p:cNvSpPr txBox="true"/>
            <p:nvPr/>
          </p:nvSpPr>
          <p:spPr>
            <a:xfrm rot="0">
              <a:off x="2320910" y="57150"/>
              <a:ext cx="858999" cy="180412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970"/>
                </a:lnSpc>
              </a:pPr>
              <a:r>
                <a:rPr lang="en-US" b="true" sz="5071" u="sng">
                  <a:solidFill>
                    <a:srgbClr val="001F58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5 </a:t>
              </a:r>
            </a:p>
            <a:p>
              <a:pPr algn="ctr">
                <a:lnSpc>
                  <a:spcPts val="4970"/>
                </a:lnSpc>
              </a:pPr>
              <a:r>
                <a:rPr lang="en-US" b="true" sz="5071">
                  <a:solidFill>
                    <a:srgbClr val="001F58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2</a:t>
              </a:r>
            </a:p>
          </p:txBody>
        </p:sp>
        <p:sp>
          <p:nvSpPr>
            <p:cNvPr name="TextBox 61" id="61"/>
            <p:cNvSpPr txBox="true"/>
            <p:nvPr/>
          </p:nvSpPr>
          <p:spPr>
            <a:xfrm rot="0">
              <a:off x="3401549" y="231893"/>
              <a:ext cx="3172189" cy="149273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7696"/>
                </a:lnSpc>
                <a:spcBef>
                  <a:spcPct val="0"/>
                </a:spcBef>
              </a:pPr>
              <a:r>
                <a:rPr lang="en-US" b="true" sz="7853">
                  <a:solidFill>
                    <a:srgbClr val="001F58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x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588905"/>
            <a:ext cx="6862843" cy="24786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132"/>
              </a:lnSpc>
            </a:pPr>
            <a:r>
              <a:rPr lang="en-US" sz="14380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REVIEW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1046804" y="3115023"/>
            <a:ext cx="1730280" cy="1678136"/>
            <a:chOff x="0" y="0"/>
            <a:chExt cx="2307041" cy="2237514"/>
          </a:xfrm>
        </p:grpSpPr>
        <p:grpSp>
          <p:nvGrpSpPr>
            <p:cNvPr name="Group 4" id="4"/>
            <p:cNvGrpSpPr/>
            <p:nvPr/>
          </p:nvGrpSpPr>
          <p:grpSpPr>
            <a:xfrm rot="0">
              <a:off x="164032" y="5134"/>
              <a:ext cx="2143009" cy="2143009"/>
              <a:chOff x="0" y="0"/>
              <a:chExt cx="812800" cy="812800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6" id="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7" id="7"/>
            <p:cNvGrpSpPr/>
            <p:nvPr/>
          </p:nvGrpSpPr>
          <p:grpSpPr>
            <a:xfrm rot="0">
              <a:off x="0" y="0"/>
              <a:ext cx="2143009" cy="2143009"/>
              <a:chOff x="0" y="0"/>
              <a:chExt cx="812800" cy="81280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0" id="10"/>
            <p:cNvSpPr txBox="true"/>
            <p:nvPr/>
          </p:nvSpPr>
          <p:spPr>
            <a:xfrm rot="0">
              <a:off x="164032" y="116063"/>
              <a:ext cx="1825822" cy="212145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353"/>
                </a:lnSpc>
              </a:pPr>
              <a:r>
                <a:rPr lang="en-US" sz="9538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046804" y="5373819"/>
            <a:ext cx="1730280" cy="1678136"/>
            <a:chOff x="0" y="0"/>
            <a:chExt cx="2307041" cy="2237514"/>
          </a:xfrm>
        </p:grpSpPr>
        <p:grpSp>
          <p:nvGrpSpPr>
            <p:cNvPr name="Group 12" id="12"/>
            <p:cNvGrpSpPr/>
            <p:nvPr/>
          </p:nvGrpSpPr>
          <p:grpSpPr>
            <a:xfrm rot="0">
              <a:off x="164032" y="5134"/>
              <a:ext cx="2143009" cy="2143009"/>
              <a:chOff x="0" y="0"/>
              <a:chExt cx="812800" cy="812800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5" id="15"/>
            <p:cNvGrpSpPr/>
            <p:nvPr/>
          </p:nvGrpSpPr>
          <p:grpSpPr>
            <a:xfrm rot="0">
              <a:off x="0" y="0"/>
              <a:ext cx="2143009" cy="2143009"/>
              <a:chOff x="0" y="0"/>
              <a:chExt cx="812800" cy="812800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8" id="18"/>
            <p:cNvSpPr txBox="true"/>
            <p:nvPr/>
          </p:nvSpPr>
          <p:spPr>
            <a:xfrm rot="0">
              <a:off x="164032" y="116063"/>
              <a:ext cx="1825822" cy="212145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353"/>
                </a:lnSpc>
              </a:pPr>
              <a:r>
                <a:rPr lang="en-US" sz="9538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1046804" y="7772324"/>
            <a:ext cx="1730280" cy="1678136"/>
            <a:chOff x="0" y="0"/>
            <a:chExt cx="2307041" cy="2237514"/>
          </a:xfrm>
        </p:grpSpPr>
        <p:grpSp>
          <p:nvGrpSpPr>
            <p:cNvPr name="Group 20" id="20"/>
            <p:cNvGrpSpPr/>
            <p:nvPr/>
          </p:nvGrpSpPr>
          <p:grpSpPr>
            <a:xfrm rot="0">
              <a:off x="164032" y="5134"/>
              <a:ext cx="2143009" cy="2143009"/>
              <a:chOff x="0" y="0"/>
              <a:chExt cx="812800" cy="812800"/>
            </a:xfrm>
          </p:grpSpPr>
          <p:sp>
            <p:nvSpPr>
              <p:cNvPr name="Freeform 21" id="21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22" id="22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3" id="23"/>
            <p:cNvGrpSpPr/>
            <p:nvPr/>
          </p:nvGrpSpPr>
          <p:grpSpPr>
            <a:xfrm rot="0">
              <a:off x="0" y="0"/>
              <a:ext cx="2143009" cy="2143009"/>
              <a:chOff x="0" y="0"/>
              <a:chExt cx="812800" cy="812800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25" id="25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26" id="26"/>
            <p:cNvSpPr txBox="true"/>
            <p:nvPr/>
          </p:nvSpPr>
          <p:spPr>
            <a:xfrm rot="0">
              <a:off x="164032" y="116063"/>
              <a:ext cx="1825822" cy="212145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353"/>
                </a:lnSpc>
              </a:pPr>
              <a:r>
                <a:rPr lang="en-US" sz="9538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3</a:t>
              </a:r>
            </a:p>
          </p:txBody>
        </p:sp>
      </p:grpSp>
      <p:sp>
        <p:nvSpPr>
          <p:cNvPr name="TextBox 27" id="27"/>
          <p:cNvSpPr txBox="true"/>
          <p:nvPr/>
        </p:nvSpPr>
        <p:spPr>
          <a:xfrm rot="0">
            <a:off x="3072360" y="3336095"/>
            <a:ext cx="8396240" cy="13026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891"/>
              </a:lnSpc>
              <a:spcBef>
                <a:spcPct val="0"/>
              </a:spcBef>
            </a:pPr>
            <a:r>
              <a:rPr lang="en-US" sz="499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In y = mx + b, what do m and b mean?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3072360" y="5283787"/>
            <a:ext cx="9005840" cy="19248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891"/>
              </a:lnSpc>
            </a:pPr>
            <a:r>
              <a:rPr lang="en-US" sz="499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Write the equation of a line with slope 2 and y-intercept –3.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072360" y="7990974"/>
            <a:ext cx="9491922" cy="13075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891"/>
              </a:lnSpc>
            </a:pPr>
            <a:r>
              <a:rPr lang="en-US" sz="499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Describe the graph of the line y= –½x + 4.</a:t>
            </a:r>
          </a:p>
        </p:txBody>
      </p:sp>
      <p:sp>
        <p:nvSpPr>
          <p:cNvPr name="Freeform 30" id="30"/>
          <p:cNvSpPr/>
          <p:nvPr/>
        </p:nvSpPr>
        <p:spPr>
          <a:xfrm flipH="false" flipV="false" rot="-343408">
            <a:off x="12944030" y="1350159"/>
            <a:ext cx="6872655" cy="8519978"/>
          </a:xfrm>
          <a:custGeom>
            <a:avLst/>
            <a:gdLst/>
            <a:ahLst/>
            <a:cxnLst/>
            <a:rect r="r" b="b" t="t" l="l"/>
            <a:pathLst>
              <a:path h="8519978" w="6872655">
                <a:moveTo>
                  <a:pt x="0" y="0"/>
                </a:moveTo>
                <a:lnTo>
                  <a:pt x="6872655" y="0"/>
                </a:lnTo>
                <a:lnTo>
                  <a:pt x="6872655" y="8519979"/>
                </a:lnTo>
                <a:lnTo>
                  <a:pt x="0" y="851997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582" r="0" b="-15273"/>
            </a:stretch>
          </a:blipFill>
        </p:spPr>
      </p:sp>
      <p:sp>
        <p:nvSpPr>
          <p:cNvPr name="AutoShape 31" id="31"/>
          <p:cNvSpPr/>
          <p:nvPr/>
        </p:nvSpPr>
        <p:spPr>
          <a:xfrm flipH="true" flipV="true">
            <a:off x="16641059" y="1772965"/>
            <a:ext cx="908415" cy="7674367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32" id="32"/>
          <p:cNvSpPr/>
          <p:nvPr/>
        </p:nvSpPr>
        <p:spPr>
          <a:xfrm flipH="true">
            <a:off x="13336778" y="5384653"/>
            <a:ext cx="6071594" cy="611970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33" id="33"/>
          <p:cNvSpPr/>
          <p:nvPr/>
        </p:nvSpPr>
        <p:spPr>
          <a:xfrm flipH="true">
            <a:off x="15695948" y="2693606"/>
            <a:ext cx="1890222" cy="5833084"/>
          </a:xfrm>
          <a:prstGeom prst="line">
            <a:avLst/>
          </a:prstGeom>
          <a:ln cap="flat" w="133350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Freeform 34" id="34"/>
          <p:cNvSpPr/>
          <p:nvPr/>
        </p:nvSpPr>
        <p:spPr>
          <a:xfrm flipH="false" flipV="false" rot="5693837">
            <a:off x="14643073" y="4490300"/>
            <a:ext cx="5323135" cy="9442368"/>
          </a:xfrm>
          <a:custGeom>
            <a:avLst/>
            <a:gdLst/>
            <a:ahLst/>
            <a:cxnLst/>
            <a:rect r="r" b="b" t="t" l="l"/>
            <a:pathLst>
              <a:path h="9442368" w="5323135">
                <a:moveTo>
                  <a:pt x="0" y="0"/>
                </a:moveTo>
                <a:lnTo>
                  <a:pt x="5323134" y="0"/>
                </a:lnTo>
                <a:lnTo>
                  <a:pt x="5323134" y="9442367"/>
                </a:lnTo>
                <a:lnTo>
                  <a:pt x="0" y="944236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5" id="35"/>
          <p:cNvGrpSpPr/>
          <p:nvPr/>
        </p:nvGrpSpPr>
        <p:grpSpPr>
          <a:xfrm rot="10046008">
            <a:off x="16793178" y="4482733"/>
            <a:ext cx="350821" cy="350821"/>
            <a:chOff x="0" y="0"/>
            <a:chExt cx="812800" cy="812800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37" id="3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38" id="38"/>
          <p:cNvSpPr txBox="true"/>
          <p:nvPr/>
        </p:nvSpPr>
        <p:spPr>
          <a:xfrm rot="-331602">
            <a:off x="13797687" y="4133117"/>
            <a:ext cx="2771811" cy="514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7"/>
              </a:lnSpc>
            </a:pPr>
            <a:r>
              <a:rPr lang="en-US" b="true" sz="3885">
                <a:solidFill>
                  <a:srgbClr val="08152E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y = mx + b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547637"/>
            <a:ext cx="12114981" cy="24786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132"/>
              </a:lnSpc>
            </a:pPr>
            <a:r>
              <a:rPr lang="en-US" sz="14380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OBJECTIVES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1060824" y="4378919"/>
            <a:ext cx="1351344" cy="1310619"/>
            <a:chOff x="0" y="0"/>
            <a:chExt cx="1801792" cy="1747493"/>
          </a:xfrm>
        </p:grpSpPr>
        <p:grpSp>
          <p:nvGrpSpPr>
            <p:cNvPr name="Group 4" id="4"/>
            <p:cNvGrpSpPr/>
            <p:nvPr/>
          </p:nvGrpSpPr>
          <p:grpSpPr>
            <a:xfrm rot="0">
              <a:off x="128108" y="4009"/>
              <a:ext cx="1673684" cy="1673684"/>
              <a:chOff x="0" y="0"/>
              <a:chExt cx="812800" cy="812800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6" id="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7" id="7"/>
            <p:cNvGrpSpPr/>
            <p:nvPr/>
          </p:nvGrpSpPr>
          <p:grpSpPr>
            <a:xfrm rot="0">
              <a:off x="0" y="0"/>
              <a:ext cx="1673684" cy="1673684"/>
              <a:chOff x="0" y="0"/>
              <a:chExt cx="812800" cy="81280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0" id="10"/>
            <p:cNvSpPr txBox="true"/>
            <p:nvPr/>
          </p:nvSpPr>
          <p:spPr>
            <a:xfrm rot="0">
              <a:off x="128108" y="77500"/>
              <a:ext cx="1425962" cy="16699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429"/>
                </a:lnSpc>
              </a:pPr>
              <a:r>
                <a:rPr lang="en-US" sz="7449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2933247" y="4463930"/>
            <a:ext cx="8312696" cy="1190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08"/>
              </a:lnSpc>
              <a:spcBef>
                <a:spcPct val="0"/>
              </a:spcBef>
            </a:pPr>
            <a:r>
              <a:rPr lang="en-US" sz="449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describe the slope-intercept form of a linear equation;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1028700" y="6181131"/>
            <a:ext cx="1415592" cy="1308584"/>
            <a:chOff x="0" y="0"/>
            <a:chExt cx="1887456" cy="1744778"/>
          </a:xfrm>
        </p:grpSpPr>
        <p:grpSp>
          <p:nvGrpSpPr>
            <p:cNvPr name="Group 13" id="13"/>
            <p:cNvGrpSpPr/>
            <p:nvPr/>
          </p:nvGrpSpPr>
          <p:grpSpPr>
            <a:xfrm rot="0">
              <a:off x="134199" y="4009"/>
              <a:ext cx="1753257" cy="1673684"/>
              <a:chOff x="0" y="0"/>
              <a:chExt cx="851443" cy="812800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851443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51443">
                    <a:moveTo>
                      <a:pt x="425722" y="0"/>
                    </a:moveTo>
                    <a:cubicBezTo>
                      <a:pt x="190602" y="0"/>
                      <a:pt x="0" y="181951"/>
                      <a:pt x="0" y="406400"/>
                    </a:cubicBezTo>
                    <a:cubicBezTo>
                      <a:pt x="0" y="630849"/>
                      <a:pt x="190602" y="812800"/>
                      <a:pt x="425722" y="812800"/>
                    </a:cubicBezTo>
                    <a:cubicBezTo>
                      <a:pt x="660841" y="812800"/>
                      <a:pt x="851443" y="630849"/>
                      <a:pt x="851443" y="406400"/>
                    </a:cubicBezTo>
                    <a:cubicBezTo>
                      <a:pt x="851443" y="181951"/>
                      <a:pt x="660841" y="0"/>
                      <a:pt x="425722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79823" y="38100"/>
                <a:ext cx="691798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6" id="16"/>
            <p:cNvGrpSpPr/>
            <p:nvPr/>
          </p:nvGrpSpPr>
          <p:grpSpPr>
            <a:xfrm rot="0">
              <a:off x="0" y="0"/>
              <a:ext cx="1753257" cy="1673684"/>
              <a:chOff x="0" y="0"/>
              <a:chExt cx="851443" cy="812800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851443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51443">
                    <a:moveTo>
                      <a:pt x="425722" y="0"/>
                    </a:moveTo>
                    <a:cubicBezTo>
                      <a:pt x="190602" y="0"/>
                      <a:pt x="0" y="181951"/>
                      <a:pt x="0" y="406400"/>
                    </a:cubicBezTo>
                    <a:cubicBezTo>
                      <a:pt x="0" y="630849"/>
                      <a:pt x="190602" y="812800"/>
                      <a:pt x="425722" y="812800"/>
                    </a:cubicBezTo>
                    <a:cubicBezTo>
                      <a:pt x="660841" y="812800"/>
                      <a:pt x="851443" y="630849"/>
                      <a:pt x="851443" y="406400"/>
                    </a:cubicBezTo>
                    <a:cubicBezTo>
                      <a:pt x="851443" y="181951"/>
                      <a:pt x="660841" y="0"/>
                      <a:pt x="425722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79823" y="38100"/>
                <a:ext cx="691798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9" id="19"/>
            <p:cNvSpPr txBox="true"/>
            <p:nvPr/>
          </p:nvSpPr>
          <p:spPr>
            <a:xfrm rot="0">
              <a:off x="134199" y="77500"/>
              <a:ext cx="1493757" cy="166727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429"/>
                </a:lnSpc>
              </a:pPr>
              <a:r>
                <a:rPr lang="en-US" sz="7449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2933247" y="6265125"/>
            <a:ext cx="9332708" cy="1190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08"/>
              </a:lnSpc>
            </a:pPr>
            <a:r>
              <a:rPr lang="en-US" sz="449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identify the equation of a line given a graph;</a:t>
            </a:r>
          </a:p>
        </p:txBody>
      </p:sp>
      <p:grpSp>
        <p:nvGrpSpPr>
          <p:cNvPr name="Group 21" id="21"/>
          <p:cNvGrpSpPr/>
          <p:nvPr/>
        </p:nvGrpSpPr>
        <p:grpSpPr>
          <a:xfrm rot="0">
            <a:off x="1060824" y="7982326"/>
            <a:ext cx="1351344" cy="1310619"/>
            <a:chOff x="0" y="0"/>
            <a:chExt cx="1801792" cy="1747493"/>
          </a:xfrm>
        </p:grpSpPr>
        <p:grpSp>
          <p:nvGrpSpPr>
            <p:cNvPr name="Group 22" id="22"/>
            <p:cNvGrpSpPr/>
            <p:nvPr/>
          </p:nvGrpSpPr>
          <p:grpSpPr>
            <a:xfrm rot="0">
              <a:off x="128108" y="4009"/>
              <a:ext cx="1673684" cy="1673684"/>
              <a:chOff x="0" y="0"/>
              <a:chExt cx="812800" cy="812800"/>
            </a:xfrm>
          </p:grpSpPr>
          <p:sp>
            <p:nvSpPr>
              <p:cNvPr name="Freeform 23" id="2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24" id="24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4721" lIns="44721" bIns="44721" rIns="44721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5" id="25"/>
            <p:cNvGrpSpPr/>
            <p:nvPr/>
          </p:nvGrpSpPr>
          <p:grpSpPr>
            <a:xfrm rot="0">
              <a:off x="0" y="0"/>
              <a:ext cx="1673684" cy="1673684"/>
              <a:chOff x="0" y="0"/>
              <a:chExt cx="812800" cy="812800"/>
            </a:xfrm>
          </p:grpSpPr>
          <p:sp>
            <p:nvSpPr>
              <p:cNvPr name="Freeform 26" id="2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27" id="2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4721" lIns="44721" bIns="44721" rIns="44721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28" id="28"/>
            <p:cNvSpPr txBox="true"/>
            <p:nvPr/>
          </p:nvSpPr>
          <p:spPr>
            <a:xfrm rot="0">
              <a:off x="128108" y="77500"/>
              <a:ext cx="1425962" cy="16699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429"/>
                </a:lnSpc>
              </a:pPr>
              <a:r>
                <a:rPr lang="en-US" sz="7449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3</a:t>
              </a:r>
            </a:p>
          </p:txBody>
        </p:sp>
      </p:grpSp>
      <p:sp>
        <p:nvSpPr>
          <p:cNvPr name="TextBox 29" id="29"/>
          <p:cNvSpPr txBox="true"/>
          <p:nvPr/>
        </p:nvSpPr>
        <p:spPr>
          <a:xfrm rot="0">
            <a:off x="2933247" y="8067337"/>
            <a:ext cx="9146204" cy="1190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08"/>
              </a:lnSpc>
            </a:pPr>
            <a:r>
              <a:rPr lang="en-US" sz="449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graph a line using the slope-intercept form.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62774" y="2703426"/>
            <a:ext cx="10876532" cy="11904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08"/>
              </a:lnSpc>
              <a:spcBef>
                <a:spcPct val="0"/>
              </a:spcBef>
            </a:pPr>
            <a:r>
              <a:rPr lang="en-US" sz="449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In this lesson, the students are expected to:</a:t>
            </a:r>
          </a:p>
        </p:txBody>
      </p:sp>
      <p:sp>
        <p:nvSpPr>
          <p:cNvPr name="Freeform 31" id="31"/>
          <p:cNvSpPr/>
          <p:nvPr/>
        </p:nvSpPr>
        <p:spPr>
          <a:xfrm flipH="false" flipV="false" rot="-571625">
            <a:off x="12923647" y="883511"/>
            <a:ext cx="6872655" cy="8519978"/>
          </a:xfrm>
          <a:custGeom>
            <a:avLst/>
            <a:gdLst/>
            <a:ahLst/>
            <a:cxnLst/>
            <a:rect r="r" b="b" t="t" l="l"/>
            <a:pathLst>
              <a:path h="8519978" w="6872655">
                <a:moveTo>
                  <a:pt x="0" y="0"/>
                </a:moveTo>
                <a:lnTo>
                  <a:pt x="6872654" y="0"/>
                </a:lnTo>
                <a:lnTo>
                  <a:pt x="6872654" y="8519978"/>
                </a:lnTo>
                <a:lnTo>
                  <a:pt x="0" y="85199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582" r="0" b="-15273"/>
            </a:stretch>
          </a:blipFill>
        </p:spPr>
      </p:sp>
      <p:sp>
        <p:nvSpPr>
          <p:cNvPr name="AutoShape 32" id="32"/>
          <p:cNvSpPr/>
          <p:nvPr/>
        </p:nvSpPr>
        <p:spPr>
          <a:xfrm flipH="true" flipV="true">
            <a:off x="16494217" y="1344899"/>
            <a:ext cx="1415507" cy="7597202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33" id="33"/>
          <p:cNvSpPr/>
          <p:nvPr/>
        </p:nvSpPr>
        <p:spPr>
          <a:xfrm flipH="true">
            <a:off x="13348736" y="4717633"/>
            <a:ext cx="6017624" cy="1013392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34" id="34"/>
          <p:cNvSpPr/>
          <p:nvPr/>
        </p:nvSpPr>
        <p:spPr>
          <a:xfrm flipH="true">
            <a:off x="16074269" y="2170687"/>
            <a:ext cx="1499111" cy="5945627"/>
          </a:xfrm>
          <a:prstGeom prst="line">
            <a:avLst/>
          </a:prstGeom>
          <a:ln cap="flat" w="133350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Freeform 35" id="35"/>
          <p:cNvSpPr/>
          <p:nvPr/>
        </p:nvSpPr>
        <p:spPr>
          <a:xfrm flipH="false" flipV="false" rot="5465620">
            <a:off x="14761998" y="5565816"/>
            <a:ext cx="5323135" cy="9442368"/>
          </a:xfrm>
          <a:custGeom>
            <a:avLst/>
            <a:gdLst/>
            <a:ahLst/>
            <a:cxnLst/>
            <a:rect r="r" b="b" t="t" l="l"/>
            <a:pathLst>
              <a:path h="9442368" w="5323135">
                <a:moveTo>
                  <a:pt x="0" y="0"/>
                </a:moveTo>
                <a:lnTo>
                  <a:pt x="5323135" y="0"/>
                </a:lnTo>
                <a:lnTo>
                  <a:pt x="5323135" y="9442368"/>
                </a:lnTo>
                <a:lnTo>
                  <a:pt x="0" y="94423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6" id="36"/>
          <p:cNvGrpSpPr/>
          <p:nvPr/>
        </p:nvGrpSpPr>
        <p:grpSpPr>
          <a:xfrm rot="9817791">
            <a:off x="16917863" y="4010573"/>
            <a:ext cx="350821" cy="350821"/>
            <a:chOff x="0" y="0"/>
            <a:chExt cx="812800" cy="812800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39" id="39"/>
          <p:cNvSpPr txBox="true"/>
          <p:nvPr/>
        </p:nvSpPr>
        <p:spPr>
          <a:xfrm rot="-559818">
            <a:off x="13699026" y="3748545"/>
            <a:ext cx="2771811" cy="514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7"/>
              </a:lnSpc>
            </a:pPr>
            <a:r>
              <a:rPr lang="en-US" b="true" sz="3885">
                <a:solidFill>
                  <a:srgbClr val="08152E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y = mx + b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148395" y="3600450"/>
            <a:ext cx="9991210" cy="2130549"/>
            <a:chOff x="0" y="0"/>
            <a:chExt cx="2631430" cy="56113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631430" cy="561132"/>
            </a:xfrm>
            <a:custGeom>
              <a:avLst/>
              <a:gdLst/>
              <a:ahLst/>
              <a:cxnLst/>
              <a:rect r="r" b="b" t="t" l="l"/>
              <a:pathLst>
                <a:path h="561132" w="2631430">
                  <a:moveTo>
                    <a:pt x="34094" y="0"/>
                  </a:moveTo>
                  <a:lnTo>
                    <a:pt x="2597335" y="0"/>
                  </a:lnTo>
                  <a:cubicBezTo>
                    <a:pt x="2606378" y="0"/>
                    <a:pt x="2615050" y="3592"/>
                    <a:pt x="2621444" y="9986"/>
                  </a:cubicBezTo>
                  <a:cubicBezTo>
                    <a:pt x="2627838" y="16380"/>
                    <a:pt x="2631430" y="25052"/>
                    <a:pt x="2631430" y="34094"/>
                  </a:cubicBezTo>
                  <a:lnTo>
                    <a:pt x="2631430" y="527038"/>
                  </a:lnTo>
                  <a:cubicBezTo>
                    <a:pt x="2631430" y="536080"/>
                    <a:pt x="2627838" y="544752"/>
                    <a:pt x="2621444" y="551146"/>
                  </a:cubicBezTo>
                  <a:cubicBezTo>
                    <a:pt x="2615050" y="557540"/>
                    <a:pt x="2606378" y="561132"/>
                    <a:pt x="2597335" y="561132"/>
                  </a:cubicBezTo>
                  <a:lnTo>
                    <a:pt x="34094" y="561132"/>
                  </a:lnTo>
                  <a:cubicBezTo>
                    <a:pt x="25052" y="561132"/>
                    <a:pt x="16380" y="557540"/>
                    <a:pt x="9986" y="551146"/>
                  </a:cubicBezTo>
                  <a:cubicBezTo>
                    <a:pt x="3592" y="544752"/>
                    <a:pt x="0" y="536080"/>
                    <a:pt x="0" y="527038"/>
                  </a:cubicBezTo>
                  <a:lnTo>
                    <a:pt x="0" y="34094"/>
                  </a:lnTo>
                  <a:cubicBezTo>
                    <a:pt x="0" y="25052"/>
                    <a:pt x="3592" y="16380"/>
                    <a:pt x="9986" y="9986"/>
                  </a:cubicBezTo>
                  <a:cubicBezTo>
                    <a:pt x="16380" y="3592"/>
                    <a:pt x="25052" y="0"/>
                    <a:pt x="34094" y="0"/>
                  </a:cubicBezTo>
                  <a:close/>
                </a:path>
              </a:pathLst>
            </a:custGeom>
            <a:solidFill>
              <a:srgbClr val="A3D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631430" cy="59923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544552" y="6915561"/>
            <a:ext cx="7553864" cy="2606388"/>
            <a:chOff x="0" y="0"/>
            <a:chExt cx="1989495" cy="68645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989495" cy="686456"/>
            </a:xfrm>
            <a:custGeom>
              <a:avLst/>
              <a:gdLst/>
              <a:ahLst/>
              <a:cxnLst/>
              <a:rect r="r" b="b" t="t" l="l"/>
              <a:pathLst>
                <a:path h="686456" w="1989495">
                  <a:moveTo>
                    <a:pt x="53295" y="0"/>
                  </a:moveTo>
                  <a:lnTo>
                    <a:pt x="1936200" y="0"/>
                  </a:lnTo>
                  <a:cubicBezTo>
                    <a:pt x="1950335" y="0"/>
                    <a:pt x="1963891" y="5615"/>
                    <a:pt x="1973886" y="15610"/>
                  </a:cubicBezTo>
                  <a:cubicBezTo>
                    <a:pt x="1983880" y="25604"/>
                    <a:pt x="1989495" y="39160"/>
                    <a:pt x="1989495" y="53295"/>
                  </a:cubicBezTo>
                  <a:lnTo>
                    <a:pt x="1989495" y="633161"/>
                  </a:lnTo>
                  <a:cubicBezTo>
                    <a:pt x="1989495" y="647296"/>
                    <a:pt x="1983880" y="660852"/>
                    <a:pt x="1973886" y="670846"/>
                  </a:cubicBezTo>
                  <a:cubicBezTo>
                    <a:pt x="1963891" y="680841"/>
                    <a:pt x="1950335" y="686456"/>
                    <a:pt x="1936200" y="686456"/>
                  </a:cubicBezTo>
                  <a:lnTo>
                    <a:pt x="53295" y="686456"/>
                  </a:lnTo>
                  <a:cubicBezTo>
                    <a:pt x="39160" y="686456"/>
                    <a:pt x="25604" y="680841"/>
                    <a:pt x="15610" y="670846"/>
                  </a:cubicBezTo>
                  <a:cubicBezTo>
                    <a:pt x="5615" y="660852"/>
                    <a:pt x="0" y="647296"/>
                    <a:pt x="0" y="633161"/>
                  </a:cubicBezTo>
                  <a:lnTo>
                    <a:pt x="0" y="53295"/>
                  </a:lnTo>
                  <a:cubicBezTo>
                    <a:pt x="0" y="39160"/>
                    <a:pt x="5615" y="25604"/>
                    <a:pt x="15610" y="15610"/>
                  </a:cubicBezTo>
                  <a:cubicBezTo>
                    <a:pt x="25604" y="5615"/>
                    <a:pt x="39160" y="0"/>
                    <a:pt x="5329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989495" cy="72455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840261" y="1027628"/>
            <a:ext cx="16607478" cy="14673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731"/>
              </a:lnSpc>
            </a:pPr>
            <a:r>
              <a:rPr lang="en-US" sz="11416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SLOPE-INTERCEPT FORM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991497" y="2678233"/>
            <a:ext cx="14305007" cy="6113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54"/>
              </a:lnSpc>
            </a:pPr>
            <a:r>
              <a:rPr lang="en-US" sz="434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The slope-intercept form of a linear equation is: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40858" y="4112176"/>
            <a:ext cx="5914092" cy="12213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680"/>
              </a:lnSpc>
            </a:pPr>
            <a:r>
              <a:rPr lang="en-US" b="true" sz="8857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y = mx + b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44552" y="6483474"/>
            <a:ext cx="2823722" cy="6070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54"/>
              </a:lnSpc>
              <a:spcBef>
                <a:spcPct val="0"/>
              </a:spcBef>
            </a:pPr>
            <a:r>
              <a:rPr lang="en-US" b="true" sz="434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slope (m)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372447" y="7452509"/>
            <a:ext cx="7525458" cy="6070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937395" indent="-468698" lvl="1">
              <a:lnSpc>
                <a:spcPts val="4254"/>
              </a:lnSpc>
              <a:buFont typeface="Arial"/>
              <a:buChar char="•"/>
            </a:pPr>
            <a:r>
              <a:rPr lang="en-US" b="true" sz="434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The steepness of a line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9893875" y="6915561"/>
            <a:ext cx="7553864" cy="2606388"/>
            <a:chOff x="0" y="0"/>
            <a:chExt cx="1989495" cy="686456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989495" cy="686456"/>
            </a:xfrm>
            <a:custGeom>
              <a:avLst/>
              <a:gdLst/>
              <a:ahLst/>
              <a:cxnLst/>
              <a:rect r="r" b="b" t="t" l="l"/>
              <a:pathLst>
                <a:path h="686456" w="1989495">
                  <a:moveTo>
                    <a:pt x="53295" y="0"/>
                  </a:moveTo>
                  <a:lnTo>
                    <a:pt x="1936200" y="0"/>
                  </a:lnTo>
                  <a:cubicBezTo>
                    <a:pt x="1950335" y="0"/>
                    <a:pt x="1963891" y="5615"/>
                    <a:pt x="1973886" y="15610"/>
                  </a:cubicBezTo>
                  <a:cubicBezTo>
                    <a:pt x="1983880" y="25604"/>
                    <a:pt x="1989495" y="39160"/>
                    <a:pt x="1989495" y="53295"/>
                  </a:cubicBezTo>
                  <a:lnTo>
                    <a:pt x="1989495" y="633161"/>
                  </a:lnTo>
                  <a:cubicBezTo>
                    <a:pt x="1989495" y="647296"/>
                    <a:pt x="1983880" y="660852"/>
                    <a:pt x="1973886" y="670846"/>
                  </a:cubicBezTo>
                  <a:cubicBezTo>
                    <a:pt x="1963891" y="680841"/>
                    <a:pt x="1950335" y="686456"/>
                    <a:pt x="1936200" y="686456"/>
                  </a:cubicBezTo>
                  <a:lnTo>
                    <a:pt x="53295" y="686456"/>
                  </a:lnTo>
                  <a:cubicBezTo>
                    <a:pt x="39160" y="686456"/>
                    <a:pt x="25604" y="680841"/>
                    <a:pt x="15610" y="670846"/>
                  </a:cubicBezTo>
                  <a:cubicBezTo>
                    <a:pt x="5615" y="660852"/>
                    <a:pt x="0" y="647296"/>
                    <a:pt x="0" y="633161"/>
                  </a:cubicBezTo>
                  <a:lnTo>
                    <a:pt x="0" y="53295"/>
                  </a:lnTo>
                  <a:cubicBezTo>
                    <a:pt x="0" y="39160"/>
                    <a:pt x="5615" y="25604"/>
                    <a:pt x="15610" y="15610"/>
                  </a:cubicBezTo>
                  <a:cubicBezTo>
                    <a:pt x="25604" y="5615"/>
                    <a:pt x="39160" y="0"/>
                    <a:pt x="5329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38100"/>
              <a:ext cx="1989495" cy="72455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10078946" y="6483474"/>
            <a:ext cx="4386006" cy="6070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254"/>
              </a:lnSpc>
              <a:spcBef>
                <a:spcPct val="0"/>
              </a:spcBef>
            </a:pPr>
            <a:r>
              <a:rPr lang="en-US" b="true" sz="4341" strike="noStrike" u="non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y-intercept (b)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1372447" y="8192944"/>
            <a:ext cx="3657362" cy="1188110"/>
            <a:chOff x="0" y="0"/>
            <a:chExt cx="4876483" cy="1584147"/>
          </a:xfrm>
        </p:grpSpPr>
        <p:sp>
          <p:nvSpPr>
            <p:cNvPr name="TextBox 18" id="18"/>
            <p:cNvSpPr txBox="true"/>
            <p:nvPr/>
          </p:nvSpPr>
          <p:spPr>
            <a:xfrm rot="0">
              <a:off x="3068470" y="47625"/>
              <a:ext cx="1808012" cy="15365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54"/>
                </a:lnSpc>
              </a:pPr>
              <a:r>
                <a:rPr lang="en-US" b="true" sz="4341" u="sng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rise </a:t>
              </a:r>
            </a:p>
            <a:p>
              <a:pPr algn="ctr" marL="0" indent="0" lvl="0">
                <a:lnSpc>
                  <a:spcPts val="4254"/>
                </a:lnSpc>
                <a:spcBef>
                  <a:spcPct val="0"/>
                </a:spcBef>
              </a:pPr>
              <a:r>
                <a:rPr lang="en-US" b="true" sz="434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run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0" y="403225"/>
              <a:ext cx="2856323" cy="8253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937395" indent="-468698" lvl="1">
                <a:lnSpc>
                  <a:spcPts val="4254"/>
                </a:lnSpc>
                <a:buFont typeface="Arial"/>
                <a:buChar char="•"/>
              </a:pPr>
              <a:r>
                <a:rPr lang="en-US" b="true" sz="434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 =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10079159" y="7584415"/>
            <a:ext cx="7180141" cy="16738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937395" indent="-468698" lvl="1">
              <a:lnSpc>
                <a:spcPts val="4254"/>
              </a:lnSpc>
              <a:buFont typeface="Arial"/>
              <a:buChar char="•"/>
            </a:pPr>
            <a:r>
              <a:rPr lang="en-US" b="true" sz="434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The point where the line crosses the y-axis, written as (0, b).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73104" y="923155"/>
            <a:ext cx="7910739" cy="147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731"/>
              </a:lnSpc>
            </a:pPr>
            <a:r>
              <a:rPr lang="en-US" sz="11416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EXERCISE 1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673104" y="2288682"/>
            <a:ext cx="16297016" cy="7518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324"/>
              </a:lnSpc>
              <a:spcBef>
                <a:spcPct val="0"/>
              </a:spcBef>
            </a:pPr>
            <a:r>
              <a:rPr lang="en-US" b="true" sz="5433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Identify the slope (m) and the y-intercept (b):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1028700" y="3736749"/>
            <a:ext cx="7246066" cy="5869421"/>
            <a:chOff x="0" y="0"/>
            <a:chExt cx="1525094" cy="123534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525094" cy="1235349"/>
            </a:xfrm>
            <a:custGeom>
              <a:avLst/>
              <a:gdLst/>
              <a:ahLst/>
              <a:cxnLst/>
              <a:rect r="r" b="b" t="t" l="l"/>
              <a:pathLst>
                <a:path h="1235349" w="1525094">
                  <a:moveTo>
                    <a:pt x="41669" y="0"/>
                  </a:moveTo>
                  <a:lnTo>
                    <a:pt x="1483426" y="0"/>
                  </a:lnTo>
                  <a:cubicBezTo>
                    <a:pt x="1506439" y="0"/>
                    <a:pt x="1525094" y="18656"/>
                    <a:pt x="1525094" y="41669"/>
                  </a:cubicBezTo>
                  <a:lnTo>
                    <a:pt x="1525094" y="1193680"/>
                  </a:lnTo>
                  <a:cubicBezTo>
                    <a:pt x="1525094" y="1204731"/>
                    <a:pt x="1520704" y="1215330"/>
                    <a:pt x="1512890" y="1223144"/>
                  </a:cubicBezTo>
                  <a:cubicBezTo>
                    <a:pt x="1505075" y="1230959"/>
                    <a:pt x="1494477" y="1235349"/>
                    <a:pt x="1483426" y="1235349"/>
                  </a:cubicBezTo>
                  <a:lnTo>
                    <a:pt x="41669" y="1235349"/>
                  </a:lnTo>
                  <a:cubicBezTo>
                    <a:pt x="18656" y="1235349"/>
                    <a:pt x="0" y="1216693"/>
                    <a:pt x="0" y="1193680"/>
                  </a:cubicBezTo>
                  <a:lnTo>
                    <a:pt x="0" y="41669"/>
                  </a:lnTo>
                  <a:cubicBezTo>
                    <a:pt x="0" y="18656"/>
                    <a:pt x="18656" y="0"/>
                    <a:pt x="41669" y="0"/>
                  </a:cubicBezTo>
                  <a:close/>
                </a:path>
              </a:pathLst>
            </a:custGeom>
            <a:solidFill>
              <a:srgbClr val="0058B0"/>
            </a:solidFill>
            <a:ln cap="rnd">
              <a:noFill/>
              <a:prstDash val="solid"/>
              <a:round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1525094" cy="12639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1028700" y="3393866"/>
            <a:ext cx="7246066" cy="1749634"/>
            <a:chOff x="0" y="0"/>
            <a:chExt cx="1525094" cy="368249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525094" cy="368249"/>
            </a:xfrm>
            <a:custGeom>
              <a:avLst/>
              <a:gdLst/>
              <a:ahLst/>
              <a:cxnLst/>
              <a:rect r="r" b="b" t="t" l="l"/>
              <a:pathLst>
                <a:path h="368249" w="1525094">
                  <a:moveTo>
                    <a:pt x="41669" y="0"/>
                  </a:moveTo>
                  <a:lnTo>
                    <a:pt x="1483426" y="0"/>
                  </a:lnTo>
                  <a:cubicBezTo>
                    <a:pt x="1506439" y="0"/>
                    <a:pt x="1525094" y="18656"/>
                    <a:pt x="1525094" y="41669"/>
                  </a:cubicBezTo>
                  <a:lnTo>
                    <a:pt x="1525094" y="326580"/>
                  </a:lnTo>
                  <a:cubicBezTo>
                    <a:pt x="1525094" y="349593"/>
                    <a:pt x="1506439" y="368249"/>
                    <a:pt x="1483426" y="368249"/>
                  </a:cubicBezTo>
                  <a:lnTo>
                    <a:pt x="41669" y="368249"/>
                  </a:lnTo>
                  <a:cubicBezTo>
                    <a:pt x="18656" y="368249"/>
                    <a:pt x="0" y="349593"/>
                    <a:pt x="0" y="326580"/>
                  </a:cubicBezTo>
                  <a:lnTo>
                    <a:pt x="0" y="41669"/>
                  </a:lnTo>
                  <a:cubicBezTo>
                    <a:pt x="0" y="18656"/>
                    <a:pt x="18656" y="0"/>
                    <a:pt x="41669" y="0"/>
                  </a:cubicBezTo>
                  <a:close/>
                </a:path>
              </a:pathLst>
            </a:custGeom>
            <a:solidFill>
              <a:srgbClr val="F8F3E6"/>
            </a:solidFill>
            <a:ln cap="rnd">
              <a:noFill/>
              <a:prstDash val="solid"/>
              <a:round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-28575"/>
              <a:ext cx="1525094" cy="3968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673104" y="3594844"/>
            <a:ext cx="1389554" cy="1347678"/>
            <a:chOff x="0" y="0"/>
            <a:chExt cx="1852739" cy="1796903"/>
          </a:xfrm>
        </p:grpSpPr>
        <p:grpSp>
          <p:nvGrpSpPr>
            <p:cNvPr name="Group 11" id="11"/>
            <p:cNvGrpSpPr/>
            <p:nvPr/>
          </p:nvGrpSpPr>
          <p:grpSpPr>
            <a:xfrm rot="0">
              <a:off x="131731" y="4123"/>
              <a:ext cx="1721008" cy="1721008"/>
              <a:chOff x="0" y="0"/>
              <a:chExt cx="812800" cy="81280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7" id="17"/>
            <p:cNvSpPr txBox="true"/>
            <p:nvPr/>
          </p:nvSpPr>
          <p:spPr>
            <a:xfrm rot="0">
              <a:off x="131731" y="93795"/>
              <a:ext cx="1466282" cy="17031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724"/>
                </a:lnSpc>
              </a:pPr>
              <a:r>
                <a:rPr lang="en-US" sz="7660">
                  <a:solidFill>
                    <a:srgbClr val="000000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987720" y="3841567"/>
            <a:ext cx="4129044" cy="9209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y = 3x -2 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834340" y="5695950"/>
            <a:ext cx="5588268" cy="1290756"/>
            <a:chOff x="0" y="0"/>
            <a:chExt cx="7451024" cy="1721008"/>
          </a:xfrm>
        </p:grpSpPr>
        <p:grpSp>
          <p:nvGrpSpPr>
            <p:cNvPr name="Group 20" id="20"/>
            <p:cNvGrpSpPr/>
            <p:nvPr/>
          </p:nvGrpSpPr>
          <p:grpSpPr>
            <a:xfrm rot="0">
              <a:off x="487592" y="0"/>
              <a:ext cx="6963432" cy="1721008"/>
              <a:chOff x="0" y="0"/>
              <a:chExt cx="1099206" cy="271668"/>
            </a:xfrm>
          </p:grpSpPr>
          <p:sp>
            <p:nvSpPr>
              <p:cNvPr name="Freeform 21" id="21"/>
              <p:cNvSpPr/>
              <p:nvPr/>
            </p:nvSpPr>
            <p:spPr>
              <a:xfrm flipH="false" flipV="false" rot="0">
                <a:off x="0" y="0"/>
                <a:ext cx="1099206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099206">
                    <a:moveTo>
                      <a:pt x="57813" y="0"/>
                    </a:moveTo>
                    <a:lnTo>
                      <a:pt x="1041392" y="0"/>
                    </a:lnTo>
                    <a:cubicBezTo>
                      <a:pt x="1073322" y="0"/>
                      <a:pt x="1099206" y="25884"/>
                      <a:pt x="1099206" y="57813"/>
                    </a:cubicBezTo>
                    <a:lnTo>
                      <a:pt x="1099206" y="213855"/>
                    </a:lnTo>
                    <a:cubicBezTo>
                      <a:pt x="1099206" y="245784"/>
                      <a:pt x="1073322" y="271668"/>
                      <a:pt x="1041392" y="271668"/>
                    </a:cubicBezTo>
                    <a:lnTo>
                      <a:pt x="57813" y="271668"/>
                    </a:lnTo>
                    <a:cubicBezTo>
                      <a:pt x="25884" y="271668"/>
                      <a:pt x="0" y="245784"/>
                      <a:pt x="0" y="213855"/>
                    </a:cubicBezTo>
                    <a:lnTo>
                      <a:pt x="0" y="57813"/>
                    </a:lnTo>
                    <a:cubicBezTo>
                      <a:pt x="0" y="25884"/>
                      <a:pt x="25884" y="0"/>
                      <a:pt x="57813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22" id="22"/>
              <p:cNvSpPr txBox="true"/>
              <p:nvPr/>
            </p:nvSpPr>
            <p:spPr>
              <a:xfrm>
                <a:off x="0" y="-28575"/>
                <a:ext cx="1099206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3" id="23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25" id="25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26" id="26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1834340" y="7520106"/>
            <a:ext cx="5588268" cy="1290756"/>
            <a:chOff x="0" y="0"/>
            <a:chExt cx="7451024" cy="1721008"/>
          </a:xfrm>
        </p:grpSpPr>
        <p:grpSp>
          <p:nvGrpSpPr>
            <p:cNvPr name="Group 28" id="28"/>
            <p:cNvGrpSpPr/>
            <p:nvPr/>
          </p:nvGrpSpPr>
          <p:grpSpPr>
            <a:xfrm rot="0">
              <a:off x="487592" y="0"/>
              <a:ext cx="6963432" cy="1721008"/>
              <a:chOff x="0" y="0"/>
              <a:chExt cx="1099206" cy="271668"/>
            </a:xfrm>
          </p:grpSpPr>
          <p:sp>
            <p:nvSpPr>
              <p:cNvPr name="Freeform 29" id="29"/>
              <p:cNvSpPr/>
              <p:nvPr/>
            </p:nvSpPr>
            <p:spPr>
              <a:xfrm flipH="false" flipV="false" rot="0">
                <a:off x="0" y="0"/>
                <a:ext cx="1099206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099206">
                    <a:moveTo>
                      <a:pt x="57813" y="0"/>
                    </a:moveTo>
                    <a:lnTo>
                      <a:pt x="1041392" y="0"/>
                    </a:lnTo>
                    <a:cubicBezTo>
                      <a:pt x="1073322" y="0"/>
                      <a:pt x="1099206" y="25884"/>
                      <a:pt x="1099206" y="57813"/>
                    </a:cubicBezTo>
                    <a:lnTo>
                      <a:pt x="1099206" y="213855"/>
                    </a:lnTo>
                    <a:cubicBezTo>
                      <a:pt x="1099206" y="245784"/>
                      <a:pt x="1073322" y="271668"/>
                      <a:pt x="1041392" y="271668"/>
                    </a:cubicBezTo>
                    <a:lnTo>
                      <a:pt x="57813" y="271668"/>
                    </a:lnTo>
                    <a:cubicBezTo>
                      <a:pt x="25884" y="271668"/>
                      <a:pt x="0" y="245784"/>
                      <a:pt x="0" y="213855"/>
                    </a:cubicBezTo>
                    <a:lnTo>
                      <a:pt x="0" y="57813"/>
                    </a:lnTo>
                    <a:cubicBezTo>
                      <a:pt x="0" y="25884"/>
                      <a:pt x="25884" y="0"/>
                      <a:pt x="57813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0" id="30"/>
              <p:cNvSpPr txBox="true"/>
              <p:nvPr/>
            </p:nvSpPr>
            <p:spPr>
              <a:xfrm>
                <a:off x="0" y="-28575"/>
                <a:ext cx="1099206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1" id="31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32" id="3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33" id="3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34" id="34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35" id="35"/>
          <p:cNvSpPr txBox="true"/>
          <p:nvPr/>
        </p:nvSpPr>
        <p:spPr>
          <a:xfrm rot="0">
            <a:off x="3677705" y="5911697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3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3677705" y="7767756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-2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9554287" y="3736749"/>
            <a:ext cx="7246066" cy="5869421"/>
            <a:chOff x="0" y="0"/>
            <a:chExt cx="1525094" cy="1235349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1525094" cy="1235349"/>
            </a:xfrm>
            <a:custGeom>
              <a:avLst/>
              <a:gdLst/>
              <a:ahLst/>
              <a:cxnLst/>
              <a:rect r="r" b="b" t="t" l="l"/>
              <a:pathLst>
                <a:path h="1235349" w="1525094">
                  <a:moveTo>
                    <a:pt x="41669" y="0"/>
                  </a:moveTo>
                  <a:lnTo>
                    <a:pt x="1483426" y="0"/>
                  </a:lnTo>
                  <a:cubicBezTo>
                    <a:pt x="1506439" y="0"/>
                    <a:pt x="1525094" y="18656"/>
                    <a:pt x="1525094" y="41669"/>
                  </a:cubicBezTo>
                  <a:lnTo>
                    <a:pt x="1525094" y="1193680"/>
                  </a:lnTo>
                  <a:cubicBezTo>
                    <a:pt x="1525094" y="1204731"/>
                    <a:pt x="1520704" y="1215330"/>
                    <a:pt x="1512890" y="1223144"/>
                  </a:cubicBezTo>
                  <a:cubicBezTo>
                    <a:pt x="1505075" y="1230959"/>
                    <a:pt x="1494477" y="1235349"/>
                    <a:pt x="1483426" y="1235349"/>
                  </a:cubicBezTo>
                  <a:lnTo>
                    <a:pt x="41669" y="1235349"/>
                  </a:lnTo>
                  <a:cubicBezTo>
                    <a:pt x="18656" y="1235349"/>
                    <a:pt x="0" y="1216693"/>
                    <a:pt x="0" y="1193680"/>
                  </a:cubicBezTo>
                  <a:lnTo>
                    <a:pt x="0" y="41669"/>
                  </a:lnTo>
                  <a:cubicBezTo>
                    <a:pt x="0" y="18656"/>
                    <a:pt x="18656" y="0"/>
                    <a:pt x="41669" y="0"/>
                  </a:cubicBezTo>
                  <a:close/>
                </a:path>
              </a:pathLst>
            </a:custGeom>
            <a:solidFill>
              <a:srgbClr val="0058B0"/>
            </a:solidFill>
            <a:ln cap="rnd">
              <a:noFill/>
              <a:prstDash val="solid"/>
              <a:round/>
            </a:ln>
          </p:spPr>
        </p:sp>
        <p:sp>
          <p:nvSpPr>
            <p:cNvPr name="TextBox 39" id="39"/>
            <p:cNvSpPr txBox="true"/>
            <p:nvPr/>
          </p:nvSpPr>
          <p:spPr>
            <a:xfrm>
              <a:off x="0" y="-28575"/>
              <a:ext cx="1525094" cy="12639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9554287" y="3393866"/>
            <a:ext cx="7246066" cy="1749634"/>
            <a:chOff x="0" y="0"/>
            <a:chExt cx="1525094" cy="368249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1525094" cy="368249"/>
            </a:xfrm>
            <a:custGeom>
              <a:avLst/>
              <a:gdLst/>
              <a:ahLst/>
              <a:cxnLst/>
              <a:rect r="r" b="b" t="t" l="l"/>
              <a:pathLst>
                <a:path h="368249" w="1525094">
                  <a:moveTo>
                    <a:pt x="41669" y="0"/>
                  </a:moveTo>
                  <a:lnTo>
                    <a:pt x="1483426" y="0"/>
                  </a:lnTo>
                  <a:cubicBezTo>
                    <a:pt x="1506439" y="0"/>
                    <a:pt x="1525094" y="18656"/>
                    <a:pt x="1525094" y="41669"/>
                  </a:cubicBezTo>
                  <a:lnTo>
                    <a:pt x="1525094" y="326580"/>
                  </a:lnTo>
                  <a:cubicBezTo>
                    <a:pt x="1525094" y="349593"/>
                    <a:pt x="1506439" y="368249"/>
                    <a:pt x="1483426" y="368249"/>
                  </a:cubicBezTo>
                  <a:lnTo>
                    <a:pt x="41669" y="368249"/>
                  </a:lnTo>
                  <a:cubicBezTo>
                    <a:pt x="18656" y="368249"/>
                    <a:pt x="0" y="349593"/>
                    <a:pt x="0" y="326580"/>
                  </a:cubicBezTo>
                  <a:lnTo>
                    <a:pt x="0" y="41669"/>
                  </a:lnTo>
                  <a:cubicBezTo>
                    <a:pt x="0" y="18656"/>
                    <a:pt x="18656" y="0"/>
                    <a:pt x="41669" y="0"/>
                  </a:cubicBezTo>
                  <a:close/>
                </a:path>
              </a:pathLst>
            </a:custGeom>
            <a:solidFill>
              <a:srgbClr val="F8F3E6"/>
            </a:solidFill>
            <a:ln cap="rnd">
              <a:noFill/>
              <a:prstDash val="solid"/>
              <a:round/>
            </a:ln>
          </p:spPr>
        </p:sp>
        <p:sp>
          <p:nvSpPr>
            <p:cNvPr name="TextBox 42" id="42"/>
            <p:cNvSpPr txBox="true"/>
            <p:nvPr/>
          </p:nvSpPr>
          <p:spPr>
            <a:xfrm>
              <a:off x="0" y="-28575"/>
              <a:ext cx="1525094" cy="3968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9198691" y="3594844"/>
            <a:ext cx="1389554" cy="1347678"/>
            <a:chOff x="0" y="0"/>
            <a:chExt cx="1852739" cy="1796903"/>
          </a:xfrm>
        </p:grpSpPr>
        <p:grpSp>
          <p:nvGrpSpPr>
            <p:cNvPr name="Group 44" id="44"/>
            <p:cNvGrpSpPr/>
            <p:nvPr/>
          </p:nvGrpSpPr>
          <p:grpSpPr>
            <a:xfrm rot="0">
              <a:off x="131731" y="4123"/>
              <a:ext cx="1721008" cy="1721008"/>
              <a:chOff x="0" y="0"/>
              <a:chExt cx="812800" cy="812800"/>
            </a:xfrm>
          </p:grpSpPr>
          <p:sp>
            <p:nvSpPr>
              <p:cNvPr name="Freeform 45" id="4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46" id="4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7" id="47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48" id="48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49" id="49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50" id="50"/>
            <p:cNvSpPr txBox="true"/>
            <p:nvPr/>
          </p:nvSpPr>
          <p:spPr>
            <a:xfrm rot="0">
              <a:off x="131731" y="93795"/>
              <a:ext cx="1466282" cy="17031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724"/>
                </a:lnSpc>
              </a:pPr>
              <a:r>
                <a:rPr lang="en-US" sz="7660">
                  <a:solidFill>
                    <a:srgbClr val="000000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</p:grpSp>
      <p:grpSp>
        <p:nvGrpSpPr>
          <p:cNvPr name="Group 51" id="51"/>
          <p:cNvGrpSpPr/>
          <p:nvPr/>
        </p:nvGrpSpPr>
        <p:grpSpPr>
          <a:xfrm rot="0">
            <a:off x="10359926" y="5695950"/>
            <a:ext cx="5588268" cy="1290756"/>
            <a:chOff x="0" y="0"/>
            <a:chExt cx="7451024" cy="1721008"/>
          </a:xfrm>
        </p:grpSpPr>
        <p:grpSp>
          <p:nvGrpSpPr>
            <p:cNvPr name="Group 52" id="52"/>
            <p:cNvGrpSpPr/>
            <p:nvPr/>
          </p:nvGrpSpPr>
          <p:grpSpPr>
            <a:xfrm rot="0">
              <a:off x="487592" y="0"/>
              <a:ext cx="6963432" cy="1721008"/>
              <a:chOff x="0" y="0"/>
              <a:chExt cx="1099206" cy="271668"/>
            </a:xfrm>
          </p:grpSpPr>
          <p:sp>
            <p:nvSpPr>
              <p:cNvPr name="Freeform 53" id="53"/>
              <p:cNvSpPr/>
              <p:nvPr/>
            </p:nvSpPr>
            <p:spPr>
              <a:xfrm flipH="false" flipV="false" rot="0">
                <a:off x="0" y="0"/>
                <a:ext cx="1099206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099206">
                    <a:moveTo>
                      <a:pt x="57813" y="0"/>
                    </a:moveTo>
                    <a:lnTo>
                      <a:pt x="1041392" y="0"/>
                    </a:lnTo>
                    <a:cubicBezTo>
                      <a:pt x="1073322" y="0"/>
                      <a:pt x="1099206" y="25884"/>
                      <a:pt x="1099206" y="57813"/>
                    </a:cubicBezTo>
                    <a:lnTo>
                      <a:pt x="1099206" y="213855"/>
                    </a:lnTo>
                    <a:cubicBezTo>
                      <a:pt x="1099206" y="245784"/>
                      <a:pt x="1073322" y="271668"/>
                      <a:pt x="1041392" y="271668"/>
                    </a:cubicBezTo>
                    <a:lnTo>
                      <a:pt x="57813" y="271668"/>
                    </a:lnTo>
                    <a:cubicBezTo>
                      <a:pt x="25884" y="271668"/>
                      <a:pt x="0" y="245784"/>
                      <a:pt x="0" y="213855"/>
                    </a:cubicBezTo>
                    <a:lnTo>
                      <a:pt x="0" y="57813"/>
                    </a:lnTo>
                    <a:cubicBezTo>
                      <a:pt x="0" y="25884"/>
                      <a:pt x="25884" y="0"/>
                      <a:pt x="57813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54" id="54"/>
              <p:cNvSpPr txBox="true"/>
              <p:nvPr/>
            </p:nvSpPr>
            <p:spPr>
              <a:xfrm>
                <a:off x="0" y="-28575"/>
                <a:ext cx="1099206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55" id="55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56" id="5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57" id="5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58" id="58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grpSp>
        <p:nvGrpSpPr>
          <p:cNvPr name="Group 59" id="59"/>
          <p:cNvGrpSpPr/>
          <p:nvPr/>
        </p:nvGrpSpPr>
        <p:grpSpPr>
          <a:xfrm rot="0">
            <a:off x="10359926" y="7520106"/>
            <a:ext cx="5588268" cy="1290756"/>
            <a:chOff x="0" y="0"/>
            <a:chExt cx="7451024" cy="1721008"/>
          </a:xfrm>
        </p:grpSpPr>
        <p:grpSp>
          <p:nvGrpSpPr>
            <p:cNvPr name="Group 60" id="60"/>
            <p:cNvGrpSpPr/>
            <p:nvPr/>
          </p:nvGrpSpPr>
          <p:grpSpPr>
            <a:xfrm rot="0">
              <a:off x="487592" y="0"/>
              <a:ext cx="6963432" cy="1721008"/>
              <a:chOff x="0" y="0"/>
              <a:chExt cx="1099206" cy="271668"/>
            </a:xfrm>
          </p:grpSpPr>
          <p:sp>
            <p:nvSpPr>
              <p:cNvPr name="Freeform 61" id="61"/>
              <p:cNvSpPr/>
              <p:nvPr/>
            </p:nvSpPr>
            <p:spPr>
              <a:xfrm flipH="false" flipV="false" rot="0">
                <a:off x="0" y="0"/>
                <a:ext cx="1099206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099206">
                    <a:moveTo>
                      <a:pt x="57813" y="0"/>
                    </a:moveTo>
                    <a:lnTo>
                      <a:pt x="1041392" y="0"/>
                    </a:lnTo>
                    <a:cubicBezTo>
                      <a:pt x="1073322" y="0"/>
                      <a:pt x="1099206" y="25884"/>
                      <a:pt x="1099206" y="57813"/>
                    </a:cubicBezTo>
                    <a:lnTo>
                      <a:pt x="1099206" y="213855"/>
                    </a:lnTo>
                    <a:cubicBezTo>
                      <a:pt x="1099206" y="245784"/>
                      <a:pt x="1073322" y="271668"/>
                      <a:pt x="1041392" y="271668"/>
                    </a:cubicBezTo>
                    <a:lnTo>
                      <a:pt x="57813" y="271668"/>
                    </a:lnTo>
                    <a:cubicBezTo>
                      <a:pt x="25884" y="271668"/>
                      <a:pt x="0" y="245784"/>
                      <a:pt x="0" y="213855"/>
                    </a:cubicBezTo>
                    <a:lnTo>
                      <a:pt x="0" y="57813"/>
                    </a:lnTo>
                    <a:cubicBezTo>
                      <a:pt x="0" y="25884"/>
                      <a:pt x="25884" y="0"/>
                      <a:pt x="57813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62" id="62"/>
              <p:cNvSpPr txBox="true"/>
              <p:nvPr/>
            </p:nvSpPr>
            <p:spPr>
              <a:xfrm>
                <a:off x="0" y="-28575"/>
                <a:ext cx="1099206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63" id="63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64" id="6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65" id="65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66" id="66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67" id="67"/>
          <p:cNvSpPr txBox="true"/>
          <p:nvPr/>
        </p:nvSpPr>
        <p:spPr>
          <a:xfrm rot="0">
            <a:off x="12203291" y="5911697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1/2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12203291" y="7767756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1</a:t>
            </a:r>
          </a:p>
        </p:txBody>
      </p:sp>
      <p:grpSp>
        <p:nvGrpSpPr>
          <p:cNvPr name="Group 69" id="69"/>
          <p:cNvGrpSpPr/>
          <p:nvPr/>
        </p:nvGrpSpPr>
        <p:grpSpPr>
          <a:xfrm rot="0">
            <a:off x="11513307" y="3569238"/>
            <a:ext cx="4166113" cy="1398890"/>
            <a:chOff x="0" y="0"/>
            <a:chExt cx="5554817" cy="1865186"/>
          </a:xfrm>
        </p:grpSpPr>
        <p:sp>
          <p:nvSpPr>
            <p:cNvPr name="TextBox 70" id="70"/>
            <p:cNvSpPr txBox="true"/>
            <p:nvPr/>
          </p:nvSpPr>
          <p:spPr>
            <a:xfrm rot="0">
              <a:off x="0" y="340880"/>
              <a:ext cx="1794526" cy="125010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6418"/>
                </a:lnSpc>
                <a:spcBef>
                  <a:spcPct val="0"/>
                </a:spcBef>
              </a:pPr>
              <a:r>
                <a:rPr lang="en-US" b="true" sz="654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y =</a:t>
              </a:r>
            </a:p>
          </p:txBody>
        </p:sp>
        <p:sp>
          <p:nvSpPr>
            <p:cNvPr name="TextBox 71" id="71"/>
            <p:cNvSpPr txBox="true"/>
            <p:nvPr/>
          </p:nvSpPr>
          <p:spPr>
            <a:xfrm rot="0">
              <a:off x="1864376" y="57150"/>
              <a:ext cx="1152353" cy="180803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966"/>
                </a:lnSpc>
              </a:pPr>
              <a:r>
                <a:rPr lang="en-US" b="true" sz="5067" u="sng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 1  </a:t>
              </a:r>
            </a:p>
            <a:p>
              <a:pPr algn="ctr" marL="0" indent="0" lvl="0">
                <a:lnSpc>
                  <a:spcPts val="4966"/>
                </a:lnSpc>
                <a:spcBef>
                  <a:spcPct val="0"/>
                </a:spcBef>
              </a:pPr>
              <a:r>
                <a:rPr lang="en-US" b="true" sz="5067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2</a:t>
              </a:r>
            </a:p>
          </p:txBody>
        </p:sp>
        <p:sp>
          <p:nvSpPr>
            <p:cNvPr name="TextBox 72" id="72"/>
            <p:cNvSpPr txBox="true"/>
            <p:nvPr/>
          </p:nvSpPr>
          <p:spPr>
            <a:xfrm rot="0">
              <a:off x="3086579" y="340880"/>
              <a:ext cx="2468238" cy="125010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6418"/>
                </a:lnSpc>
                <a:spcBef>
                  <a:spcPct val="0"/>
                </a:spcBef>
              </a:pPr>
              <a:r>
                <a:rPr lang="en-US" b="true" sz="654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x +1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73104" y="923155"/>
            <a:ext cx="7910739" cy="147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731"/>
              </a:lnSpc>
            </a:pPr>
            <a:r>
              <a:rPr lang="en-US" sz="11416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EXERCISE 1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673104" y="2288682"/>
            <a:ext cx="16297016" cy="7518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324"/>
              </a:lnSpc>
              <a:spcBef>
                <a:spcPct val="0"/>
              </a:spcBef>
            </a:pPr>
            <a:r>
              <a:rPr lang="en-US" b="true" sz="5433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Identify the slope (m) and the y-intercept (b):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1028700" y="3736749"/>
            <a:ext cx="7246066" cy="5869421"/>
            <a:chOff x="0" y="0"/>
            <a:chExt cx="1525094" cy="123534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525094" cy="1235349"/>
            </a:xfrm>
            <a:custGeom>
              <a:avLst/>
              <a:gdLst/>
              <a:ahLst/>
              <a:cxnLst/>
              <a:rect r="r" b="b" t="t" l="l"/>
              <a:pathLst>
                <a:path h="1235349" w="1525094">
                  <a:moveTo>
                    <a:pt x="41669" y="0"/>
                  </a:moveTo>
                  <a:lnTo>
                    <a:pt x="1483426" y="0"/>
                  </a:lnTo>
                  <a:cubicBezTo>
                    <a:pt x="1506439" y="0"/>
                    <a:pt x="1525094" y="18656"/>
                    <a:pt x="1525094" y="41669"/>
                  </a:cubicBezTo>
                  <a:lnTo>
                    <a:pt x="1525094" y="1193680"/>
                  </a:lnTo>
                  <a:cubicBezTo>
                    <a:pt x="1525094" y="1204731"/>
                    <a:pt x="1520704" y="1215330"/>
                    <a:pt x="1512890" y="1223144"/>
                  </a:cubicBezTo>
                  <a:cubicBezTo>
                    <a:pt x="1505075" y="1230959"/>
                    <a:pt x="1494477" y="1235349"/>
                    <a:pt x="1483426" y="1235349"/>
                  </a:cubicBezTo>
                  <a:lnTo>
                    <a:pt x="41669" y="1235349"/>
                  </a:lnTo>
                  <a:cubicBezTo>
                    <a:pt x="18656" y="1235349"/>
                    <a:pt x="0" y="1216693"/>
                    <a:pt x="0" y="1193680"/>
                  </a:cubicBezTo>
                  <a:lnTo>
                    <a:pt x="0" y="41669"/>
                  </a:lnTo>
                  <a:cubicBezTo>
                    <a:pt x="0" y="18656"/>
                    <a:pt x="18656" y="0"/>
                    <a:pt x="41669" y="0"/>
                  </a:cubicBezTo>
                  <a:close/>
                </a:path>
              </a:pathLst>
            </a:custGeom>
            <a:solidFill>
              <a:srgbClr val="0058B0"/>
            </a:solidFill>
            <a:ln cap="rnd">
              <a:noFill/>
              <a:prstDash val="solid"/>
              <a:round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1525094" cy="12639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1028700" y="3393866"/>
            <a:ext cx="7246066" cy="1749634"/>
            <a:chOff x="0" y="0"/>
            <a:chExt cx="1525094" cy="368249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525094" cy="368249"/>
            </a:xfrm>
            <a:custGeom>
              <a:avLst/>
              <a:gdLst/>
              <a:ahLst/>
              <a:cxnLst/>
              <a:rect r="r" b="b" t="t" l="l"/>
              <a:pathLst>
                <a:path h="368249" w="1525094">
                  <a:moveTo>
                    <a:pt x="41669" y="0"/>
                  </a:moveTo>
                  <a:lnTo>
                    <a:pt x="1483426" y="0"/>
                  </a:lnTo>
                  <a:cubicBezTo>
                    <a:pt x="1506439" y="0"/>
                    <a:pt x="1525094" y="18656"/>
                    <a:pt x="1525094" y="41669"/>
                  </a:cubicBezTo>
                  <a:lnTo>
                    <a:pt x="1525094" y="326580"/>
                  </a:lnTo>
                  <a:cubicBezTo>
                    <a:pt x="1525094" y="349593"/>
                    <a:pt x="1506439" y="368249"/>
                    <a:pt x="1483426" y="368249"/>
                  </a:cubicBezTo>
                  <a:lnTo>
                    <a:pt x="41669" y="368249"/>
                  </a:lnTo>
                  <a:cubicBezTo>
                    <a:pt x="18656" y="368249"/>
                    <a:pt x="0" y="349593"/>
                    <a:pt x="0" y="326580"/>
                  </a:cubicBezTo>
                  <a:lnTo>
                    <a:pt x="0" y="41669"/>
                  </a:lnTo>
                  <a:cubicBezTo>
                    <a:pt x="0" y="18656"/>
                    <a:pt x="18656" y="0"/>
                    <a:pt x="41669" y="0"/>
                  </a:cubicBezTo>
                  <a:close/>
                </a:path>
              </a:pathLst>
            </a:custGeom>
            <a:solidFill>
              <a:srgbClr val="F8F3E6"/>
            </a:solidFill>
            <a:ln cap="rnd">
              <a:noFill/>
              <a:prstDash val="solid"/>
              <a:round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-28575"/>
              <a:ext cx="1525094" cy="3968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673104" y="3594844"/>
            <a:ext cx="1389554" cy="1347678"/>
            <a:chOff x="0" y="0"/>
            <a:chExt cx="1852739" cy="1796903"/>
          </a:xfrm>
        </p:grpSpPr>
        <p:grpSp>
          <p:nvGrpSpPr>
            <p:cNvPr name="Group 11" id="11"/>
            <p:cNvGrpSpPr/>
            <p:nvPr/>
          </p:nvGrpSpPr>
          <p:grpSpPr>
            <a:xfrm rot="0">
              <a:off x="131731" y="4123"/>
              <a:ext cx="1721008" cy="1721008"/>
              <a:chOff x="0" y="0"/>
              <a:chExt cx="812800" cy="81280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7" id="17"/>
            <p:cNvSpPr txBox="true"/>
            <p:nvPr/>
          </p:nvSpPr>
          <p:spPr>
            <a:xfrm rot="0">
              <a:off x="131731" y="93795"/>
              <a:ext cx="1466282" cy="17031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724"/>
                </a:lnSpc>
              </a:pPr>
              <a:r>
                <a:rPr lang="en-US" sz="7660">
                  <a:solidFill>
                    <a:srgbClr val="000000"/>
                  </a:solidFill>
                  <a:latin typeface="Lovelo"/>
                  <a:ea typeface="Lovelo"/>
                  <a:cs typeface="Lovelo"/>
                  <a:sym typeface="Lovelo"/>
                </a:rPr>
                <a:t>3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987720" y="3841567"/>
            <a:ext cx="4129044" cy="9209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y = x + 1 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834340" y="5695950"/>
            <a:ext cx="5588268" cy="1290756"/>
            <a:chOff x="0" y="0"/>
            <a:chExt cx="7451024" cy="1721008"/>
          </a:xfrm>
        </p:grpSpPr>
        <p:grpSp>
          <p:nvGrpSpPr>
            <p:cNvPr name="Group 20" id="20"/>
            <p:cNvGrpSpPr/>
            <p:nvPr/>
          </p:nvGrpSpPr>
          <p:grpSpPr>
            <a:xfrm rot="0">
              <a:off x="487592" y="0"/>
              <a:ext cx="6963432" cy="1721008"/>
              <a:chOff x="0" y="0"/>
              <a:chExt cx="1099206" cy="271668"/>
            </a:xfrm>
          </p:grpSpPr>
          <p:sp>
            <p:nvSpPr>
              <p:cNvPr name="Freeform 21" id="21"/>
              <p:cNvSpPr/>
              <p:nvPr/>
            </p:nvSpPr>
            <p:spPr>
              <a:xfrm flipH="false" flipV="false" rot="0">
                <a:off x="0" y="0"/>
                <a:ext cx="1099206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099206">
                    <a:moveTo>
                      <a:pt x="57813" y="0"/>
                    </a:moveTo>
                    <a:lnTo>
                      <a:pt x="1041392" y="0"/>
                    </a:lnTo>
                    <a:cubicBezTo>
                      <a:pt x="1073322" y="0"/>
                      <a:pt x="1099206" y="25884"/>
                      <a:pt x="1099206" y="57813"/>
                    </a:cubicBezTo>
                    <a:lnTo>
                      <a:pt x="1099206" y="213855"/>
                    </a:lnTo>
                    <a:cubicBezTo>
                      <a:pt x="1099206" y="245784"/>
                      <a:pt x="1073322" y="271668"/>
                      <a:pt x="1041392" y="271668"/>
                    </a:cubicBezTo>
                    <a:lnTo>
                      <a:pt x="57813" y="271668"/>
                    </a:lnTo>
                    <a:cubicBezTo>
                      <a:pt x="25884" y="271668"/>
                      <a:pt x="0" y="245784"/>
                      <a:pt x="0" y="213855"/>
                    </a:cubicBezTo>
                    <a:lnTo>
                      <a:pt x="0" y="57813"/>
                    </a:lnTo>
                    <a:cubicBezTo>
                      <a:pt x="0" y="25884"/>
                      <a:pt x="25884" y="0"/>
                      <a:pt x="57813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22" id="22"/>
              <p:cNvSpPr txBox="true"/>
              <p:nvPr/>
            </p:nvSpPr>
            <p:spPr>
              <a:xfrm>
                <a:off x="0" y="-28575"/>
                <a:ext cx="1099206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3" id="23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25" id="25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26" id="26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1834340" y="7520106"/>
            <a:ext cx="5588268" cy="1290756"/>
            <a:chOff x="0" y="0"/>
            <a:chExt cx="7451024" cy="1721008"/>
          </a:xfrm>
        </p:grpSpPr>
        <p:grpSp>
          <p:nvGrpSpPr>
            <p:cNvPr name="Group 28" id="28"/>
            <p:cNvGrpSpPr/>
            <p:nvPr/>
          </p:nvGrpSpPr>
          <p:grpSpPr>
            <a:xfrm rot="0">
              <a:off x="487592" y="0"/>
              <a:ext cx="6963432" cy="1721008"/>
              <a:chOff x="0" y="0"/>
              <a:chExt cx="1099206" cy="271668"/>
            </a:xfrm>
          </p:grpSpPr>
          <p:sp>
            <p:nvSpPr>
              <p:cNvPr name="Freeform 29" id="29"/>
              <p:cNvSpPr/>
              <p:nvPr/>
            </p:nvSpPr>
            <p:spPr>
              <a:xfrm flipH="false" flipV="false" rot="0">
                <a:off x="0" y="0"/>
                <a:ext cx="1099206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099206">
                    <a:moveTo>
                      <a:pt x="57813" y="0"/>
                    </a:moveTo>
                    <a:lnTo>
                      <a:pt x="1041392" y="0"/>
                    </a:lnTo>
                    <a:cubicBezTo>
                      <a:pt x="1073322" y="0"/>
                      <a:pt x="1099206" y="25884"/>
                      <a:pt x="1099206" y="57813"/>
                    </a:cubicBezTo>
                    <a:lnTo>
                      <a:pt x="1099206" y="213855"/>
                    </a:lnTo>
                    <a:cubicBezTo>
                      <a:pt x="1099206" y="245784"/>
                      <a:pt x="1073322" y="271668"/>
                      <a:pt x="1041392" y="271668"/>
                    </a:cubicBezTo>
                    <a:lnTo>
                      <a:pt x="57813" y="271668"/>
                    </a:lnTo>
                    <a:cubicBezTo>
                      <a:pt x="25884" y="271668"/>
                      <a:pt x="0" y="245784"/>
                      <a:pt x="0" y="213855"/>
                    </a:cubicBezTo>
                    <a:lnTo>
                      <a:pt x="0" y="57813"/>
                    </a:lnTo>
                    <a:cubicBezTo>
                      <a:pt x="0" y="25884"/>
                      <a:pt x="25884" y="0"/>
                      <a:pt x="57813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0" id="30"/>
              <p:cNvSpPr txBox="true"/>
              <p:nvPr/>
            </p:nvSpPr>
            <p:spPr>
              <a:xfrm>
                <a:off x="0" y="-28575"/>
                <a:ext cx="1099206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1" id="31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32" id="3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33" id="3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34" id="34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35" id="35"/>
          <p:cNvSpPr txBox="true"/>
          <p:nvPr/>
        </p:nvSpPr>
        <p:spPr>
          <a:xfrm rot="0">
            <a:off x="3677705" y="5911697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1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3677705" y="7767756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1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9554287" y="3736749"/>
            <a:ext cx="7246066" cy="5869421"/>
            <a:chOff x="0" y="0"/>
            <a:chExt cx="1525094" cy="1235349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1525094" cy="1235349"/>
            </a:xfrm>
            <a:custGeom>
              <a:avLst/>
              <a:gdLst/>
              <a:ahLst/>
              <a:cxnLst/>
              <a:rect r="r" b="b" t="t" l="l"/>
              <a:pathLst>
                <a:path h="1235349" w="1525094">
                  <a:moveTo>
                    <a:pt x="41669" y="0"/>
                  </a:moveTo>
                  <a:lnTo>
                    <a:pt x="1483426" y="0"/>
                  </a:lnTo>
                  <a:cubicBezTo>
                    <a:pt x="1506439" y="0"/>
                    <a:pt x="1525094" y="18656"/>
                    <a:pt x="1525094" y="41669"/>
                  </a:cubicBezTo>
                  <a:lnTo>
                    <a:pt x="1525094" y="1193680"/>
                  </a:lnTo>
                  <a:cubicBezTo>
                    <a:pt x="1525094" y="1204731"/>
                    <a:pt x="1520704" y="1215330"/>
                    <a:pt x="1512890" y="1223144"/>
                  </a:cubicBezTo>
                  <a:cubicBezTo>
                    <a:pt x="1505075" y="1230959"/>
                    <a:pt x="1494477" y="1235349"/>
                    <a:pt x="1483426" y="1235349"/>
                  </a:cubicBezTo>
                  <a:lnTo>
                    <a:pt x="41669" y="1235349"/>
                  </a:lnTo>
                  <a:cubicBezTo>
                    <a:pt x="18656" y="1235349"/>
                    <a:pt x="0" y="1216693"/>
                    <a:pt x="0" y="1193680"/>
                  </a:cubicBezTo>
                  <a:lnTo>
                    <a:pt x="0" y="41669"/>
                  </a:lnTo>
                  <a:cubicBezTo>
                    <a:pt x="0" y="18656"/>
                    <a:pt x="18656" y="0"/>
                    <a:pt x="41669" y="0"/>
                  </a:cubicBezTo>
                  <a:close/>
                </a:path>
              </a:pathLst>
            </a:custGeom>
            <a:solidFill>
              <a:srgbClr val="0058B0"/>
            </a:solidFill>
            <a:ln cap="rnd">
              <a:noFill/>
              <a:prstDash val="solid"/>
              <a:round/>
            </a:ln>
          </p:spPr>
        </p:sp>
        <p:sp>
          <p:nvSpPr>
            <p:cNvPr name="TextBox 39" id="39"/>
            <p:cNvSpPr txBox="true"/>
            <p:nvPr/>
          </p:nvSpPr>
          <p:spPr>
            <a:xfrm>
              <a:off x="0" y="-28575"/>
              <a:ext cx="1525094" cy="12639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9554287" y="3393866"/>
            <a:ext cx="7246066" cy="1749634"/>
            <a:chOff x="0" y="0"/>
            <a:chExt cx="1525094" cy="368249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1525094" cy="368249"/>
            </a:xfrm>
            <a:custGeom>
              <a:avLst/>
              <a:gdLst/>
              <a:ahLst/>
              <a:cxnLst/>
              <a:rect r="r" b="b" t="t" l="l"/>
              <a:pathLst>
                <a:path h="368249" w="1525094">
                  <a:moveTo>
                    <a:pt x="41669" y="0"/>
                  </a:moveTo>
                  <a:lnTo>
                    <a:pt x="1483426" y="0"/>
                  </a:lnTo>
                  <a:cubicBezTo>
                    <a:pt x="1506439" y="0"/>
                    <a:pt x="1525094" y="18656"/>
                    <a:pt x="1525094" y="41669"/>
                  </a:cubicBezTo>
                  <a:lnTo>
                    <a:pt x="1525094" y="326580"/>
                  </a:lnTo>
                  <a:cubicBezTo>
                    <a:pt x="1525094" y="349593"/>
                    <a:pt x="1506439" y="368249"/>
                    <a:pt x="1483426" y="368249"/>
                  </a:cubicBezTo>
                  <a:lnTo>
                    <a:pt x="41669" y="368249"/>
                  </a:lnTo>
                  <a:cubicBezTo>
                    <a:pt x="18656" y="368249"/>
                    <a:pt x="0" y="349593"/>
                    <a:pt x="0" y="326580"/>
                  </a:cubicBezTo>
                  <a:lnTo>
                    <a:pt x="0" y="41669"/>
                  </a:lnTo>
                  <a:cubicBezTo>
                    <a:pt x="0" y="18656"/>
                    <a:pt x="18656" y="0"/>
                    <a:pt x="41669" y="0"/>
                  </a:cubicBezTo>
                  <a:close/>
                </a:path>
              </a:pathLst>
            </a:custGeom>
            <a:solidFill>
              <a:srgbClr val="F8F3E6"/>
            </a:solidFill>
            <a:ln cap="rnd">
              <a:noFill/>
              <a:prstDash val="solid"/>
              <a:round/>
            </a:ln>
          </p:spPr>
        </p:sp>
        <p:sp>
          <p:nvSpPr>
            <p:cNvPr name="TextBox 42" id="42"/>
            <p:cNvSpPr txBox="true"/>
            <p:nvPr/>
          </p:nvSpPr>
          <p:spPr>
            <a:xfrm>
              <a:off x="0" y="-28575"/>
              <a:ext cx="1525094" cy="3968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9198691" y="3594844"/>
            <a:ext cx="1389554" cy="1347678"/>
            <a:chOff x="0" y="0"/>
            <a:chExt cx="1852739" cy="1796903"/>
          </a:xfrm>
        </p:grpSpPr>
        <p:grpSp>
          <p:nvGrpSpPr>
            <p:cNvPr name="Group 44" id="44"/>
            <p:cNvGrpSpPr/>
            <p:nvPr/>
          </p:nvGrpSpPr>
          <p:grpSpPr>
            <a:xfrm rot="0">
              <a:off x="131731" y="4123"/>
              <a:ext cx="1721008" cy="1721008"/>
              <a:chOff x="0" y="0"/>
              <a:chExt cx="812800" cy="812800"/>
            </a:xfrm>
          </p:grpSpPr>
          <p:sp>
            <p:nvSpPr>
              <p:cNvPr name="Freeform 45" id="4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46" id="4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7" id="47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48" id="48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49" id="49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7075" lIns="37075" bIns="37075" rIns="37075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50" id="50"/>
            <p:cNvSpPr txBox="true"/>
            <p:nvPr/>
          </p:nvSpPr>
          <p:spPr>
            <a:xfrm rot="0">
              <a:off x="131731" y="93795"/>
              <a:ext cx="1466282" cy="17031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724"/>
                </a:lnSpc>
              </a:pPr>
              <a:r>
                <a:rPr lang="en-US" sz="7660">
                  <a:solidFill>
                    <a:srgbClr val="000000"/>
                  </a:solidFill>
                  <a:latin typeface="Lovelo"/>
                  <a:ea typeface="Lovelo"/>
                  <a:cs typeface="Lovelo"/>
                  <a:sym typeface="Lovelo"/>
                </a:rPr>
                <a:t>4</a:t>
              </a:r>
            </a:p>
          </p:txBody>
        </p:sp>
      </p:grpSp>
      <p:grpSp>
        <p:nvGrpSpPr>
          <p:cNvPr name="Group 51" id="51"/>
          <p:cNvGrpSpPr/>
          <p:nvPr/>
        </p:nvGrpSpPr>
        <p:grpSpPr>
          <a:xfrm rot="0">
            <a:off x="10359926" y="5695950"/>
            <a:ext cx="5588268" cy="1290756"/>
            <a:chOff x="0" y="0"/>
            <a:chExt cx="7451024" cy="1721008"/>
          </a:xfrm>
        </p:grpSpPr>
        <p:grpSp>
          <p:nvGrpSpPr>
            <p:cNvPr name="Group 52" id="52"/>
            <p:cNvGrpSpPr/>
            <p:nvPr/>
          </p:nvGrpSpPr>
          <p:grpSpPr>
            <a:xfrm rot="0">
              <a:off x="487592" y="0"/>
              <a:ext cx="6963432" cy="1721008"/>
              <a:chOff x="0" y="0"/>
              <a:chExt cx="1099206" cy="271668"/>
            </a:xfrm>
          </p:grpSpPr>
          <p:sp>
            <p:nvSpPr>
              <p:cNvPr name="Freeform 53" id="53"/>
              <p:cNvSpPr/>
              <p:nvPr/>
            </p:nvSpPr>
            <p:spPr>
              <a:xfrm flipH="false" flipV="false" rot="0">
                <a:off x="0" y="0"/>
                <a:ext cx="1099206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099206">
                    <a:moveTo>
                      <a:pt x="57813" y="0"/>
                    </a:moveTo>
                    <a:lnTo>
                      <a:pt x="1041392" y="0"/>
                    </a:lnTo>
                    <a:cubicBezTo>
                      <a:pt x="1073322" y="0"/>
                      <a:pt x="1099206" y="25884"/>
                      <a:pt x="1099206" y="57813"/>
                    </a:cubicBezTo>
                    <a:lnTo>
                      <a:pt x="1099206" y="213855"/>
                    </a:lnTo>
                    <a:cubicBezTo>
                      <a:pt x="1099206" y="245784"/>
                      <a:pt x="1073322" y="271668"/>
                      <a:pt x="1041392" y="271668"/>
                    </a:cubicBezTo>
                    <a:lnTo>
                      <a:pt x="57813" y="271668"/>
                    </a:lnTo>
                    <a:cubicBezTo>
                      <a:pt x="25884" y="271668"/>
                      <a:pt x="0" y="245784"/>
                      <a:pt x="0" y="213855"/>
                    </a:cubicBezTo>
                    <a:lnTo>
                      <a:pt x="0" y="57813"/>
                    </a:lnTo>
                    <a:cubicBezTo>
                      <a:pt x="0" y="25884"/>
                      <a:pt x="25884" y="0"/>
                      <a:pt x="57813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54" id="54"/>
              <p:cNvSpPr txBox="true"/>
              <p:nvPr/>
            </p:nvSpPr>
            <p:spPr>
              <a:xfrm>
                <a:off x="0" y="-28575"/>
                <a:ext cx="1099206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55" id="55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56" id="5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57" id="57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58" id="58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grpSp>
        <p:nvGrpSpPr>
          <p:cNvPr name="Group 59" id="59"/>
          <p:cNvGrpSpPr/>
          <p:nvPr/>
        </p:nvGrpSpPr>
        <p:grpSpPr>
          <a:xfrm rot="0">
            <a:off x="10359926" y="7520106"/>
            <a:ext cx="5588268" cy="1290756"/>
            <a:chOff x="0" y="0"/>
            <a:chExt cx="7451024" cy="1721008"/>
          </a:xfrm>
        </p:grpSpPr>
        <p:grpSp>
          <p:nvGrpSpPr>
            <p:cNvPr name="Group 60" id="60"/>
            <p:cNvGrpSpPr/>
            <p:nvPr/>
          </p:nvGrpSpPr>
          <p:grpSpPr>
            <a:xfrm rot="0">
              <a:off x="487592" y="0"/>
              <a:ext cx="6963432" cy="1721008"/>
              <a:chOff x="0" y="0"/>
              <a:chExt cx="1099206" cy="271668"/>
            </a:xfrm>
          </p:grpSpPr>
          <p:sp>
            <p:nvSpPr>
              <p:cNvPr name="Freeform 61" id="61"/>
              <p:cNvSpPr/>
              <p:nvPr/>
            </p:nvSpPr>
            <p:spPr>
              <a:xfrm flipH="false" flipV="false" rot="0">
                <a:off x="0" y="0"/>
                <a:ext cx="1099206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099206">
                    <a:moveTo>
                      <a:pt x="57813" y="0"/>
                    </a:moveTo>
                    <a:lnTo>
                      <a:pt x="1041392" y="0"/>
                    </a:lnTo>
                    <a:cubicBezTo>
                      <a:pt x="1073322" y="0"/>
                      <a:pt x="1099206" y="25884"/>
                      <a:pt x="1099206" y="57813"/>
                    </a:cubicBezTo>
                    <a:lnTo>
                      <a:pt x="1099206" y="213855"/>
                    </a:lnTo>
                    <a:cubicBezTo>
                      <a:pt x="1099206" y="245784"/>
                      <a:pt x="1073322" y="271668"/>
                      <a:pt x="1041392" y="271668"/>
                    </a:cubicBezTo>
                    <a:lnTo>
                      <a:pt x="57813" y="271668"/>
                    </a:lnTo>
                    <a:cubicBezTo>
                      <a:pt x="25884" y="271668"/>
                      <a:pt x="0" y="245784"/>
                      <a:pt x="0" y="213855"/>
                    </a:cubicBezTo>
                    <a:lnTo>
                      <a:pt x="0" y="57813"/>
                    </a:lnTo>
                    <a:cubicBezTo>
                      <a:pt x="0" y="25884"/>
                      <a:pt x="25884" y="0"/>
                      <a:pt x="57813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62" id="62"/>
              <p:cNvSpPr txBox="true"/>
              <p:nvPr/>
            </p:nvSpPr>
            <p:spPr>
              <a:xfrm>
                <a:off x="0" y="-28575"/>
                <a:ext cx="1099206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63" id="63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64" id="6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65" id="65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66" id="66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67" id="67"/>
          <p:cNvSpPr txBox="true"/>
          <p:nvPr/>
        </p:nvSpPr>
        <p:spPr>
          <a:xfrm rot="0">
            <a:off x="12203291" y="5911697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3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12203291" y="7767756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0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11513307" y="3841567"/>
            <a:ext cx="4178546" cy="9209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y = 3x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14453" y="898931"/>
            <a:ext cx="17124364" cy="27051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367"/>
              </a:lnSpc>
            </a:pPr>
            <a:r>
              <a:rPr lang="en-US" sz="10265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IDENTIFYING THE EQUATION OF A GRAPH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614453" y="4013659"/>
            <a:ext cx="11349114" cy="1477063"/>
            <a:chOff x="0" y="0"/>
            <a:chExt cx="15132153" cy="1969417"/>
          </a:xfrm>
        </p:grpSpPr>
        <p:grpSp>
          <p:nvGrpSpPr>
            <p:cNvPr name="Group 4" id="4"/>
            <p:cNvGrpSpPr/>
            <p:nvPr/>
          </p:nvGrpSpPr>
          <p:grpSpPr>
            <a:xfrm rot="0">
              <a:off x="874769" y="0"/>
              <a:ext cx="14257383" cy="1969417"/>
              <a:chOff x="0" y="0"/>
              <a:chExt cx="2215355" cy="306014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0" y="0"/>
                <a:ext cx="2215355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2215355">
                    <a:moveTo>
                      <a:pt x="28686" y="0"/>
                    </a:moveTo>
                    <a:lnTo>
                      <a:pt x="2186669" y="0"/>
                    </a:lnTo>
                    <a:cubicBezTo>
                      <a:pt x="2202512" y="0"/>
                      <a:pt x="2215355" y="12843"/>
                      <a:pt x="2215355" y="28686"/>
                    </a:cubicBezTo>
                    <a:lnTo>
                      <a:pt x="2215355" y="277328"/>
                    </a:lnTo>
                    <a:cubicBezTo>
                      <a:pt x="2215355" y="293171"/>
                      <a:pt x="2202512" y="306014"/>
                      <a:pt x="2186669" y="306014"/>
                    </a:cubicBezTo>
                    <a:lnTo>
                      <a:pt x="28686" y="306014"/>
                    </a:lnTo>
                    <a:cubicBezTo>
                      <a:pt x="12843" y="306014"/>
                      <a:pt x="0" y="293171"/>
                      <a:pt x="0" y="277328"/>
                    </a:cubicBezTo>
                    <a:lnTo>
                      <a:pt x="0" y="28686"/>
                    </a:lnTo>
                    <a:cubicBezTo>
                      <a:pt x="0" y="12843"/>
                      <a:pt x="12843" y="0"/>
                      <a:pt x="28686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6" id="6"/>
              <p:cNvSpPr txBox="true"/>
              <p:nvPr/>
            </p:nvSpPr>
            <p:spPr>
              <a:xfrm>
                <a:off x="0" y="-28575"/>
                <a:ext cx="2215355" cy="334589"/>
              </a:xfrm>
              <a:prstGeom prst="rect">
                <a:avLst/>
              </a:prstGeom>
            </p:spPr>
            <p:txBody>
              <a:bodyPr anchor="ctr" rtlCol="false" tIns="50005" lIns="50005" bIns="50005" rIns="50005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7" id="7"/>
            <p:cNvGrpSpPr/>
            <p:nvPr/>
          </p:nvGrpSpPr>
          <p:grpSpPr>
            <a:xfrm rot="0">
              <a:off x="130146" y="101140"/>
              <a:ext cx="1700301" cy="1700301"/>
              <a:chOff x="0" y="0"/>
              <a:chExt cx="812800" cy="81280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0" id="10"/>
            <p:cNvGrpSpPr/>
            <p:nvPr/>
          </p:nvGrpSpPr>
          <p:grpSpPr>
            <a:xfrm rot="0">
              <a:off x="0" y="97067"/>
              <a:ext cx="1700301" cy="1700301"/>
              <a:chOff x="0" y="0"/>
              <a:chExt cx="812800" cy="812800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12" id="12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3" id="13"/>
            <p:cNvSpPr txBox="true"/>
            <p:nvPr/>
          </p:nvSpPr>
          <p:spPr>
            <a:xfrm rot="0">
              <a:off x="130146" y="187899"/>
              <a:ext cx="1448639" cy="16844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595"/>
                </a:lnSpc>
              </a:pPr>
              <a:r>
                <a:rPr lang="en-US" sz="7568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1</a:t>
              </a: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2283762" y="4447573"/>
            <a:ext cx="9414723" cy="642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479"/>
              </a:lnSpc>
              <a:spcBef>
                <a:spcPct val="0"/>
              </a:spcBef>
            </a:pPr>
            <a:r>
              <a:rPr lang="en-US" b="true" sz="4570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Find slope (m): Use two points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581818" y="6011878"/>
            <a:ext cx="11421532" cy="1477063"/>
            <a:chOff x="0" y="0"/>
            <a:chExt cx="15228710" cy="1969417"/>
          </a:xfrm>
        </p:grpSpPr>
        <p:grpSp>
          <p:nvGrpSpPr>
            <p:cNvPr name="Group 16" id="16"/>
            <p:cNvGrpSpPr/>
            <p:nvPr/>
          </p:nvGrpSpPr>
          <p:grpSpPr>
            <a:xfrm rot="0">
              <a:off x="971327" y="0"/>
              <a:ext cx="14257383" cy="1969417"/>
              <a:chOff x="0" y="0"/>
              <a:chExt cx="2215355" cy="306014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2215355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2215355">
                    <a:moveTo>
                      <a:pt x="28686" y="0"/>
                    </a:moveTo>
                    <a:lnTo>
                      <a:pt x="2186669" y="0"/>
                    </a:lnTo>
                    <a:cubicBezTo>
                      <a:pt x="2202512" y="0"/>
                      <a:pt x="2215355" y="12843"/>
                      <a:pt x="2215355" y="28686"/>
                    </a:cubicBezTo>
                    <a:lnTo>
                      <a:pt x="2215355" y="277328"/>
                    </a:lnTo>
                    <a:cubicBezTo>
                      <a:pt x="2215355" y="293171"/>
                      <a:pt x="2202512" y="306014"/>
                      <a:pt x="2186669" y="306014"/>
                    </a:cubicBezTo>
                    <a:lnTo>
                      <a:pt x="28686" y="306014"/>
                    </a:lnTo>
                    <a:cubicBezTo>
                      <a:pt x="12843" y="306014"/>
                      <a:pt x="0" y="293171"/>
                      <a:pt x="0" y="277328"/>
                    </a:cubicBezTo>
                    <a:lnTo>
                      <a:pt x="0" y="28686"/>
                    </a:lnTo>
                    <a:cubicBezTo>
                      <a:pt x="0" y="12843"/>
                      <a:pt x="12843" y="0"/>
                      <a:pt x="28686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28575"/>
                <a:ext cx="2215355" cy="334589"/>
              </a:xfrm>
              <a:prstGeom prst="rect">
                <a:avLst/>
              </a:prstGeom>
            </p:spPr>
            <p:txBody>
              <a:bodyPr anchor="ctr" rtlCol="false" tIns="50005" lIns="50005" bIns="50005" rIns="50005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9" id="19"/>
            <p:cNvGrpSpPr/>
            <p:nvPr/>
          </p:nvGrpSpPr>
          <p:grpSpPr>
            <a:xfrm rot="0">
              <a:off x="136333" y="102519"/>
              <a:ext cx="1781139" cy="1700301"/>
              <a:chOff x="0" y="0"/>
              <a:chExt cx="851443" cy="812800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851443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51443">
                    <a:moveTo>
                      <a:pt x="425722" y="0"/>
                    </a:moveTo>
                    <a:cubicBezTo>
                      <a:pt x="190602" y="0"/>
                      <a:pt x="0" y="181951"/>
                      <a:pt x="0" y="406400"/>
                    </a:cubicBezTo>
                    <a:cubicBezTo>
                      <a:pt x="0" y="630849"/>
                      <a:pt x="190602" y="812800"/>
                      <a:pt x="425722" y="812800"/>
                    </a:cubicBezTo>
                    <a:cubicBezTo>
                      <a:pt x="660841" y="812800"/>
                      <a:pt x="851443" y="630849"/>
                      <a:pt x="851443" y="406400"/>
                    </a:cubicBezTo>
                    <a:cubicBezTo>
                      <a:pt x="851443" y="181951"/>
                      <a:pt x="660841" y="0"/>
                      <a:pt x="425722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79823" y="38100"/>
                <a:ext cx="691798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22" id="22"/>
            <p:cNvGrpSpPr/>
            <p:nvPr/>
          </p:nvGrpSpPr>
          <p:grpSpPr>
            <a:xfrm rot="0">
              <a:off x="0" y="98446"/>
              <a:ext cx="1781139" cy="1700301"/>
              <a:chOff x="0" y="0"/>
              <a:chExt cx="851443" cy="812800"/>
            </a:xfrm>
          </p:grpSpPr>
          <p:sp>
            <p:nvSpPr>
              <p:cNvPr name="Freeform 23" id="23"/>
              <p:cNvSpPr/>
              <p:nvPr/>
            </p:nvSpPr>
            <p:spPr>
              <a:xfrm flipH="false" flipV="false" rot="0">
                <a:off x="0" y="0"/>
                <a:ext cx="851443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51443">
                    <a:moveTo>
                      <a:pt x="425722" y="0"/>
                    </a:moveTo>
                    <a:cubicBezTo>
                      <a:pt x="190602" y="0"/>
                      <a:pt x="0" y="181951"/>
                      <a:pt x="0" y="406400"/>
                    </a:cubicBezTo>
                    <a:cubicBezTo>
                      <a:pt x="0" y="630849"/>
                      <a:pt x="190602" y="812800"/>
                      <a:pt x="425722" y="812800"/>
                    </a:cubicBezTo>
                    <a:cubicBezTo>
                      <a:pt x="660841" y="812800"/>
                      <a:pt x="851443" y="630849"/>
                      <a:pt x="851443" y="406400"/>
                    </a:cubicBezTo>
                    <a:cubicBezTo>
                      <a:pt x="851443" y="181951"/>
                      <a:pt x="660841" y="0"/>
                      <a:pt x="425722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24" id="24"/>
              <p:cNvSpPr txBox="true"/>
              <p:nvPr/>
            </p:nvSpPr>
            <p:spPr>
              <a:xfrm>
                <a:off x="79823" y="38100"/>
                <a:ext cx="691798" cy="698500"/>
              </a:xfrm>
              <a:prstGeom prst="rect">
                <a:avLst/>
              </a:prstGeom>
            </p:spPr>
            <p:txBody>
              <a:bodyPr anchor="ctr" rtlCol="false" tIns="39675" lIns="39675" bIns="39675" rIns="39675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25" id="25"/>
            <p:cNvSpPr txBox="true"/>
            <p:nvPr/>
          </p:nvSpPr>
          <p:spPr>
            <a:xfrm rot="0">
              <a:off x="136333" y="189278"/>
              <a:ext cx="1517513" cy="16816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595"/>
                </a:lnSpc>
              </a:pPr>
              <a:r>
                <a:rPr lang="en-US" sz="7568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2</a:t>
              </a:r>
            </a:p>
          </p:txBody>
        </p:sp>
      </p:grpSp>
      <p:sp>
        <p:nvSpPr>
          <p:cNvPr name="TextBox 26" id="26"/>
          <p:cNvSpPr txBox="true"/>
          <p:nvPr/>
        </p:nvSpPr>
        <p:spPr>
          <a:xfrm rot="0">
            <a:off x="2183465" y="6445792"/>
            <a:ext cx="9615316" cy="642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479"/>
              </a:lnSpc>
            </a:pPr>
            <a:r>
              <a:rPr lang="en-US" b="true" sz="4570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Find y-intercept (b).</a:t>
            </a:r>
          </a:p>
        </p:txBody>
      </p:sp>
      <p:grpSp>
        <p:nvGrpSpPr>
          <p:cNvPr name="Group 27" id="27"/>
          <p:cNvGrpSpPr/>
          <p:nvPr/>
        </p:nvGrpSpPr>
        <p:grpSpPr>
          <a:xfrm rot="0">
            <a:off x="614453" y="7986143"/>
            <a:ext cx="11349114" cy="1477063"/>
            <a:chOff x="0" y="0"/>
            <a:chExt cx="15132153" cy="1969417"/>
          </a:xfrm>
        </p:grpSpPr>
        <p:grpSp>
          <p:nvGrpSpPr>
            <p:cNvPr name="Group 28" id="28"/>
            <p:cNvGrpSpPr/>
            <p:nvPr/>
          </p:nvGrpSpPr>
          <p:grpSpPr>
            <a:xfrm rot="0">
              <a:off x="874769" y="0"/>
              <a:ext cx="14257383" cy="1969417"/>
              <a:chOff x="0" y="0"/>
              <a:chExt cx="2215355" cy="306014"/>
            </a:xfrm>
          </p:grpSpPr>
          <p:sp>
            <p:nvSpPr>
              <p:cNvPr name="Freeform 29" id="29"/>
              <p:cNvSpPr/>
              <p:nvPr/>
            </p:nvSpPr>
            <p:spPr>
              <a:xfrm flipH="false" flipV="false" rot="0">
                <a:off x="0" y="0"/>
                <a:ext cx="2215355" cy="306014"/>
              </a:xfrm>
              <a:custGeom>
                <a:avLst/>
                <a:gdLst/>
                <a:ahLst/>
                <a:cxnLst/>
                <a:rect r="r" b="b" t="t" l="l"/>
                <a:pathLst>
                  <a:path h="306014" w="2215355">
                    <a:moveTo>
                      <a:pt x="28686" y="0"/>
                    </a:moveTo>
                    <a:lnTo>
                      <a:pt x="2186669" y="0"/>
                    </a:lnTo>
                    <a:cubicBezTo>
                      <a:pt x="2202512" y="0"/>
                      <a:pt x="2215355" y="12843"/>
                      <a:pt x="2215355" y="28686"/>
                    </a:cubicBezTo>
                    <a:lnTo>
                      <a:pt x="2215355" y="277328"/>
                    </a:lnTo>
                    <a:cubicBezTo>
                      <a:pt x="2215355" y="293171"/>
                      <a:pt x="2202512" y="306014"/>
                      <a:pt x="2186669" y="306014"/>
                    </a:cubicBezTo>
                    <a:lnTo>
                      <a:pt x="28686" y="306014"/>
                    </a:lnTo>
                    <a:cubicBezTo>
                      <a:pt x="12843" y="306014"/>
                      <a:pt x="0" y="293171"/>
                      <a:pt x="0" y="277328"/>
                    </a:cubicBezTo>
                    <a:lnTo>
                      <a:pt x="0" y="28686"/>
                    </a:lnTo>
                    <a:cubicBezTo>
                      <a:pt x="0" y="12843"/>
                      <a:pt x="12843" y="0"/>
                      <a:pt x="28686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0" id="30"/>
              <p:cNvSpPr txBox="true"/>
              <p:nvPr/>
            </p:nvSpPr>
            <p:spPr>
              <a:xfrm>
                <a:off x="0" y="-28575"/>
                <a:ext cx="2215355" cy="334589"/>
              </a:xfrm>
              <a:prstGeom prst="rect">
                <a:avLst/>
              </a:prstGeom>
            </p:spPr>
            <p:txBody>
              <a:bodyPr anchor="ctr" rtlCol="false" tIns="50005" lIns="50005" bIns="50005" rIns="50005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1" id="31"/>
            <p:cNvGrpSpPr/>
            <p:nvPr/>
          </p:nvGrpSpPr>
          <p:grpSpPr>
            <a:xfrm rot="0">
              <a:off x="130146" y="101140"/>
              <a:ext cx="1700301" cy="1700301"/>
              <a:chOff x="0" y="0"/>
              <a:chExt cx="812800" cy="812800"/>
            </a:xfrm>
          </p:grpSpPr>
          <p:sp>
            <p:nvSpPr>
              <p:cNvPr name="Freeform 32" id="3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1B93B0"/>
              </a:solidFill>
            </p:spPr>
          </p:sp>
          <p:sp>
            <p:nvSpPr>
              <p:cNvPr name="TextBox 33" id="3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4721" lIns="44721" bIns="44721" rIns="44721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4" id="34"/>
            <p:cNvGrpSpPr/>
            <p:nvPr/>
          </p:nvGrpSpPr>
          <p:grpSpPr>
            <a:xfrm rot="0">
              <a:off x="0" y="97067"/>
              <a:ext cx="1700301" cy="1700301"/>
              <a:chOff x="0" y="0"/>
              <a:chExt cx="812800" cy="812800"/>
            </a:xfrm>
          </p:grpSpPr>
          <p:sp>
            <p:nvSpPr>
              <p:cNvPr name="Freeform 35" id="3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A3DFFF"/>
              </a:solidFill>
            </p:spPr>
          </p:sp>
          <p:sp>
            <p:nvSpPr>
              <p:cNvPr name="TextBox 36" id="36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4721" lIns="44721" bIns="44721" rIns="44721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37" id="37"/>
            <p:cNvSpPr txBox="true"/>
            <p:nvPr/>
          </p:nvSpPr>
          <p:spPr>
            <a:xfrm rot="0">
              <a:off x="130146" y="187899"/>
              <a:ext cx="1448639" cy="16844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0595"/>
                </a:lnSpc>
              </a:pPr>
              <a:r>
                <a:rPr lang="en-US" sz="7568">
                  <a:solidFill>
                    <a:srgbClr val="0B2F70"/>
                  </a:solidFill>
                  <a:latin typeface="Lovelo"/>
                  <a:ea typeface="Lovelo"/>
                  <a:cs typeface="Lovelo"/>
                  <a:sym typeface="Lovelo"/>
                </a:rPr>
                <a:t>3</a:t>
              </a:r>
            </a:p>
          </p:txBody>
        </p:sp>
      </p:grpSp>
      <p:sp>
        <p:nvSpPr>
          <p:cNvPr name="TextBox 38" id="38"/>
          <p:cNvSpPr txBox="true"/>
          <p:nvPr/>
        </p:nvSpPr>
        <p:spPr>
          <a:xfrm rot="0">
            <a:off x="2279541" y="8458821"/>
            <a:ext cx="9423164" cy="642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479"/>
              </a:lnSpc>
            </a:pPr>
            <a:r>
              <a:rPr lang="en-US" b="true" sz="4570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Write equation using y=mx+b.</a:t>
            </a:r>
          </a:p>
        </p:txBody>
      </p:sp>
      <p:sp>
        <p:nvSpPr>
          <p:cNvPr name="Freeform 39" id="39"/>
          <p:cNvSpPr/>
          <p:nvPr/>
        </p:nvSpPr>
        <p:spPr>
          <a:xfrm flipH="false" flipV="false" rot="-343408">
            <a:off x="12754557" y="3612543"/>
            <a:ext cx="6872655" cy="8519978"/>
          </a:xfrm>
          <a:custGeom>
            <a:avLst/>
            <a:gdLst/>
            <a:ahLst/>
            <a:cxnLst/>
            <a:rect r="r" b="b" t="t" l="l"/>
            <a:pathLst>
              <a:path h="8519978" w="6872655">
                <a:moveTo>
                  <a:pt x="0" y="0"/>
                </a:moveTo>
                <a:lnTo>
                  <a:pt x="6872655" y="0"/>
                </a:lnTo>
                <a:lnTo>
                  <a:pt x="6872655" y="8519978"/>
                </a:lnTo>
                <a:lnTo>
                  <a:pt x="0" y="85199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582" r="0" b="-15273"/>
            </a:stretch>
          </a:blipFill>
        </p:spPr>
      </p:sp>
      <p:sp>
        <p:nvSpPr>
          <p:cNvPr name="AutoShape 40" id="40"/>
          <p:cNvSpPr/>
          <p:nvPr/>
        </p:nvSpPr>
        <p:spPr>
          <a:xfrm flipH="true" flipV="true">
            <a:off x="16576818" y="4091204"/>
            <a:ext cx="908415" cy="7674367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41" id="41"/>
          <p:cNvSpPr/>
          <p:nvPr/>
        </p:nvSpPr>
        <p:spPr>
          <a:xfrm flipH="true">
            <a:off x="13147305" y="7647036"/>
            <a:ext cx="6071594" cy="611970"/>
          </a:xfrm>
          <a:prstGeom prst="line">
            <a:avLst/>
          </a:prstGeom>
          <a:ln cap="flat" w="133350">
            <a:solidFill>
              <a:srgbClr val="002C7C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AutoShape 42" id="42"/>
          <p:cNvSpPr/>
          <p:nvPr/>
        </p:nvSpPr>
        <p:spPr>
          <a:xfrm flipH="true">
            <a:off x="15708602" y="4986760"/>
            <a:ext cx="1890222" cy="5833084"/>
          </a:xfrm>
          <a:prstGeom prst="line">
            <a:avLst/>
          </a:prstGeom>
          <a:ln cap="flat" w="133350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sp>
        <p:nvSpPr>
          <p:cNvPr name="Freeform 43" id="43"/>
          <p:cNvSpPr/>
          <p:nvPr/>
        </p:nvSpPr>
        <p:spPr>
          <a:xfrm flipH="false" flipV="false" rot="5693837">
            <a:off x="14453600" y="6752683"/>
            <a:ext cx="5323135" cy="9442368"/>
          </a:xfrm>
          <a:custGeom>
            <a:avLst/>
            <a:gdLst/>
            <a:ahLst/>
            <a:cxnLst/>
            <a:rect r="r" b="b" t="t" l="l"/>
            <a:pathLst>
              <a:path h="9442368" w="5323135">
                <a:moveTo>
                  <a:pt x="0" y="0"/>
                </a:moveTo>
                <a:lnTo>
                  <a:pt x="5323134" y="0"/>
                </a:lnTo>
                <a:lnTo>
                  <a:pt x="5323134" y="9442368"/>
                </a:lnTo>
                <a:lnTo>
                  <a:pt x="0" y="94423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4" id="44"/>
          <p:cNvGrpSpPr/>
          <p:nvPr/>
        </p:nvGrpSpPr>
        <p:grpSpPr>
          <a:xfrm rot="10046008">
            <a:off x="16810677" y="6790359"/>
            <a:ext cx="350821" cy="350821"/>
            <a:chOff x="0" y="0"/>
            <a:chExt cx="812800" cy="812800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46" id="46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47" id="47"/>
          <p:cNvSpPr txBox="true"/>
          <p:nvPr/>
        </p:nvSpPr>
        <p:spPr>
          <a:xfrm rot="-331602">
            <a:off x="13608214" y="6395500"/>
            <a:ext cx="2771811" cy="514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7"/>
              </a:lnSpc>
            </a:pPr>
            <a:r>
              <a:rPr lang="en-US" b="true" sz="3885">
                <a:solidFill>
                  <a:srgbClr val="08152E"/>
                </a:solidFill>
                <a:latin typeface="Tex Gyre Bonum Bold"/>
                <a:ea typeface="Tex Gyre Bonum Bold"/>
                <a:cs typeface="Tex Gyre Bonum Bold"/>
                <a:sym typeface="Tex Gyre Bonum Bold"/>
              </a:rPr>
              <a:t>y = mx + b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144000" y="1028700"/>
            <a:ext cx="8651569" cy="8621409"/>
            <a:chOff x="0" y="0"/>
            <a:chExt cx="11535426" cy="11495213"/>
          </a:xfrm>
        </p:grpSpPr>
        <p:sp>
          <p:nvSpPr>
            <p:cNvPr name="AutoShape 3" id="3"/>
            <p:cNvSpPr/>
            <p:nvPr/>
          </p:nvSpPr>
          <p:spPr>
            <a:xfrm>
              <a:off x="695302" y="6616308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4" id="4"/>
            <p:cNvSpPr/>
            <p:nvPr/>
          </p:nvSpPr>
          <p:spPr>
            <a:xfrm>
              <a:off x="695302" y="7453943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5" id="5"/>
            <p:cNvSpPr/>
            <p:nvPr/>
          </p:nvSpPr>
          <p:spPr>
            <a:xfrm>
              <a:off x="695302" y="8291578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>
              <a:off x="695302" y="2350466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7" id="7"/>
            <p:cNvSpPr/>
            <p:nvPr/>
          </p:nvSpPr>
          <p:spPr>
            <a:xfrm>
              <a:off x="695302" y="3188101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8" id="8"/>
            <p:cNvSpPr/>
            <p:nvPr/>
          </p:nvSpPr>
          <p:spPr>
            <a:xfrm>
              <a:off x="695302" y="4025737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9" id="9"/>
            <p:cNvSpPr/>
            <p:nvPr/>
          </p:nvSpPr>
          <p:spPr>
            <a:xfrm>
              <a:off x="695302" y="4863372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0" id="10"/>
            <p:cNvSpPr/>
            <p:nvPr/>
          </p:nvSpPr>
          <p:spPr>
            <a:xfrm>
              <a:off x="695302" y="9129213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11" id="11"/>
            <p:cNvGrpSpPr/>
            <p:nvPr/>
          </p:nvGrpSpPr>
          <p:grpSpPr>
            <a:xfrm rot="0">
              <a:off x="695302" y="675196"/>
              <a:ext cx="10144821" cy="10144821"/>
              <a:chOff x="0" y="0"/>
              <a:chExt cx="1385212" cy="1385212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385212" cy="1385212"/>
              </a:xfrm>
              <a:custGeom>
                <a:avLst/>
                <a:gdLst/>
                <a:ahLst/>
                <a:cxnLst/>
                <a:rect r="r" b="b" t="t" l="l"/>
                <a:pathLst>
                  <a:path h="1385212" w="1385212">
                    <a:moveTo>
                      <a:pt x="61561" y="0"/>
                    </a:moveTo>
                    <a:lnTo>
                      <a:pt x="1323651" y="0"/>
                    </a:lnTo>
                    <a:cubicBezTo>
                      <a:pt x="1357650" y="0"/>
                      <a:pt x="1385212" y="27562"/>
                      <a:pt x="1385212" y="61561"/>
                    </a:cubicBezTo>
                    <a:lnTo>
                      <a:pt x="1385212" y="1323651"/>
                    </a:lnTo>
                    <a:cubicBezTo>
                      <a:pt x="1385212" y="1357650"/>
                      <a:pt x="1357650" y="1385212"/>
                      <a:pt x="1323651" y="1385212"/>
                    </a:cubicBezTo>
                    <a:lnTo>
                      <a:pt x="61561" y="1385212"/>
                    </a:lnTo>
                    <a:cubicBezTo>
                      <a:pt x="27562" y="1385212"/>
                      <a:pt x="0" y="1357650"/>
                      <a:pt x="0" y="1323651"/>
                    </a:cubicBezTo>
                    <a:lnTo>
                      <a:pt x="0" y="61561"/>
                    </a:lnTo>
                    <a:cubicBezTo>
                      <a:pt x="0" y="27562"/>
                      <a:pt x="27562" y="0"/>
                      <a:pt x="61561" y="0"/>
                    </a:cubicBezTo>
                    <a:close/>
                  </a:path>
                </a:pathLst>
              </a:custGeom>
              <a:ln w="19050" cap="rnd">
                <a:solidFill>
                  <a:srgbClr val="1B93B0"/>
                </a:solidFill>
                <a:prstDash val="solid"/>
                <a:round/>
              </a:ln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38100"/>
                <a:ext cx="1385212" cy="1423312"/>
              </a:xfrm>
              <a:prstGeom prst="rect">
                <a:avLst/>
              </a:prstGeom>
            </p:spPr>
            <p:txBody>
              <a:bodyPr anchor="ctr" rtlCol="false" tIns="54256" lIns="54256" bIns="54256" rIns="54256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AutoShape 14" id="14"/>
            <p:cNvSpPr/>
            <p:nvPr/>
          </p:nvSpPr>
          <p:spPr>
            <a:xfrm>
              <a:off x="695302" y="9966849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5" id="15"/>
            <p:cNvSpPr/>
            <p:nvPr/>
          </p:nvSpPr>
          <p:spPr>
            <a:xfrm>
              <a:off x="695302" y="1512831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6" id="16"/>
            <p:cNvSpPr/>
            <p:nvPr/>
          </p:nvSpPr>
          <p:spPr>
            <a:xfrm flipV="true">
              <a:off x="6642887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7" id="17"/>
            <p:cNvSpPr/>
            <p:nvPr/>
          </p:nvSpPr>
          <p:spPr>
            <a:xfrm flipV="true">
              <a:off x="7479227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8" id="18"/>
            <p:cNvSpPr/>
            <p:nvPr/>
          </p:nvSpPr>
          <p:spPr>
            <a:xfrm flipV="true">
              <a:off x="8315568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9" id="19"/>
            <p:cNvSpPr/>
            <p:nvPr/>
          </p:nvSpPr>
          <p:spPr>
            <a:xfrm flipV="true">
              <a:off x="2383517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0" id="20"/>
            <p:cNvSpPr/>
            <p:nvPr/>
          </p:nvSpPr>
          <p:spPr>
            <a:xfrm flipV="true">
              <a:off x="3219858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1" id="21"/>
            <p:cNvSpPr/>
            <p:nvPr/>
          </p:nvSpPr>
          <p:spPr>
            <a:xfrm flipV="true">
              <a:off x="4056199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2" id="22"/>
            <p:cNvSpPr/>
            <p:nvPr/>
          </p:nvSpPr>
          <p:spPr>
            <a:xfrm flipV="true">
              <a:off x="4892539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3" id="23"/>
            <p:cNvSpPr/>
            <p:nvPr/>
          </p:nvSpPr>
          <p:spPr>
            <a:xfrm flipV="true">
              <a:off x="9151909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4" id="24"/>
            <p:cNvSpPr/>
            <p:nvPr/>
          </p:nvSpPr>
          <p:spPr>
            <a:xfrm flipV="true">
              <a:off x="9988250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5" id="25"/>
            <p:cNvSpPr/>
            <p:nvPr/>
          </p:nvSpPr>
          <p:spPr>
            <a:xfrm flipV="true">
              <a:off x="1547176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6" id="26"/>
            <p:cNvSpPr/>
            <p:nvPr/>
          </p:nvSpPr>
          <p:spPr>
            <a:xfrm flipV="true">
              <a:off x="5767713" y="0"/>
              <a:ext cx="0" cy="11495213"/>
            </a:xfrm>
            <a:prstGeom prst="line">
              <a:avLst/>
            </a:prstGeom>
            <a:ln cap="flat" w="105461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AutoShape 27" id="27"/>
            <p:cNvSpPr/>
            <p:nvPr/>
          </p:nvSpPr>
          <p:spPr>
            <a:xfrm flipH="true">
              <a:off x="0" y="5739840"/>
              <a:ext cx="11535426" cy="0"/>
            </a:xfrm>
            <a:prstGeom prst="line">
              <a:avLst/>
            </a:prstGeom>
            <a:ln cap="flat" w="90395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</p:grpSp>
      <p:sp>
        <p:nvSpPr>
          <p:cNvPr name="AutoShape 28" id="28"/>
          <p:cNvSpPr/>
          <p:nvPr/>
        </p:nvSpPr>
        <p:spPr>
          <a:xfrm flipV="true">
            <a:off x="10762886" y="2222007"/>
            <a:ext cx="5317407" cy="5072249"/>
          </a:xfrm>
          <a:prstGeom prst="line">
            <a:avLst/>
          </a:prstGeom>
          <a:ln cap="flat" w="142875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grpSp>
        <p:nvGrpSpPr>
          <p:cNvPr name="Group 29" id="29"/>
          <p:cNvGrpSpPr/>
          <p:nvPr/>
        </p:nvGrpSpPr>
        <p:grpSpPr>
          <a:xfrm rot="0">
            <a:off x="13265367" y="4495342"/>
            <a:ext cx="408835" cy="408835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31" id="31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32" id="32"/>
          <p:cNvSpPr txBox="true"/>
          <p:nvPr/>
        </p:nvSpPr>
        <p:spPr>
          <a:xfrm rot="0">
            <a:off x="673104" y="923155"/>
            <a:ext cx="7910739" cy="147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731"/>
              </a:lnSpc>
            </a:pPr>
            <a:r>
              <a:rPr lang="en-US" sz="11416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EXAMPLE 1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673104" y="2288682"/>
            <a:ext cx="7749364" cy="14186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324"/>
              </a:lnSpc>
              <a:spcBef>
                <a:spcPct val="0"/>
              </a:spcBef>
            </a:pPr>
            <a:r>
              <a:rPr lang="en-US" b="true" sz="5433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Identify the equation of the given line.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1028700" y="4031786"/>
            <a:ext cx="7555143" cy="1844740"/>
            <a:chOff x="0" y="0"/>
            <a:chExt cx="10073524" cy="2459653"/>
          </a:xfrm>
        </p:grpSpPr>
        <p:grpSp>
          <p:nvGrpSpPr>
            <p:cNvPr name="Group 35" id="35"/>
            <p:cNvGrpSpPr/>
            <p:nvPr/>
          </p:nvGrpSpPr>
          <p:grpSpPr>
            <a:xfrm rot="0">
              <a:off x="522211" y="0"/>
              <a:ext cx="9551313" cy="2459653"/>
              <a:chOff x="0" y="0"/>
              <a:chExt cx="1507713" cy="388266"/>
            </a:xfrm>
          </p:grpSpPr>
          <p:sp>
            <p:nvSpPr>
              <p:cNvPr name="Freeform 36" id="36"/>
              <p:cNvSpPr/>
              <p:nvPr/>
            </p:nvSpPr>
            <p:spPr>
              <a:xfrm flipH="false" flipV="false" rot="0">
                <a:off x="0" y="0"/>
                <a:ext cx="1507713" cy="388266"/>
              </a:xfrm>
              <a:custGeom>
                <a:avLst/>
                <a:gdLst/>
                <a:ahLst/>
                <a:cxnLst/>
                <a:rect r="r" b="b" t="t" l="l"/>
                <a:pathLst>
                  <a:path h="388266" w="1507713">
                    <a:moveTo>
                      <a:pt x="42149" y="0"/>
                    </a:moveTo>
                    <a:lnTo>
                      <a:pt x="1465564" y="0"/>
                    </a:lnTo>
                    <a:cubicBezTo>
                      <a:pt x="1488842" y="0"/>
                      <a:pt x="1507713" y="18871"/>
                      <a:pt x="1507713" y="42149"/>
                    </a:cubicBezTo>
                    <a:lnTo>
                      <a:pt x="1507713" y="346117"/>
                    </a:lnTo>
                    <a:cubicBezTo>
                      <a:pt x="1507713" y="357296"/>
                      <a:pt x="1503273" y="368016"/>
                      <a:pt x="1495368" y="375921"/>
                    </a:cubicBezTo>
                    <a:cubicBezTo>
                      <a:pt x="1487464" y="383825"/>
                      <a:pt x="1476743" y="388266"/>
                      <a:pt x="1465564" y="388266"/>
                    </a:cubicBezTo>
                    <a:lnTo>
                      <a:pt x="42149" y="388266"/>
                    </a:lnTo>
                    <a:cubicBezTo>
                      <a:pt x="30971" y="388266"/>
                      <a:pt x="20250" y="383825"/>
                      <a:pt x="12345" y="375921"/>
                    </a:cubicBezTo>
                    <a:cubicBezTo>
                      <a:pt x="4441" y="368016"/>
                      <a:pt x="0" y="357296"/>
                      <a:pt x="0" y="346117"/>
                    </a:cubicBezTo>
                    <a:lnTo>
                      <a:pt x="0" y="42149"/>
                    </a:lnTo>
                    <a:cubicBezTo>
                      <a:pt x="0" y="30971"/>
                      <a:pt x="4441" y="20250"/>
                      <a:pt x="12345" y="12345"/>
                    </a:cubicBezTo>
                    <a:cubicBezTo>
                      <a:pt x="20250" y="4441"/>
                      <a:pt x="30971" y="0"/>
                      <a:pt x="42149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7" id="37"/>
              <p:cNvSpPr txBox="true"/>
              <p:nvPr/>
            </p:nvSpPr>
            <p:spPr>
              <a:xfrm>
                <a:off x="0" y="-28575"/>
                <a:ext cx="1507713" cy="416841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8" id="38"/>
            <p:cNvGrpSpPr/>
            <p:nvPr/>
          </p:nvGrpSpPr>
          <p:grpSpPr>
            <a:xfrm rot="0">
              <a:off x="0" y="369323"/>
              <a:ext cx="1721008" cy="1721008"/>
              <a:chOff x="0" y="0"/>
              <a:chExt cx="812800" cy="812800"/>
            </a:xfrm>
          </p:grpSpPr>
          <p:sp>
            <p:nvSpPr>
              <p:cNvPr name="Freeform 39" id="3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40" id="40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41" id="41"/>
            <p:cNvSpPr txBox="true"/>
            <p:nvPr/>
          </p:nvSpPr>
          <p:spPr>
            <a:xfrm rot="0">
              <a:off x="292568" y="460347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grpSp>
        <p:nvGrpSpPr>
          <p:cNvPr name="Group 42" id="42"/>
          <p:cNvGrpSpPr/>
          <p:nvPr/>
        </p:nvGrpSpPr>
        <p:grpSpPr>
          <a:xfrm rot="0">
            <a:off x="1028700" y="6200376"/>
            <a:ext cx="7555143" cy="1290756"/>
            <a:chOff x="0" y="0"/>
            <a:chExt cx="10073524" cy="1721008"/>
          </a:xfrm>
        </p:grpSpPr>
        <p:grpSp>
          <p:nvGrpSpPr>
            <p:cNvPr name="Group 43" id="43"/>
            <p:cNvGrpSpPr/>
            <p:nvPr/>
          </p:nvGrpSpPr>
          <p:grpSpPr>
            <a:xfrm rot="0">
              <a:off x="522211" y="0"/>
              <a:ext cx="9551313" cy="1721008"/>
              <a:chOff x="0" y="0"/>
              <a:chExt cx="1507713" cy="271668"/>
            </a:xfrm>
          </p:grpSpPr>
          <p:sp>
            <p:nvSpPr>
              <p:cNvPr name="Freeform 44" id="44"/>
              <p:cNvSpPr/>
              <p:nvPr/>
            </p:nvSpPr>
            <p:spPr>
              <a:xfrm flipH="false" flipV="false" rot="0">
                <a:off x="0" y="0"/>
                <a:ext cx="1507713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507713">
                    <a:moveTo>
                      <a:pt x="42149" y="0"/>
                    </a:moveTo>
                    <a:lnTo>
                      <a:pt x="1465564" y="0"/>
                    </a:lnTo>
                    <a:cubicBezTo>
                      <a:pt x="1488842" y="0"/>
                      <a:pt x="1507713" y="18871"/>
                      <a:pt x="1507713" y="42149"/>
                    </a:cubicBezTo>
                    <a:lnTo>
                      <a:pt x="1507713" y="229519"/>
                    </a:lnTo>
                    <a:cubicBezTo>
                      <a:pt x="1507713" y="240698"/>
                      <a:pt x="1503273" y="251418"/>
                      <a:pt x="1495368" y="259323"/>
                    </a:cubicBezTo>
                    <a:cubicBezTo>
                      <a:pt x="1487464" y="267227"/>
                      <a:pt x="1476743" y="271668"/>
                      <a:pt x="1465564" y="271668"/>
                    </a:cubicBezTo>
                    <a:lnTo>
                      <a:pt x="42149" y="271668"/>
                    </a:lnTo>
                    <a:cubicBezTo>
                      <a:pt x="30971" y="271668"/>
                      <a:pt x="20250" y="267227"/>
                      <a:pt x="12345" y="259323"/>
                    </a:cubicBezTo>
                    <a:cubicBezTo>
                      <a:pt x="4441" y="251418"/>
                      <a:pt x="0" y="240698"/>
                      <a:pt x="0" y="229519"/>
                    </a:cubicBezTo>
                    <a:lnTo>
                      <a:pt x="0" y="42149"/>
                    </a:lnTo>
                    <a:cubicBezTo>
                      <a:pt x="0" y="30971"/>
                      <a:pt x="4441" y="20250"/>
                      <a:pt x="12345" y="12345"/>
                    </a:cubicBezTo>
                    <a:cubicBezTo>
                      <a:pt x="20250" y="4441"/>
                      <a:pt x="30971" y="0"/>
                      <a:pt x="42149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45" id="45"/>
              <p:cNvSpPr txBox="true"/>
              <p:nvPr/>
            </p:nvSpPr>
            <p:spPr>
              <a:xfrm>
                <a:off x="0" y="-28575"/>
                <a:ext cx="1507713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6" id="46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47" id="4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48" id="48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49" id="49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50" id="50"/>
          <p:cNvSpPr txBox="true"/>
          <p:nvPr/>
        </p:nvSpPr>
        <p:spPr>
          <a:xfrm rot="0">
            <a:off x="3602438" y="6448026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1</a:t>
            </a:r>
          </a:p>
        </p:txBody>
      </p:sp>
      <p:grpSp>
        <p:nvGrpSpPr>
          <p:cNvPr name="Group 51" id="51"/>
          <p:cNvGrpSpPr/>
          <p:nvPr/>
        </p:nvGrpSpPr>
        <p:grpSpPr>
          <a:xfrm rot="0">
            <a:off x="1028700" y="8359354"/>
            <a:ext cx="7555143" cy="1290756"/>
            <a:chOff x="0" y="0"/>
            <a:chExt cx="1590146" cy="271668"/>
          </a:xfrm>
        </p:grpSpPr>
        <p:sp>
          <p:nvSpPr>
            <p:cNvPr name="Freeform 52" id="52"/>
            <p:cNvSpPr/>
            <p:nvPr/>
          </p:nvSpPr>
          <p:spPr>
            <a:xfrm flipH="false" flipV="false" rot="0">
              <a:off x="0" y="0"/>
              <a:ext cx="1590146" cy="271668"/>
            </a:xfrm>
            <a:custGeom>
              <a:avLst/>
              <a:gdLst/>
              <a:ahLst/>
              <a:cxnLst/>
              <a:rect r="r" b="b" t="t" l="l"/>
              <a:pathLst>
                <a:path h="271668" w="1590146">
                  <a:moveTo>
                    <a:pt x="39964" y="0"/>
                  </a:moveTo>
                  <a:lnTo>
                    <a:pt x="1550182" y="0"/>
                  </a:lnTo>
                  <a:cubicBezTo>
                    <a:pt x="1572254" y="0"/>
                    <a:pt x="1590146" y="17893"/>
                    <a:pt x="1590146" y="39964"/>
                  </a:cubicBezTo>
                  <a:lnTo>
                    <a:pt x="1590146" y="231704"/>
                  </a:lnTo>
                  <a:cubicBezTo>
                    <a:pt x="1590146" y="253775"/>
                    <a:pt x="1572254" y="271668"/>
                    <a:pt x="1550182" y="271668"/>
                  </a:cubicBezTo>
                  <a:lnTo>
                    <a:pt x="39964" y="271668"/>
                  </a:lnTo>
                  <a:cubicBezTo>
                    <a:pt x="17893" y="271668"/>
                    <a:pt x="0" y="253775"/>
                    <a:pt x="0" y="231704"/>
                  </a:cubicBezTo>
                  <a:lnTo>
                    <a:pt x="0" y="39964"/>
                  </a:lnTo>
                  <a:cubicBezTo>
                    <a:pt x="0" y="17893"/>
                    <a:pt x="17893" y="0"/>
                    <a:pt x="39964" y="0"/>
                  </a:cubicBezTo>
                  <a:close/>
                </a:path>
              </a:pathLst>
            </a:custGeom>
            <a:solidFill>
              <a:srgbClr val="F8F3E6"/>
            </a:solidFill>
            <a:ln cap="rnd">
              <a:noFill/>
              <a:prstDash val="solid"/>
              <a:round/>
            </a:ln>
          </p:spPr>
        </p:sp>
        <p:sp>
          <p:nvSpPr>
            <p:cNvPr name="TextBox 53" id="53"/>
            <p:cNvSpPr txBox="true"/>
            <p:nvPr/>
          </p:nvSpPr>
          <p:spPr>
            <a:xfrm>
              <a:off x="0" y="-28575"/>
              <a:ext cx="1590146" cy="30024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4" id="54"/>
          <p:cNvSpPr txBox="true"/>
          <p:nvPr/>
        </p:nvSpPr>
        <p:spPr>
          <a:xfrm rot="0">
            <a:off x="1028700" y="7385404"/>
            <a:ext cx="3709992" cy="9821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96"/>
              </a:lnSpc>
            </a:pPr>
            <a:r>
              <a:rPr lang="en-US" sz="5426" b="true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equation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1985341" y="8575100"/>
            <a:ext cx="5141007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y = x + 1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3970067" y="4249040"/>
            <a:ext cx="1514135" cy="1357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 u="sng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rise </a:t>
            </a:r>
          </a:p>
          <a:p>
            <a:pPr algn="ctr" marL="0" indent="0" lvl="0">
              <a:lnSpc>
                <a:spcPts val="5033"/>
              </a:lnSpc>
              <a:spcBef>
                <a:spcPct val="0"/>
              </a:spcBef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run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2450792" y="4564544"/>
            <a:ext cx="1398254" cy="726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 =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5605223" y="4564544"/>
            <a:ext cx="512254" cy="726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=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6444750" y="4918453"/>
            <a:ext cx="535889" cy="734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33"/>
              </a:lnSpc>
              <a:spcBef>
                <a:spcPct val="0"/>
              </a:spcBef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3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7255701" y="4564544"/>
            <a:ext cx="957180" cy="726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= 1</a:t>
            </a:r>
          </a:p>
        </p:txBody>
      </p:sp>
      <p:grpSp>
        <p:nvGrpSpPr>
          <p:cNvPr name="Group 61" id="61"/>
          <p:cNvGrpSpPr/>
          <p:nvPr/>
        </p:nvGrpSpPr>
        <p:grpSpPr>
          <a:xfrm rot="0">
            <a:off x="12615273" y="5134987"/>
            <a:ext cx="408835" cy="408835"/>
            <a:chOff x="0" y="0"/>
            <a:chExt cx="812800" cy="812800"/>
          </a:xfrm>
        </p:grpSpPr>
        <p:sp>
          <p:nvSpPr>
            <p:cNvPr name="Freeform 62" id="6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3DFFF"/>
            </a:solidFill>
          </p:spPr>
        </p:sp>
        <p:sp>
          <p:nvSpPr>
            <p:cNvPr name="TextBox 63" id="6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AutoShape 64" id="64"/>
          <p:cNvSpPr/>
          <p:nvPr/>
        </p:nvSpPr>
        <p:spPr>
          <a:xfrm flipV="true">
            <a:off x="12819690" y="3393782"/>
            <a:ext cx="0" cy="1945623"/>
          </a:xfrm>
          <a:prstGeom prst="line">
            <a:avLst/>
          </a:prstGeom>
          <a:ln cap="flat" w="66675">
            <a:solidFill>
              <a:srgbClr val="EFBC20"/>
            </a:solidFill>
            <a:prstDash val="sysDash"/>
            <a:headEnd type="none" len="sm" w="sm"/>
            <a:tailEnd type="arrow" len="sm" w="med"/>
          </a:ln>
        </p:spPr>
      </p:sp>
      <p:grpSp>
        <p:nvGrpSpPr>
          <p:cNvPr name="Group 65" id="65"/>
          <p:cNvGrpSpPr/>
          <p:nvPr/>
        </p:nvGrpSpPr>
        <p:grpSpPr>
          <a:xfrm rot="0">
            <a:off x="14546698" y="3189365"/>
            <a:ext cx="408835" cy="408835"/>
            <a:chOff x="0" y="0"/>
            <a:chExt cx="812800" cy="812800"/>
          </a:xfrm>
        </p:grpSpPr>
        <p:sp>
          <p:nvSpPr>
            <p:cNvPr name="Freeform 66" id="6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3DFFF"/>
            </a:solidFill>
          </p:spPr>
        </p:sp>
        <p:sp>
          <p:nvSpPr>
            <p:cNvPr name="TextBox 67" id="6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AutoShape 68" id="68"/>
          <p:cNvSpPr/>
          <p:nvPr/>
        </p:nvSpPr>
        <p:spPr>
          <a:xfrm>
            <a:off x="12819690" y="3393782"/>
            <a:ext cx="1962122" cy="0"/>
          </a:xfrm>
          <a:prstGeom prst="line">
            <a:avLst/>
          </a:prstGeom>
          <a:ln cap="flat" w="66675">
            <a:solidFill>
              <a:srgbClr val="EFBC2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TextBox 69" id="69"/>
          <p:cNvSpPr txBox="true"/>
          <p:nvPr/>
        </p:nvSpPr>
        <p:spPr>
          <a:xfrm rot="0">
            <a:off x="11473570" y="4051364"/>
            <a:ext cx="1042153" cy="4088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68"/>
              </a:lnSpc>
            </a:pPr>
            <a:r>
              <a:rPr lang="en-US" sz="2263" b="true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rise = 3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13153126" y="2726914"/>
            <a:ext cx="1042153" cy="4092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68"/>
              </a:lnSpc>
            </a:pPr>
            <a:r>
              <a:rPr lang="en-US" sz="2263" b="true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run = 3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14083777" y="4462016"/>
            <a:ext cx="1334677" cy="4088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68"/>
              </a:lnSpc>
            </a:pPr>
            <a:r>
              <a:rPr lang="en-US" sz="2263" b="true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b = (0,1)</a:t>
            </a:r>
          </a:p>
        </p:txBody>
      </p:sp>
      <p:sp>
        <p:nvSpPr>
          <p:cNvPr name="AutoShape 72" id="72"/>
          <p:cNvSpPr/>
          <p:nvPr/>
        </p:nvSpPr>
        <p:spPr>
          <a:xfrm>
            <a:off x="6299040" y="4904176"/>
            <a:ext cx="8273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3" id="73"/>
          <p:cNvSpPr txBox="true"/>
          <p:nvPr/>
        </p:nvSpPr>
        <p:spPr>
          <a:xfrm rot="0">
            <a:off x="6444750" y="4249040"/>
            <a:ext cx="535889" cy="734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33"/>
              </a:lnSpc>
              <a:spcBef>
                <a:spcPct val="0"/>
              </a:spcBef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3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144000" y="1028700"/>
            <a:ext cx="8651569" cy="8621409"/>
            <a:chOff x="0" y="0"/>
            <a:chExt cx="11535426" cy="11495213"/>
          </a:xfrm>
        </p:grpSpPr>
        <p:sp>
          <p:nvSpPr>
            <p:cNvPr name="AutoShape 3" id="3"/>
            <p:cNvSpPr/>
            <p:nvPr/>
          </p:nvSpPr>
          <p:spPr>
            <a:xfrm>
              <a:off x="695302" y="6616308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4" id="4"/>
            <p:cNvSpPr/>
            <p:nvPr/>
          </p:nvSpPr>
          <p:spPr>
            <a:xfrm>
              <a:off x="695302" y="7453943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5" id="5"/>
            <p:cNvSpPr/>
            <p:nvPr/>
          </p:nvSpPr>
          <p:spPr>
            <a:xfrm>
              <a:off x="695302" y="8291578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>
              <a:off x="695302" y="2350466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7" id="7"/>
            <p:cNvSpPr/>
            <p:nvPr/>
          </p:nvSpPr>
          <p:spPr>
            <a:xfrm>
              <a:off x="695302" y="3188101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8" id="8"/>
            <p:cNvSpPr/>
            <p:nvPr/>
          </p:nvSpPr>
          <p:spPr>
            <a:xfrm>
              <a:off x="695302" y="4025737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9" id="9"/>
            <p:cNvSpPr/>
            <p:nvPr/>
          </p:nvSpPr>
          <p:spPr>
            <a:xfrm>
              <a:off x="695302" y="4863372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0" id="10"/>
            <p:cNvSpPr/>
            <p:nvPr/>
          </p:nvSpPr>
          <p:spPr>
            <a:xfrm>
              <a:off x="695302" y="9129213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11" id="11"/>
            <p:cNvGrpSpPr/>
            <p:nvPr/>
          </p:nvGrpSpPr>
          <p:grpSpPr>
            <a:xfrm rot="0">
              <a:off x="695302" y="675196"/>
              <a:ext cx="10144821" cy="10144821"/>
              <a:chOff x="0" y="0"/>
              <a:chExt cx="1385212" cy="1385212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385212" cy="1385212"/>
              </a:xfrm>
              <a:custGeom>
                <a:avLst/>
                <a:gdLst/>
                <a:ahLst/>
                <a:cxnLst/>
                <a:rect r="r" b="b" t="t" l="l"/>
                <a:pathLst>
                  <a:path h="1385212" w="1385212">
                    <a:moveTo>
                      <a:pt x="61561" y="0"/>
                    </a:moveTo>
                    <a:lnTo>
                      <a:pt x="1323651" y="0"/>
                    </a:lnTo>
                    <a:cubicBezTo>
                      <a:pt x="1357650" y="0"/>
                      <a:pt x="1385212" y="27562"/>
                      <a:pt x="1385212" y="61561"/>
                    </a:cubicBezTo>
                    <a:lnTo>
                      <a:pt x="1385212" y="1323651"/>
                    </a:lnTo>
                    <a:cubicBezTo>
                      <a:pt x="1385212" y="1357650"/>
                      <a:pt x="1357650" y="1385212"/>
                      <a:pt x="1323651" y="1385212"/>
                    </a:cubicBezTo>
                    <a:lnTo>
                      <a:pt x="61561" y="1385212"/>
                    </a:lnTo>
                    <a:cubicBezTo>
                      <a:pt x="27562" y="1385212"/>
                      <a:pt x="0" y="1357650"/>
                      <a:pt x="0" y="1323651"/>
                    </a:cubicBezTo>
                    <a:lnTo>
                      <a:pt x="0" y="61561"/>
                    </a:lnTo>
                    <a:cubicBezTo>
                      <a:pt x="0" y="27562"/>
                      <a:pt x="27562" y="0"/>
                      <a:pt x="61561" y="0"/>
                    </a:cubicBezTo>
                    <a:close/>
                  </a:path>
                </a:pathLst>
              </a:custGeom>
              <a:ln w="19050" cap="rnd">
                <a:solidFill>
                  <a:srgbClr val="1B93B0"/>
                </a:solidFill>
                <a:prstDash val="solid"/>
                <a:round/>
              </a:ln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38100"/>
                <a:ext cx="1385212" cy="1423312"/>
              </a:xfrm>
              <a:prstGeom prst="rect">
                <a:avLst/>
              </a:prstGeom>
            </p:spPr>
            <p:txBody>
              <a:bodyPr anchor="ctr" rtlCol="false" tIns="54256" lIns="54256" bIns="54256" rIns="54256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AutoShape 14" id="14"/>
            <p:cNvSpPr/>
            <p:nvPr/>
          </p:nvSpPr>
          <p:spPr>
            <a:xfrm>
              <a:off x="695302" y="9966849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5" id="15"/>
            <p:cNvSpPr/>
            <p:nvPr/>
          </p:nvSpPr>
          <p:spPr>
            <a:xfrm>
              <a:off x="695302" y="1512831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6" id="16"/>
            <p:cNvSpPr/>
            <p:nvPr/>
          </p:nvSpPr>
          <p:spPr>
            <a:xfrm flipV="true">
              <a:off x="6642887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7" id="17"/>
            <p:cNvSpPr/>
            <p:nvPr/>
          </p:nvSpPr>
          <p:spPr>
            <a:xfrm flipV="true">
              <a:off x="7479227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8" id="18"/>
            <p:cNvSpPr/>
            <p:nvPr/>
          </p:nvSpPr>
          <p:spPr>
            <a:xfrm flipV="true">
              <a:off x="8315568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9" id="19"/>
            <p:cNvSpPr/>
            <p:nvPr/>
          </p:nvSpPr>
          <p:spPr>
            <a:xfrm flipV="true">
              <a:off x="2383517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0" id="20"/>
            <p:cNvSpPr/>
            <p:nvPr/>
          </p:nvSpPr>
          <p:spPr>
            <a:xfrm flipV="true">
              <a:off x="3219858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1" id="21"/>
            <p:cNvSpPr/>
            <p:nvPr/>
          </p:nvSpPr>
          <p:spPr>
            <a:xfrm flipV="true">
              <a:off x="4056199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2" id="22"/>
            <p:cNvSpPr/>
            <p:nvPr/>
          </p:nvSpPr>
          <p:spPr>
            <a:xfrm flipV="true">
              <a:off x="4892539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3" id="23"/>
            <p:cNvSpPr/>
            <p:nvPr/>
          </p:nvSpPr>
          <p:spPr>
            <a:xfrm flipV="true">
              <a:off x="9151909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4" id="24"/>
            <p:cNvSpPr/>
            <p:nvPr/>
          </p:nvSpPr>
          <p:spPr>
            <a:xfrm flipV="true">
              <a:off x="9988250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5" id="25"/>
            <p:cNvSpPr/>
            <p:nvPr/>
          </p:nvSpPr>
          <p:spPr>
            <a:xfrm flipV="true">
              <a:off x="1547176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6" id="26"/>
            <p:cNvSpPr/>
            <p:nvPr/>
          </p:nvSpPr>
          <p:spPr>
            <a:xfrm flipV="true">
              <a:off x="5767713" y="0"/>
              <a:ext cx="0" cy="11495213"/>
            </a:xfrm>
            <a:prstGeom prst="line">
              <a:avLst/>
            </a:prstGeom>
            <a:ln cap="flat" w="105461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AutoShape 27" id="27"/>
            <p:cNvSpPr/>
            <p:nvPr/>
          </p:nvSpPr>
          <p:spPr>
            <a:xfrm flipH="true">
              <a:off x="0" y="5739840"/>
              <a:ext cx="11535426" cy="0"/>
            </a:xfrm>
            <a:prstGeom prst="line">
              <a:avLst/>
            </a:prstGeom>
            <a:ln cap="flat" w="90395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</p:grpSp>
      <p:sp>
        <p:nvSpPr>
          <p:cNvPr name="AutoShape 28" id="28"/>
          <p:cNvSpPr/>
          <p:nvPr/>
        </p:nvSpPr>
        <p:spPr>
          <a:xfrm>
            <a:off x="10221221" y="2860710"/>
            <a:ext cx="6905961" cy="2516361"/>
          </a:xfrm>
          <a:prstGeom prst="line">
            <a:avLst/>
          </a:prstGeom>
          <a:ln cap="flat" w="142875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grpSp>
        <p:nvGrpSpPr>
          <p:cNvPr name="Group 29" id="29"/>
          <p:cNvGrpSpPr/>
          <p:nvPr/>
        </p:nvGrpSpPr>
        <p:grpSpPr>
          <a:xfrm rot="0">
            <a:off x="11329313" y="3189365"/>
            <a:ext cx="408835" cy="408835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3DFFF"/>
            </a:solidFill>
          </p:spPr>
        </p:sp>
        <p:sp>
          <p:nvSpPr>
            <p:cNvPr name="TextBox 31" id="31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13265367" y="3827369"/>
            <a:ext cx="408835" cy="408835"/>
            <a:chOff x="0" y="0"/>
            <a:chExt cx="812800" cy="812800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34" id="3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35" id="35"/>
          <p:cNvSpPr txBox="true"/>
          <p:nvPr/>
        </p:nvSpPr>
        <p:spPr>
          <a:xfrm rot="0">
            <a:off x="673104" y="923155"/>
            <a:ext cx="7910739" cy="147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731"/>
              </a:lnSpc>
            </a:pPr>
            <a:r>
              <a:rPr lang="en-US" sz="11416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EXAMPLE 2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673104" y="2288682"/>
            <a:ext cx="7749364" cy="14186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324"/>
              </a:lnSpc>
              <a:spcBef>
                <a:spcPct val="0"/>
              </a:spcBef>
            </a:pPr>
            <a:r>
              <a:rPr lang="en-US" b="true" sz="5433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Identify the equation of the given line.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1028700" y="4031786"/>
            <a:ext cx="7555143" cy="1844740"/>
            <a:chOff x="0" y="0"/>
            <a:chExt cx="10073524" cy="2459653"/>
          </a:xfrm>
        </p:grpSpPr>
        <p:grpSp>
          <p:nvGrpSpPr>
            <p:cNvPr name="Group 38" id="38"/>
            <p:cNvGrpSpPr/>
            <p:nvPr/>
          </p:nvGrpSpPr>
          <p:grpSpPr>
            <a:xfrm rot="0">
              <a:off x="522211" y="0"/>
              <a:ext cx="9551313" cy="2459653"/>
              <a:chOff x="0" y="0"/>
              <a:chExt cx="1507713" cy="388266"/>
            </a:xfrm>
          </p:grpSpPr>
          <p:sp>
            <p:nvSpPr>
              <p:cNvPr name="Freeform 39" id="39"/>
              <p:cNvSpPr/>
              <p:nvPr/>
            </p:nvSpPr>
            <p:spPr>
              <a:xfrm flipH="false" flipV="false" rot="0">
                <a:off x="0" y="0"/>
                <a:ext cx="1507713" cy="388266"/>
              </a:xfrm>
              <a:custGeom>
                <a:avLst/>
                <a:gdLst/>
                <a:ahLst/>
                <a:cxnLst/>
                <a:rect r="r" b="b" t="t" l="l"/>
                <a:pathLst>
                  <a:path h="388266" w="1507713">
                    <a:moveTo>
                      <a:pt x="42149" y="0"/>
                    </a:moveTo>
                    <a:lnTo>
                      <a:pt x="1465564" y="0"/>
                    </a:lnTo>
                    <a:cubicBezTo>
                      <a:pt x="1488842" y="0"/>
                      <a:pt x="1507713" y="18871"/>
                      <a:pt x="1507713" y="42149"/>
                    </a:cubicBezTo>
                    <a:lnTo>
                      <a:pt x="1507713" y="346117"/>
                    </a:lnTo>
                    <a:cubicBezTo>
                      <a:pt x="1507713" y="357296"/>
                      <a:pt x="1503273" y="368016"/>
                      <a:pt x="1495368" y="375921"/>
                    </a:cubicBezTo>
                    <a:cubicBezTo>
                      <a:pt x="1487464" y="383825"/>
                      <a:pt x="1476743" y="388266"/>
                      <a:pt x="1465564" y="388266"/>
                    </a:cubicBezTo>
                    <a:lnTo>
                      <a:pt x="42149" y="388266"/>
                    </a:lnTo>
                    <a:cubicBezTo>
                      <a:pt x="30971" y="388266"/>
                      <a:pt x="20250" y="383825"/>
                      <a:pt x="12345" y="375921"/>
                    </a:cubicBezTo>
                    <a:cubicBezTo>
                      <a:pt x="4441" y="368016"/>
                      <a:pt x="0" y="357296"/>
                      <a:pt x="0" y="346117"/>
                    </a:cubicBezTo>
                    <a:lnTo>
                      <a:pt x="0" y="42149"/>
                    </a:lnTo>
                    <a:cubicBezTo>
                      <a:pt x="0" y="30971"/>
                      <a:pt x="4441" y="20250"/>
                      <a:pt x="12345" y="12345"/>
                    </a:cubicBezTo>
                    <a:cubicBezTo>
                      <a:pt x="20250" y="4441"/>
                      <a:pt x="30971" y="0"/>
                      <a:pt x="42149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40" id="40"/>
              <p:cNvSpPr txBox="true"/>
              <p:nvPr/>
            </p:nvSpPr>
            <p:spPr>
              <a:xfrm>
                <a:off x="0" y="-28575"/>
                <a:ext cx="1507713" cy="416841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1" id="41"/>
            <p:cNvGrpSpPr/>
            <p:nvPr/>
          </p:nvGrpSpPr>
          <p:grpSpPr>
            <a:xfrm rot="0">
              <a:off x="0" y="369323"/>
              <a:ext cx="1721008" cy="1721008"/>
              <a:chOff x="0" y="0"/>
              <a:chExt cx="812800" cy="812800"/>
            </a:xfrm>
          </p:grpSpPr>
          <p:sp>
            <p:nvSpPr>
              <p:cNvPr name="Freeform 42" id="4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43" id="43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44" id="44"/>
            <p:cNvSpPr txBox="true"/>
            <p:nvPr/>
          </p:nvSpPr>
          <p:spPr>
            <a:xfrm rot="0">
              <a:off x="292568" y="460347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grpSp>
        <p:nvGrpSpPr>
          <p:cNvPr name="Group 45" id="45"/>
          <p:cNvGrpSpPr/>
          <p:nvPr/>
        </p:nvGrpSpPr>
        <p:grpSpPr>
          <a:xfrm rot="0">
            <a:off x="1028700" y="6200376"/>
            <a:ext cx="7555143" cy="1290756"/>
            <a:chOff x="0" y="0"/>
            <a:chExt cx="10073524" cy="1721008"/>
          </a:xfrm>
        </p:grpSpPr>
        <p:grpSp>
          <p:nvGrpSpPr>
            <p:cNvPr name="Group 46" id="46"/>
            <p:cNvGrpSpPr/>
            <p:nvPr/>
          </p:nvGrpSpPr>
          <p:grpSpPr>
            <a:xfrm rot="0">
              <a:off x="522211" y="0"/>
              <a:ext cx="9551313" cy="1721008"/>
              <a:chOff x="0" y="0"/>
              <a:chExt cx="1507713" cy="271668"/>
            </a:xfrm>
          </p:grpSpPr>
          <p:sp>
            <p:nvSpPr>
              <p:cNvPr name="Freeform 47" id="47"/>
              <p:cNvSpPr/>
              <p:nvPr/>
            </p:nvSpPr>
            <p:spPr>
              <a:xfrm flipH="false" flipV="false" rot="0">
                <a:off x="0" y="0"/>
                <a:ext cx="1507713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507713">
                    <a:moveTo>
                      <a:pt x="42149" y="0"/>
                    </a:moveTo>
                    <a:lnTo>
                      <a:pt x="1465564" y="0"/>
                    </a:lnTo>
                    <a:cubicBezTo>
                      <a:pt x="1488842" y="0"/>
                      <a:pt x="1507713" y="18871"/>
                      <a:pt x="1507713" y="42149"/>
                    </a:cubicBezTo>
                    <a:lnTo>
                      <a:pt x="1507713" y="229519"/>
                    </a:lnTo>
                    <a:cubicBezTo>
                      <a:pt x="1507713" y="240698"/>
                      <a:pt x="1503273" y="251418"/>
                      <a:pt x="1495368" y="259323"/>
                    </a:cubicBezTo>
                    <a:cubicBezTo>
                      <a:pt x="1487464" y="267227"/>
                      <a:pt x="1476743" y="271668"/>
                      <a:pt x="1465564" y="271668"/>
                    </a:cubicBezTo>
                    <a:lnTo>
                      <a:pt x="42149" y="271668"/>
                    </a:lnTo>
                    <a:cubicBezTo>
                      <a:pt x="30971" y="271668"/>
                      <a:pt x="20250" y="267227"/>
                      <a:pt x="12345" y="259323"/>
                    </a:cubicBezTo>
                    <a:cubicBezTo>
                      <a:pt x="4441" y="251418"/>
                      <a:pt x="0" y="240698"/>
                      <a:pt x="0" y="229519"/>
                    </a:cubicBezTo>
                    <a:lnTo>
                      <a:pt x="0" y="42149"/>
                    </a:lnTo>
                    <a:cubicBezTo>
                      <a:pt x="0" y="30971"/>
                      <a:pt x="4441" y="20250"/>
                      <a:pt x="12345" y="12345"/>
                    </a:cubicBezTo>
                    <a:cubicBezTo>
                      <a:pt x="20250" y="4441"/>
                      <a:pt x="30971" y="0"/>
                      <a:pt x="42149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48" id="48"/>
              <p:cNvSpPr txBox="true"/>
              <p:nvPr/>
            </p:nvSpPr>
            <p:spPr>
              <a:xfrm>
                <a:off x="0" y="-28575"/>
                <a:ext cx="1507713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9" id="49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50" id="50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51" id="51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52" id="52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53" id="53"/>
          <p:cNvSpPr txBox="true"/>
          <p:nvPr/>
        </p:nvSpPr>
        <p:spPr>
          <a:xfrm rot="0">
            <a:off x="3602438" y="6448026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</a:t>
            </a:r>
          </a:p>
        </p:txBody>
      </p:sp>
      <p:grpSp>
        <p:nvGrpSpPr>
          <p:cNvPr name="Group 54" id="54"/>
          <p:cNvGrpSpPr/>
          <p:nvPr/>
        </p:nvGrpSpPr>
        <p:grpSpPr>
          <a:xfrm rot="0">
            <a:off x="1028700" y="8359354"/>
            <a:ext cx="7555143" cy="1290756"/>
            <a:chOff x="0" y="0"/>
            <a:chExt cx="1590146" cy="271668"/>
          </a:xfrm>
        </p:grpSpPr>
        <p:sp>
          <p:nvSpPr>
            <p:cNvPr name="Freeform 55" id="55"/>
            <p:cNvSpPr/>
            <p:nvPr/>
          </p:nvSpPr>
          <p:spPr>
            <a:xfrm flipH="false" flipV="false" rot="0">
              <a:off x="0" y="0"/>
              <a:ext cx="1590146" cy="271668"/>
            </a:xfrm>
            <a:custGeom>
              <a:avLst/>
              <a:gdLst/>
              <a:ahLst/>
              <a:cxnLst/>
              <a:rect r="r" b="b" t="t" l="l"/>
              <a:pathLst>
                <a:path h="271668" w="1590146">
                  <a:moveTo>
                    <a:pt x="39964" y="0"/>
                  </a:moveTo>
                  <a:lnTo>
                    <a:pt x="1550182" y="0"/>
                  </a:lnTo>
                  <a:cubicBezTo>
                    <a:pt x="1572254" y="0"/>
                    <a:pt x="1590146" y="17893"/>
                    <a:pt x="1590146" y="39964"/>
                  </a:cubicBezTo>
                  <a:lnTo>
                    <a:pt x="1590146" y="231704"/>
                  </a:lnTo>
                  <a:cubicBezTo>
                    <a:pt x="1590146" y="253775"/>
                    <a:pt x="1572254" y="271668"/>
                    <a:pt x="1550182" y="271668"/>
                  </a:cubicBezTo>
                  <a:lnTo>
                    <a:pt x="39964" y="271668"/>
                  </a:lnTo>
                  <a:cubicBezTo>
                    <a:pt x="17893" y="271668"/>
                    <a:pt x="0" y="253775"/>
                    <a:pt x="0" y="231704"/>
                  </a:cubicBezTo>
                  <a:lnTo>
                    <a:pt x="0" y="39964"/>
                  </a:lnTo>
                  <a:cubicBezTo>
                    <a:pt x="0" y="17893"/>
                    <a:pt x="17893" y="0"/>
                    <a:pt x="39964" y="0"/>
                  </a:cubicBezTo>
                  <a:close/>
                </a:path>
              </a:pathLst>
            </a:custGeom>
            <a:solidFill>
              <a:srgbClr val="F8F3E6"/>
            </a:solidFill>
            <a:ln cap="rnd">
              <a:noFill/>
              <a:prstDash val="solid"/>
              <a:round/>
            </a:ln>
          </p:spPr>
        </p:sp>
        <p:sp>
          <p:nvSpPr>
            <p:cNvPr name="TextBox 56" id="56"/>
            <p:cNvSpPr txBox="true"/>
            <p:nvPr/>
          </p:nvSpPr>
          <p:spPr>
            <a:xfrm>
              <a:off x="0" y="-28575"/>
              <a:ext cx="1590146" cy="30024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7" id="57"/>
          <p:cNvSpPr txBox="true"/>
          <p:nvPr/>
        </p:nvSpPr>
        <p:spPr>
          <a:xfrm rot="0">
            <a:off x="1028700" y="7385404"/>
            <a:ext cx="3709992" cy="9821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96"/>
              </a:lnSpc>
            </a:pPr>
            <a:r>
              <a:rPr lang="en-US" sz="5426" b="true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equation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3970067" y="4249040"/>
            <a:ext cx="1514135" cy="1357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 u="sng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rise </a:t>
            </a:r>
          </a:p>
          <a:p>
            <a:pPr algn="ctr" marL="0" indent="0" lvl="0">
              <a:lnSpc>
                <a:spcPts val="5033"/>
              </a:lnSpc>
              <a:spcBef>
                <a:spcPct val="0"/>
              </a:spcBef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run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2450792" y="4564544"/>
            <a:ext cx="1398254" cy="726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 =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5605223" y="4564544"/>
            <a:ext cx="512254" cy="726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=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6299040" y="4918453"/>
            <a:ext cx="827309" cy="734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33"/>
              </a:lnSpc>
              <a:spcBef>
                <a:spcPct val="0"/>
              </a:spcBef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-6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7855412" y="4241872"/>
            <a:ext cx="502342" cy="13722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033"/>
              </a:lnSpc>
            </a:pPr>
            <a:r>
              <a:rPr lang="en-US" b="true" sz="5136" u="sng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1 </a:t>
            </a:r>
          </a:p>
          <a:p>
            <a:pPr algn="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3</a:t>
            </a:r>
          </a:p>
        </p:txBody>
      </p:sp>
      <p:sp>
        <p:nvSpPr>
          <p:cNvPr name="AutoShape 63" id="63"/>
          <p:cNvSpPr/>
          <p:nvPr/>
        </p:nvSpPr>
        <p:spPr>
          <a:xfrm flipV="true">
            <a:off x="15385117" y="3393782"/>
            <a:ext cx="0" cy="1305977"/>
          </a:xfrm>
          <a:prstGeom prst="line">
            <a:avLst/>
          </a:prstGeom>
          <a:ln cap="flat" w="66675">
            <a:solidFill>
              <a:srgbClr val="EFBC2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AutoShape 64" id="64"/>
          <p:cNvSpPr/>
          <p:nvPr/>
        </p:nvSpPr>
        <p:spPr>
          <a:xfrm flipH="true">
            <a:off x="11601038" y="3393782"/>
            <a:ext cx="3784079" cy="0"/>
          </a:xfrm>
          <a:prstGeom prst="line">
            <a:avLst/>
          </a:prstGeom>
          <a:ln cap="flat" w="66675">
            <a:solidFill>
              <a:srgbClr val="EFBC2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TextBox 65" id="65"/>
          <p:cNvSpPr txBox="true"/>
          <p:nvPr/>
        </p:nvSpPr>
        <p:spPr>
          <a:xfrm rot="0">
            <a:off x="15846787" y="3732119"/>
            <a:ext cx="1948782" cy="633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89"/>
              </a:lnSpc>
              <a:spcBef>
                <a:spcPct val="0"/>
              </a:spcBef>
            </a:pPr>
            <a:r>
              <a:rPr lang="en-US" b="true" sz="3563" strike="noStrike" u="none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rise = 2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12635914" y="2300260"/>
            <a:ext cx="2562305" cy="6333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89"/>
              </a:lnSpc>
            </a:pPr>
            <a:r>
              <a:rPr lang="en-US" b="true" sz="3564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run = -6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10731929" y="4074256"/>
            <a:ext cx="2421196" cy="633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89"/>
              </a:lnSpc>
              <a:spcBef>
                <a:spcPct val="0"/>
              </a:spcBef>
            </a:pPr>
            <a:r>
              <a:rPr lang="en-US" b="true" sz="3563" strike="noStrike" u="none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b = (0,2)</a:t>
            </a:r>
          </a:p>
        </p:txBody>
      </p:sp>
      <p:sp>
        <p:nvSpPr>
          <p:cNvPr name="AutoShape 68" id="68"/>
          <p:cNvSpPr/>
          <p:nvPr/>
        </p:nvSpPr>
        <p:spPr>
          <a:xfrm>
            <a:off x="6270448" y="4904176"/>
            <a:ext cx="8273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9" id="69"/>
          <p:cNvSpPr txBox="true"/>
          <p:nvPr/>
        </p:nvSpPr>
        <p:spPr>
          <a:xfrm rot="0">
            <a:off x="6444750" y="4249040"/>
            <a:ext cx="535889" cy="734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33"/>
              </a:lnSpc>
              <a:spcBef>
                <a:spcPct val="0"/>
              </a:spcBef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7221582" y="4560960"/>
            <a:ext cx="502342" cy="734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=</a:t>
            </a:r>
          </a:p>
        </p:txBody>
      </p:sp>
      <p:grpSp>
        <p:nvGrpSpPr>
          <p:cNvPr name="Group 71" id="71"/>
          <p:cNvGrpSpPr/>
          <p:nvPr/>
        </p:nvGrpSpPr>
        <p:grpSpPr>
          <a:xfrm rot="0">
            <a:off x="2405233" y="8424722"/>
            <a:ext cx="4285107" cy="1225387"/>
            <a:chOff x="0" y="0"/>
            <a:chExt cx="5713476" cy="1633849"/>
          </a:xfrm>
        </p:grpSpPr>
        <p:sp>
          <p:nvSpPr>
            <p:cNvPr name="TextBox 72" id="72"/>
            <p:cNvSpPr txBox="true"/>
            <p:nvPr/>
          </p:nvSpPr>
          <p:spPr>
            <a:xfrm rot="0">
              <a:off x="0" y="221858"/>
              <a:ext cx="2156129" cy="125680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 marL="0" indent="0" lvl="0">
                <a:lnSpc>
                  <a:spcPts val="6418"/>
                </a:lnSpc>
                <a:spcBef>
                  <a:spcPct val="0"/>
                </a:spcBef>
              </a:pPr>
              <a:r>
                <a:rPr lang="en-US" b="true" sz="654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y =</a:t>
              </a:r>
            </a:p>
          </p:txBody>
        </p:sp>
        <p:sp>
          <p:nvSpPr>
            <p:cNvPr name="TextBox 73" id="73"/>
            <p:cNvSpPr txBox="true"/>
            <p:nvPr/>
          </p:nvSpPr>
          <p:spPr>
            <a:xfrm rot="0">
              <a:off x="2329777" y="47625"/>
              <a:ext cx="578051" cy="158622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4344"/>
                </a:lnSpc>
              </a:pPr>
              <a:r>
                <a:rPr lang="en-US" b="true" sz="4432" u="sng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1 </a:t>
              </a:r>
            </a:p>
            <a:p>
              <a:pPr algn="r">
                <a:lnSpc>
                  <a:spcPts val="4344"/>
                </a:lnSpc>
              </a:pPr>
              <a:r>
                <a:rPr lang="en-US" b="true" sz="4432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3</a:t>
              </a:r>
            </a:p>
          </p:txBody>
        </p:sp>
        <p:sp>
          <p:nvSpPr>
            <p:cNvPr name="TextBox 74" id="74"/>
            <p:cNvSpPr txBox="true"/>
            <p:nvPr/>
          </p:nvSpPr>
          <p:spPr>
            <a:xfrm rot="0">
              <a:off x="3081476" y="221858"/>
              <a:ext cx="2632000" cy="125680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6418"/>
                </a:lnSpc>
                <a:spcBef>
                  <a:spcPct val="0"/>
                </a:spcBef>
              </a:pPr>
              <a:r>
                <a:rPr lang="en-US" b="true" sz="654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x +</a:t>
              </a:r>
              <a:r>
                <a:rPr lang="en-US" b="true" sz="654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2</a:t>
              </a:r>
            </a:p>
          </p:txBody>
        </p:sp>
      </p:grpSp>
      <p:grpSp>
        <p:nvGrpSpPr>
          <p:cNvPr name="Group 75" id="75"/>
          <p:cNvGrpSpPr/>
          <p:nvPr/>
        </p:nvGrpSpPr>
        <p:grpSpPr>
          <a:xfrm rot="0">
            <a:off x="15180699" y="4495342"/>
            <a:ext cx="408835" cy="408835"/>
            <a:chOff x="0" y="0"/>
            <a:chExt cx="812800" cy="812800"/>
          </a:xfrm>
        </p:grpSpPr>
        <p:sp>
          <p:nvSpPr>
            <p:cNvPr name="Freeform 76" id="7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3DFFF"/>
            </a:solidFill>
          </p:spPr>
        </p:sp>
        <p:sp>
          <p:nvSpPr>
            <p:cNvPr name="TextBox 77" id="7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solidFill>
          <a:srgbClr val="0B2F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144000" y="1028700"/>
            <a:ext cx="8651569" cy="8621409"/>
            <a:chOff x="0" y="0"/>
            <a:chExt cx="11535426" cy="11495213"/>
          </a:xfrm>
        </p:grpSpPr>
        <p:sp>
          <p:nvSpPr>
            <p:cNvPr name="AutoShape 3" id="3"/>
            <p:cNvSpPr/>
            <p:nvPr/>
          </p:nvSpPr>
          <p:spPr>
            <a:xfrm>
              <a:off x="695302" y="6616308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4" id="4"/>
            <p:cNvSpPr/>
            <p:nvPr/>
          </p:nvSpPr>
          <p:spPr>
            <a:xfrm>
              <a:off x="695302" y="7453943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5" id="5"/>
            <p:cNvSpPr/>
            <p:nvPr/>
          </p:nvSpPr>
          <p:spPr>
            <a:xfrm>
              <a:off x="695302" y="8291578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6" id="6"/>
            <p:cNvSpPr/>
            <p:nvPr/>
          </p:nvSpPr>
          <p:spPr>
            <a:xfrm>
              <a:off x="695302" y="2350466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7" id="7"/>
            <p:cNvSpPr/>
            <p:nvPr/>
          </p:nvSpPr>
          <p:spPr>
            <a:xfrm>
              <a:off x="695302" y="3188101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8" id="8"/>
            <p:cNvSpPr/>
            <p:nvPr/>
          </p:nvSpPr>
          <p:spPr>
            <a:xfrm>
              <a:off x="695302" y="4025737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9" id="9"/>
            <p:cNvSpPr/>
            <p:nvPr/>
          </p:nvSpPr>
          <p:spPr>
            <a:xfrm>
              <a:off x="695302" y="4863372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0" id="10"/>
            <p:cNvSpPr/>
            <p:nvPr/>
          </p:nvSpPr>
          <p:spPr>
            <a:xfrm>
              <a:off x="695302" y="9129213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grpSp>
          <p:nvGrpSpPr>
            <p:cNvPr name="Group 11" id="11"/>
            <p:cNvGrpSpPr/>
            <p:nvPr/>
          </p:nvGrpSpPr>
          <p:grpSpPr>
            <a:xfrm rot="0">
              <a:off x="695302" y="675196"/>
              <a:ext cx="10144821" cy="10144821"/>
              <a:chOff x="0" y="0"/>
              <a:chExt cx="1385212" cy="1385212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385212" cy="1385212"/>
              </a:xfrm>
              <a:custGeom>
                <a:avLst/>
                <a:gdLst/>
                <a:ahLst/>
                <a:cxnLst/>
                <a:rect r="r" b="b" t="t" l="l"/>
                <a:pathLst>
                  <a:path h="1385212" w="1385212">
                    <a:moveTo>
                      <a:pt x="61561" y="0"/>
                    </a:moveTo>
                    <a:lnTo>
                      <a:pt x="1323651" y="0"/>
                    </a:lnTo>
                    <a:cubicBezTo>
                      <a:pt x="1357650" y="0"/>
                      <a:pt x="1385212" y="27562"/>
                      <a:pt x="1385212" y="61561"/>
                    </a:cubicBezTo>
                    <a:lnTo>
                      <a:pt x="1385212" y="1323651"/>
                    </a:lnTo>
                    <a:cubicBezTo>
                      <a:pt x="1385212" y="1357650"/>
                      <a:pt x="1357650" y="1385212"/>
                      <a:pt x="1323651" y="1385212"/>
                    </a:cubicBezTo>
                    <a:lnTo>
                      <a:pt x="61561" y="1385212"/>
                    </a:lnTo>
                    <a:cubicBezTo>
                      <a:pt x="27562" y="1385212"/>
                      <a:pt x="0" y="1357650"/>
                      <a:pt x="0" y="1323651"/>
                    </a:cubicBezTo>
                    <a:lnTo>
                      <a:pt x="0" y="61561"/>
                    </a:lnTo>
                    <a:cubicBezTo>
                      <a:pt x="0" y="27562"/>
                      <a:pt x="27562" y="0"/>
                      <a:pt x="61561" y="0"/>
                    </a:cubicBezTo>
                    <a:close/>
                  </a:path>
                </a:pathLst>
              </a:custGeom>
              <a:ln w="19050" cap="rnd">
                <a:solidFill>
                  <a:srgbClr val="1B93B0"/>
                </a:solidFill>
                <a:prstDash val="solid"/>
                <a:round/>
              </a:ln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38100"/>
                <a:ext cx="1385212" cy="1423312"/>
              </a:xfrm>
              <a:prstGeom prst="rect">
                <a:avLst/>
              </a:prstGeom>
            </p:spPr>
            <p:txBody>
              <a:bodyPr anchor="ctr" rtlCol="false" tIns="54256" lIns="54256" bIns="54256" rIns="54256"/>
              <a:lstStyle/>
              <a:p>
                <a:pPr algn="ctr">
                  <a:lnSpc>
                    <a:spcPts val="2660"/>
                  </a:lnSpc>
                </a:pPr>
              </a:p>
            </p:txBody>
          </p:sp>
        </p:grpSp>
        <p:sp>
          <p:nvSpPr>
            <p:cNvPr name="AutoShape 14" id="14"/>
            <p:cNvSpPr/>
            <p:nvPr/>
          </p:nvSpPr>
          <p:spPr>
            <a:xfrm>
              <a:off x="695302" y="9966849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5" id="15"/>
            <p:cNvSpPr/>
            <p:nvPr/>
          </p:nvSpPr>
          <p:spPr>
            <a:xfrm>
              <a:off x="695302" y="1512831"/>
              <a:ext cx="10144821" cy="0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6" id="16"/>
            <p:cNvSpPr/>
            <p:nvPr/>
          </p:nvSpPr>
          <p:spPr>
            <a:xfrm flipV="true">
              <a:off x="6642887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7" id="17"/>
            <p:cNvSpPr/>
            <p:nvPr/>
          </p:nvSpPr>
          <p:spPr>
            <a:xfrm flipV="true">
              <a:off x="7479227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8" id="18"/>
            <p:cNvSpPr/>
            <p:nvPr/>
          </p:nvSpPr>
          <p:spPr>
            <a:xfrm flipV="true">
              <a:off x="8315568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19" id="19"/>
            <p:cNvSpPr/>
            <p:nvPr/>
          </p:nvSpPr>
          <p:spPr>
            <a:xfrm flipV="true">
              <a:off x="2383517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0" id="20"/>
            <p:cNvSpPr/>
            <p:nvPr/>
          </p:nvSpPr>
          <p:spPr>
            <a:xfrm flipV="true">
              <a:off x="3219858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1" id="21"/>
            <p:cNvSpPr/>
            <p:nvPr/>
          </p:nvSpPr>
          <p:spPr>
            <a:xfrm flipV="true">
              <a:off x="4056199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2" id="22"/>
            <p:cNvSpPr/>
            <p:nvPr/>
          </p:nvSpPr>
          <p:spPr>
            <a:xfrm flipV="true">
              <a:off x="4892539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3" id="23"/>
            <p:cNvSpPr/>
            <p:nvPr/>
          </p:nvSpPr>
          <p:spPr>
            <a:xfrm flipV="true">
              <a:off x="9151909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4" id="24"/>
            <p:cNvSpPr/>
            <p:nvPr/>
          </p:nvSpPr>
          <p:spPr>
            <a:xfrm flipV="true">
              <a:off x="9988250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5" id="25"/>
            <p:cNvSpPr/>
            <p:nvPr/>
          </p:nvSpPr>
          <p:spPr>
            <a:xfrm flipV="true">
              <a:off x="1547176" y="675196"/>
              <a:ext cx="0" cy="10144821"/>
            </a:xfrm>
            <a:prstGeom prst="line">
              <a:avLst/>
            </a:prstGeom>
            <a:ln cap="flat" w="30132">
              <a:solidFill>
                <a:srgbClr val="1B93B0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AutoShape 26" id="26"/>
            <p:cNvSpPr/>
            <p:nvPr/>
          </p:nvSpPr>
          <p:spPr>
            <a:xfrm flipV="true">
              <a:off x="5767713" y="0"/>
              <a:ext cx="0" cy="11495213"/>
            </a:xfrm>
            <a:prstGeom prst="line">
              <a:avLst/>
            </a:prstGeom>
            <a:ln cap="flat" w="105461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  <p:sp>
          <p:nvSpPr>
            <p:cNvPr name="AutoShape 27" id="27"/>
            <p:cNvSpPr/>
            <p:nvPr/>
          </p:nvSpPr>
          <p:spPr>
            <a:xfrm flipH="true">
              <a:off x="0" y="5739840"/>
              <a:ext cx="11535426" cy="0"/>
            </a:xfrm>
            <a:prstGeom prst="line">
              <a:avLst/>
            </a:prstGeom>
            <a:ln cap="flat" w="90395">
              <a:solidFill>
                <a:srgbClr val="A3DFFF"/>
              </a:solidFill>
              <a:prstDash val="solid"/>
              <a:headEnd type="arrow" len="sm" w="med"/>
              <a:tailEnd type="arrow" len="sm" w="med"/>
            </a:ln>
          </p:spPr>
        </p:sp>
      </p:grpSp>
      <p:sp>
        <p:nvSpPr>
          <p:cNvPr name="AutoShape 28" id="28"/>
          <p:cNvSpPr/>
          <p:nvPr/>
        </p:nvSpPr>
        <p:spPr>
          <a:xfrm flipH="true">
            <a:off x="11660530" y="2561602"/>
            <a:ext cx="4069625" cy="6240916"/>
          </a:xfrm>
          <a:prstGeom prst="line">
            <a:avLst/>
          </a:prstGeom>
          <a:ln cap="flat" w="142875">
            <a:solidFill>
              <a:srgbClr val="FF9C00"/>
            </a:solidFill>
            <a:prstDash val="solid"/>
            <a:headEnd type="arrow" len="sm" w="med"/>
            <a:tailEnd type="arrow" len="sm" w="med"/>
          </a:ln>
        </p:spPr>
      </p:sp>
      <p:grpSp>
        <p:nvGrpSpPr>
          <p:cNvPr name="Group 29" id="29"/>
          <p:cNvGrpSpPr/>
          <p:nvPr/>
        </p:nvGrpSpPr>
        <p:grpSpPr>
          <a:xfrm rot="0">
            <a:off x="13265367" y="5791541"/>
            <a:ext cx="408835" cy="408835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58B0"/>
            </a:solidFill>
          </p:spPr>
        </p:sp>
        <p:sp>
          <p:nvSpPr>
            <p:cNvPr name="TextBox 31" id="31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32" id="32"/>
          <p:cNvSpPr txBox="true"/>
          <p:nvPr/>
        </p:nvSpPr>
        <p:spPr>
          <a:xfrm rot="0">
            <a:off x="673104" y="923155"/>
            <a:ext cx="7910739" cy="147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731"/>
              </a:lnSpc>
            </a:pPr>
            <a:r>
              <a:rPr lang="en-US" sz="11416">
                <a:solidFill>
                  <a:srgbClr val="FFFFFF"/>
                </a:solidFill>
                <a:latin typeface="Lovelo"/>
                <a:ea typeface="Lovelo"/>
                <a:cs typeface="Lovelo"/>
                <a:sym typeface="Lovelo"/>
              </a:rPr>
              <a:t>EXAMPLE 3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673104" y="2288682"/>
            <a:ext cx="7749364" cy="14186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324"/>
              </a:lnSpc>
              <a:spcBef>
                <a:spcPct val="0"/>
              </a:spcBef>
            </a:pPr>
            <a:r>
              <a:rPr lang="en-US" b="true" sz="5433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Identify the equation of the given line.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1028700" y="4031786"/>
            <a:ext cx="7555143" cy="1844740"/>
            <a:chOff x="0" y="0"/>
            <a:chExt cx="10073524" cy="2459653"/>
          </a:xfrm>
        </p:grpSpPr>
        <p:grpSp>
          <p:nvGrpSpPr>
            <p:cNvPr name="Group 35" id="35"/>
            <p:cNvGrpSpPr/>
            <p:nvPr/>
          </p:nvGrpSpPr>
          <p:grpSpPr>
            <a:xfrm rot="0">
              <a:off x="522211" y="0"/>
              <a:ext cx="9551313" cy="2459653"/>
              <a:chOff x="0" y="0"/>
              <a:chExt cx="1507713" cy="388266"/>
            </a:xfrm>
          </p:grpSpPr>
          <p:sp>
            <p:nvSpPr>
              <p:cNvPr name="Freeform 36" id="36"/>
              <p:cNvSpPr/>
              <p:nvPr/>
            </p:nvSpPr>
            <p:spPr>
              <a:xfrm flipH="false" flipV="false" rot="0">
                <a:off x="0" y="0"/>
                <a:ext cx="1507713" cy="388266"/>
              </a:xfrm>
              <a:custGeom>
                <a:avLst/>
                <a:gdLst/>
                <a:ahLst/>
                <a:cxnLst/>
                <a:rect r="r" b="b" t="t" l="l"/>
                <a:pathLst>
                  <a:path h="388266" w="1507713">
                    <a:moveTo>
                      <a:pt x="42149" y="0"/>
                    </a:moveTo>
                    <a:lnTo>
                      <a:pt x="1465564" y="0"/>
                    </a:lnTo>
                    <a:cubicBezTo>
                      <a:pt x="1488842" y="0"/>
                      <a:pt x="1507713" y="18871"/>
                      <a:pt x="1507713" y="42149"/>
                    </a:cubicBezTo>
                    <a:lnTo>
                      <a:pt x="1507713" y="346117"/>
                    </a:lnTo>
                    <a:cubicBezTo>
                      <a:pt x="1507713" y="357296"/>
                      <a:pt x="1503273" y="368016"/>
                      <a:pt x="1495368" y="375921"/>
                    </a:cubicBezTo>
                    <a:cubicBezTo>
                      <a:pt x="1487464" y="383825"/>
                      <a:pt x="1476743" y="388266"/>
                      <a:pt x="1465564" y="388266"/>
                    </a:cubicBezTo>
                    <a:lnTo>
                      <a:pt x="42149" y="388266"/>
                    </a:lnTo>
                    <a:cubicBezTo>
                      <a:pt x="30971" y="388266"/>
                      <a:pt x="20250" y="383825"/>
                      <a:pt x="12345" y="375921"/>
                    </a:cubicBezTo>
                    <a:cubicBezTo>
                      <a:pt x="4441" y="368016"/>
                      <a:pt x="0" y="357296"/>
                      <a:pt x="0" y="346117"/>
                    </a:cubicBezTo>
                    <a:lnTo>
                      <a:pt x="0" y="42149"/>
                    </a:lnTo>
                    <a:cubicBezTo>
                      <a:pt x="0" y="30971"/>
                      <a:pt x="4441" y="20250"/>
                      <a:pt x="12345" y="12345"/>
                    </a:cubicBezTo>
                    <a:cubicBezTo>
                      <a:pt x="20250" y="4441"/>
                      <a:pt x="30971" y="0"/>
                      <a:pt x="42149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7" id="37"/>
              <p:cNvSpPr txBox="true"/>
              <p:nvPr/>
            </p:nvSpPr>
            <p:spPr>
              <a:xfrm>
                <a:off x="0" y="-28575"/>
                <a:ext cx="1507713" cy="416841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38" id="38"/>
            <p:cNvGrpSpPr/>
            <p:nvPr/>
          </p:nvGrpSpPr>
          <p:grpSpPr>
            <a:xfrm rot="0">
              <a:off x="0" y="369323"/>
              <a:ext cx="1721008" cy="1721008"/>
              <a:chOff x="0" y="0"/>
              <a:chExt cx="812800" cy="812800"/>
            </a:xfrm>
          </p:grpSpPr>
          <p:sp>
            <p:nvSpPr>
              <p:cNvPr name="Freeform 39" id="3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40" id="40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41" id="41"/>
            <p:cNvSpPr txBox="true"/>
            <p:nvPr/>
          </p:nvSpPr>
          <p:spPr>
            <a:xfrm rot="0">
              <a:off x="292568" y="460347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</a:t>
              </a:r>
            </a:p>
          </p:txBody>
        </p:sp>
      </p:grpSp>
      <p:grpSp>
        <p:nvGrpSpPr>
          <p:cNvPr name="Group 42" id="42"/>
          <p:cNvGrpSpPr/>
          <p:nvPr/>
        </p:nvGrpSpPr>
        <p:grpSpPr>
          <a:xfrm rot="0">
            <a:off x="1028700" y="6200376"/>
            <a:ext cx="7555143" cy="1290756"/>
            <a:chOff x="0" y="0"/>
            <a:chExt cx="10073524" cy="1721008"/>
          </a:xfrm>
        </p:grpSpPr>
        <p:grpSp>
          <p:nvGrpSpPr>
            <p:cNvPr name="Group 43" id="43"/>
            <p:cNvGrpSpPr/>
            <p:nvPr/>
          </p:nvGrpSpPr>
          <p:grpSpPr>
            <a:xfrm rot="0">
              <a:off x="522211" y="0"/>
              <a:ext cx="9551313" cy="1721008"/>
              <a:chOff x="0" y="0"/>
              <a:chExt cx="1507713" cy="271668"/>
            </a:xfrm>
          </p:grpSpPr>
          <p:sp>
            <p:nvSpPr>
              <p:cNvPr name="Freeform 44" id="44"/>
              <p:cNvSpPr/>
              <p:nvPr/>
            </p:nvSpPr>
            <p:spPr>
              <a:xfrm flipH="false" flipV="false" rot="0">
                <a:off x="0" y="0"/>
                <a:ext cx="1507713" cy="271668"/>
              </a:xfrm>
              <a:custGeom>
                <a:avLst/>
                <a:gdLst/>
                <a:ahLst/>
                <a:cxnLst/>
                <a:rect r="r" b="b" t="t" l="l"/>
                <a:pathLst>
                  <a:path h="271668" w="1507713">
                    <a:moveTo>
                      <a:pt x="42149" y="0"/>
                    </a:moveTo>
                    <a:lnTo>
                      <a:pt x="1465564" y="0"/>
                    </a:lnTo>
                    <a:cubicBezTo>
                      <a:pt x="1488842" y="0"/>
                      <a:pt x="1507713" y="18871"/>
                      <a:pt x="1507713" y="42149"/>
                    </a:cubicBezTo>
                    <a:lnTo>
                      <a:pt x="1507713" y="229519"/>
                    </a:lnTo>
                    <a:cubicBezTo>
                      <a:pt x="1507713" y="240698"/>
                      <a:pt x="1503273" y="251418"/>
                      <a:pt x="1495368" y="259323"/>
                    </a:cubicBezTo>
                    <a:cubicBezTo>
                      <a:pt x="1487464" y="267227"/>
                      <a:pt x="1476743" y="271668"/>
                      <a:pt x="1465564" y="271668"/>
                    </a:cubicBezTo>
                    <a:lnTo>
                      <a:pt x="42149" y="271668"/>
                    </a:lnTo>
                    <a:cubicBezTo>
                      <a:pt x="30971" y="271668"/>
                      <a:pt x="20250" y="267227"/>
                      <a:pt x="12345" y="259323"/>
                    </a:cubicBezTo>
                    <a:cubicBezTo>
                      <a:pt x="4441" y="251418"/>
                      <a:pt x="0" y="240698"/>
                      <a:pt x="0" y="229519"/>
                    </a:cubicBezTo>
                    <a:lnTo>
                      <a:pt x="0" y="42149"/>
                    </a:lnTo>
                    <a:cubicBezTo>
                      <a:pt x="0" y="30971"/>
                      <a:pt x="4441" y="20250"/>
                      <a:pt x="12345" y="12345"/>
                    </a:cubicBezTo>
                    <a:cubicBezTo>
                      <a:pt x="20250" y="4441"/>
                      <a:pt x="30971" y="0"/>
                      <a:pt x="42149" y="0"/>
                    </a:cubicBezTo>
                    <a:close/>
                  </a:path>
                </a:pathLst>
              </a:custGeom>
              <a:solidFill>
                <a:srgbClr val="F8F3E6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45" id="45"/>
              <p:cNvSpPr txBox="true"/>
              <p:nvPr/>
            </p:nvSpPr>
            <p:spPr>
              <a:xfrm>
                <a:off x="0" y="-28575"/>
                <a:ext cx="1507713" cy="300243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23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46" id="46"/>
            <p:cNvGrpSpPr/>
            <p:nvPr/>
          </p:nvGrpSpPr>
          <p:grpSpPr>
            <a:xfrm rot="0">
              <a:off x="0" y="0"/>
              <a:ext cx="1721008" cy="1721008"/>
              <a:chOff x="0" y="0"/>
              <a:chExt cx="812800" cy="812800"/>
            </a:xfrm>
          </p:grpSpPr>
          <p:sp>
            <p:nvSpPr>
              <p:cNvPr name="Freeform 47" id="4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FBC20"/>
              </a:solidFill>
            </p:spPr>
          </p:sp>
          <p:sp>
            <p:nvSpPr>
              <p:cNvPr name="TextBox 48" id="48"/>
              <p:cNvSpPr txBox="true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anchor="ctr" rtlCol="false" tIns="40796" lIns="40796" bIns="40796" rIns="40796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49" id="49"/>
            <p:cNvSpPr txBox="true"/>
            <p:nvPr/>
          </p:nvSpPr>
          <p:spPr>
            <a:xfrm rot="0">
              <a:off x="292568" y="91025"/>
              <a:ext cx="1135873" cy="13674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307"/>
                </a:lnSpc>
              </a:pPr>
              <a:r>
                <a:rPr lang="en-US" sz="5934" b="true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b</a:t>
              </a:r>
            </a:p>
          </p:txBody>
        </p:sp>
      </p:grpSp>
      <p:sp>
        <p:nvSpPr>
          <p:cNvPr name="TextBox 50" id="50"/>
          <p:cNvSpPr txBox="true"/>
          <p:nvPr/>
        </p:nvSpPr>
        <p:spPr>
          <a:xfrm rot="0">
            <a:off x="3602438" y="6448026"/>
            <a:ext cx="2799325" cy="925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18"/>
              </a:lnSpc>
              <a:spcBef>
                <a:spcPct val="0"/>
              </a:spcBef>
            </a:pPr>
            <a:r>
              <a:rPr lang="en-US" b="true" sz="654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-1</a:t>
            </a:r>
          </a:p>
        </p:txBody>
      </p:sp>
      <p:grpSp>
        <p:nvGrpSpPr>
          <p:cNvPr name="Group 51" id="51"/>
          <p:cNvGrpSpPr/>
          <p:nvPr/>
        </p:nvGrpSpPr>
        <p:grpSpPr>
          <a:xfrm rot="0">
            <a:off x="1028700" y="8359354"/>
            <a:ext cx="7555143" cy="1290756"/>
            <a:chOff x="0" y="0"/>
            <a:chExt cx="1590146" cy="271668"/>
          </a:xfrm>
        </p:grpSpPr>
        <p:sp>
          <p:nvSpPr>
            <p:cNvPr name="Freeform 52" id="52"/>
            <p:cNvSpPr/>
            <p:nvPr/>
          </p:nvSpPr>
          <p:spPr>
            <a:xfrm flipH="false" flipV="false" rot="0">
              <a:off x="0" y="0"/>
              <a:ext cx="1590146" cy="271668"/>
            </a:xfrm>
            <a:custGeom>
              <a:avLst/>
              <a:gdLst/>
              <a:ahLst/>
              <a:cxnLst/>
              <a:rect r="r" b="b" t="t" l="l"/>
              <a:pathLst>
                <a:path h="271668" w="1590146">
                  <a:moveTo>
                    <a:pt x="39964" y="0"/>
                  </a:moveTo>
                  <a:lnTo>
                    <a:pt x="1550182" y="0"/>
                  </a:lnTo>
                  <a:cubicBezTo>
                    <a:pt x="1572254" y="0"/>
                    <a:pt x="1590146" y="17893"/>
                    <a:pt x="1590146" y="39964"/>
                  </a:cubicBezTo>
                  <a:lnTo>
                    <a:pt x="1590146" y="231704"/>
                  </a:lnTo>
                  <a:cubicBezTo>
                    <a:pt x="1590146" y="253775"/>
                    <a:pt x="1572254" y="271668"/>
                    <a:pt x="1550182" y="271668"/>
                  </a:cubicBezTo>
                  <a:lnTo>
                    <a:pt x="39964" y="271668"/>
                  </a:lnTo>
                  <a:cubicBezTo>
                    <a:pt x="17893" y="271668"/>
                    <a:pt x="0" y="253775"/>
                    <a:pt x="0" y="231704"/>
                  </a:cubicBezTo>
                  <a:lnTo>
                    <a:pt x="0" y="39964"/>
                  </a:lnTo>
                  <a:cubicBezTo>
                    <a:pt x="0" y="17893"/>
                    <a:pt x="17893" y="0"/>
                    <a:pt x="39964" y="0"/>
                  </a:cubicBezTo>
                  <a:close/>
                </a:path>
              </a:pathLst>
            </a:custGeom>
            <a:solidFill>
              <a:srgbClr val="F8F3E6"/>
            </a:solidFill>
            <a:ln cap="rnd">
              <a:noFill/>
              <a:prstDash val="solid"/>
              <a:round/>
            </a:ln>
          </p:spPr>
        </p:sp>
        <p:sp>
          <p:nvSpPr>
            <p:cNvPr name="TextBox 53" id="53"/>
            <p:cNvSpPr txBox="true"/>
            <p:nvPr/>
          </p:nvSpPr>
          <p:spPr>
            <a:xfrm>
              <a:off x="0" y="-28575"/>
              <a:ext cx="1590146" cy="30024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230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4" id="54"/>
          <p:cNvSpPr txBox="true"/>
          <p:nvPr/>
        </p:nvSpPr>
        <p:spPr>
          <a:xfrm rot="0">
            <a:off x="1028700" y="7385404"/>
            <a:ext cx="3709992" cy="9821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96"/>
              </a:lnSpc>
            </a:pPr>
            <a:r>
              <a:rPr lang="en-US" sz="5426" b="true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equation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3970067" y="4249040"/>
            <a:ext cx="1514135" cy="13578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 u="sng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rise </a:t>
            </a:r>
          </a:p>
          <a:p>
            <a:pPr algn="ctr" marL="0" indent="0" lvl="0">
              <a:lnSpc>
                <a:spcPts val="5033"/>
              </a:lnSpc>
              <a:spcBef>
                <a:spcPct val="0"/>
              </a:spcBef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run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2450792" y="4564544"/>
            <a:ext cx="1398254" cy="726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 =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5605223" y="4564544"/>
            <a:ext cx="512254" cy="726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=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6299040" y="4918453"/>
            <a:ext cx="827309" cy="734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33"/>
              </a:lnSpc>
              <a:spcBef>
                <a:spcPct val="0"/>
              </a:spcBef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4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7855412" y="4241872"/>
            <a:ext cx="567056" cy="13722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033"/>
              </a:lnSpc>
            </a:pPr>
            <a:r>
              <a:rPr lang="en-US" b="true" sz="5136" u="sng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3 </a:t>
            </a:r>
          </a:p>
          <a:p>
            <a:pPr algn="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</a:t>
            </a:r>
          </a:p>
        </p:txBody>
      </p:sp>
      <p:sp>
        <p:nvSpPr>
          <p:cNvPr name="AutoShape 60" id="60"/>
          <p:cNvSpPr/>
          <p:nvPr/>
        </p:nvSpPr>
        <p:spPr>
          <a:xfrm flipV="true">
            <a:off x="12183462" y="4031786"/>
            <a:ext cx="0" cy="3904325"/>
          </a:xfrm>
          <a:prstGeom prst="line">
            <a:avLst/>
          </a:prstGeom>
          <a:ln cap="flat" w="66675">
            <a:solidFill>
              <a:srgbClr val="EFBC20"/>
            </a:solidFill>
            <a:prstDash val="sysDash"/>
            <a:headEnd type="none" len="sm" w="sm"/>
            <a:tailEnd type="arrow" len="sm" w="med"/>
          </a:ln>
        </p:spPr>
      </p:sp>
      <p:grpSp>
        <p:nvGrpSpPr>
          <p:cNvPr name="Group 61" id="61"/>
          <p:cNvGrpSpPr/>
          <p:nvPr/>
        </p:nvGrpSpPr>
        <p:grpSpPr>
          <a:xfrm rot="0">
            <a:off x="14585027" y="3827369"/>
            <a:ext cx="408835" cy="408835"/>
            <a:chOff x="0" y="0"/>
            <a:chExt cx="812800" cy="812800"/>
          </a:xfrm>
        </p:grpSpPr>
        <p:sp>
          <p:nvSpPr>
            <p:cNvPr name="Freeform 62" id="6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3DFFF"/>
            </a:solidFill>
          </p:spPr>
        </p:sp>
        <p:sp>
          <p:nvSpPr>
            <p:cNvPr name="TextBox 63" id="6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AutoShape 64" id="64"/>
          <p:cNvSpPr/>
          <p:nvPr/>
        </p:nvSpPr>
        <p:spPr>
          <a:xfrm>
            <a:off x="12150125" y="4063093"/>
            <a:ext cx="2639320" cy="0"/>
          </a:xfrm>
          <a:prstGeom prst="line">
            <a:avLst/>
          </a:prstGeom>
          <a:ln cap="flat" w="66675">
            <a:solidFill>
              <a:srgbClr val="EFBC20"/>
            </a:solidFill>
            <a:prstDash val="sysDash"/>
            <a:headEnd type="none" len="sm" w="sm"/>
            <a:tailEnd type="arrow" len="sm" w="med"/>
          </a:ln>
        </p:spPr>
      </p:sp>
      <p:sp>
        <p:nvSpPr>
          <p:cNvPr name="TextBox 65" id="65"/>
          <p:cNvSpPr txBox="true"/>
          <p:nvPr/>
        </p:nvSpPr>
        <p:spPr>
          <a:xfrm rot="0">
            <a:off x="9950214" y="5674255"/>
            <a:ext cx="1948782" cy="633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89"/>
              </a:lnSpc>
              <a:spcBef>
                <a:spcPct val="0"/>
              </a:spcBef>
            </a:pPr>
            <a:r>
              <a:rPr lang="en-US" b="true" sz="3563" strike="noStrike" u="none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rise = 6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12437111" y="3073934"/>
            <a:ext cx="2065348" cy="6333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89"/>
              </a:lnSpc>
            </a:pPr>
            <a:r>
              <a:rPr lang="en-US" b="true" sz="3564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run = 4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13955325" y="6212379"/>
            <a:ext cx="2421196" cy="6333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89"/>
              </a:lnSpc>
              <a:spcBef>
                <a:spcPct val="0"/>
              </a:spcBef>
            </a:pPr>
            <a:r>
              <a:rPr lang="en-US" b="true" sz="3563" strike="noStrike" u="none">
                <a:solidFill>
                  <a:srgbClr val="042560"/>
                </a:solidFill>
                <a:latin typeface="Poppins Bold"/>
                <a:ea typeface="Poppins Bold"/>
                <a:cs typeface="Poppins Bold"/>
                <a:sym typeface="Poppins Bold"/>
              </a:rPr>
              <a:t>b = (0,-1)</a:t>
            </a:r>
          </a:p>
        </p:txBody>
      </p:sp>
      <p:sp>
        <p:nvSpPr>
          <p:cNvPr name="AutoShape 68" id="68"/>
          <p:cNvSpPr/>
          <p:nvPr/>
        </p:nvSpPr>
        <p:spPr>
          <a:xfrm>
            <a:off x="6270448" y="4904176"/>
            <a:ext cx="8273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9" id="69"/>
          <p:cNvSpPr txBox="true"/>
          <p:nvPr/>
        </p:nvSpPr>
        <p:spPr>
          <a:xfrm rot="0">
            <a:off x="6444750" y="4249040"/>
            <a:ext cx="535889" cy="734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033"/>
              </a:lnSpc>
              <a:spcBef>
                <a:spcPct val="0"/>
              </a:spcBef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6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7221582" y="4560960"/>
            <a:ext cx="502342" cy="7340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033"/>
              </a:lnSpc>
            </a:pPr>
            <a:r>
              <a:rPr lang="en-US" b="true" sz="5136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=</a:t>
            </a:r>
          </a:p>
        </p:txBody>
      </p:sp>
      <p:grpSp>
        <p:nvGrpSpPr>
          <p:cNvPr name="Group 71" id="71"/>
          <p:cNvGrpSpPr/>
          <p:nvPr/>
        </p:nvGrpSpPr>
        <p:grpSpPr>
          <a:xfrm rot="0">
            <a:off x="2405233" y="8424722"/>
            <a:ext cx="4692525" cy="1225387"/>
            <a:chOff x="0" y="0"/>
            <a:chExt cx="6256699" cy="1633849"/>
          </a:xfrm>
        </p:grpSpPr>
        <p:sp>
          <p:nvSpPr>
            <p:cNvPr name="TextBox 72" id="72"/>
            <p:cNvSpPr txBox="true"/>
            <p:nvPr/>
          </p:nvSpPr>
          <p:spPr>
            <a:xfrm rot="0">
              <a:off x="0" y="221858"/>
              <a:ext cx="2361128" cy="125680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 marL="0" indent="0" lvl="0">
                <a:lnSpc>
                  <a:spcPts val="6418"/>
                </a:lnSpc>
                <a:spcBef>
                  <a:spcPct val="0"/>
                </a:spcBef>
              </a:pPr>
              <a:r>
                <a:rPr lang="en-US" b="true" sz="654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y =</a:t>
              </a:r>
            </a:p>
          </p:txBody>
        </p:sp>
        <p:sp>
          <p:nvSpPr>
            <p:cNvPr name="TextBox 73" id="73"/>
            <p:cNvSpPr txBox="true"/>
            <p:nvPr/>
          </p:nvSpPr>
          <p:spPr>
            <a:xfrm rot="0">
              <a:off x="2551287" y="47625"/>
              <a:ext cx="633011" cy="158622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4344"/>
                </a:lnSpc>
              </a:pPr>
              <a:r>
                <a:rPr lang="en-US" b="true" sz="4432" u="sng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3</a:t>
              </a:r>
              <a:r>
                <a:rPr lang="en-US" b="true" sz="4432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2</a:t>
              </a:r>
            </a:p>
          </p:txBody>
        </p:sp>
        <p:sp>
          <p:nvSpPr>
            <p:cNvPr name="TextBox 74" id="74"/>
            <p:cNvSpPr txBox="true"/>
            <p:nvPr/>
          </p:nvSpPr>
          <p:spPr>
            <a:xfrm rot="0">
              <a:off x="3374455" y="221858"/>
              <a:ext cx="2882244" cy="125680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6418"/>
                </a:lnSpc>
                <a:spcBef>
                  <a:spcPct val="0"/>
                </a:spcBef>
              </a:pPr>
              <a:r>
                <a:rPr lang="en-US" b="true" sz="654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x +</a:t>
              </a:r>
              <a:r>
                <a:rPr lang="en-US" b="true" sz="6549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-1</a:t>
              </a:r>
            </a:p>
          </p:txBody>
        </p:sp>
      </p:grpSp>
      <p:grpSp>
        <p:nvGrpSpPr>
          <p:cNvPr name="Group 75" id="75"/>
          <p:cNvGrpSpPr/>
          <p:nvPr/>
        </p:nvGrpSpPr>
        <p:grpSpPr>
          <a:xfrm rot="0">
            <a:off x="11979045" y="7753033"/>
            <a:ext cx="408835" cy="408835"/>
            <a:chOff x="0" y="0"/>
            <a:chExt cx="812800" cy="812800"/>
          </a:xfrm>
        </p:grpSpPr>
        <p:sp>
          <p:nvSpPr>
            <p:cNvPr name="Freeform 76" id="7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3DFFF"/>
            </a:solidFill>
          </p:spPr>
        </p:sp>
        <p:sp>
          <p:nvSpPr>
            <p:cNvPr name="TextBox 77" id="7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DAHF9iElL7c</dc:identifier>
  <dcterms:modified xsi:type="dcterms:W3CDTF">2011-08-01T06:04:30Z</dcterms:modified>
  <cp:revision>1</cp:revision>
  <dc:title>SLOPE-INTERCEPT FORM</dc:title>
</cp:coreProperties>
</file>