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League Spartan"/>
      <p:regular r:id="rId39"/>
      <p:bold r:id="rId40"/>
    </p:embeddedFont>
    <p:embeddedFont>
      <p:font typeface="Signika"/>
      <p:regular r:id="rId41"/>
      <p:bold r:id="rId42"/>
    </p:embeddedFont>
    <p:embeddedFont>
      <p:font typeface="Signika SemiBold"/>
      <p:regular r:id="rId43"/>
      <p:bold r:id="rId44"/>
    </p:embeddedFont>
    <p:embeddedFont>
      <p:font typeface="Signika Light"/>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610BC9-2850-4594-8875-F170B833C5A7}">
  <a:tblStyle styleId="{80610BC9-2850-4594-8875-F170B833C5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eagueSpartan-bold.fntdata"/><Relationship Id="rId20" Type="http://schemas.openxmlformats.org/officeDocument/2006/relationships/slide" Target="slides/slide15.xml"/><Relationship Id="rId42" Type="http://schemas.openxmlformats.org/officeDocument/2006/relationships/font" Target="fonts/Signika-bold.fntdata"/><Relationship Id="rId41" Type="http://schemas.openxmlformats.org/officeDocument/2006/relationships/font" Target="fonts/Signika-regular.fntdata"/><Relationship Id="rId22" Type="http://schemas.openxmlformats.org/officeDocument/2006/relationships/slide" Target="slides/slide17.xml"/><Relationship Id="rId44" Type="http://schemas.openxmlformats.org/officeDocument/2006/relationships/font" Target="fonts/SignikaSemiBold-bold.fntdata"/><Relationship Id="rId21" Type="http://schemas.openxmlformats.org/officeDocument/2006/relationships/slide" Target="slides/slide16.xml"/><Relationship Id="rId43" Type="http://schemas.openxmlformats.org/officeDocument/2006/relationships/font" Target="fonts/SignikaSemiBold-regular.fntdata"/><Relationship Id="rId24" Type="http://schemas.openxmlformats.org/officeDocument/2006/relationships/slide" Target="slides/slide19.xml"/><Relationship Id="rId46" Type="http://schemas.openxmlformats.org/officeDocument/2006/relationships/font" Target="fonts/SignikaLight-bold.fntdata"/><Relationship Id="rId23" Type="http://schemas.openxmlformats.org/officeDocument/2006/relationships/slide" Target="slides/slide18.xml"/><Relationship Id="rId45" Type="http://schemas.openxmlformats.org/officeDocument/2006/relationships/font" Target="fonts/Signika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eagueSpartan-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1b8075e01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1b8075e01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bcbc3b6bab_0_1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bcbc3b6ba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bcbc3b6bab_0_3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bcbc3b6bab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bcbc3b6bab_0_3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bcbc3b6bab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Signika"/>
                <a:ea typeface="Signika"/>
                <a:cs typeface="Signika"/>
                <a:sym typeface="Signika"/>
              </a:rPr>
              <a:t>TIMESTAMPS:</a:t>
            </a:r>
            <a:endParaRPr b="1" sz="1400">
              <a:solidFill>
                <a:schemeClr val="dk1"/>
              </a:solidFill>
              <a:latin typeface="Signika"/>
              <a:ea typeface="Signika"/>
              <a:cs typeface="Signika"/>
              <a:sym typeface="Signika"/>
            </a:endParaRPr>
          </a:p>
          <a:p>
            <a:pPr indent="-317500" lvl="0" marL="457200" rtl="0" algn="l">
              <a:spcBef>
                <a:spcPts val="0"/>
              </a:spcBef>
              <a:spcAft>
                <a:spcPts val="0"/>
              </a:spcAft>
              <a:buClr>
                <a:schemeClr val="dk1"/>
              </a:buClr>
              <a:buSzPts val="1400"/>
              <a:buFont typeface="Signika Light"/>
              <a:buAutoNum type="alphaUcPeriod"/>
            </a:pPr>
            <a:r>
              <a:rPr lang="en-GB" sz="1400">
                <a:solidFill>
                  <a:schemeClr val="dk1"/>
                </a:solidFill>
                <a:latin typeface="Signika Light"/>
                <a:ea typeface="Signika Light"/>
                <a:cs typeface="Signika Light"/>
                <a:sym typeface="Signika Light"/>
              </a:rPr>
              <a:t>02:02</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a:pPr>
            <a:r>
              <a:rPr lang="en-GB" sz="1400">
                <a:solidFill>
                  <a:schemeClr val="dk1"/>
                </a:solidFill>
                <a:latin typeface="Signika Light"/>
                <a:ea typeface="Signika Light"/>
                <a:cs typeface="Signika Light"/>
                <a:sym typeface="Signika Light"/>
              </a:rPr>
              <a:t>02:10</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startAt="4"/>
            </a:pPr>
            <a:r>
              <a:rPr lang="en-GB" sz="1400">
                <a:solidFill>
                  <a:schemeClr val="dk1"/>
                </a:solidFill>
                <a:latin typeface="Signika Light"/>
                <a:ea typeface="Signika Light"/>
                <a:cs typeface="Signika Light"/>
                <a:sym typeface="Signika Light"/>
              </a:rPr>
              <a:t>02:50</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startAt="4"/>
            </a:pPr>
            <a:r>
              <a:rPr lang="en-GB" sz="1400">
                <a:solidFill>
                  <a:schemeClr val="dk1"/>
                </a:solidFill>
                <a:latin typeface="Signika Light"/>
                <a:ea typeface="Signika Light"/>
                <a:cs typeface="Signika Light"/>
                <a:sym typeface="Signika Light"/>
              </a:rPr>
              <a:t>03:13</a:t>
            </a:r>
            <a:endParaRPr sz="1400">
              <a:solidFill>
                <a:schemeClr val="dk1"/>
              </a:solidFill>
              <a:latin typeface="Signika Light"/>
              <a:ea typeface="Signika Light"/>
              <a:cs typeface="Signika Light"/>
              <a:sym typeface="Signika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cbc3b6ba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cbc3b6ba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cbc3b6bab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bcbc3b6bab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6129acf8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c6129acf8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cbc3b6bab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cbc3b6bab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bcbc3b6bab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bcbc3b6bab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bcbc3b6bab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bcbc3b6bab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bcbc3b6bab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bcbc3b6bab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1b8075e01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1b8075e01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cbc3b6bab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bcbc3b6bab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cbc3b6bab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cbc3b6bab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c6129acf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c6129acf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bcbc3b6bab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bcbc3b6bab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bcbc3b6bab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bcbc3b6bab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bcbc3b6bab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bcbc3b6bab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cbc3b6bab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bcbc3b6bab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chemeClr val="dk1"/>
                </a:solidFill>
                <a:highlight>
                  <a:srgbClr val="FFCD00"/>
                </a:highlight>
                <a:latin typeface="Signika"/>
                <a:ea typeface="Signika"/>
                <a:cs typeface="Signika"/>
                <a:sym typeface="Signika"/>
              </a:rPr>
              <a:t>You can also ask students to </a:t>
            </a:r>
            <a:r>
              <a:rPr lang="en-GB" sz="1400">
                <a:solidFill>
                  <a:schemeClr val="dk1"/>
                </a:solidFill>
                <a:highlight>
                  <a:srgbClr val="FFCD00"/>
                </a:highlight>
                <a:latin typeface="Signika Light"/>
                <a:ea typeface="Signika Light"/>
                <a:cs typeface="Signika Light"/>
                <a:sym typeface="Signika Light"/>
              </a:rPr>
              <a:t>choose more professions to talk about</a:t>
            </a:r>
            <a:r>
              <a:rPr b="1" lang="en-GB" sz="1400">
                <a:solidFill>
                  <a:schemeClr val="dk1"/>
                </a:solidFill>
                <a:highlight>
                  <a:srgbClr val="FFCD00"/>
                </a:highlight>
                <a:latin typeface="Signika"/>
                <a:ea typeface="Signika"/>
                <a:cs typeface="Signika"/>
                <a:sym typeface="Signika"/>
              </a:rPr>
              <a:t> </a:t>
            </a:r>
            <a:r>
              <a:rPr lang="en-GB" sz="1400">
                <a:solidFill>
                  <a:schemeClr val="dk1"/>
                </a:solidFill>
                <a:highlight>
                  <a:srgbClr val="FFCD00"/>
                </a:highlight>
                <a:latin typeface="Signika Light"/>
                <a:ea typeface="Signika Light"/>
                <a:cs typeface="Signika Light"/>
                <a:sym typeface="Signika Light"/>
              </a:rPr>
              <a:t>based on the points in the slide. </a:t>
            </a:r>
            <a:endParaRPr sz="1400">
              <a:solidFill>
                <a:schemeClr val="dk1"/>
              </a:solidFill>
              <a:highlight>
                <a:srgbClr val="FFCD00"/>
              </a:highlight>
              <a:latin typeface="Signika Light"/>
              <a:ea typeface="Signika Light"/>
              <a:cs typeface="Signika Light"/>
              <a:sym typeface="Signika 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bcbc3b6bab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bcbc3b6bab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bcbc3b6bab_0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bcbc3b6bab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bcbc3b6bab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bcbc3b6bab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chemeClr val="dk1"/>
                </a:solidFill>
                <a:highlight>
                  <a:srgbClr val="FFCD00"/>
                </a:highlight>
                <a:latin typeface="Signika"/>
                <a:ea typeface="Signika"/>
                <a:cs typeface="Signika"/>
                <a:sym typeface="Signika"/>
              </a:rPr>
              <a:t>The following section contains a task which may be used either as homework or a revision task</a:t>
            </a:r>
            <a:r>
              <a:rPr lang="en-GB" sz="1400">
                <a:solidFill>
                  <a:schemeClr val="dk1"/>
                </a:solidFill>
                <a:highlight>
                  <a:srgbClr val="FFCD00"/>
                </a:highlight>
                <a:latin typeface="Signika Light"/>
                <a:ea typeface="Signika Light"/>
                <a:cs typeface="Signika Light"/>
                <a:sym typeface="Signika Light"/>
              </a:rPr>
              <a:t>. This task is only available in the Teacher’s Version of the PDF.</a:t>
            </a:r>
            <a:endParaRPr sz="1400">
              <a:highlight>
                <a:srgbClr val="FFCD00"/>
              </a:highlight>
              <a:latin typeface="Signika Light"/>
              <a:ea typeface="Signika Light"/>
              <a:cs typeface="Signika Light"/>
              <a:sym typeface="Signika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f9d1e8a27_0_4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f9d1e8a27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chemeClr val="dk1"/>
                </a:solidFill>
                <a:highlight>
                  <a:srgbClr val="FFCD00"/>
                </a:highlight>
                <a:latin typeface="Signika"/>
                <a:ea typeface="Signika"/>
                <a:cs typeface="Signika"/>
                <a:sym typeface="Signika"/>
              </a:rPr>
              <a:t>Possible answers: At work, AI is used to write emails, </a:t>
            </a:r>
            <a:r>
              <a:rPr lang="en-GB" sz="1400">
                <a:solidFill>
                  <a:schemeClr val="dk1"/>
                </a:solidFill>
                <a:highlight>
                  <a:srgbClr val="FFCD00"/>
                </a:highlight>
                <a:latin typeface="Signika Light"/>
                <a:ea typeface="Signika Light"/>
                <a:cs typeface="Signika Light"/>
                <a:sym typeface="Signika Light"/>
              </a:rPr>
              <a:t>simplify information or write meeting summaries. In personal life, AI is used to get recommendations on what to watch or listen to, practise a language or organize daily tasks.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bcbc3b6bab_0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bcbc3b6bab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bcbc3b6bab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bcbc3b6bab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bcbc3b6bab_0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bcbc3b6bab_0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bcbc3b6bab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bcbc3b6bab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bcbc3b6ba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bcbc3b6ba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bcbc3b6ba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bcbc3b6ba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bcbc3b6ba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bcbc3b6ba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bcbc3b6bab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bcbc3b6ba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120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bcbc3b6bab_0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bcbc3b6ba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Signika"/>
                <a:ea typeface="Signika"/>
                <a:cs typeface="Signika"/>
                <a:sym typeface="Signika"/>
              </a:rPr>
              <a:t>TIMESTAMPS:</a:t>
            </a:r>
            <a:endParaRPr b="1" sz="1400">
              <a:solidFill>
                <a:schemeClr val="dk1"/>
              </a:solidFill>
              <a:latin typeface="Signika"/>
              <a:ea typeface="Signika"/>
              <a:cs typeface="Signika"/>
              <a:sym typeface="Signika"/>
            </a:endParaRPr>
          </a:p>
          <a:p>
            <a:pPr indent="-317500" lvl="0" marL="457200" rtl="0" algn="l">
              <a:spcBef>
                <a:spcPts val="0"/>
              </a:spcBef>
              <a:spcAft>
                <a:spcPts val="0"/>
              </a:spcAft>
              <a:buClr>
                <a:schemeClr val="dk1"/>
              </a:buClr>
              <a:buSzPts val="1400"/>
              <a:buFont typeface="Signika Light"/>
              <a:buChar char="●"/>
            </a:pPr>
            <a:r>
              <a:rPr lang="en-GB" sz="1400">
                <a:solidFill>
                  <a:schemeClr val="dk1"/>
                </a:solidFill>
                <a:latin typeface="Signika Light"/>
                <a:ea typeface="Signika Light"/>
                <a:cs typeface="Signika Light"/>
                <a:sym typeface="Signika Light"/>
              </a:rPr>
              <a:t>00:55; 01:04; 01:37; 01:41</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Char char="●"/>
            </a:pPr>
            <a:r>
              <a:rPr lang="en-GB" sz="1400">
                <a:solidFill>
                  <a:schemeClr val="dk1"/>
                </a:solidFill>
                <a:latin typeface="Signika Light"/>
                <a:ea typeface="Signika Light"/>
                <a:cs typeface="Signika Light"/>
                <a:sym typeface="Signika Light"/>
              </a:rPr>
              <a:t>01:16; 01:27</a:t>
            </a:r>
            <a:endParaRPr sz="1400">
              <a:solidFill>
                <a:schemeClr val="dk1"/>
              </a:solidFill>
              <a:latin typeface="Signika Light"/>
              <a:ea typeface="Signika Light"/>
              <a:cs typeface="Signika Light"/>
              <a:sym typeface="Signika Light"/>
            </a:endParaRPr>
          </a:p>
          <a:p>
            <a:pPr indent="0" lvl="0" marL="0" rtl="0" algn="l">
              <a:spcBef>
                <a:spcPts val="700"/>
              </a:spcBef>
              <a:spcAft>
                <a:spcPts val="0"/>
              </a:spcAft>
              <a:buNone/>
            </a:pPr>
            <a:r>
              <a:rPr b="1" lang="en-GB" sz="1400">
                <a:solidFill>
                  <a:schemeClr val="dk1"/>
                </a:solidFill>
                <a:highlight>
                  <a:srgbClr val="FFCD00"/>
                </a:highlight>
                <a:latin typeface="Signika"/>
                <a:ea typeface="Signika"/>
                <a:cs typeface="Signika"/>
                <a:sym typeface="Signika"/>
              </a:rPr>
              <a:t>You could also ask students </a:t>
            </a:r>
            <a:r>
              <a:rPr lang="en-GB" sz="1400">
                <a:solidFill>
                  <a:schemeClr val="dk1"/>
                </a:solidFill>
                <a:highlight>
                  <a:srgbClr val="FFCD00"/>
                </a:highlight>
                <a:latin typeface="Signika Light"/>
                <a:ea typeface="Signika Light"/>
                <a:cs typeface="Signika Light"/>
                <a:sym typeface="Signika Light"/>
              </a:rPr>
              <a:t>to suggest more items for each category in the table.</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sz="1400">
              <a:solidFill>
                <a:schemeClr val="dk1"/>
              </a:solidFill>
              <a:latin typeface="Signika Light"/>
              <a:ea typeface="Signika Light"/>
              <a:cs typeface="Signika Light"/>
              <a:sym typeface="Signika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cbc3b6bab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bcbc3b6bab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rtl="0">
              <a:spcBef>
                <a:spcPts val="0"/>
              </a:spcBef>
              <a:spcAft>
                <a:spcPts val="0"/>
              </a:spcAft>
              <a:buSzPts val="3600"/>
              <a:buNone/>
              <a:defRPr b="1" sz="3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sz="1000"/>
          </a:p>
        </p:txBody>
      </p:sp>
      <p:sp>
        <p:nvSpPr>
          <p:cNvPr id="12" name="Google Shape;12;p2"/>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3" name="Google Shape;13;p2"/>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16" name="Shape 16"/>
        <p:cNvGrpSpPr/>
        <p:nvPr/>
      </p:nvGrpSpPr>
      <p:grpSpPr>
        <a:xfrm>
          <a:off x="0" y="0"/>
          <a:ext cx="0" cy="0"/>
          <a:chOff x="0" y="0"/>
          <a:chExt cx="0" cy="0"/>
        </a:xfrm>
      </p:grpSpPr>
      <p:sp>
        <p:nvSpPr>
          <p:cNvPr id="17" name="Google Shape;17;p3"/>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 name="Google Shape;18;p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21" name="Google Shape;21;p3"/>
          <p:cNvSpPr txBox="1"/>
          <p:nvPr>
            <p:ph idx="1" type="subTitle"/>
          </p:nvPr>
        </p:nvSpPr>
        <p:spPr>
          <a:xfrm>
            <a:off x="136800" y="3639600"/>
            <a:ext cx="5393700" cy="6462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22" name="Shape 22"/>
        <p:cNvGrpSpPr/>
        <p:nvPr/>
      </p:nvGrpSpPr>
      <p:grpSpPr>
        <a:xfrm>
          <a:off x="0" y="0"/>
          <a:ext cx="0" cy="0"/>
          <a:chOff x="0" y="0"/>
          <a:chExt cx="0" cy="0"/>
        </a:xfrm>
      </p:grpSpPr>
      <p:sp>
        <p:nvSpPr>
          <p:cNvPr id="23" name="Google Shape;23;p4"/>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 name="Google Shape;24;p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27" name="Google Shape;27;p4"/>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28" name="Google Shape;28;p4"/>
          <p:cNvSpPr txBox="1"/>
          <p:nvPr>
            <p:ph idx="1" type="subTitle"/>
          </p:nvPr>
        </p:nvSpPr>
        <p:spPr>
          <a:xfrm>
            <a:off x="136800" y="3819600"/>
            <a:ext cx="51624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4"/>
          <p:cNvSpPr txBox="1"/>
          <p:nvPr>
            <p:ph idx="2" type="subTitle"/>
          </p:nvPr>
        </p:nvSpPr>
        <p:spPr>
          <a:xfrm>
            <a:off x="136800" y="2109600"/>
            <a:ext cx="64458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30" name="Shape 30"/>
        <p:cNvGrpSpPr/>
        <p:nvPr/>
      </p:nvGrpSpPr>
      <p:grpSpPr>
        <a:xfrm>
          <a:off x="0" y="0"/>
          <a:ext cx="0" cy="0"/>
          <a:chOff x="0" y="0"/>
          <a:chExt cx="0" cy="0"/>
        </a:xfrm>
      </p:grpSpPr>
      <p:sp>
        <p:nvSpPr>
          <p:cNvPr id="31" name="Google Shape;31;p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2" name="Google Shape;32;p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b="1" sz="1800">
                <a:solidFill>
                  <a:schemeClr val="lt1"/>
                </a:solidFill>
              </a:defRPr>
            </a:lvl1pPr>
            <a:lvl2pPr lvl="1" rtl="0">
              <a:spcBef>
                <a:spcPts val="0"/>
              </a:spcBef>
              <a:spcAft>
                <a:spcPts val="0"/>
              </a:spcAft>
              <a:buSzPts val="2800"/>
              <a:buNone/>
              <a:defRPr>
                <a:latin typeface="Signika Light"/>
                <a:ea typeface="Signika Light"/>
                <a:cs typeface="Signika Light"/>
                <a:sym typeface="Signika Light"/>
              </a:defRPr>
            </a:lvl2pPr>
            <a:lvl3pPr lvl="2" rtl="0">
              <a:spcBef>
                <a:spcPts val="0"/>
              </a:spcBef>
              <a:spcAft>
                <a:spcPts val="0"/>
              </a:spcAft>
              <a:buSzPts val="2800"/>
              <a:buNone/>
              <a:defRPr>
                <a:latin typeface="Signika Light"/>
                <a:ea typeface="Signika Light"/>
                <a:cs typeface="Signika Light"/>
                <a:sym typeface="Signika Light"/>
              </a:defRPr>
            </a:lvl3pPr>
            <a:lvl4pPr lvl="3" rtl="0">
              <a:spcBef>
                <a:spcPts val="0"/>
              </a:spcBef>
              <a:spcAft>
                <a:spcPts val="0"/>
              </a:spcAft>
              <a:buSzPts val="2800"/>
              <a:buNone/>
              <a:defRPr>
                <a:latin typeface="Signika Light"/>
                <a:ea typeface="Signika Light"/>
                <a:cs typeface="Signika Light"/>
                <a:sym typeface="Signika Light"/>
              </a:defRPr>
            </a:lvl4pPr>
            <a:lvl5pPr lvl="4" rtl="0">
              <a:spcBef>
                <a:spcPts val="0"/>
              </a:spcBef>
              <a:spcAft>
                <a:spcPts val="0"/>
              </a:spcAft>
              <a:buSzPts val="2800"/>
              <a:buNone/>
              <a:defRPr>
                <a:latin typeface="Signika Light"/>
                <a:ea typeface="Signika Light"/>
                <a:cs typeface="Signika Light"/>
                <a:sym typeface="Signika Light"/>
              </a:defRPr>
            </a:lvl5pPr>
            <a:lvl6pPr lvl="5" rtl="0">
              <a:spcBef>
                <a:spcPts val="0"/>
              </a:spcBef>
              <a:spcAft>
                <a:spcPts val="0"/>
              </a:spcAft>
              <a:buSzPts val="2800"/>
              <a:buNone/>
              <a:defRPr>
                <a:latin typeface="Signika Light"/>
                <a:ea typeface="Signika Light"/>
                <a:cs typeface="Signika Light"/>
                <a:sym typeface="Signika Light"/>
              </a:defRPr>
            </a:lvl6pPr>
            <a:lvl7pPr lvl="6" rtl="0">
              <a:spcBef>
                <a:spcPts val="0"/>
              </a:spcBef>
              <a:spcAft>
                <a:spcPts val="0"/>
              </a:spcAft>
              <a:buSzPts val="2800"/>
              <a:buNone/>
              <a:defRPr>
                <a:latin typeface="Signika Light"/>
                <a:ea typeface="Signika Light"/>
                <a:cs typeface="Signika Light"/>
                <a:sym typeface="Signika Light"/>
              </a:defRPr>
            </a:lvl7pPr>
            <a:lvl8pPr lvl="7" rtl="0">
              <a:spcBef>
                <a:spcPts val="0"/>
              </a:spcBef>
              <a:spcAft>
                <a:spcPts val="0"/>
              </a:spcAft>
              <a:buSzPts val="2800"/>
              <a:buNone/>
              <a:defRPr>
                <a:latin typeface="Signika Light"/>
                <a:ea typeface="Signika Light"/>
                <a:cs typeface="Signika Light"/>
                <a:sym typeface="Signika Light"/>
              </a:defRPr>
            </a:lvl8pPr>
            <a:lvl9pPr lvl="8" rtl="0">
              <a:spcBef>
                <a:spcPts val="0"/>
              </a:spcBef>
              <a:spcAft>
                <a:spcPts val="0"/>
              </a:spcAft>
              <a:buSzPts val="2800"/>
              <a:buNone/>
              <a:defRPr>
                <a:latin typeface="Signika Light"/>
                <a:ea typeface="Signika Light"/>
                <a:cs typeface="Signika Light"/>
                <a:sym typeface="Signika Light"/>
              </a:defRPr>
            </a:lvl9pPr>
          </a:lstStyle>
          <a:p/>
        </p:txBody>
      </p:sp>
      <p:sp>
        <p:nvSpPr>
          <p:cNvPr id="35" name="Google Shape;35;p5"/>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rtl="0">
              <a:buNone/>
              <a:defRPr sz="900">
                <a:solidFill>
                  <a:srgbClr val="FF5C5C"/>
                </a:solidFill>
              </a:defRPr>
            </a:lvl1pPr>
            <a:lvl2pPr lvl="1" rtl="0">
              <a:buNone/>
              <a:defRPr sz="900">
                <a:solidFill>
                  <a:srgbClr val="FF5C5C"/>
                </a:solidFill>
              </a:defRPr>
            </a:lvl2pPr>
            <a:lvl3pPr lvl="2" rtl="0">
              <a:buNone/>
              <a:defRPr sz="900">
                <a:solidFill>
                  <a:srgbClr val="FF5C5C"/>
                </a:solidFill>
              </a:defRPr>
            </a:lvl3pPr>
            <a:lvl4pPr lvl="3" rtl="0">
              <a:buNone/>
              <a:defRPr sz="900">
                <a:solidFill>
                  <a:srgbClr val="FF5C5C"/>
                </a:solidFill>
              </a:defRPr>
            </a:lvl4pPr>
            <a:lvl5pPr lvl="4" rtl="0">
              <a:buNone/>
              <a:defRPr sz="900">
                <a:solidFill>
                  <a:srgbClr val="FF5C5C"/>
                </a:solidFill>
              </a:defRPr>
            </a:lvl5pPr>
            <a:lvl6pPr lvl="5" rtl="0">
              <a:buNone/>
              <a:defRPr sz="900">
                <a:solidFill>
                  <a:srgbClr val="FF5C5C"/>
                </a:solidFill>
              </a:defRPr>
            </a:lvl6pPr>
            <a:lvl7pPr lvl="6" rtl="0">
              <a:buNone/>
              <a:defRPr sz="900">
                <a:solidFill>
                  <a:srgbClr val="FF5C5C"/>
                </a:solidFill>
              </a:defRPr>
            </a:lvl7pPr>
            <a:lvl8pPr lvl="7" rtl="0">
              <a:buNone/>
              <a:defRPr sz="900">
                <a:solidFill>
                  <a:srgbClr val="FF5C5C"/>
                </a:solidFill>
              </a:defRPr>
            </a:lvl8pPr>
            <a:lvl9pPr lvl="8" rtl="0">
              <a:buNone/>
              <a:defRPr sz="900">
                <a:solidFill>
                  <a:srgbClr val="FF5C5C"/>
                </a:solidFill>
              </a:defRPr>
            </a:lvl9pPr>
          </a:lstStyle>
          <a:p>
            <a:pPr indent="0" lvl="0" marL="0" rtl="0" algn="r">
              <a:spcBef>
                <a:spcPts val="0"/>
              </a:spcBef>
              <a:spcAft>
                <a:spcPts val="0"/>
              </a:spcAft>
              <a:buNone/>
            </a:pPr>
            <a:fld id="{00000000-1234-1234-1234-123412341234}" type="slidenum">
              <a:rPr lang="en-GB"/>
              <a:t>‹#›</a:t>
            </a:fld>
            <a:endParaRPr sz="1000">
              <a:latin typeface="Signika"/>
              <a:ea typeface="Signika"/>
              <a:cs typeface="Signika"/>
              <a:sym typeface="Signika"/>
            </a:endParaRPr>
          </a:p>
        </p:txBody>
      </p:sp>
      <p:sp>
        <p:nvSpPr>
          <p:cNvPr id="38" name="Google Shape;38;p6"/>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2518200"/>
          </a:xfrm>
          <a:prstGeom prst="rect">
            <a:avLst/>
          </a:prstGeom>
          <a:noFill/>
          <a:ln>
            <a:noFill/>
          </a:ln>
        </p:spPr>
        <p:txBody>
          <a:bodyPr anchorCtr="0" anchor="t" bIns="91425" lIns="91425" spcFirstLastPara="1" rIns="91425" wrap="square" tIns="91425">
            <a:spAutoFit/>
          </a:bodyPr>
          <a:lstStyle>
            <a:lvl1pPr indent="-330200" lvl="0" marL="457200" rtl="0">
              <a:lnSpc>
                <a:spcPct val="115000"/>
              </a:lnSpc>
              <a:spcBef>
                <a:spcPts val="0"/>
              </a:spcBef>
              <a:spcAft>
                <a:spcPts val="0"/>
              </a:spcAft>
              <a:buClr>
                <a:schemeClr val="dk1"/>
              </a:buClr>
              <a:buSzPts val="1600"/>
              <a:buFont typeface="Signika Light"/>
              <a:buChar char="●"/>
              <a:defRPr sz="1600">
                <a:solidFill>
                  <a:schemeClr val="dk1"/>
                </a:solidFill>
                <a:latin typeface="Signika Light"/>
                <a:ea typeface="Signika Light"/>
                <a:cs typeface="Signika Light"/>
                <a:sym typeface="Signika Light"/>
              </a:defRPr>
            </a:lvl1pPr>
            <a:lvl2pPr indent="-317500" lvl="1" marL="9144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2pPr>
            <a:lvl3pPr indent="-317500" lvl="2" marL="13716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3pPr>
            <a:lvl4pPr indent="-317500" lvl="3" marL="18288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4pPr>
            <a:lvl5pPr indent="-317500" lvl="4" marL="22860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5pPr>
            <a:lvl6pPr indent="-317500" lvl="5" marL="27432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6pPr>
            <a:lvl7pPr indent="-317500" lvl="6" marL="32004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7pPr>
            <a:lvl8pPr indent="-317500" lvl="7" marL="36576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8pPr>
            <a:lvl9pPr indent="-317500" lvl="8" marL="4114800" rtl="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9pPr>
          </a:lstStyle>
          <a:p/>
        </p:txBody>
      </p:sp>
      <p:sp>
        <p:nvSpPr>
          <p:cNvPr id="8" name="Google Shape;8;p1"/>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rtl="0" algn="r">
              <a:buNone/>
              <a:defRPr sz="900">
                <a:solidFill>
                  <a:schemeClr val="accent1"/>
                </a:solidFill>
                <a:latin typeface="Signika"/>
                <a:ea typeface="Signika"/>
                <a:cs typeface="Signika"/>
                <a:sym typeface="Signika"/>
              </a:defRPr>
            </a:lvl1pPr>
            <a:lvl2pPr lvl="1" rtl="0" algn="r">
              <a:buNone/>
              <a:defRPr sz="900">
                <a:solidFill>
                  <a:schemeClr val="accent1"/>
                </a:solidFill>
                <a:latin typeface="Signika"/>
                <a:ea typeface="Signika"/>
                <a:cs typeface="Signika"/>
                <a:sym typeface="Signika"/>
              </a:defRPr>
            </a:lvl2pPr>
            <a:lvl3pPr lvl="2" rtl="0" algn="r">
              <a:buNone/>
              <a:defRPr sz="900">
                <a:solidFill>
                  <a:schemeClr val="accent1"/>
                </a:solidFill>
                <a:latin typeface="Signika"/>
                <a:ea typeface="Signika"/>
                <a:cs typeface="Signika"/>
                <a:sym typeface="Signika"/>
              </a:defRPr>
            </a:lvl3pPr>
            <a:lvl4pPr lvl="3" rtl="0" algn="r">
              <a:buNone/>
              <a:defRPr sz="900">
                <a:solidFill>
                  <a:schemeClr val="accent1"/>
                </a:solidFill>
                <a:latin typeface="Signika"/>
                <a:ea typeface="Signika"/>
                <a:cs typeface="Signika"/>
                <a:sym typeface="Signika"/>
              </a:defRPr>
            </a:lvl4pPr>
            <a:lvl5pPr lvl="4" rtl="0" algn="r">
              <a:buNone/>
              <a:defRPr sz="900">
                <a:solidFill>
                  <a:schemeClr val="accent1"/>
                </a:solidFill>
                <a:latin typeface="Signika"/>
                <a:ea typeface="Signika"/>
                <a:cs typeface="Signika"/>
                <a:sym typeface="Signika"/>
              </a:defRPr>
            </a:lvl5pPr>
            <a:lvl6pPr lvl="5" rtl="0" algn="r">
              <a:buNone/>
              <a:defRPr sz="900">
                <a:solidFill>
                  <a:schemeClr val="accent1"/>
                </a:solidFill>
                <a:latin typeface="Signika"/>
                <a:ea typeface="Signika"/>
                <a:cs typeface="Signika"/>
                <a:sym typeface="Signika"/>
              </a:defRPr>
            </a:lvl6pPr>
            <a:lvl7pPr lvl="6" rtl="0" algn="r">
              <a:buNone/>
              <a:defRPr sz="900">
                <a:solidFill>
                  <a:schemeClr val="accent1"/>
                </a:solidFill>
                <a:latin typeface="Signika"/>
                <a:ea typeface="Signika"/>
                <a:cs typeface="Signika"/>
                <a:sym typeface="Signika"/>
              </a:defRPr>
            </a:lvl7pPr>
            <a:lvl8pPr lvl="7" rtl="0" algn="r">
              <a:buNone/>
              <a:defRPr sz="900">
                <a:solidFill>
                  <a:schemeClr val="accent1"/>
                </a:solidFill>
                <a:latin typeface="Signika"/>
                <a:ea typeface="Signika"/>
                <a:cs typeface="Signika"/>
                <a:sym typeface="Signika"/>
              </a:defRPr>
            </a:lvl8pPr>
            <a:lvl9pPr lvl="8" rtl="0"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youtube.com/watch?v=6GaWpvH7k6I"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6GaWpvH7k6I"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nvSpPr>
        <p:spPr>
          <a:xfrm>
            <a:off x="3286800" y="2653600"/>
            <a:ext cx="514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rgbClr val="FF5C5C"/>
                </a:solidFill>
                <a:latin typeface="Signika"/>
                <a:ea typeface="Signika"/>
                <a:cs typeface="Signika"/>
                <a:sym typeface="Signika"/>
              </a:rPr>
              <a:t>Will AI take your job?</a:t>
            </a:r>
            <a:endParaRPr b="1" sz="3600">
              <a:solidFill>
                <a:srgbClr val="FF5C5C"/>
              </a:solidFill>
              <a:latin typeface="Signika"/>
              <a:ea typeface="Signika"/>
              <a:cs typeface="Signika"/>
              <a:sym typeface="Signika"/>
            </a:endParaRPr>
          </a:p>
        </p:txBody>
      </p:sp>
      <p:pic>
        <p:nvPicPr>
          <p:cNvPr id="46" name="Google Shape;46;p7" title="Featured Will AI take your job.png"/>
          <p:cNvPicPr preferRelativeResize="0"/>
          <p:nvPr/>
        </p:nvPicPr>
        <p:blipFill rotWithShape="1">
          <a:blip r:embed="rId3">
            <a:alphaModFix/>
          </a:blip>
          <a:srcRect b="0" l="21739" r="21739"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23" name="Google Shape;123;p16"/>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Discuss reasons why these professions could be replaced by AI.</a:t>
            </a:r>
            <a:endParaRPr b="1" sz="1800">
              <a:solidFill>
                <a:srgbClr val="000032"/>
              </a:solidFill>
              <a:latin typeface="Signika"/>
              <a:ea typeface="Signika"/>
              <a:cs typeface="Signika"/>
              <a:sym typeface="Signika"/>
            </a:endParaRPr>
          </a:p>
        </p:txBody>
      </p:sp>
      <p:sp>
        <p:nvSpPr>
          <p:cNvPr id="124" name="Google Shape;124;p16"/>
          <p:cNvSpPr txBox="1"/>
          <p:nvPr/>
        </p:nvSpPr>
        <p:spPr>
          <a:xfrm>
            <a:off x="1216800" y="1388250"/>
            <a:ext cx="6755400" cy="23844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accountants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data scientists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medical staff</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digital marketers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graphic designers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software coders</a:t>
            </a:r>
            <a:endParaRPr sz="1500">
              <a:solidFill>
                <a:schemeClr val="dk1"/>
              </a:solidFill>
              <a:latin typeface="Signika Light"/>
              <a:ea typeface="Signika Light"/>
              <a:cs typeface="Signika Light"/>
              <a:sym typeface="Signika Light"/>
            </a:endParaRPr>
          </a:p>
        </p:txBody>
      </p:sp>
      <p:pic>
        <p:nvPicPr>
          <p:cNvPr id="125" name="Google Shape;125;p16"/>
          <p:cNvPicPr preferRelativeResize="0"/>
          <p:nvPr/>
        </p:nvPicPr>
        <p:blipFill>
          <a:blip r:embed="rId3">
            <a:alphaModFix/>
          </a:blip>
          <a:stretch>
            <a:fillRect/>
          </a:stretch>
        </p:blipFill>
        <p:spPr>
          <a:xfrm>
            <a:off x="8121600" y="72000"/>
            <a:ext cx="899550" cy="89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31" name="Google Shape;131;p17"/>
          <p:cNvSpPr txBox="1"/>
          <p:nvPr/>
        </p:nvSpPr>
        <p:spPr>
          <a:xfrm>
            <a:off x="222175" y="277200"/>
            <a:ext cx="8082300" cy="7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Watch the second part of the video (from 01:50), compare it with your ideas and write down reasons provided for some of the professions.</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32" name="Google Shape;132;p17"/>
          <p:cNvSpPr txBox="1"/>
          <p:nvPr/>
        </p:nvSpPr>
        <p:spPr>
          <a:xfrm>
            <a:off x="297670" y="1388238"/>
            <a:ext cx="2178600" cy="23844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accountants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data scientists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medical staff</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digital marketers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graphic designers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software coders</a:t>
            </a:r>
            <a:endParaRPr sz="1500">
              <a:solidFill>
                <a:schemeClr val="dk1"/>
              </a:solidFill>
              <a:latin typeface="Signika Light"/>
              <a:ea typeface="Signika Light"/>
              <a:cs typeface="Signika Light"/>
              <a:sym typeface="Signika Light"/>
            </a:endParaRPr>
          </a:p>
        </p:txBody>
      </p:sp>
      <p:pic>
        <p:nvPicPr>
          <p:cNvPr descr="Axios business reporter Nathan Bomey answers the top-searched questions on how AI will impact jobs, whether there's such a thing as an AI-proof job, what industries will be impacted, and what skills to learn now.&#10;&#10;–––&#10;&#10;Subscribe to ABC News on YouTube: https://abcnews.visitlink.me/59aJ1G&#10;&#10;ABC News is your daily source of breaking national and world news, exclusive interviews and 24/7 live streaming coverage.&#10;&#10;Download the ABC News app for the latest headlines and alerts: https://abcnews.go.com/devices&#10;&#10;Watch 24/7 coverage of breaking news and live events on ABC News Live: https://www.youtube.com/watch?v=gN0PZCe-kwQ&amp;ab_channel=ABCNews &#10;Watch full episodes of World News Tonight with David Muir here: https://youtube.com/playlist?list=PLQOa26lW-uI8ixlVw1NWu_l4Eh8iZW_qN&amp;feature=shared &#10;&#10;Read ABC News reports online: http://abcnews.go.com&#10;&#10;ABC News is the home to the #1 evening newscast “World News Tonight with David Muir,&quot; “Good Morning America,” “20/20,” “Nightline,” “This Week” with George Stephanopoulos, “ABC News Live Prime” with Linsey Davis, plus the daily news podcast “Start Here.”&#10;&#10;Connect with ABC News on social media: &#10;Facebook: https://www.facebook.com/ABCNews &#10;Instagram: https://www.instagram.com/abcnews &#10;TikTok: https://www.tiktok.com/@abcnews &#10;X: https://twitter.com/ABC  &#10;Threads: https://www.threads.net/@abcnews &#10;WhatsApp: https://whatsapp.com/channel/0029VajTNakKWEKkXoAPIR11&#10;LinkedIn: https://www.linkedin.com/company/abcnews" id="133" name="Google Shape;133;p17" title="Examining which careers are most at-risk for AI impacts">
            <a:hlinkClick r:id="rId3"/>
          </p:cNvPr>
          <p:cNvPicPr preferRelativeResize="0"/>
          <p:nvPr/>
        </p:nvPicPr>
        <p:blipFill>
          <a:blip r:embed="rId4">
            <a:alphaModFix/>
          </a:blip>
          <a:stretch>
            <a:fillRect/>
          </a:stretch>
        </p:blipFill>
        <p:spPr>
          <a:xfrm>
            <a:off x="2791150" y="1168738"/>
            <a:ext cx="6055175" cy="340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39" name="Google Shape;139;p18"/>
          <p:cNvSpPr txBox="1"/>
          <p:nvPr/>
        </p:nvSpPr>
        <p:spPr>
          <a:xfrm>
            <a:off x="222175" y="277200"/>
            <a:ext cx="8082300" cy="7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140" name="Google Shape;140;p18"/>
          <p:cNvSpPr txBox="1"/>
          <p:nvPr/>
        </p:nvSpPr>
        <p:spPr>
          <a:xfrm>
            <a:off x="297670" y="1388238"/>
            <a:ext cx="2178600" cy="23844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accountants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data scientists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medical staff</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digital marketers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graphic designers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AutoNum type="alphaUcPeriod"/>
            </a:pPr>
            <a:r>
              <a:rPr lang="en-GB" sz="1500">
                <a:solidFill>
                  <a:schemeClr val="dk1"/>
                </a:solidFill>
                <a:latin typeface="Signika Light"/>
                <a:ea typeface="Signika Light"/>
                <a:cs typeface="Signika Light"/>
                <a:sym typeface="Signika Light"/>
              </a:rPr>
              <a:t>software coders</a:t>
            </a:r>
            <a:endParaRPr sz="1500">
              <a:solidFill>
                <a:schemeClr val="dk1"/>
              </a:solidFill>
              <a:latin typeface="Signika Light"/>
              <a:ea typeface="Signika Light"/>
              <a:cs typeface="Signika Light"/>
              <a:sym typeface="Signika Light"/>
            </a:endParaRPr>
          </a:p>
        </p:txBody>
      </p:sp>
      <p:sp>
        <p:nvSpPr>
          <p:cNvPr id="141" name="Google Shape;141;p18"/>
          <p:cNvSpPr txBox="1"/>
          <p:nvPr/>
        </p:nvSpPr>
        <p:spPr>
          <a:xfrm>
            <a:off x="2476275" y="1388250"/>
            <a:ext cx="5919900" cy="199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rgbClr val="000032"/>
                </a:solidFill>
                <a:highlight>
                  <a:srgbClr val="FCD56A"/>
                </a:highlight>
                <a:latin typeface="Signika Light"/>
                <a:ea typeface="Signika Light"/>
                <a:cs typeface="Signika Light"/>
                <a:sym typeface="Signika Light"/>
              </a:rPr>
              <a:t>data entry and analysis is very easily done by AI</a:t>
            </a:r>
            <a:endParaRPr sz="1500">
              <a:solidFill>
                <a:srgbClr val="000032"/>
              </a:solidFill>
              <a:highlight>
                <a:srgbClr val="FCD56A"/>
              </a:highlight>
              <a:latin typeface="Signika Light"/>
              <a:ea typeface="Signika Light"/>
              <a:cs typeface="Signika Light"/>
              <a:sym typeface="Signika Light"/>
            </a:endParaRPr>
          </a:p>
          <a:p>
            <a:pPr indent="0" lvl="0" marL="0" rtl="0" algn="l">
              <a:lnSpc>
                <a:spcPct val="115000"/>
              </a:lnSpc>
              <a:spcBef>
                <a:spcPts val="1000"/>
              </a:spcBef>
              <a:spcAft>
                <a:spcPts val="0"/>
              </a:spcAft>
              <a:buNone/>
            </a:pPr>
            <a:r>
              <a:rPr lang="en-GB" sz="1500">
                <a:solidFill>
                  <a:srgbClr val="000032"/>
                </a:solidFill>
                <a:highlight>
                  <a:srgbClr val="FCD56A"/>
                </a:highlight>
                <a:latin typeface="Signika Light"/>
                <a:ea typeface="Signika Light"/>
                <a:cs typeface="Signika Light"/>
                <a:sym typeface="Signika Light"/>
              </a:rPr>
              <a:t>AI is very good at sorting through numbers and figures</a:t>
            </a:r>
            <a:endParaRPr sz="1500">
              <a:solidFill>
                <a:srgbClr val="000032"/>
              </a:solidFill>
              <a:highlight>
                <a:srgbClr val="FCD56A"/>
              </a:highlight>
              <a:latin typeface="Signika Light"/>
              <a:ea typeface="Signika Light"/>
              <a:cs typeface="Signika Light"/>
              <a:sym typeface="Signika Light"/>
            </a:endParaRPr>
          </a:p>
          <a:p>
            <a:pPr indent="0" lvl="0" marL="0" rtl="0" algn="l">
              <a:lnSpc>
                <a:spcPct val="115000"/>
              </a:lnSpc>
              <a:spcBef>
                <a:spcPts val="4100"/>
              </a:spcBef>
              <a:spcAft>
                <a:spcPts val="0"/>
              </a:spcAft>
              <a:buNone/>
            </a:pPr>
            <a:r>
              <a:rPr lang="en-GB" sz="1500">
                <a:solidFill>
                  <a:srgbClr val="000032"/>
                </a:solidFill>
                <a:highlight>
                  <a:srgbClr val="FCD56A"/>
                </a:highlight>
                <a:latin typeface="Signika Light"/>
                <a:ea typeface="Signika Light"/>
                <a:cs typeface="Signika Light"/>
                <a:sym typeface="Signika Light"/>
              </a:rPr>
              <a:t>AI is really good at creating visuals </a:t>
            </a:r>
            <a:endParaRPr sz="1500">
              <a:solidFill>
                <a:srgbClr val="000032"/>
              </a:solidFill>
              <a:highlight>
                <a:srgbClr val="FCD56A"/>
              </a:highlight>
              <a:latin typeface="Signika Light"/>
              <a:ea typeface="Signika Light"/>
              <a:cs typeface="Signika Light"/>
              <a:sym typeface="Signika Light"/>
            </a:endParaRPr>
          </a:p>
          <a:p>
            <a:pPr indent="0" lvl="0" marL="0" rtl="0" algn="l">
              <a:lnSpc>
                <a:spcPct val="115000"/>
              </a:lnSpc>
              <a:spcBef>
                <a:spcPts val="1000"/>
              </a:spcBef>
              <a:spcAft>
                <a:spcPts val="1000"/>
              </a:spcAft>
              <a:buNone/>
            </a:pPr>
            <a:r>
              <a:rPr lang="en-GB" sz="1500">
                <a:solidFill>
                  <a:srgbClr val="000032"/>
                </a:solidFill>
                <a:highlight>
                  <a:srgbClr val="FCD56A"/>
                </a:highlight>
                <a:latin typeface="Signika Light"/>
                <a:ea typeface="Signika Light"/>
                <a:cs typeface="Signika Light"/>
                <a:sym typeface="Signika Light"/>
              </a:rPr>
              <a:t>creating visuals, creating charts is something that AI can do really well</a:t>
            </a:r>
            <a:endParaRPr sz="1500">
              <a:solidFill>
                <a:srgbClr val="000032"/>
              </a:solidFill>
              <a:highlight>
                <a:srgbClr val="FCD56A"/>
              </a:highlight>
              <a:latin typeface="Signika Light"/>
              <a:ea typeface="Signika Light"/>
              <a:cs typeface="Signika Light"/>
              <a:sym typeface="Signika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47" name="Google Shape;147;p19"/>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150" name="Google Shape;150;p19"/>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0"/>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56" name="Google Shape;156;p2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57" name="Google Shape;157;p20"/>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58" name="Google Shape;158;p20"/>
          <p:cNvSpPr txBox="1"/>
          <p:nvPr/>
        </p:nvSpPr>
        <p:spPr>
          <a:xfrm>
            <a:off x="1216800" y="1220075"/>
            <a:ext cx="6755400" cy="2271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Do you agree with the opinions in the video? Why/Why not?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Do you think professionals working in your area are likely to be replaced by AI? Give more details.</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Do you agree that ‘learning how to learn’ can keep you safe from losing your job  to AI?</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Char char="●"/>
            </a:pPr>
            <a:r>
              <a:rPr lang="en-GB">
                <a:solidFill>
                  <a:schemeClr val="dk1"/>
                </a:solidFill>
                <a:latin typeface="Signika Light"/>
                <a:ea typeface="Signika Light"/>
                <a:cs typeface="Signika Light"/>
                <a:sym typeface="Signika Light"/>
              </a:rPr>
              <a:t>Do you know anyone who has lost their job to AI? If yes, give more details.               If not, why do you think that is?</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64" name="Google Shape;164;p21"/>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learn some vocabulary!</a:t>
            </a:r>
            <a:endParaRPr b="1" sz="3600">
              <a:solidFill>
                <a:schemeClr val="lt1"/>
              </a:solidFill>
              <a:latin typeface="Signika"/>
              <a:ea typeface="Signika"/>
              <a:cs typeface="Signika"/>
              <a:sym typeface="Signika"/>
            </a:endParaRPr>
          </a:p>
        </p:txBody>
      </p:sp>
      <p:pic>
        <p:nvPicPr>
          <p:cNvPr id="167" name="Google Shape;167;p21"/>
          <p:cNvPicPr preferRelativeResize="0"/>
          <p:nvPr/>
        </p:nvPicPr>
        <p:blipFill>
          <a:blip r:embed="rId3">
            <a:alphaModFix/>
          </a:blip>
          <a:stretch>
            <a:fillRect/>
          </a:stretch>
        </p:blipFill>
        <p:spPr>
          <a:xfrm>
            <a:off x="8025763" y="135838"/>
            <a:ext cx="781200" cy="78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nvSpPr>
        <p:spPr>
          <a:xfrm>
            <a:off x="222175" y="277200"/>
            <a:ext cx="8488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Read the comments (A–B) and match the words in bold with their definitions (1–8).</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73" name="Google Shape;173;p2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74" name="Google Shape;174;p22"/>
          <p:cNvSpPr txBox="1"/>
          <p:nvPr/>
        </p:nvSpPr>
        <p:spPr>
          <a:xfrm>
            <a:off x="418938" y="991800"/>
            <a:ext cx="42777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AI can already </a:t>
            </a:r>
            <a:r>
              <a:rPr b="1" lang="en-GB">
                <a:solidFill>
                  <a:schemeClr val="dk1"/>
                </a:solidFill>
                <a:latin typeface="Signika"/>
                <a:ea typeface="Signika"/>
                <a:cs typeface="Signika"/>
                <a:sym typeface="Signika"/>
              </a:rPr>
              <a:t>carry out tasks </a:t>
            </a:r>
            <a:r>
              <a:rPr lang="en-GB">
                <a:solidFill>
                  <a:schemeClr val="dk1"/>
                </a:solidFill>
                <a:latin typeface="Signika Light"/>
                <a:ea typeface="Signika Light"/>
                <a:cs typeface="Signika Light"/>
                <a:sym typeface="Signika Light"/>
              </a:rPr>
              <a:t>that used to require human workers, </a:t>
            </a:r>
            <a:r>
              <a:rPr b="1" lang="en-GB">
                <a:solidFill>
                  <a:schemeClr val="dk1"/>
                </a:solidFill>
                <a:latin typeface="Signika"/>
                <a:ea typeface="Signika"/>
                <a:cs typeface="Signika"/>
                <a:sym typeface="Signika"/>
              </a:rPr>
              <a:t>posing a threat to</a:t>
            </a:r>
            <a:r>
              <a:rPr lang="en-GB">
                <a:solidFill>
                  <a:schemeClr val="dk1"/>
                </a:solidFill>
                <a:latin typeface="Signika Light"/>
                <a:ea typeface="Signika Light"/>
                <a:cs typeface="Signika Light"/>
                <a:sym typeface="Signika Light"/>
              </a:rPr>
              <a:t> many professionals. We can also see AI </a:t>
            </a:r>
            <a:r>
              <a:rPr b="1" lang="en-GB">
                <a:solidFill>
                  <a:schemeClr val="dk1"/>
                </a:solidFill>
                <a:latin typeface="Signika"/>
                <a:ea typeface="Signika"/>
                <a:cs typeface="Signika"/>
                <a:sym typeface="Signika"/>
              </a:rPr>
              <a:t>widening the gap</a:t>
            </a:r>
            <a:r>
              <a:rPr lang="en-GB">
                <a:solidFill>
                  <a:schemeClr val="dk1"/>
                </a:solidFill>
                <a:latin typeface="Signika Light"/>
                <a:ea typeface="Signika Light"/>
                <a:cs typeface="Signika Light"/>
                <a:sym typeface="Signika Light"/>
              </a:rPr>
              <a:t> in the job market: junior and other entry-level positions are increasingly taken over by AI. As a consequence, people with no work experience find it much harder to get a job than experienced professionals. If you want to stay employed, you should </a:t>
            </a:r>
            <a:r>
              <a:rPr b="1" lang="en-GB">
                <a:solidFill>
                  <a:schemeClr val="dk1"/>
                </a:solidFill>
                <a:latin typeface="Signika"/>
                <a:ea typeface="Signika"/>
                <a:cs typeface="Signika"/>
                <a:sym typeface="Signika"/>
              </a:rPr>
              <a:t>take responsibility for </a:t>
            </a:r>
            <a:r>
              <a:rPr lang="en-GB">
                <a:solidFill>
                  <a:schemeClr val="dk1"/>
                </a:solidFill>
                <a:latin typeface="Signika Light"/>
                <a:ea typeface="Signika Light"/>
                <a:cs typeface="Signika Light"/>
                <a:sym typeface="Signika Light"/>
              </a:rPr>
              <a:t>developing new skills and be prepared to change careers whenever necessary.</a:t>
            </a:r>
            <a:endParaRPr>
              <a:solidFill>
                <a:schemeClr val="dk1"/>
              </a:solidFill>
              <a:latin typeface="Signika Light"/>
              <a:ea typeface="Signika Light"/>
              <a:cs typeface="Signika Light"/>
              <a:sym typeface="Signika Light"/>
            </a:endParaRPr>
          </a:p>
        </p:txBody>
      </p:sp>
      <p:sp>
        <p:nvSpPr>
          <p:cNvPr id="175" name="Google Shape;175;p22"/>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
        <p:nvSpPr>
          <p:cNvPr id="176" name="Google Shape;176;p22"/>
          <p:cNvSpPr txBox="1"/>
          <p:nvPr/>
        </p:nvSpPr>
        <p:spPr>
          <a:xfrm>
            <a:off x="5042863" y="991793"/>
            <a:ext cx="3682200" cy="375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have the ability or possibility to improve or succeed in the future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help to cause something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change something to make it more suitable for a new situation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create a risk or danger to someone or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do a job or piece of work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increase the distance or difference between two or more things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accept that it is your job to do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70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depend on someone or something</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nvSpPr>
        <p:spPr>
          <a:xfrm>
            <a:off x="222175" y="277200"/>
            <a:ext cx="8488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Read the comments (A–B) and match the words in bold with their definitions (1–8).</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82" name="Google Shape;182;p2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83" name="Google Shape;183;p23"/>
          <p:cNvSpPr txBox="1"/>
          <p:nvPr/>
        </p:nvSpPr>
        <p:spPr>
          <a:xfrm>
            <a:off x="418938" y="991800"/>
            <a:ext cx="4277700" cy="3309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startAt="2"/>
            </a:pPr>
            <a:r>
              <a:rPr lang="en-GB">
                <a:solidFill>
                  <a:schemeClr val="dk1"/>
                </a:solidFill>
                <a:latin typeface="Signika Light"/>
                <a:ea typeface="Signika Light"/>
                <a:cs typeface="Signika Light"/>
                <a:sym typeface="Signika Light"/>
              </a:rPr>
              <a:t>The world is changing fast and AI is simply part of that change. Used correctly, AI </a:t>
            </a:r>
            <a:r>
              <a:rPr b="1" lang="en-GB">
                <a:solidFill>
                  <a:schemeClr val="dk1"/>
                </a:solidFill>
                <a:latin typeface="Signika"/>
                <a:ea typeface="Signika"/>
                <a:cs typeface="Signika"/>
                <a:sym typeface="Signika"/>
              </a:rPr>
              <a:t>has the potential to</a:t>
            </a:r>
            <a:r>
              <a:rPr lang="en-GB">
                <a:solidFill>
                  <a:schemeClr val="dk1"/>
                </a:solidFill>
                <a:latin typeface="Signika Light"/>
                <a:ea typeface="Signika Light"/>
                <a:cs typeface="Signika Light"/>
                <a:sym typeface="Signika Light"/>
              </a:rPr>
              <a:t> improve both efficiency and job satisfaction. Instead of replacing us, AI can </a:t>
            </a:r>
            <a:r>
              <a:rPr b="1" lang="en-GB">
                <a:solidFill>
                  <a:schemeClr val="dk1"/>
                </a:solidFill>
                <a:latin typeface="Signika"/>
                <a:ea typeface="Signika"/>
                <a:cs typeface="Signika"/>
                <a:sym typeface="Signika"/>
              </a:rPr>
              <a:t>contribute to</a:t>
            </a:r>
            <a:r>
              <a:rPr lang="en-GB">
                <a:solidFill>
                  <a:schemeClr val="dk1"/>
                </a:solidFill>
                <a:latin typeface="Signika Light"/>
                <a:ea typeface="Signika Light"/>
                <a:cs typeface="Signika Light"/>
                <a:sym typeface="Signika Light"/>
              </a:rPr>
              <a:t> better working conditions. We’re lucky that we can </a:t>
            </a:r>
            <a:r>
              <a:rPr b="1" lang="en-GB">
                <a:solidFill>
                  <a:schemeClr val="dk1"/>
                </a:solidFill>
                <a:latin typeface="Signika"/>
                <a:ea typeface="Signika"/>
                <a:cs typeface="Signika"/>
                <a:sym typeface="Signika"/>
              </a:rPr>
              <a:t>rely on</a:t>
            </a:r>
            <a:r>
              <a:rPr lang="en-GB">
                <a:solidFill>
                  <a:schemeClr val="dk1"/>
                </a:solidFill>
                <a:latin typeface="Signika Light"/>
                <a:ea typeface="Signika Light"/>
                <a:cs typeface="Signika Light"/>
                <a:sym typeface="Signika Light"/>
              </a:rPr>
              <a:t> it for simple and repetitive tasks because it allows us to do more complex and meaningful work. The key is being willing to </a:t>
            </a:r>
            <a:r>
              <a:rPr b="1" lang="en-GB">
                <a:solidFill>
                  <a:schemeClr val="dk1"/>
                </a:solidFill>
                <a:latin typeface="Signika"/>
                <a:ea typeface="Signika"/>
                <a:cs typeface="Signika"/>
                <a:sym typeface="Signika"/>
              </a:rPr>
              <a:t>adapt to </a:t>
            </a:r>
            <a:r>
              <a:rPr lang="en-GB">
                <a:solidFill>
                  <a:schemeClr val="dk1"/>
                </a:solidFill>
                <a:latin typeface="Signika Light"/>
                <a:ea typeface="Signika Light"/>
                <a:cs typeface="Signika Light"/>
                <a:sym typeface="Signika Light"/>
              </a:rPr>
              <a:t>new technologies and learning how to make the most of them.</a:t>
            </a:r>
            <a:endParaRPr>
              <a:solidFill>
                <a:schemeClr val="dk1"/>
              </a:solidFill>
              <a:latin typeface="Signika Light"/>
              <a:ea typeface="Signika Light"/>
              <a:cs typeface="Signika Light"/>
              <a:sym typeface="Signika Light"/>
            </a:endParaRPr>
          </a:p>
        </p:txBody>
      </p:sp>
      <p:sp>
        <p:nvSpPr>
          <p:cNvPr id="184" name="Google Shape;184;p2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
        <p:nvSpPr>
          <p:cNvPr id="185" name="Google Shape;185;p23"/>
          <p:cNvSpPr txBox="1"/>
          <p:nvPr/>
        </p:nvSpPr>
        <p:spPr>
          <a:xfrm>
            <a:off x="5042863" y="991793"/>
            <a:ext cx="3682200" cy="375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have the ability or possibility to improve or succeed in the future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help to cause something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change something to make it more suitable for a new situation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create a risk or danger to someone or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do a job or piece of work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increase the distance or difference between two or more things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accept that it is your job to do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70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depend on someone or something</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nvSpPr>
        <p:spPr>
          <a:xfrm>
            <a:off x="222175" y="277200"/>
            <a:ext cx="8488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91" name="Google Shape;191;p2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92" name="Google Shape;192;p24"/>
          <p:cNvSpPr txBox="1"/>
          <p:nvPr/>
        </p:nvSpPr>
        <p:spPr>
          <a:xfrm>
            <a:off x="418938" y="991800"/>
            <a:ext cx="42777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AI can already </a:t>
            </a:r>
            <a:r>
              <a:rPr b="1" lang="en-GB">
                <a:solidFill>
                  <a:schemeClr val="dk1"/>
                </a:solidFill>
                <a:latin typeface="Signika"/>
                <a:ea typeface="Signika"/>
                <a:cs typeface="Signika"/>
                <a:sym typeface="Signika"/>
              </a:rPr>
              <a:t>carry out tasks </a:t>
            </a:r>
            <a:r>
              <a:rPr lang="en-GB">
                <a:solidFill>
                  <a:schemeClr val="dk1"/>
                </a:solidFill>
                <a:latin typeface="Signika Light"/>
                <a:ea typeface="Signika Light"/>
                <a:cs typeface="Signika Light"/>
                <a:sym typeface="Signika Light"/>
              </a:rPr>
              <a:t>that used to require human workers, </a:t>
            </a:r>
            <a:r>
              <a:rPr b="1" lang="en-GB">
                <a:solidFill>
                  <a:schemeClr val="dk1"/>
                </a:solidFill>
                <a:latin typeface="Signika"/>
                <a:ea typeface="Signika"/>
                <a:cs typeface="Signika"/>
                <a:sym typeface="Signika"/>
              </a:rPr>
              <a:t>posing a threat to</a:t>
            </a:r>
            <a:r>
              <a:rPr lang="en-GB">
                <a:solidFill>
                  <a:schemeClr val="dk1"/>
                </a:solidFill>
                <a:latin typeface="Signika Light"/>
                <a:ea typeface="Signika Light"/>
                <a:cs typeface="Signika Light"/>
                <a:sym typeface="Signika Light"/>
              </a:rPr>
              <a:t> many professionals. We can also see AI </a:t>
            </a:r>
            <a:r>
              <a:rPr b="1" lang="en-GB">
                <a:solidFill>
                  <a:schemeClr val="dk1"/>
                </a:solidFill>
                <a:latin typeface="Signika"/>
                <a:ea typeface="Signika"/>
                <a:cs typeface="Signika"/>
                <a:sym typeface="Signika"/>
              </a:rPr>
              <a:t>widening the gap</a:t>
            </a:r>
            <a:r>
              <a:rPr lang="en-GB">
                <a:solidFill>
                  <a:schemeClr val="dk1"/>
                </a:solidFill>
                <a:latin typeface="Signika Light"/>
                <a:ea typeface="Signika Light"/>
                <a:cs typeface="Signika Light"/>
                <a:sym typeface="Signika Light"/>
              </a:rPr>
              <a:t> in the job market: junior and other entry-level positions are increasingly taken over by AI. As a consequence, people with no work experience find it much harder to get a job than experienced professionals. If you want to stay employed, you should </a:t>
            </a:r>
            <a:r>
              <a:rPr b="1" lang="en-GB">
                <a:solidFill>
                  <a:schemeClr val="dk1"/>
                </a:solidFill>
                <a:latin typeface="Signika"/>
                <a:ea typeface="Signika"/>
                <a:cs typeface="Signika"/>
                <a:sym typeface="Signika"/>
              </a:rPr>
              <a:t>take responsibility for </a:t>
            </a:r>
            <a:r>
              <a:rPr lang="en-GB">
                <a:solidFill>
                  <a:schemeClr val="dk1"/>
                </a:solidFill>
                <a:latin typeface="Signika Light"/>
                <a:ea typeface="Signika Light"/>
                <a:cs typeface="Signika Light"/>
                <a:sym typeface="Signika Light"/>
              </a:rPr>
              <a:t>developing new skills and be prepared to change careers whenever necessary.</a:t>
            </a:r>
            <a:endParaRPr>
              <a:solidFill>
                <a:schemeClr val="dk1"/>
              </a:solidFill>
              <a:latin typeface="Signika Light"/>
              <a:ea typeface="Signika Light"/>
              <a:cs typeface="Signika Light"/>
              <a:sym typeface="Signika Light"/>
            </a:endParaRPr>
          </a:p>
        </p:txBody>
      </p:sp>
      <p:sp>
        <p:nvSpPr>
          <p:cNvPr id="193" name="Google Shape;193;p2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
        <p:nvSpPr>
          <p:cNvPr id="194" name="Google Shape;194;p24"/>
          <p:cNvSpPr txBox="1"/>
          <p:nvPr/>
        </p:nvSpPr>
        <p:spPr>
          <a:xfrm>
            <a:off x="5042863" y="991793"/>
            <a:ext cx="3682200" cy="375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have the ability or possibility to improve or succeed in the future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help to cause something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change something to make it more suitable for a new situation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create a risk or danger to someone or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do a job or piece of work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increase the distance or difference between two or more things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accept that it is your job to do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70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depend on someone or something</a:t>
            </a:r>
            <a:endParaRPr>
              <a:solidFill>
                <a:schemeClr val="dk1"/>
              </a:solidFill>
              <a:latin typeface="Signika Light"/>
              <a:ea typeface="Signika Light"/>
              <a:cs typeface="Signika Light"/>
              <a:sym typeface="Signika Light"/>
            </a:endParaRPr>
          </a:p>
        </p:txBody>
      </p:sp>
      <p:sp>
        <p:nvSpPr>
          <p:cNvPr id="195" name="Google Shape;195;p24"/>
          <p:cNvSpPr/>
          <p:nvPr/>
        </p:nvSpPr>
        <p:spPr>
          <a:xfrm>
            <a:off x="3087700" y="1301500"/>
            <a:ext cx="2119290" cy="1972738"/>
          </a:xfrm>
          <a:custGeom>
            <a:rect b="b" l="l" r="r" t="t"/>
            <a:pathLst>
              <a:path extrusionOk="0" h="83194" w="85249">
                <a:moveTo>
                  <a:pt x="0" y="1756"/>
                </a:moveTo>
                <a:cubicBezTo>
                  <a:pt x="23288" y="1756"/>
                  <a:pt x="59926" y="-6530"/>
                  <a:pt x="68580" y="15091"/>
                </a:cubicBezTo>
                <a:cubicBezTo>
                  <a:pt x="77265" y="36789"/>
                  <a:pt x="61878" y="83195"/>
                  <a:pt x="85249" y="83195"/>
                </a:cubicBezTo>
              </a:path>
            </a:pathLst>
          </a:custGeom>
          <a:noFill/>
          <a:ln cap="flat" cmpd="sng" w="19050">
            <a:solidFill>
              <a:srgbClr val="60AE92"/>
            </a:solidFill>
            <a:prstDash val="solid"/>
            <a:round/>
            <a:headEnd len="med" w="med" type="oval"/>
            <a:tailEnd len="med" w="med" type="oval"/>
          </a:ln>
        </p:spPr>
      </p:sp>
      <p:sp>
        <p:nvSpPr>
          <p:cNvPr id="196" name="Google Shape;196;p24"/>
          <p:cNvSpPr/>
          <p:nvPr/>
        </p:nvSpPr>
        <p:spPr>
          <a:xfrm>
            <a:off x="3992551" y="1631150"/>
            <a:ext cx="1214455" cy="1059665"/>
          </a:xfrm>
          <a:custGeom>
            <a:rect b="b" l="l" r="r" t="t"/>
            <a:pathLst>
              <a:path extrusionOk="0" h="48101" w="48102">
                <a:moveTo>
                  <a:pt x="0" y="0"/>
                </a:moveTo>
                <a:cubicBezTo>
                  <a:pt x="13254" y="0"/>
                  <a:pt x="32705" y="552"/>
                  <a:pt x="37624" y="12859"/>
                </a:cubicBezTo>
                <a:cubicBezTo>
                  <a:pt x="42172" y="24239"/>
                  <a:pt x="35846" y="48101"/>
                  <a:pt x="48102" y="48101"/>
                </a:cubicBezTo>
              </a:path>
            </a:pathLst>
          </a:custGeom>
          <a:noFill/>
          <a:ln cap="flat" cmpd="sng" w="19050">
            <a:solidFill>
              <a:srgbClr val="FF5C5C"/>
            </a:solidFill>
            <a:prstDash val="solid"/>
            <a:round/>
            <a:headEnd len="med" w="med" type="oval"/>
            <a:tailEnd len="med" w="med" type="oval"/>
          </a:ln>
        </p:spPr>
      </p:sp>
      <p:sp>
        <p:nvSpPr>
          <p:cNvPr id="197" name="Google Shape;197;p24"/>
          <p:cNvSpPr/>
          <p:nvPr/>
        </p:nvSpPr>
        <p:spPr>
          <a:xfrm>
            <a:off x="4314026" y="1952625"/>
            <a:ext cx="892969" cy="1611073"/>
          </a:xfrm>
          <a:custGeom>
            <a:rect b="b" l="l" r="r" t="t"/>
            <a:pathLst>
              <a:path extrusionOk="0" h="62865" w="38100">
                <a:moveTo>
                  <a:pt x="0" y="0"/>
                </a:moveTo>
                <a:cubicBezTo>
                  <a:pt x="7493" y="0"/>
                  <a:pt x="15944" y="6158"/>
                  <a:pt x="18098" y="13335"/>
                </a:cubicBezTo>
                <a:cubicBezTo>
                  <a:pt x="23216" y="30389"/>
                  <a:pt x="20295" y="62865"/>
                  <a:pt x="38100" y="62865"/>
                </a:cubicBezTo>
              </a:path>
            </a:pathLst>
          </a:custGeom>
          <a:noFill/>
          <a:ln cap="flat" cmpd="sng" w="19050">
            <a:solidFill>
              <a:srgbClr val="F59A23"/>
            </a:solidFill>
            <a:prstDash val="solid"/>
            <a:round/>
            <a:headEnd len="med" w="med" type="oval"/>
            <a:tailEnd len="med" w="med" type="oval"/>
          </a:ln>
        </p:spPr>
      </p:sp>
      <p:sp>
        <p:nvSpPr>
          <p:cNvPr id="198" name="Google Shape;198;p24"/>
          <p:cNvSpPr/>
          <p:nvPr/>
        </p:nvSpPr>
        <p:spPr>
          <a:xfrm>
            <a:off x="4361651" y="3774275"/>
            <a:ext cx="845325" cy="405553"/>
          </a:xfrm>
          <a:custGeom>
            <a:rect b="b" l="l" r="r" t="t"/>
            <a:pathLst>
              <a:path extrusionOk="0" h="22107" w="41910">
                <a:moveTo>
                  <a:pt x="0" y="0"/>
                </a:moveTo>
                <a:cubicBezTo>
                  <a:pt x="15619" y="0"/>
                  <a:pt x="27940" y="27940"/>
                  <a:pt x="41910" y="20955"/>
                </a:cubicBezTo>
              </a:path>
            </a:pathLst>
          </a:custGeom>
          <a:noFill/>
          <a:ln cap="flat" cmpd="sng" w="19050">
            <a:solidFill>
              <a:srgbClr val="000032"/>
            </a:solidFill>
            <a:prstDash val="solid"/>
            <a:round/>
            <a:headEnd len="med" w="med" type="oval"/>
            <a:tailEnd len="med" w="med" type="ova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nvSpPr>
        <p:spPr>
          <a:xfrm>
            <a:off x="222175" y="277200"/>
            <a:ext cx="8488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204" name="Google Shape;204;p2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05" name="Google Shape;205;p25"/>
          <p:cNvSpPr txBox="1"/>
          <p:nvPr/>
        </p:nvSpPr>
        <p:spPr>
          <a:xfrm>
            <a:off x="418938" y="991800"/>
            <a:ext cx="4277700" cy="3309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startAt="2"/>
            </a:pPr>
            <a:r>
              <a:rPr lang="en-GB">
                <a:solidFill>
                  <a:schemeClr val="dk1"/>
                </a:solidFill>
                <a:latin typeface="Signika Light"/>
                <a:ea typeface="Signika Light"/>
                <a:cs typeface="Signika Light"/>
                <a:sym typeface="Signika Light"/>
              </a:rPr>
              <a:t>The world is changing fast and AI is simply part of that change. Used correctly, AI </a:t>
            </a:r>
            <a:r>
              <a:rPr b="1" lang="en-GB">
                <a:solidFill>
                  <a:schemeClr val="dk1"/>
                </a:solidFill>
                <a:latin typeface="Signika"/>
                <a:ea typeface="Signika"/>
                <a:cs typeface="Signika"/>
                <a:sym typeface="Signika"/>
              </a:rPr>
              <a:t>has the potential to</a:t>
            </a:r>
            <a:r>
              <a:rPr lang="en-GB">
                <a:solidFill>
                  <a:schemeClr val="dk1"/>
                </a:solidFill>
                <a:latin typeface="Signika Light"/>
                <a:ea typeface="Signika Light"/>
                <a:cs typeface="Signika Light"/>
                <a:sym typeface="Signika Light"/>
              </a:rPr>
              <a:t> improve both efficiency and job satisfaction. Instead of replacing us, AI can </a:t>
            </a:r>
            <a:r>
              <a:rPr b="1" lang="en-GB">
                <a:solidFill>
                  <a:schemeClr val="dk1"/>
                </a:solidFill>
                <a:latin typeface="Signika"/>
                <a:ea typeface="Signika"/>
                <a:cs typeface="Signika"/>
                <a:sym typeface="Signika"/>
              </a:rPr>
              <a:t>contribute to</a:t>
            </a:r>
            <a:r>
              <a:rPr lang="en-GB">
                <a:solidFill>
                  <a:schemeClr val="dk1"/>
                </a:solidFill>
                <a:latin typeface="Signika Light"/>
                <a:ea typeface="Signika Light"/>
                <a:cs typeface="Signika Light"/>
                <a:sym typeface="Signika Light"/>
              </a:rPr>
              <a:t> better working conditions. We’re lucky that we can </a:t>
            </a:r>
            <a:r>
              <a:rPr b="1" lang="en-GB">
                <a:solidFill>
                  <a:schemeClr val="dk1"/>
                </a:solidFill>
                <a:latin typeface="Signika"/>
                <a:ea typeface="Signika"/>
                <a:cs typeface="Signika"/>
                <a:sym typeface="Signika"/>
              </a:rPr>
              <a:t>rely on</a:t>
            </a:r>
            <a:r>
              <a:rPr lang="en-GB">
                <a:solidFill>
                  <a:schemeClr val="dk1"/>
                </a:solidFill>
                <a:latin typeface="Signika Light"/>
                <a:ea typeface="Signika Light"/>
                <a:cs typeface="Signika Light"/>
                <a:sym typeface="Signika Light"/>
              </a:rPr>
              <a:t> it for simple and repetitive tasks because it allows us to do more complex and meaningful work. The key is being willing to </a:t>
            </a:r>
            <a:r>
              <a:rPr b="1" lang="en-GB">
                <a:solidFill>
                  <a:schemeClr val="dk1"/>
                </a:solidFill>
                <a:latin typeface="Signika"/>
                <a:ea typeface="Signika"/>
                <a:cs typeface="Signika"/>
                <a:sym typeface="Signika"/>
              </a:rPr>
              <a:t>adapt to </a:t>
            </a:r>
            <a:r>
              <a:rPr lang="en-GB">
                <a:solidFill>
                  <a:schemeClr val="dk1"/>
                </a:solidFill>
                <a:latin typeface="Signika Light"/>
                <a:ea typeface="Signika Light"/>
                <a:cs typeface="Signika Light"/>
                <a:sym typeface="Signika Light"/>
              </a:rPr>
              <a:t>new technologies and learning how to make the most of them.</a:t>
            </a:r>
            <a:endParaRPr>
              <a:solidFill>
                <a:schemeClr val="dk1"/>
              </a:solidFill>
              <a:latin typeface="Signika Light"/>
              <a:ea typeface="Signika Light"/>
              <a:cs typeface="Signika Light"/>
              <a:sym typeface="Signika Light"/>
            </a:endParaRPr>
          </a:p>
        </p:txBody>
      </p:sp>
      <p:sp>
        <p:nvSpPr>
          <p:cNvPr id="206" name="Google Shape;206;p25"/>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
        <p:nvSpPr>
          <p:cNvPr id="207" name="Google Shape;207;p25"/>
          <p:cNvSpPr txBox="1"/>
          <p:nvPr/>
        </p:nvSpPr>
        <p:spPr>
          <a:xfrm>
            <a:off x="5042863" y="991793"/>
            <a:ext cx="3682200" cy="375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have the ability or possibility to improve or succeed in the future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help to cause something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change something to make it more suitable for a new situation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create a risk or danger to someone or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do a job or piece of work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increase the distance or difference between two or more things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accept that it is your job to do something</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700"/>
              </a:spcBef>
              <a:spcAft>
                <a:spcPts val="700"/>
              </a:spcAft>
              <a:buClr>
                <a:schemeClr val="dk1"/>
              </a:buClr>
              <a:buSzPts val="1400"/>
              <a:buFont typeface="Signika Light"/>
              <a:buAutoNum type="arabicPeriod"/>
            </a:pPr>
            <a:r>
              <a:rPr lang="en-GB">
                <a:solidFill>
                  <a:schemeClr val="dk1"/>
                </a:solidFill>
                <a:latin typeface="Signika Light"/>
                <a:ea typeface="Signika Light"/>
                <a:cs typeface="Signika Light"/>
                <a:sym typeface="Signika Light"/>
              </a:rPr>
              <a:t>depend on someone or something</a:t>
            </a:r>
            <a:endParaRPr>
              <a:solidFill>
                <a:schemeClr val="dk1"/>
              </a:solidFill>
              <a:latin typeface="Signika Light"/>
              <a:ea typeface="Signika Light"/>
              <a:cs typeface="Signika Light"/>
              <a:sym typeface="Signika Light"/>
            </a:endParaRPr>
          </a:p>
        </p:txBody>
      </p:sp>
      <p:sp>
        <p:nvSpPr>
          <p:cNvPr id="208" name="Google Shape;208;p25"/>
          <p:cNvSpPr/>
          <p:nvPr/>
        </p:nvSpPr>
        <p:spPr>
          <a:xfrm rot="133454">
            <a:off x="1925143" y="1724749"/>
            <a:ext cx="3253059" cy="939405"/>
          </a:xfrm>
          <a:custGeom>
            <a:rect b="b" l="l" r="r" t="t"/>
            <a:pathLst>
              <a:path extrusionOk="0" h="31212" w="126569">
                <a:moveTo>
                  <a:pt x="0" y="31212"/>
                </a:moveTo>
                <a:cubicBezTo>
                  <a:pt x="23258" y="31212"/>
                  <a:pt x="46508" y="30115"/>
                  <a:pt x="69742" y="29060"/>
                </a:cubicBezTo>
                <a:cubicBezTo>
                  <a:pt x="80852" y="28556"/>
                  <a:pt x="92201" y="31458"/>
                  <a:pt x="103106" y="29275"/>
                </a:cubicBezTo>
                <a:cubicBezTo>
                  <a:pt x="111004" y="27694"/>
                  <a:pt x="111092" y="15227"/>
                  <a:pt x="114084" y="7749"/>
                </a:cubicBezTo>
                <a:cubicBezTo>
                  <a:pt x="115903" y="3201"/>
                  <a:pt x="121671" y="0"/>
                  <a:pt x="126569" y="0"/>
                </a:cubicBezTo>
              </a:path>
            </a:pathLst>
          </a:custGeom>
          <a:noFill/>
          <a:ln cap="flat" cmpd="sng" w="19050">
            <a:solidFill>
              <a:srgbClr val="AE2D87"/>
            </a:solidFill>
            <a:prstDash val="solid"/>
            <a:round/>
            <a:headEnd len="med" w="med" type="oval"/>
            <a:tailEnd len="med" w="med" type="oval"/>
          </a:ln>
        </p:spPr>
      </p:sp>
      <p:sp>
        <p:nvSpPr>
          <p:cNvPr id="209" name="Google Shape;209;p25"/>
          <p:cNvSpPr/>
          <p:nvPr/>
        </p:nvSpPr>
        <p:spPr>
          <a:xfrm rot="-99087">
            <a:off x="2801524" y="2896129"/>
            <a:ext cx="2365274" cy="1614094"/>
          </a:xfrm>
          <a:custGeom>
            <a:rect b="b" l="l" r="r" t="t"/>
            <a:pathLst>
              <a:path extrusionOk="0" h="61028" w="98790">
                <a:moveTo>
                  <a:pt x="0" y="0"/>
                </a:moveTo>
                <a:cubicBezTo>
                  <a:pt x="14730" y="0"/>
                  <a:pt x="29439" y="1349"/>
                  <a:pt x="44169" y="1349"/>
                </a:cubicBezTo>
                <a:cubicBezTo>
                  <a:pt x="54353" y="1349"/>
                  <a:pt x="67549" y="-651"/>
                  <a:pt x="74177" y="7081"/>
                </a:cubicBezTo>
                <a:cubicBezTo>
                  <a:pt x="87041" y="22088"/>
                  <a:pt x="79024" y="61028"/>
                  <a:pt x="98790" y="61028"/>
                </a:cubicBezTo>
              </a:path>
            </a:pathLst>
          </a:custGeom>
          <a:noFill/>
          <a:ln cap="flat" cmpd="sng" w="19050">
            <a:solidFill>
              <a:srgbClr val="60AE92"/>
            </a:solidFill>
            <a:prstDash val="solid"/>
            <a:round/>
            <a:headEnd len="med" w="med" type="oval"/>
            <a:tailEnd len="med" w="med" type="oval"/>
          </a:ln>
        </p:spPr>
      </p:sp>
      <p:sp>
        <p:nvSpPr>
          <p:cNvPr id="210" name="Google Shape;210;p25"/>
          <p:cNvSpPr/>
          <p:nvPr/>
        </p:nvSpPr>
        <p:spPr>
          <a:xfrm>
            <a:off x="2188300" y="2139450"/>
            <a:ext cx="3004050" cy="1795084"/>
          </a:xfrm>
          <a:custGeom>
            <a:rect b="b" l="l" r="r" t="t"/>
            <a:pathLst>
              <a:path extrusionOk="0" h="73008" w="120162">
                <a:moveTo>
                  <a:pt x="120162" y="0"/>
                </a:moveTo>
                <a:cubicBezTo>
                  <a:pt x="106137" y="0"/>
                  <a:pt x="102237" y="23792"/>
                  <a:pt x="101698" y="37807"/>
                </a:cubicBezTo>
                <a:cubicBezTo>
                  <a:pt x="101329" y="47400"/>
                  <a:pt x="103532" y="60620"/>
                  <a:pt x="95543" y="65943"/>
                </a:cubicBezTo>
                <a:cubicBezTo>
                  <a:pt x="84263" y="73459"/>
                  <a:pt x="68912" y="71421"/>
                  <a:pt x="55392" y="72390"/>
                </a:cubicBezTo>
                <a:cubicBezTo>
                  <a:pt x="36975" y="73710"/>
                  <a:pt x="18464" y="72390"/>
                  <a:pt x="0" y="72390"/>
                </a:cubicBezTo>
              </a:path>
            </a:pathLst>
          </a:custGeom>
          <a:noFill/>
          <a:ln cap="flat" cmpd="sng" w="19050">
            <a:solidFill>
              <a:srgbClr val="FF5C5C"/>
            </a:solidFill>
            <a:prstDash val="solid"/>
            <a:round/>
            <a:headEnd len="med" w="med" type="oval"/>
            <a:tailEnd len="med" w="med" type="oval"/>
          </a:ln>
        </p:spPr>
      </p:sp>
      <p:sp>
        <p:nvSpPr>
          <p:cNvPr id="211" name="Google Shape;211;p25"/>
          <p:cNvSpPr/>
          <p:nvPr/>
        </p:nvSpPr>
        <p:spPr>
          <a:xfrm>
            <a:off x="4098300" y="1207950"/>
            <a:ext cx="1085713" cy="333909"/>
          </a:xfrm>
          <a:custGeom>
            <a:rect b="b" l="l" r="r" t="t"/>
            <a:pathLst>
              <a:path extrusionOk="0" h="16221" w="51676">
                <a:moveTo>
                  <a:pt x="51676" y="0"/>
                </a:moveTo>
                <a:cubicBezTo>
                  <a:pt x="39980" y="1949"/>
                  <a:pt x="30371" y="10506"/>
                  <a:pt x="19269" y="14671"/>
                </a:cubicBezTo>
                <a:cubicBezTo>
                  <a:pt x="13241" y="16932"/>
                  <a:pt x="6438" y="15985"/>
                  <a:pt x="0" y="15985"/>
                </a:cubicBezTo>
              </a:path>
            </a:pathLst>
          </a:custGeom>
          <a:noFill/>
          <a:ln cap="flat" cmpd="sng" w="19050">
            <a:solidFill>
              <a:srgbClr val="AAAAAA"/>
            </a:solidFill>
            <a:prstDash val="solid"/>
            <a:round/>
            <a:headEnd len="med" w="med" type="oval"/>
            <a:tailEnd len="med" w="med" type="ova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52" name="Google Shape;52;p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55" name="Google Shape;55;p8"/>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56" name="Google Shape;56;p8"/>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17" name="Google Shape;217;p26"/>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Do you a</a:t>
            </a:r>
            <a:r>
              <a:rPr b="1" lang="en-GB" sz="3600">
                <a:solidFill>
                  <a:schemeClr val="lt1"/>
                </a:solidFill>
                <a:latin typeface="Signika"/>
                <a:ea typeface="Signika"/>
                <a:cs typeface="Signika"/>
                <a:sym typeface="Signika"/>
              </a:rPr>
              <a:t>gree</a:t>
            </a:r>
            <a:r>
              <a:rPr b="1" lang="en-GB" sz="3600">
                <a:solidFill>
                  <a:schemeClr val="lt1"/>
                </a:solidFill>
                <a:latin typeface="Signika"/>
                <a:ea typeface="Signika"/>
                <a:cs typeface="Signika"/>
                <a:sym typeface="Signika"/>
              </a:rPr>
              <a:t>?</a:t>
            </a:r>
            <a:endParaRPr b="1" sz="3600">
              <a:solidFill>
                <a:schemeClr val="lt1"/>
              </a:solidFill>
              <a:latin typeface="Signika"/>
              <a:ea typeface="Signika"/>
              <a:cs typeface="Signika"/>
              <a:sym typeface="Signika"/>
            </a:endParaRPr>
          </a:p>
        </p:txBody>
      </p:sp>
      <p:pic>
        <p:nvPicPr>
          <p:cNvPr id="220" name="Google Shape;220;p26"/>
          <p:cNvPicPr preferRelativeResize="0"/>
          <p:nvPr/>
        </p:nvPicPr>
        <p:blipFill>
          <a:blip r:embed="rId3">
            <a:alphaModFix/>
          </a:blip>
          <a:stretch>
            <a:fillRect/>
          </a:stretch>
        </p:blipFill>
        <p:spPr>
          <a:xfrm>
            <a:off x="7916175" y="136800"/>
            <a:ext cx="975825" cy="975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nvSpPr>
        <p:spPr>
          <a:xfrm>
            <a:off x="222175" y="277200"/>
            <a:ext cx="8488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Discuss which view (A or B) you agree with the most and why.</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226" name="Google Shape;226;p2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27" name="Google Shape;227;p27"/>
          <p:cNvSpPr txBox="1"/>
          <p:nvPr/>
        </p:nvSpPr>
        <p:spPr>
          <a:xfrm>
            <a:off x="407650" y="938117"/>
            <a:ext cx="4083300" cy="3955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AI can already carry out tasks that used to require human workers, posing a threat to many professionals. We can also see AI widening the gap in the job market: junior and other entry-level positions are increasingly taken over by AI. As a consequence, people with no work experience find it much harder to get a job than experienced professionals. If you want to stay employed, you should take responsibility for developing new skills and be prepared to change careers whenever necessary.</a:t>
            </a:r>
            <a:endParaRPr>
              <a:solidFill>
                <a:schemeClr val="dk1"/>
              </a:solidFill>
              <a:latin typeface="Signika Light"/>
              <a:ea typeface="Signika Light"/>
              <a:cs typeface="Signika Light"/>
              <a:sym typeface="Signika Light"/>
            </a:endParaRPr>
          </a:p>
        </p:txBody>
      </p:sp>
      <p:pic>
        <p:nvPicPr>
          <p:cNvPr id="228" name="Google Shape;228;p27"/>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29" name="Google Shape;229;p27"/>
          <p:cNvSpPr txBox="1"/>
          <p:nvPr/>
        </p:nvSpPr>
        <p:spPr>
          <a:xfrm>
            <a:off x="4653043" y="938117"/>
            <a:ext cx="4083300" cy="3309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startAt="2"/>
            </a:pPr>
            <a:r>
              <a:rPr lang="en-GB">
                <a:solidFill>
                  <a:schemeClr val="dk1"/>
                </a:solidFill>
                <a:latin typeface="Signika Light"/>
                <a:ea typeface="Signika Light"/>
                <a:cs typeface="Signika Light"/>
                <a:sym typeface="Signika Light"/>
              </a:rPr>
              <a:t>The world is changing fast and AI is simply part of that change. Used correctly, AI has the potential to improve both efficiency and job satisfaction. Instead of replacing us, AI can contribute to better working conditions. We’re lucky that we can rely on it for simple and repetitive tasks because it allows us to do more complex and meaningful work. The key is being willing to adapt to new technologies and learning how to make the most of them.</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35" name="Google Shape;235;p2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write!</a:t>
            </a:r>
            <a:endParaRPr b="1" sz="3600">
              <a:solidFill>
                <a:schemeClr val="lt1"/>
              </a:solidFill>
              <a:latin typeface="Signika"/>
              <a:ea typeface="Signika"/>
              <a:cs typeface="Signika"/>
              <a:sym typeface="Signika"/>
            </a:endParaRPr>
          </a:p>
        </p:txBody>
      </p:sp>
      <p:pic>
        <p:nvPicPr>
          <p:cNvPr id="238" name="Google Shape;238;p28"/>
          <p:cNvPicPr preferRelativeResize="0"/>
          <p:nvPr/>
        </p:nvPicPr>
        <p:blipFill>
          <a:blip r:embed="rId3">
            <a:alphaModFix/>
          </a:blip>
          <a:stretch>
            <a:fillRect/>
          </a:stretch>
        </p:blipFill>
        <p:spPr>
          <a:xfrm>
            <a:off x="8052025" y="153075"/>
            <a:ext cx="781200" cy="78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nvSpPr>
        <p:spPr>
          <a:xfrm>
            <a:off x="1674000" y="1284708"/>
            <a:ext cx="6613200" cy="1639200"/>
          </a:xfrm>
          <a:prstGeom prst="rect">
            <a:avLst/>
          </a:prstGeom>
          <a:noFill/>
          <a:ln>
            <a:noFill/>
          </a:ln>
        </p:spPr>
        <p:txBody>
          <a:bodyPr anchorCtr="0" anchor="t" bIns="91425" lIns="91425" spcFirstLastPara="1" rIns="91425" wrap="square" tIns="91425">
            <a:spAutoFit/>
          </a:bodyPr>
          <a:lstStyle/>
          <a:p>
            <a:pPr indent="0" lvl="0" marL="0" marR="228600" rtl="0" algn="l">
              <a:lnSpc>
                <a:spcPct val="115000"/>
              </a:lnSpc>
              <a:spcBef>
                <a:spcPts val="0"/>
              </a:spcBef>
              <a:spcAft>
                <a:spcPts val="800"/>
              </a:spcAft>
              <a:buNone/>
            </a:pPr>
            <a:r>
              <a:rPr i="1" lang="en-GB">
                <a:solidFill>
                  <a:schemeClr val="dk1"/>
                </a:solidFill>
                <a:latin typeface="Signika Light"/>
                <a:ea typeface="Signika Light"/>
                <a:cs typeface="Signika Light"/>
                <a:sym typeface="Signika Light"/>
              </a:rPr>
              <a:t>AI has already </a:t>
            </a:r>
            <a:r>
              <a:rPr b="1" i="1" lang="en-GB">
                <a:solidFill>
                  <a:schemeClr val="dk1"/>
                </a:solidFill>
                <a:latin typeface="Signika"/>
                <a:ea typeface="Signika"/>
                <a:cs typeface="Signika"/>
                <a:sym typeface="Signika"/>
              </a:rPr>
              <a:t>contributed to </a:t>
            </a:r>
            <a:r>
              <a:rPr i="1" lang="en-GB">
                <a:solidFill>
                  <a:schemeClr val="dk1"/>
                </a:solidFill>
                <a:latin typeface="Signika Light"/>
                <a:ea typeface="Signika Light"/>
                <a:cs typeface="Signika Light"/>
                <a:sym typeface="Signika Light"/>
              </a:rPr>
              <a:t>the work of translators, helping them save time on simple texts such as short emails or instructions. However, translators </a:t>
            </a:r>
            <a:r>
              <a:rPr b="1" i="1" lang="en-GB">
                <a:solidFill>
                  <a:schemeClr val="dk1"/>
                </a:solidFill>
                <a:latin typeface="Signika"/>
                <a:ea typeface="Signika"/>
                <a:cs typeface="Signika"/>
                <a:sym typeface="Signika"/>
              </a:rPr>
              <a:t>relying on</a:t>
            </a:r>
            <a:r>
              <a:rPr i="1" lang="en-GB">
                <a:solidFill>
                  <a:schemeClr val="dk1"/>
                </a:solidFill>
                <a:latin typeface="Signika Light"/>
                <a:ea typeface="Signika Light"/>
                <a:cs typeface="Signika Light"/>
                <a:sym typeface="Signika Light"/>
              </a:rPr>
              <a:t> AI tools is also </a:t>
            </a:r>
            <a:r>
              <a:rPr b="1" i="1" lang="en-GB">
                <a:solidFill>
                  <a:schemeClr val="dk1"/>
                </a:solidFill>
                <a:latin typeface="Signika"/>
                <a:ea typeface="Signika"/>
                <a:cs typeface="Signika"/>
                <a:sym typeface="Signika"/>
              </a:rPr>
              <a:t>widening the gap</a:t>
            </a:r>
            <a:r>
              <a:rPr i="1" lang="en-GB">
                <a:solidFill>
                  <a:schemeClr val="dk1"/>
                </a:solidFill>
                <a:latin typeface="Signika Light"/>
                <a:ea typeface="Signika Light"/>
                <a:cs typeface="Signika Light"/>
                <a:sym typeface="Signika Light"/>
              </a:rPr>
              <a:t> between cheap, fast translations and high-quality professional work. In my opinion, replacing translators entirely would </a:t>
            </a:r>
            <a:r>
              <a:rPr b="1" i="1" lang="en-GB">
                <a:solidFill>
                  <a:schemeClr val="dk1"/>
                </a:solidFill>
                <a:latin typeface="Signika"/>
                <a:ea typeface="Signika"/>
                <a:cs typeface="Signika"/>
                <a:sym typeface="Signika"/>
              </a:rPr>
              <a:t>pose a threat to </a:t>
            </a:r>
            <a:r>
              <a:rPr i="1" lang="en-GB">
                <a:solidFill>
                  <a:schemeClr val="dk1"/>
                </a:solidFill>
                <a:latin typeface="Signika Light"/>
                <a:ea typeface="Signika Light"/>
                <a:cs typeface="Signika Light"/>
                <a:sym typeface="Signika Light"/>
              </a:rPr>
              <a:t>quality as there are aspects such as meaning and culture which will always need a human translator.</a:t>
            </a:r>
            <a:endParaRPr i="1">
              <a:solidFill>
                <a:schemeClr val="dk1"/>
              </a:solidFill>
              <a:latin typeface="Signika Light"/>
              <a:ea typeface="Signika Light"/>
              <a:cs typeface="Signika Light"/>
              <a:sym typeface="Signika Light"/>
            </a:endParaRPr>
          </a:p>
        </p:txBody>
      </p:sp>
      <p:sp>
        <p:nvSpPr>
          <p:cNvPr id="244" name="Google Shape;244;p29"/>
          <p:cNvSpPr/>
          <p:nvPr/>
        </p:nvSpPr>
        <p:spPr>
          <a:xfrm>
            <a:off x="5005875" y="3343441"/>
            <a:ext cx="3700200" cy="15111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a:solidFill>
                  <a:schemeClr val="dk1"/>
                </a:solidFill>
                <a:latin typeface="Signika Light"/>
                <a:ea typeface="Signika Light"/>
                <a:cs typeface="Signika Light"/>
                <a:sym typeface="Signika Light"/>
              </a:rPr>
              <a:t>adapt to			pose a threat to</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carry out tasks 		rely on</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contribute to		take responsibility for</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1000"/>
              </a:spcAft>
              <a:buNone/>
            </a:pPr>
            <a:r>
              <a:rPr lang="en-GB">
                <a:solidFill>
                  <a:schemeClr val="dk1"/>
                </a:solidFill>
                <a:latin typeface="Signika Light"/>
                <a:ea typeface="Signika Light"/>
                <a:cs typeface="Signika Light"/>
                <a:sym typeface="Signika Light"/>
              </a:rPr>
              <a:t>have the potential to 	widen the gap</a:t>
            </a:r>
            <a:endParaRPr>
              <a:solidFill>
                <a:schemeClr val="dk1"/>
              </a:solidFill>
              <a:latin typeface="Signika Light"/>
              <a:ea typeface="Signika Light"/>
              <a:cs typeface="Signika Light"/>
              <a:sym typeface="Signika Light"/>
            </a:endParaRPr>
          </a:p>
        </p:txBody>
      </p:sp>
      <p:sp>
        <p:nvSpPr>
          <p:cNvPr id="245" name="Google Shape;245;p29"/>
          <p:cNvSpPr txBox="1"/>
          <p:nvPr/>
        </p:nvSpPr>
        <p:spPr>
          <a:xfrm>
            <a:off x="1215475" y="3109283"/>
            <a:ext cx="3700200" cy="1793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how AI has affected this profession so far </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whether the profession is likely to be completely replaced by AI</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600"/>
              </a:spcAft>
              <a:buClr>
                <a:schemeClr val="dk1"/>
              </a:buClr>
              <a:buSzPts val="1400"/>
              <a:buFont typeface="Signika Light"/>
              <a:buChar char="●"/>
            </a:pPr>
            <a:r>
              <a:rPr lang="en-GB">
                <a:solidFill>
                  <a:schemeClr val="dk1"/>
                </a:solidFill>
                <a:latin typeface="Signika Light"/>
                <a:ea typeface="Signika Light"/>
                <a:cs typeface="Signika Light"/>
                <a:sym typeface="Signika Light"/>
              </a:rPr>
              <a:t>tasks that are done by the professionals which will likely be carried out by AI, even if the job isn’t likely to disappear</a:t>
            </a:r>
            <a:endParaRPr>
              <a:solidFill>
                <a:schemeClr val="dk1"/>
              </a:solidFill>
              <a:latin typeface="Signika Light"/>
              <a:ea typeface="Signika Light"/>
              <a:cs typeface="Signika Light"/>
              <a:sym typeface="Signika Light"/>
            </a:endParaRPr>
          </a:p>
        </p:txBody>
      </p:sp>
      <p:sp>
        <p:nvSpPr>
          <p:cNvPr id="246" name="Google Shape;246;p2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47" name="Google Shape;247;p29"/>
          <p:cNvSpPr txBox="1"/>
          <p:nvPr/>
        </p:nvSpPr>
        <p:spPr>
          <a:xfrm>
            <a:off x="222175" y="277200"/>
            <a:ext cx="7899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Choose two professions (A–O) in the next slide and write a short opinion about them based on the points below. Use at least three of the phrases in the box in each opinion.</a:t>
            </a:r>
            <a:endParaRPr b="1" sz="1800">
              <a:solidFill>
                <a:schemeClr val="dk1"/>
              </a:solidFill>
              <a:latin typeface="Signika"/>
              <a:ea typeface="Signika"/>
              <a:cs typeface="Signika"/>
              <a:sym typeface="Signika"/>
            </a:endParaRPr>
          </a:p>
        </p:txBody>
      </p:sp>
      <p:sp>
        <p:nvSpPr>
          <p:cNvPr id="248" name="Google Shape;248;p29"/>
          <p:cNvSpPr/>
          <p:nvPr/>
        </p:nvSpPr>
        <p:spPr>
          <a:xfrm>
            <a:off x="326104" y="1360083"/>
            <a:ext cx="993300" cy="30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Signika"/>
                <a:ea typeface="Signika"/>
                <a:cs typeface="Signika"/>
                <a:sym typeface="Signika"/>
              </a:rPr>
              <a:t>EXAMPLE</a:t>
            </a:r>
            <a:endParaRPr>
              <a:solidFill>
                <a:srgbClr val="FFFFFF"/>
              </a:solidFill>
            </a:endParaRPr>
          </a:p>
        </p:txBody>
      </p:sp>
      <p:sp>
        <p:nvSpPr>
          <p:cNvPr id="249" name="Google Shape;249;p29"/>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pic>
        <p:nvPicPr>
          <p:cNvPr id="250" name="Google Shape;250;p29"/>
          <p:cNvPicPr preferRelativeResize="0"/>
          <p:nvPr/>
        </p:nvPicPr>
        <p:blipFill>
          <a:blip r:embed="rId3">
            <a:alphaModFix/>
          </a:blip>
          <a:stretch>
            <a:fillRect/>
          </a:stretch>
        </p:blipFill>
        <p:spPr>
          <a:xfrm>
            <a:off x="8053200" y="154800"/>
            <a:ext cx="781200" cy="78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0"/>
          <p:cNvSpPr/>
          <p:nvPr/>
        </p:nvSpPr>
        <p:spPr>
          <a:xfrm>
            <a:off x="5005875" y="3343441"/>
            <a:ext cx="3700200" cy="15111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a:solidFill>
                  <a:schemeClr val="dk1"/>
                </a:solidFill>
                <a:latin typeface="Signika Light"/>
                <a:ea typeface="Signika Light"/>
                <a:cs typeface="Signika Light"/>
                <a:sym typeface="Signika Light"/>
              </a:rPr>
              <a:t>adapt to			pose a threat to</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carry out tasks 		rely on</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contribute to		take responsibility for</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1000"/>
              </a:spcAft>
              <a:buNone/>
            </a:pPr>
            <a:r>
              <a:rPr lang="en-GB">
                <a:solidFill>
                  <a:schemeClr val="dk1"/>
                </a:solidFill>
                <a:latin typeface="Signika Light"/>
                <a:ea typeface="Signika Light"/>
                <a:cs typeface="Signika Light"/>
                <a:sym typeface="Signika Light"/>
              </a:rPr>
              <a:t>have the potential to 	widen the gap</a:t>
            </a:r>
            <a:endParaRPr>
              <a:solidFill>
                <a:schemeClr val="dk1"/>
              </a:solidFill>
              <a:latin typeface="Signika Light"/>
              <a:ea typeface="Signika Light"/>
              <a:cs typeface="Signika Light"/>
              <a:sym typeface="Signika Light"/>
            </a:endParaRPr>
          </a:p>
        </p:txBody>
      </p:sp>
      <p:sp>
        <p:nvSpPr>
          <p:cNvPr id="256" name="Google Shape;256;p3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57" name="Google Shape;257;p30"/>
          <p:cNvSpPr txBox="1"/>
          <p:nvPr/>
        </p:nvSpPr>
        <p:spPr>
          <a:xfrm>
            <a:off x="222175" y="277200"/>
            <a:ext cx="789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Choose two professions (A–O) and write a short opinion about them based on </a:t>
            </a:r>
            <a:endParaRPr b="1" sz="1800">
              <a:solidFill>
                <a:schemeClr val="dk1"/>
              </a:solidFill>
              <a:latin typeface="Signika"/>
              <a:ea typeface="Signika"/>
              <a:cs typeface="Signika"/>
              <a:sym typeface="Signika"/>
            </a:endParaRPr>
          </a:p>
          <a:p>
            <a:pPr indent="0" lvl="0" marL="0" rtl="0" algn="l">
              <a:spcBef>
                <a:spcPts val="0"/>
              </a:spcBef>
              <a:spcAft>
                <a:spcPts val="0"/>
              </a:spcAft>
              <a:buNone/>
            </a:pPr>
            <a:r>
              <a:rPr b="1" lang="en-GB" sz="1800">
                <a:solidFill>
                  <a:schemeClr val="dk1"/>
                </a:solidFill>
                <a:latin typeface="Signika"/>
                <a:ea typeface="Signika"/>
                <a:cs typeface="Signika"/>
                <a:sym typeface="Signika"/>
              </a:rPr>
              <a:t>the points below. Use at least three of the phrases in the box in each opinion.</a:t>
            </a:r>
            <a:endParaRPr b="1" sz="1800">
              <a:solidFill>
                <a:schemeClr val="dk1"/>
              </a:solidFill>
              <a:latin typeface="Signika"/>
              <a:ea typeface="Signika"/>
              <a:cs typeface="Signika"/>
              <a:sym typeface="Signika"/>
            </a:endParaRPr>
          </a:p>
        </p:txBody>
      </p:sp>
      <p:sp>
        <p:nvSpPr>
          <p:cNvPr id="258" name="Google Shape;258;p30"/>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
        <p:nvSpPr>
          <p:cNvPr id="259" name="Google Shape;259;p30"/>
          <p:cNvSpPr txBox="1"/>
          <p:nvPr/>
        </p:nvSpPr>
        <p:spPr>
          <a:xfrm>
            <a:off x="1216800" y="1192692"/>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paramedic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strike="sngStrike">
                <a:solidFill>
                  <a:schemeClr val="dk1"/>
                </a:solidFill>
                <a:latin typeface="Signika Light"/>
                <a:ea typeface="Signika Light"/>
                <a:cs typeface="Signika Light"/>
                <a:sym typeface="Signika Light"/>
              </a:rPr>
              <a:t>translator</a:t>
            </a:r>
            <a:endParaRPr strike="sngStrike">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fitness trainer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actor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civil engineer</a:t>
            </a:r>
            <a:endParaRPr>
              <a:solidFill>
                <a:schemeClr val="dk1"/>
              </a:solidFill>
              <a:latin typeface="Signika Light"/>
              <a:ea typeface="Signika Light"/>
              <a:cs typeface="Signika Light"/>
              <a:sym typeface="Signika Light"/>
            </a:endParaRPr>
          </a:p>
        </p:txBody>
      </p:sp>
      <p:sp>
        <p:nvSpPr>
          <p:cNvPr id="260" name="Google Shape;260;p30"/>
          <p:cNvSpPr txBox="1"/>
          <p:nvPr/>
        </p:nvSpPr>
        <p:spPr>
          <a:xfrm>
            <a:off x="1215475" y="3109283"/>
            <a:ext cx="3700200" cy="1793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how AI has affected this profession so far </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whether the profession is likely to be completely replaced by AI</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600"/>
              </a:spcAft>
              <a:buClr>
                <a:schemeClr val="dk1"/>
              </a:buClr>
              <a:buSzPts val="1400"/>
              <a:buFont typeface="Signika Light"/>
              <a:buChar char="●"/>
            </a:pPr>
            <a:r>
              <a:rPr lang="en-GB">
                <a:solidFill>
                  <a:schemeClr val="dk1"/>
                </a:solidFill>
                <a:latin typeface="Signika Light"/>
                <a:ea typeface="Signika Light"/>
                <a:cs typeface="Signika Light"/>
                <a:sym typeface="Signika Light"/>
              </a:rPr>
              <a:t>tasks that are done by the professionals which will likely be carried out by AI, even if the job isn’t likely to disappear</a:t>
            </a:r>
            <a:endParaRPr>
              <a:solidFill>
                <a:schemeClr val="dk1"/>
              </a:solidFill>
              <a:latin typeface="Signika Light"/>
              <a:ea typeface="Signika Light"/>
              <a:cs typeface="Signika Light"/>
              <a:sym typeface="Signika Light"/>
            </a:endParaRPr>
          </a:p>
        </p:txBody>
      </p:sp>
      <p:sp>
        <p:nvSpPr>
          <p:cNvPr id="261" name="Google Shape;261;p30"/>
          <p:cNvSpPr txBox="1"/>
          <p:nvPr/>
        </p:nvSpPr>
        <p:spPr>
          <a:xfrm>
            <a:off x="3656200" y="1192700"/>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dentist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travel agent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firefighter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musician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hairdresser</a:t>
            </a:r>
            <a:endParaRPr>
              <a:solidFill>
                <a:schemeClr val="dk1"/>
              </a:solidFill>
              <a:latin typeface="Signika Light"/>
              <a:ea typeface="Signika Light"/>
              <a:cs typeface="Signika Light"/>
              <a:sym typeface="Signika Light"/>
            </a:endParaRPr>
          </a:p>
        </p:txBody>
      </p:sp>
      <p:sp>
        <p:nvSpPr>
          <p:cNvPr id="262" name="Google Shape;262;p30"/>
          <p:cNvSpPr txBox="1"/>
          <p:nvPr/>
        </p:nvSpPr>
        <p:spPr>
          <a:xfrm>
            <a:off x="6095600" y="1192700"/>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artist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chef</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recruiter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police officer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sales rep</a:t>
            </a:r>
            <a:endParaRPr>
              <a:solidFill>
                <a:schemeClr val="dk1"/>
              </a:solidFill>
              <a:latin typeface="Signika Light"/>
              <a:ea typeface="Signika Light"/>
              <a:cs typeface="Signika Light"/>
              <a:sym typeface="Signika Light"/>
            </a:endParaRPr>
          </a:p>
        </p:txBody>
      </p:sp>
      <p:pic>
        <p:nvPicPr>
          <p:cNvPr id="263" name="Google Shape;263;p30"/>
          <p:cNvPicPr preferRelativeResize="0"/>
          <p:nvPr/>
        </p:nvPicPr>
        <p:blipFill>
          <a:blip r:embed="rId3">
            <a:alphaModFix/>
          </a:blip>
          <a:stretch>
            <a:fillRect/>
          </a:stretch>
        </p:blipFill>
        <p:spPr>
          <a:xfrm>
            <a:off x="8053200" y="154800"/>
            <a:ext cx="781200" cy="78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69" name="Google Shape;269;p31"/>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Do you a</a:t>
            </a:r>
            <a:r>
              <a:rPr b="1" lang="en-GB" sz="3600">
                <a:solidFill>
                  <a:schemeClr val="lt1"/>
                </a:solidFill>
                <a:latin typeface="Signika"/>
                <a:ea typeface="Signika"/>
                <a:cs typeface="Signika"/>
                <a:sym typeface="Signika"/>
              </a:rPr>
              <a:t>gree</a:t>
            </a:r>
            <a:r>
              <a:rPr b="1" lang="en-GB" sz="3600">
                <a:solidFill>
                  <a:schemeClr val="lt1"/>
                </a:solidFill>
                <a:latin typeface="Signika"/>
                <a:ea typeface="Signika"/>
                <a:cs typeface="Signika"/>
                <a:sym typeface="Signika"/>
              </a:rPr>
              <a:t>?</a:t>
            </a:r>
            <a:endParaRPr b="1" sz="3600">
              <a:solidFill>
                <a:schemeClr val="lt1"/>
              </a:solidFill>
              <a:latin typeface="Signika"/>
              <a:ea typeface="Signika"/>
              <a:cs typeface="Signika"/>
              <a:sym typeface="Signika"/>
            </a:endParaRPr>
          </a:p>
        </p:txBody>
      </p:sp>
      <p:pic>
        <p:nvPicPr>
          <p:cNvPr id="272" name="Google Shape;272;p31"/>
          <p:cNvPicPr preferRelativeResize="0"/>
          <p:nvPr/>
        </p:nvPicPr>
        <p:blipFill>
          <a:blip r:embed="rId3">
            <a:alphaModFix/>
          </a:blip>
          <a:stretch>
            <a:fillRect/>
          </a:stretch>
        </p:blipFill>
        <p:spPr>
          <a:xfrm>
            <a:off x="7916175" y="136800"/>
            <a:ext cx="975825" cy="975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78" name="Google Shape;278;p32"/>
          <p:cNvSpPr txBox="1"/>
          <p:nvPr/>
        </p:nvSpPr>
        <p:spPr>
          <a:xfrm>
            <a:off x="222175" y="277200"/>
            <a:ext cx="789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Work in pairs. Listen to your partner’s opinions about the professions below and respond by agreeing or disagreeing and explaining why. Then, swap roles.</a:t>
            </a:r>
            <a:endParaRPr b="1" sz="1800">
              <a:solidFill>
                <a:schemeClr val="dk1"/>
              </a:solidFill>
              <a:latin typeface="Signika"/>
              <a:ea typeface="Signika"/>
              <a:cs typeface="Signika"/>
              <a:sym typeface="Signika"/>
            </a:endParaRPr>
          </a:p>
        </p:txBody>
      </p:sp>
      <p:sp>
        <p:nvSpPr>
          <p:cNvPr id="279" name="Google Shape;279;p32"/>
          <p:cNvSpPr txBox="1"/>
          <p:nvPr/>
        </p:nvSpPr>
        <p:spPr>
          <a:xfrm>
            <a:off x="1216800" y="1203609"/>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paramedic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translator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fitness trainer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actor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civil engineer</a:t>
            </a:r>
            <a:endParaRPr>
              <a:solidFill>
                <a:schemeClr val="dk1"/>
              </a:solidFill>
              <a:latin typeface="Signika Light"/>
              <a:ea typeface="Signika Light"/>
              <a:cs typeface="Signika Light"/>
              <a:sym typeface="Signika Light"/>
            </a:endParaRPr>
          </a:p>
        </p:txBody>
      </p:sp>
      <p:sp>
        <p:nvSpPr>
          <p:cNvPr id="280" name="Google Shape;280;p32"/>
          <p:cNvSpPr txBox="1"/>
          <p:nvPr/>
        </p:nvSpPr>
        <p:spPr>
          <a:xfrm>
            <a:off x="3656200" y="1203614"/>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dentist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travel agent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firefighter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musician</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startAt="6"/>
            </a:pPr>
            <a:r>
              <a:rPr lang="en-GB">
                <a:solidFill>
                  <a:schemeClr val="dk1"/>
                </a:solidFill>
                <a:latin typeface="Signika Light"/>
                <a:ea typeface="Signika Light"/>
                <a:cs typeface="Signika Light"/>
                <a:sym typeface="Signika Light"/>
              </a:rPr>
              <a:t>hairdresser</a:t>
            </a:r>
            <a:endParaRPr>
              <a:solidFill>
                <a:schemeClr val="dk1"/>
              </a:solidFill>
              <a:latin typeface="Signika Light"/>
              <a:ea typeface="Signika Light"/>
              <a:cs typeface="Signika Light"/>
              <a:sym typeface="Signika Light"/>
            </a:endParaRPr>
          </a:p>
        </p:txBody>
      </p:sp>
      <p:sp>
        <p:nvSpPr>
          <p:cNvPr id="281" name="Google Shape;281;p32"/>
          <p:cNvSpPr txBox="1"/>
          <p:nvPr/>
        </p:nvSpPr>
        <p:spPr>
          <a:xfrm>
            <a:off x="6095600" y="1203614"/>
            <a:ext cx="2178600" cy="169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artist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chef</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recruiter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police officer</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600"/>
              </a:spcBef>
              <a:spcAft>
                <a:spcPts val="600"/>
              </a:spcAft>
              <a:buClr>
                <a:schemeClr val="dk1"/>
              </a:buClr>
              <a:buSzPts val="1400"/>
              <a:buFont typeface="Signika Light"/>
              <a:buAutoNum type="alphaUcPeriod" startAt="11"/>
            </a:pPr>
            <a:r>
              <a:rPr lang="en-GB">
                <a:solidFill>
                  <a:schemeClr val="dk1"/>
                </a:solidFill>
                <a:latin typeface="Signika Light"/>
                <a:ea typeface="Signika Light"/>
                <a:cs typeface="Signika Light"/>
                <a:sym typeface="Signika Light"/>
              </a:rPr>
              <a:t>sales rep</a:t>
            </a:r>
            <a:endParaRPr>
              <a:solidFill>
                <a:schemeClr val="dk1"/>
              </a:solidFill>
              <a:latin typeface="Signika Light"/>
              <a:ea typeface="Signika Light"/>
              <a:cs typeface="Signika Light"/>
              <a:sym typeface="Signika Light"/>
            </a:endParaRPr>
          </a:p>
        </p:txBody>
      </p:sp>
      <p:pic>
        <p:nvPicPr>
          <p:cNvPr id="282" name="Google Shape;282;p32"/>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83" name="Google Shape;283;p32"/>
          <p:cNvSpPr/>
          <p:nvPr/>
        </p:nvSpPr>
        <p:spPr>
          <a:xfrm>
            <a:off x="5005875" y="3343441"/>
            <a:ext cx="3700200" cy="15111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a:solidFill>
                  <a:schemeClr val="dk1"/>
                </a:solidFill>
                <a:latin typeface="Signika Light"/>
                <a:ea typeface="Signika Light"/>
                <a:cs typeface="Signika Light"/>
                <a:sym typeface="Signika Light"/>
              </a:rPr>
              <a:t>adapt to			pose a threat to</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carry out tasks 		rely on</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0"/>
              </a:spcAft>
              <a:buNone/>
            </a:pPr>
            <a:r>
              <a:rPr lang="en-GB">
                <a:solidFill>
                  <a:schemeClr val="dk1"/>
                </a:solidFill>
                <a:latin typeface="Signika Light"/>
                <a:ea typeface="Signika Light"/>
                <a:cs typeface="Signika Light"/>
                <a:sym typeface="Signika Light"/>
              </a:rPr>
              <a:t>contribute to		take responsibility for</a:t>
            </a:r>
            <a:endParaRPr>
              <a:solidFill>
                <a:schemeClr val="dk1"/>
              </a:solidFill>
              <a:latin typeface="Signika Light"/>
              <a:ea typeface="Signika Light"/>
              <a:cs typeface="Signika Light"/>
              <a:sym typeface="Signika Light"/>
            </a:endParaRPr>
          </a:p>
          <a:p>
            <a:pPr indent="0" lvl="0" marL="0" marR="0" rtl="0" algn="l">
              <a:lnSpc>
                <a:spcPct val="100000"/>
              </a:lnSpc>
              <a:spcBef>
                <a:spcPts val="1000"/>
              </a:spcBef>
              <a:spcAft>
                <a:spcPts val="1000"/>
              </a:spcAft>
              <a:buNone/>
            </a:pPr>
            <a:r>
              <a:rPr lang="en-GB">
                <a:solidFill>
                  <a:schemeClr val="dk1"/>
                </a:solidFill>
                <a:latin typeface="Signika Light"/>
                <a:ea typeface="Signika Light"/>
                <a:cs typeface="Signika Light"/>
                <a:sym typeface="Signika Light"/>
              </a:rPr>
              <a:t>have the potential to 	widen the gap</a:t>
            </a:r>
            <a:endParaRPr>
              <a:solidFill>
                <a:schemeClr val="dk1"/>
              </a:solidFill>
              <a:latin typeface="Signika Light"/>
              <a:ea typeface="Signika Light"/>
              <a:cs typeface="Signika Light"/>
              <a:sym typeface="Signika Light"/>
            </a:endParaRPr>
          </a:p>
        </p:txBody>
      </p:sp>
      <p:sp>
        <p:nvSpPr>
          <p:cNvPr id="284" name="Google Shape;284;p32"/>
          <p:cNvSpPr txBox="1"/>
          <p:nvPr/>
        </p:nvSpPr>
        <p:spPr>
          <a:xfrm>
            <a:off x="1215475" y="3109283"/>
            <a:ext cx="3700200" cy="1793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how AI has affected this profession so far </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whether the profession is likely to be completely replaced by AI</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600"/>
              </a:spcBef>
              <a:spcAft>
                <a:spcPts val="600"/>
              </a:spcAft>
              <a:buClr>
                <a:schemeClr val="dk1"/>
              </a:buClr>
              <a:buSzPts val="1400"/>
              <a:buFont typeface="Signika Light"/>
              <a:buChar char="●"/>
            </a:pPr>
            <a:r>
              <a:rPr lang="en-GB">
                <a:solidFill>
                  <a:schemeClr val="dk1"/>
                </a:solidFill>
                <a:latin typeface="Signika Light"/>
                <a:ea typeface="Signika Light"/>
                <a:cs typeface="Signika Light"/>
                <a:sym typeface="Signika Light"/>
              </a:rPr>
              <a:t>tasks that are done by the professionals which will likely be carried out by AI, even if the job isn’t likely to disappear</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90" name="Google Shape;290;p3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think!</a:t>
            </a:r>
            <a:endParaRPr b="1" sz="3600">
              <a:solidFill>
                <a:schemeClr val="lt1"/>
              </a:solidFill>
              <a:latin typeface="Signika"/>
              <a:ea typeface="Signika"/>
              <a:cs typeface="Signika"/>
              <a:sym typeface="Signika"/>
            </a:endParaRPr>
          </a:p>
        </p:txBody>
      </p:sp>
      <p:pic>
        <p:nvPicPr>
          <p:cNvPr id="293" name="Google Shape;293;p33"/>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4"/>
          <p:cNvSpPr txBox="1"/>
          <p:nvPr/>
        </p:nvSpPr>
        <p:spPr>
          <a:xfrm>
            <a:off x="1215475" y="2593500"/>
            <a:ext cx="1893900" cy="2088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AutoNum type="alphaUcPeriod"/>
            </a:pPr>
            <a:r>
              <a:rPr lang="en-GB" strike="sngStrike">
                <a:solidFill>
                  <a:schemeClr val="dk1"/>
                </a:solidFill>
                <a:latin typeface="Signika Light"/>
                <a:ea typeface="Signika Light"/>
                <a:cs typeface="Signika Light"/>
                <a:sym typeface="Signika Light"/>
              </a:rPr>
              <a:t>journalist</a:t>
            </a:r>
            <a:endParaRPr strike="sngStrike">
              <a:solidFill>
                <a:schemeClr val="dk1"/>
              </a:solidFill>
              <a:latin typeface="Signika Light"/>
              <a:ea typeface="Signika Light"/>
              <a:cs typeface="Signika Light"/>
              <a:sym typeface="Signika Light"/>
            </a:endParaRPr>
          </a:p>
          <a:p>
            <a:pPr indent="-317500" lvl="0" marL="457200" marR="0" rtl="0" algn="l">
              <a:lnSpc>
                <a:spcPct val="115000"/>
              </a:lnSpc>
              <a:spcBef>
                <a:spcPts val="7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photographer</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7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therapist</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7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teacher</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7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historian</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700"/>
              </a:spcBef>
              <a:spcAft>
                <a:spcPts val="70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composer</a:t>
            </a:r>
            <a:endParaRPr>
              <a:solidFill>
                <a:schemeClr val="dk1"/>
              </a:solidFill>
              <a:latin typeface="Signika Light"/>
              <a:ea typeface="Signika Light"/>
              <a:cs typeface="Signika Light"/>
              <a:sym typeface="Signika Light"/>
            </a:endParaRPr>
          </a:p>
        </p:txBody>
      </p:sp>
      <p:sp>
        <p:nvSpPr>
          <p:cNvPr id="299" name="Google Shape;299;p3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300" name="Google Shape;300;p34"/>
          <p:cNvSpPr txBox="1"/>
          <p:nvPr/>
        </p:nvSpPr>
        <p:spPr>
          <a:xfrm>
            <a:off x="222175" y="277200"/>
            <a:ext cx="7651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Choose two professions (A–F) and imagine they have been replaced by AI. </a:t>
            </a:r>
            <a:endParaRPr b="1" sz="1800">
              <a:solidFill>
                <a:schemeClr val="dk1"/>
              </a:solidFill>
              <a:latin typeface="Signika"/>
              <a:ea typeface="Signika"/>
              <a:cs typeface="Signika"/>
              <a:sym typeface="Signika"/>
            </a:endParaRPr>
          </a:p>
          <a:p>
            <a:pPr indent="0" lvl="0" marL="0" rtl="0" algn="l">
              <a:spcBef>
                <a:spcPts val="0"/>
              </a:spcBef>
              <a:spcAft>
                <a:spcPts val="0"/>
              </a:spcAft>
              <a:buNone/>
            </a:pPr>
            <a:r>
              <a:rPr b="1" lang="en-GB" sz="1800">
                <a:solidFill>
                  <a:schemeClr val="dk1"/>
                </a:solidFill>
                <a:latin typeface="Signika"/>
                <a:ea typeface="Signika"/>
                <a:cs typeface="Signika"/>
                <a:sym typeface="Signika"/>
              </a:rPr>
              <a:t>Say what the outcomes of the replacement could be, considering the points in the boxes.</a:t>
            </a:r>
            <a:endParaRPr b="1" sz="1800">
              <a:solidFill>
                <a:schemeClr val="dk1"/>
              </a:solidFill>
              <a:latin typeface="Signika"/>
              <a:ea typeface="Signika"/>
              <a:cs typeface="Signika"/>
              <a:sym typeface="Signika"/>
            </a:endParaRPr>
          </a:p>
        </p:txBody>
      </p:sp>
      <p:sp>
        <p:nvSpPr>
          <p:cNvPr id="301" name="Google Shape;301;p34"/>
          <p:cNvSpPr txBox="1"/>
          <p:nvPr/>
        </p:nvSpPr>
        <p:spPr>
          <a:xfrm>
            <a:off x="1674000" y="1351575"/>
            <a:ext cx="6613200" cy="1143600"/>
          </a:xfrm>
          <a:prstGeom prst="rect">
            <a:avLst/>
          </a:prstGeom>
          <a:noFill/>
          <a:ln>
            <a:noFill/>
          </a:ln>
        </p:spPr>
        <p:txBody>
          <a:bodyPr anchorCtr="0" anchor="t" bIns="91425" lIns="91425" spcFirstLastPara="1" rIns="91425" wrap="square" tIns="91425">
            <a:spAutoFit/>
          </a:bodyPr>
          <a:lstStyle/>
          <a:p>
            <a:pPr indent="0" lvl="0" marL="0" marR="228600" rtl="0" algn="l">
              <a:lnSpc>
                <a:spcPct val="115000"/>
              </a:lnSpc>
              <a:spcBef>
                <a:spcPts val="0"/>
              </a:spcBef>
              <a:spcAft>
                <a:spcPts val="800"/>
              </a:spcAft>
              <a:buNone/>
            </a:pPr>
            <a:r>
              <a:rPr i="1" lang="en-GB">
                <a:solidFill>
                  <a:schemeClr val="dk1"/>
                </a:solidFill>
                <a:latin typeface="Signika Light"/>
                <a:ea typeface="Signika Light"/>
                <a:cs typeface="Signika Light"/>
                <a:sym typeface="Signika Light"/>
              </a:rPr>
              <a:t>If journalists were replaced by AI, it could contribute to more free news websites, but the quality of news articles would probably be lower. Moreover, relying on AI-generated content could pose a threat to democracy because citizens would be making political decisions based on unreliable information. </a:t>
            </a:r>
            <a:endParaRPr i="1">
              <a:solidFill>
                <a:schemeClr val="dk1"/>
              </a:solidFill>
              <a:latin typeface="Signika Light"/>
              <a:ea typeface="Signika Light"/>
              <a:cs typeface="Signika Light"/>
              <a:sym typeface="Signika Light"/>
            </a:endParaRPr>
          </a:p>
        </p:txBody>
      </p:sp>
      <p:sp>
        <p:nvSpPr>
          <p:cNvPr id="302" name="Google Shape;302;p34"/>
          <p:cNvSpPr/>
          <p:nvPr/>
        </p:nvSpPr>
        <p:spPr>
          <a:xfrm>
            <a:off x="326104" y="1408100"/>
            <a:ext cx="993300" cy="30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Signika"/>
                <a:ea typeface="Signika"/>
                <a:cs typeface="Signika"/>
                <a:sym typeface="Signika"/>
              </a:rPr>
              <a:t>EXAMPLE</a:t>
            </a:r>
            <a:endParaRPr>
              <a:solidFill>
                <a:srgbClr val="FFFFFF"/>
              </a:solidFill>
            </a:endParaRPr>
          </a:p>
        </p:txBody>
      </p:sp>
      <p:sp>
        <p:nvSpPr>
          <p:cNvPr id="303" name="Google Shape;303;p34"/>
          <p:cNvSpPr/>
          <p:nvPr/>
        </p:nvSpPr>
        <p:spPr>
          <a:xfrm>
            <a:off x="3227450" y="2879675"/>
            <a:ext cx="1893900" cy="523500"/>
          </a:xfrm>
          <a:prstGeom prst="roundRect">
            <a:avLst>
              <a:gd fmla="val 6627" name="adj"/>
            </a:avLst>
          </a:prstGeom>
          <a:solidFill>
            <a:srgbClr val="217E92">
              <a:alpha val="30190"/>
            </a:srgbClr>
          </a:solidFill>
          <a:ln cap="flat" cmpd="sng" w="19050">
            <a:solidFill>
              <a:srgbClr val="217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32"/>
                </a:solidFill>
                <a:latin typeface="Signika"/>
                <a:ea typeface="Signika"/>
                <a:cs typeface="Signika"/>
                <a:sym typeface="Signika"/>
              </a:rPr>
              <a:t>price of some services</a:t>
            </a:r>
            <a:endParaRPr>
              <a:solidFill>
                <a:srgbClr val="000032"/>
              </a:solidFill>
              <a:latin typeface="Signika"/>
              <a:ea typeface="Signika"/>
              <a:cs typeface="Signika"/>
              <a:sym typeface="Signika"/>
            </a:endParaRPr>
          </a:p>
        </p:txBody>
      </p:sp>
      <p:sp>
        <p:nvSpPr>
          <p:cNvPr id="304" name="Google Shape;304;p34"/>
          <p:cNvSpPr/>
          <p:nvPr/>
        </p:nvSpPr>
        <p:spPr>
          <a:xfrm>
            <a:off x="5178600" y="2879675"/>
            <a:ext cx="1893900" cy="523500"/>
          </a:xfrm>
          <a:prstGeom prst="roundRect">
            <a:avLst>
              <a:gd fmla="val 6627" name="adj"/>
            </a:avLst>
          </a:prstGeom>
          <a:solidFill>
            <a:srgbClr val="F59A23">
              <a:alpha val="29560"/>
            </a:srgbClr>
          </a:solid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32"/>
                </a:solidFill>
                <a:latin typeface="Signika"/>
                <a:ea typeface="Signika"/>
                <a:cs typeface="Signika"/>
                <a:sym typeface="Signika"/>
              </a:rPr>
              <a:t>the quality of services</a:t>
            </a:r>
            <a:endParaRPr>
              <a:solidFill>
                <a:srgbClr val="000032"/>
              </a:solidFill>
              <a:latin typeface="Signika"/>
              <a:ea typeface="Signika"/>
              <a:cs typeface="Signika"/>
              <a:sym typeface="Signika"/>
            </a:endParaRPr>
          </a:p>
        </p:txBody>
      </p:sp>
      <p:sp>
        <p:nvSpPr>
          <p:cNvPr id="305" name="Google Shape;305;p34"/>
          <p:cNvSpPr/>
          <p:nvPr/>
        </p:nvSpPr>
        <p:spPr>
          <a:xfrm>
            <a:off x="7129752" y="2879675"/>
            <a:ext cx="1494900" cy="523500"/>
          </a:xfrm>
          <a:prstGeom prst="roundRect">
            <a:avLst>
              <a:gd fmla="val 6627" name="adj"/>
            </a:avLst>
          </a:prstGeom>
          <a:solidFill>
            <a:srgbClr val="AE2D87">
              <a:alpha val="29409"/>
            </a:srgbClr>
          </a:solidFill>
          <a:ln cap="flat" cmpd="sng" w="19050">
            <a:solidFill>
              <a:srgbClr val="AE2D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GB">
                <a:solidFill>
                  <a:srgbClr val="000032"/>
                </a:solidFill>
                <a:latin typeface="Signika"/>
                <a:ea typeface="Signika"/>
                <a:cs typeface="Signika"/>
                <a:sym typeface="Signika"/>
              </a:rPr>
              <a:t>ethical concerns</a:t>
            </a:r>
            <a:endParaRPr>
              <a:solidFill>
                <a:srgbClr val="000032"/>
              </a:solidFill>
              <a:latin typeface="Signika"/>
              <a:ea typeface="Signika"/>
              <a:cs typeface="Signika"/>
              <a:sym typeface="Signika"/>
            </a:endParaRPr>
          </a:p>
        </p:txBody>
      </p:sp>
      <p:sp>
        <p:nvSpPr>
          <p:cNvPr id="306" name="Google Shape;306;p34"/>
          <p:cNvSpPr/>
          <p:nvPr/>
        </p:nvSpPr>
        <p:spPr>
          <a:xfrm>
            <a:off x="6240575" y="3453325"/>
            <a:ext cx="1734900" cy="523800"/>
          </a:xfrm>
          <a:prstGeom prst="roundRect">
            <a:avLst>
              <a:gd fmla="val 6627" name="adj"/>
            </a:avLst>
          </a:prstGeom>
          <a:solidFill>
            <a:srgbClr val="60AE92">
              <a:alpha val="30190"/>
            </a:srgbClr>
          </a:solid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GB">
                <a:solidFill>
                  <a:srgbClr val="000032"/>
                </a:solidFill>
                <a:latin typeface="Signika"/>
                <a:ea typeface="Signika"/>
                <a:cs typeface="Signika"/>
                <a:sym typeface="Signika"/>
              </a:rPr>
              <a:t>people’s lifestyl</a:t>
            </a:r>
            <a:r>
              <a:rPr lang="en-GB">
                <a:solidFill>
                  <a:srgbClr val="000032"/>
                </a:solidFill>
                <a:latin typeface="Signika"/>
                <a:ea typeface="Signika"/>
                <a:cs typeface="Signika"/>
                <a:sym typeface="Signika"/>
              </a:rPr>
              <a:t>e</a:t>
            </a:r>
            <a:endParaRPr>
              <a:solidFill>
                <a:srgbClr val="000032"/>
              </a:solidFill>
              <a:latin typeface="Signika"/>
              <a:ea typeface="Signika"/>
              <a:cs typeface="Signika"/>
              <a:sym typeface="Signika"/>
            </a:endParaRPr>
          </a:p>
        </p:txBody>
      </p:sp>
      <p:sp>
        <p:nvSpPr>
          <p:cNvPr id="307" name="Google Shape;307;p34"/>
          <p:cNvSpPr/>
          <p:nvPr/>
        </p:nvSpPr>
        <p:spPr>
          <a:xfrm>
            <a:off x="3876633" y="3453325"/>
            <a:ext cx="2306700" cy="523800"/>
          </a:xfrm>
          <a:prstGeom prst="roundRect">
            <a:avLst>
              <a:gd fmla="val 6627" name="adj"/>
            </a:avLst>
          </a:prstGeom>
          <a:solidFill>
            <a:srgbClr val="000032">
              <a:alpha val="29560"/>
            </a:srgbClr>
          </a:solidFill>
          <a:ln cap="flat" cmpd="sng" w="19050">
            <a:solidFill>
              <a:srgbClr val="0000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GB">
                <a:solidFill>
                  <a:srgbClr val="000032"/>
                </a:solidFill>
                <a:latin typeface="Signika"/>
                <a:ea typeface="Signika"/>
                <a:cs typeface="Signika"/>
                <a:sym typeface="Signika"/>
              </a:rPr>
              <a:t>availability of the services</a:t>
            </a:r>
            <a:endParaRPr>
              <a:solidFill>
                <a:srgbClr val="000032"/>
              </a:solidFill>
              <a:latin typeface="Signika"/>
              <a:ea typeface="Signika"/>
              <a:cs typeface="Signika"/>
              <a:sym typeface="Signika"/>
            </a:endParaRPr>
          </a:p>
        </p:txBody>
      </p:sp>
      <p:pic>
        <p:nvPicPr>
          <p:cNvPr id="308" name="Google Shape;308;p34"/>
          <p:cNvPicPr preferRelativeResize="0"/>
          <p:nvPr/>
        </p:nvPicPr>
        <p:blipFill>
          <a:blip r:embed="rId3">
            <a:alphaModFix/>
          </a:blip>
          <a:stretch>
            <a:fillRect/>
          </a:stretch>
        </p:blipFill>
        <p:spPr>
          <a:xfrm>
            <a:off x="8121600" y="72000"/>
            <a:ext cx="835200" cy="8351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2" name="Shape 312"/>
        <p:cNvGrpSpPr/>
        <p:nvPr/>
      </p:nvGrpSpPr>
      <p:grpSpPr>
        <a:xfrm>
          <a:off x="0" y="0"/>
          <a:ext cx="0" cy="0"/>
          <a:chOff x="0" y="0"/>
          <a:chExt cx="0" cy="0"/>
        </a:xfrm>
      </p:grpSpPr>
      <p:sp>
        <p:nvSpPr>
          <p:cNvPr id="313" name="Google Shape;313;p35"/>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14" name="Google Shape;314;p3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5"/>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revise!</a:t>
            </a:r>
            <a:endParaRPr b="1" sz="3600">
              <a:solidFill>
                <a:schemeClr val="lt1"/>
              </a:solidFill>
              <a:latin typeface="Signika"/>
              <a:ea typeface="Signika"/>
              <a:cs typeface="Signika"/>
              <a:sym typeface="Signika"/>
            </a:endParaRPr>
          </a:p>
        </p:txBody>
      </p:sp>
      <p:pic>
        <p:nvPicPr>
          <p:cNvPr id="317" name="Google Shape;317;p35"/>
          <p:cNvPicPr preferRelativeResize="0"/>
          <p:nvPr/>
        </p:nvPicPr>
        <p:blipFill>
          <a:blip r:embed="rId3">
            <a:alphaModFix/>
          </a:blip>
          <a:stretch>
            <a:fillRect/>
          </a:stretch>
        </p:blipFill>
        <p:spPr>
          <a:xfrm>
            <a:off x="8062750" y="135850"/>
            <a:ext cx="886968" cy="8869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pic>
        <p:nvPicPr>
          <p:cNvPr id="62" name="Google Shape;62;p9"/>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63" name="Google Shape;63;p9"/>
          <p:cNvSpPr/>
          <p:nvPr/>
        </p:nvSpPr>
        <p:spPr>
          <a:xfrm>
            <a:off x="2046575" y="1674750"/>
            <a:ext cx="5050800" cy="1794000"/>
          </a:xfrm>
          <a:prstGeom prst="roundRect">
            <a:avLst>
              <a:gd fmla="val 9972" name="adj"/>
            </a:avLst>
          </a:prstGeom>
          <a:solidFill>
            <a:srgbClr val="FF5C5C"/>
          </a:solidFill>
          <a:ln cap="flat" cmpd="sng" w="9525">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800">
                <a:solidFill>
                  <a:srgbClr val="FFFFFF"/>
                </a:solidFill>
                <a:latin typeface="Signika SemiBold"/>
                <a:ea typeface="Signika SemiBold"/>
                <a:cs typeface="Signika SemiBold"/>
                <a:sym typeface="Signika SemiBold"/>
              </a:rPr>
              <a:t>List three ways people use AI at work and </a:t>
            </a:r>
            <a:endParaRPr sz="1800">
              <a:solidFill>
                <a:srgbClr val="FFFFFF"/>
              </a:solidFill>
              <a:latin typeface="Signika SemiBold"/>
              <a:ea typeface="Signika SemiBold"/>
              <a:cs typeface="Signika SemiBold"/>
              <a:sym typeface="Signika SemiBold"/>
            </a:endParaRPr>
          </a:p>
          <a:p>
            <a:pPr indent="0" lvl="0" marL="0" rtl="0" algn="ctr">
              <a:lnSpc>
                <a:spcPct val="115000"/>
              </a:lnSpc>
              <a:spcBef>
                <a:spcPts val="0"/>
              </a:spcBef>
              <a:spcAft>
                <a:spcPts val="0"/>
              </a:spcAft>
              <a:buNone/>
            </a:pPr>
            <a:r>
              <a:rPr lang="en-GB" sz="1800">
                <a:solidFill>
                  <a:srgbClr val="FFFFFF"/>
                </a:solidFill>
                <a:latin typeface="Signika SemiBold"/>
                <a:ea typeface="Signika SemiBold"/>
                <a:cs typeface="Signika SemiBold"/>
                <a:sym typeface="Signika SemiBold"/>
              </a:rPr>
              <a:t>three ways they use it in their personal life.</a:t>
            </a:r>
            <a:endParaRPr sz="1800">
              <a:solidFill>
                <a:srgbClr val="FFFFFF"/>
              </a:solidFill>
              <a:latin typeface="Signika SemiBold"/>
              <a:ea typeface="Signika SemiBold"/>
              <a:cs typeface="Signika SemiBold"/>
              <a:sym typeface="Signika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sp>
        <p:nvSpPr>
          <p:cNvPr id="322" name="Google Shape;322;p3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323" name="Google Shape;323;p36"/>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Complete the gaps with the words in the boxes in the correct form.</a:t>
            </a:r>
            <a:endParaRPr b="1" sz="1800">
              <a:solidFill>
                <a:srgbClr val="000032"/>
              </a:solidFill>
              <a:latin typeface="Signika"/>
              <a:ea typeface="Signika"/>
              <a:cs typeface="Signika"/>
              <a:sym typeface="Signika"/>
            </a:endParaRPr>
          </a:p>
        </p:txBody>
      </p:sp>
      <p:sp>
        <p:nvSpPr>
          <p:cNvPr id="324" name="Google Shape;324;p36"/>
          <p:cNvSpPr/>
          <p:nvPr/>
        </p:nvSpPr>
        <p:spPr>
          <a:xfrm>
            <a:off x="408500"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adapt</a:t>
            </a:r>
            <a:endParaRPr>
              <a:solidFill>
                <a:srgbClr val="000032"/>
              </a:solidFill>
              <a:latin typeface="Signika"/>
              <a:ea typeface="Signika"/>
              <a:cs typeface="Signika"/>
              <a:sym typeface="Signika"/>
            </a:endParaRPr>
          </a:p>
        </p:txBody>
      </p:sp>
      <p:sp>
        <p:nvSpPr>
          <p:cNvPr id="325" name="Google Shape;325;p36"/>
          <p:cNvSpPr/>
          <p:nvPr/>
        </p:nvSpPr>
        <p:spPr>
          <a:xfrm>
            <a:off x="2504038" y="892188"/>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contribute</a:t>
            </a:r>
            <a:endParaRPr>
              <a:solidFill>
                <a:srgbClr val="000032"/>
              </a:solidFill>
              <a:latin typeface="Signika"/>
              <a:ea typeface="Signika"/>
              <a:cs typeface="Signika"/>
              <a:sym typeface="Signika"/>
            </a:endParaRPr>
          </a:p>
        </p:txBody>
      </p:sp>
      <p:sp>
        <p:nvSpPr>
          <p:cNvPr id="326" name="Google Shape;326;p36"/>
          <p:cNvSpPr/>
          <p:nvPr/>
        </p:nvSpPr>
        <p:spPr>
          <a:xfrm>
            <a:off x="6696750" y="892225"/>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take</a:t>
            </a:r>
            <a:endParaRPr>
              <a:solidFill>
                <a:srgbClr val="000032"/>
              </a:solidFill>
              <a:latin typeface="Signika"/>
              <a:ea typeface="Signika"/>
              <a:cs typeface="Signika"/>
              <a:sym typeface="Signika"/>
            </a:endParaRPr>
          </a:p>
        </p:txBody>
      </p:sp>
      <p:sp>
        <p:nvSpPr>
          <p:cNvPr id="327" name="Google Shape;327;p36"/>
          <p:cNvSpPr/>
          <p:nvPr/>
        </p:nvSpPr>
        <p:spPr>
          <a:xfrm>
            <a:off x="4602875" y="892238"/>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pose</a:t>
            </a:r>
            <a:endParaRPr>
              <a:solidFill>
                <a:srgbClr val="000032"/>
              </a:solidFill>
              <a:latin typeface="Signika"/>
              <a:ea typeface="Signika"/>
              <a:cs typeface="Signika"/>
              <a:sym typeface="Signika"/>
            </a:endParaRPr>
          </a:p>
        </p:txBody>
      </p:sp>
      <p:sp>
        <p:nvSpPr>
          <p:cNvPr id="328" name="Google Shape;328;p36"/>
          <p:cNvSpPr/>
          <p:nvPr/>
        </p:nvSpPr>
        <p:spPr>
          <a:xfrm>
            <a:off x="7747002"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widen</a:t>
            </a:r>
            <a:endParaRPr>
              <a:solidFill>
                <a:srgbClr val="000032"/>
              </a:solidFill>
              <a:latin typeface="Signika"/>
              <a:ea typeface="Signika"/>
              <a:cs typeface="Signika"/>
              <a:sym typeface="Signika"/>
            </a:endParaRPr>
          </a:p>
        </p:txBody>
      </p:sp>
      <p:sp>
        <p:nvSpPr>
          <p:cNvPr id="329" name="Google Shape;329;p36"/>
          <p:cNvSpPr/>
          <p:nvPr/>
        </p:nvSpPr>
        <p:spPr>
          <a:xfrm>
            <a:off x="5649813"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rely</a:t>
            </a:r>
            <a:endParaRPr>
              <a:solidFill>
                <a:srgbClr val="000032"/>
              </a:solidFill>
              <a:latin typeface="Signika"/>
              <a:ea typeface="Signika"/>
              <a:cs typeface="Signika"/>
              <a:sym typeface="Signika"/>
            </a:endParaRPr>
          </a:p>
        </p:txBody>
      </p:sp>
      <p:sp>
        <p:nvSpPr>
          <p:cNvPr id="330" name="Google Shape;330;p36"/>
          <p:cNvSpPr/>
          <p:nvPr/>
        </p:nvSpPr>
        <p:spPr>
          <a:xfrm>
            <a:off x="3552638" y="892212"/>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have</a:t>
            </a:r>
            <a:endParaRPr>
              <a:solidFill>
                <a:srgbClr val="000032"/>
              </a:solidFill>
              <a:latin typeface="Signika"/>
              <a:ea typeface="Signika"/>
              <a:cs typeface="Signika"/>
              <a:sym typeface="Signika"/>
            </a:endParaRPr>
          </a:p>
        </p:txBody>
      </p:sp>
      <p:sp>
        <p:nvSpPr>
          <p:cNvPr id="331" name="Google Shape;331;p36"/>
          <p:cNvSpPr/>
          <p:nvPr/>
        </p:nvSpPr>
        <p:spPr>
          <a:xfrm>
            <a:off x="1455440" y="892200"/>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a:t>
            </a:r>
            <a:r>
              <a:rPr lang="en-GB">
                <a:solidFill>
                  <a:srgbClr val="000032"/>
                </a:solidFill>
                <a:latin typeface="Signika"/>
                <a:ea typeface="Signika"/>
                <a:cs typeface="Signika"/>
                <a:sym typeface="Signika"/>
              </a:rPr>
              <a:t>arry out</a:t>
            </a:r>
            <a:endParaRPr>
              <a:solidFill>
                <a:srgbClr val="000032"/>
              </a:solidFill>
              <a:latin typeface="Signika"/>
              <a:ea typeface="Signika"/>
              <a:cs typeface="Signika"/>
              <a:sym typeface="Signika"/>
            </a:endParaRPr>
          </a:p>
        </p:txBody>
      </p:sp>
      <p:sp>
        <p:nvSpPr>
          <p:cNvPr id="332" name="Google Shape;332;p36"/>
          <p:cNvSpPr txBox="1"/>
          <p:nvPr/>
        </p:nvSpPr>
        <p:spPr>
          <a:xfrm>
            <a:off x="1216800" y="1448300"/>
            <a:ext cx="6996300" cy="3348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__________  too much on AI reduce people’s thinking skills?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Who should  __________  responsibility for bad decisions made with AI tools?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Will AI become expensive and therefore  __________  the gap between those who can pay for it and those who can’t?</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the use of AI in areas like hiring or promotion  __________  a threat to people’s chances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AI reduce working hours and  __________  to better work–life balance?</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Do you think AI  __________  the potential to create completely new professions?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What advice could you give to workers who struggle to  __________  to AI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80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Are there any tasks AI should never be allowed to  __________  ?</a:t>
            </a:r>
            <a:endParaRPr>
              <a:solidFill>
                <a:schemeClr val="dk1"/>
              </a:solidFill>
              <a:latin typeface="Signika Light"/>
              <a:ea typeface="Signika Light"/>
              <a:cs typeface="Signika Light"/>
              <a:sym typeface="Signika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6" name="Shape 336"/>
        <p:cNvGrpSpPr/>
        <p:nvPr/>
      </p:nvGrpSpPr>
      <p:grpSpPr>
        <a:xfrm>
          <a:off x="0" y="0"/>
          <a:ext cx="0" cy="0"/>
          <a:chOff x="0" y="0"/>
          <a:chExt cx="0" cy="0"/>
        </a:xfrm>
      </p:grpSpPr>
      <p:sp>
        <p:nvSpPr>
          <p:cNvPr id="337" name="Google Shape;337;p3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338" name="Google Shape;338;p37"/>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339" name="Google Shape;339;p37"/>
          <p:cNvSpPr/>
          <p:nvPr/>
        </p:nvSpPr>
        <p:spPr>
          <a:xfrm>
            <a:off x="408500"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adapt</a:t>
            </a:r>
            <a:endParaRPr>
              <a:solidFill>
                <a:srgbClr val="000032"/>
              </a:solidFill>
              <a:latin typeface="Signika"/>
              <a:ea typeface="Signika"/>
              <a:cs typeface="Signika"/>
              <a:sym typeface="Signika"/>
            </a:endParaRPr>
          </a:p>
        </p:txBody>
      </p:sp>
      <p:sp>
        <p:nvSpPr>
          <p:cNvPr id="340" name="Google Shape;340;p37"/>
          <p:cNvSpPr/>
          <p:nvPr/>
        </p:nvSpPr>
        <p:spPr>
          <a:xfrm>
            <a:off x="2505675" y="892238"/>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contribute</a:t>
            </a:r>
            <a:endParaRPr>
              <a:solidFill>
                <a:srgbClr val="000032"/>
              </a:solidFill>
              <a:latin typeface="Signika"/>
              <a:ea typeface="Signika"/>
              <a:cs typeface="Signika"/>
              <a:sym typeface="Signika"/>
            </a:endParaRPr>
          </a:p>
        </p:txBody>
      </p:sp>
      <p:sp>
        <p:nvSpPr>
          <p:cNvPr id="341" name="Google Shape;341;p37"/>
          <p:cNvSpPr/>
          <p:nvPr/>
        </p:nvSpPr>
        <p:spPr>
          <a:xfrm>
            <a:off x="6696750" y="892225"/>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take</a:t>
            </a:r>
            <a:endParaRPr>
              <a:solidFill>
                <a:srgbClr val="000032"/>
              </a:solidFill>
              <a:latin typeface="Signika"/>
              <a:ea typeface="Signika"/>
              <a:cs typeface="Signika"/>
              <a:sym typeface="Signika"/>
            </a:endParaRPr>
          </a:p>
        </p:txBody>
      </p:sp>
      <p:sp>
        <p:nvSpPr>
          <p:cNvPr id="342" name="Google Shape;342;p37"/>
          <p:cNvSpPr/>
          <p:nvPr/>
        </p:nvSpPr>
        <p:spPr>
          <a:xfrm>
            <a:off x="4602875" y="892238"/>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pose</a:t>
            </a:r>
            <a:endParaRPr>
              <a:solidFill>
                <a:srgbClr val="000032"/>
              </a:solidFill>
              <a:latin typeface="Signika"/>
              <a:ea typeface="Signika"/>
              <a:cs typeface="Signika"/>
              <a:sym typeface="Signika"/>
            </a:endParaRPr>
          </a:p>
        </p:txBody>
      </p:sp>
      <p:sp>
        <p:nvSpPr>
          <p:cNvPr id="343" name="Google Shape;343;p37"/>
          <p:cNvSpPr/>
          <p:nvPr/>
        </p:nvSpPr>
        <p:spPr>
          <a:xfrm>
            <a:off x="7747002"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widen</a:t>
            </a:r>
            <a:endParaRPr>
              <a:solidFill>
                <a:srgbClr val="000032"/>
              </a:solidFill>
              <a:latin typeface="Signika"/>
              <a:ea typeface="Signika"/>
              <a:cs typeface="Signika"/>
              <a:sym typeface="Signika"/>
            </a:endParaRPr>
          </a:p>
        </p:txBody>
      </p:sp>
      <p:sp>
        <p:nvSpPr>
          <p:cNvPr id="344" name="Google Shape;344;p37"/>
          <p:cNvSpPr/>
          <p:nvPr/>
        </p:nvSpPr>
        <p:spPr>
          <a:xfrm>
            <a:off x="5649813" y="892213"/>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rely</a:t>
            </a:r>
            <a:endParaRPr>
              <a:solidFill>
                <a:srgbClr val="000032"/>
              </a:solidFill>
              <a:latin typeface="Signika"/>
              <a:ea typeface="Signika"/>
              <a:cs typeface="Signika"/>
              <a:sym typeface="Signika"/>
            </a:endParaRPr>
          </a:p>
        </p:txBody>
      </p:sp>
      <p:sp>
        <p:nvSpPr>
          <p:cNvPr id="345" name="Google Shape;345;p37"/>
          <p:cNvSpPr txBox="1"/>
          <p:nvPr/>
        </p:nvSpPr>
        <p:spPr>
          <a:xfrm>
            <a:off x="1216800" y="1448300"/>
            <a:ext cx="6996300" cy="3348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__________  too much on AI reduce people’s thinking skills?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Who should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responsibility for bad decisions made with AI tools?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Will AI become expensive and therefore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the gap between those who can pay for it and those who can’t?</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the use of AI in areas like hiring or promotion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a threat to people’s chances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Could AI reduce working hours and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to better work–life balance?</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Do you think AI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the potential to create completely new professions?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What advice could you give to workers who struggle to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to AI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800"/>
              </a:spcBef>
              <a:spcAft>
                <a:spcPts val="800"/>
              </a:spcAft>
              <a:buClr>
                <a:schemeClr val="dk1"/>
              </a:buClr>
              <a:buSzPts val="1400"/>
              <a:buFont typeface="Signika Light"/>
              <a:buAutoNum type="alphaUcPeriod"/>
            </a:pPr>
            <a:r>
              <a:rPr lang="en-GB">
                <a:solidFill>
                  <a:schemeClr val="dk1"/>
                </a:solidFill>
                <a:latin typeface="Signika Light"/>
                <a:ea typeface="Signika Light"/>
                <a:cs typeface="Signika Light"/>
                <a:sym typeface="Signika Light"/>
              </a:rPr>
              <a:t>Are there any tasks AI should never be allowed to  </a:t>
            </a:r>
            <a:r>
              <a:rPr lang="en-GB">
                <a:solidFill>
                  <a:schemeClr val="dk1"/>
                </a:solidFill>
                <a:latin typeface="Signika Light"/>
                <a:ea typeface="Signika Light"/>
                <a:cs typeface="Signika Light"/>
                <a:sym typeface="Signika Light"/>
              </a:rPr>
              <a:t>__________ </a:t>
            </a:r>
            <a:r>
              <a:rPr lang="en-GB">
                <a:solidFill>
                  <a:schemeClr val="dk1"/>
                </a:solidFill>
                <a:latin typeface="Signika Light"/>
                <a:ea typeface="Signika Light"/>
                <a:cs typeface="Signika Light"/>
                <a:sym typeface="Signika Light"/>
              </a:rPr>
              <a:t> ?</a:t>
            </a:r>
            <a:endParaRPr>
              <a:solidFill>
                <a:schemeClr val="dk1"/>
              </a:solidFill>
              <a:latin typeface="Signika Light"/>
              <a:ea typeface="Signika Light"/>
              <a:cs typeface="Signika Light"/>
              <a:sym typeface="Signika Light"/>
            </a:endParaRPr>
          </a:p>
        </p:txBody>
      </p:sp>
      <p:sp>
        <p:nvSpPr>
          <p:cNvPr id="346" name="Google Shape;346;p37"/>
          <p:cNvSpPr/>
          <p:nvPr/>
        </p:nvSpPr>
        <p:spPr>
          <a:xfrm>
            <a:off x="3552638" y="892237"/>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have</a:t>
            </a:r>
            <a:endParaRPr>
              <a:solidFill>
                <a:srgbClr val="000032"/>
              </a:solidFill>
              <a:latin typeface="Signika"/>
              <a:ea typeface="Signika"/>
              <a:cs typeface="Signika"/>
              <a:sym typeface="Signika"/>
            </a:endParaRPr>
          </a:p>
        </p:txBody>
      </p:sp>
      <p:sp>
        <p:nvSpPr>
          <p:cNvPr id="347" name="Google Shape;347;p37"/>
          <p:cNvSpPr/>
          <p:nvPr/>
        </p:nvSpPr>
        <p:spPr>
          <a:xfrm>
            <a:off x="1457090" y="892225"/>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carry out</a:t>
            </a:r>
            <a:endParaRPr>
              <a:solidFill>
                <a:srgbClr val="000032"/>
              </a:solidFill>
              <a:latin typeface="Signika"/>
              <a:ea typeface="Signika"/>
              <a:cs typeface="Signika"/>
              <a:sym typeface="Signika"/>
            </a:endParaRPr>
          </a:p>
        </p:txBody>
      </p:sp>
      <p:sp>
        <p:nvSpPr>
          <p:cNvPr id="348" name="Google Shape;348;p37"/>
          <p:cNvSpPr/>
          <p:nvPr/>
        </p:nvSpPr>
        <p:spPr>
          <a:xfrm>
            <a:off x="2242849" y="1493452"/>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relying</a:t>
            </a:r>
            <a:endParaRPr>
              <a:solidFill>
                <a:srgbClr val="000032"/>
              </a:solidFill>
              <a:latin typeface="Signika"/>
              <a:ea typeface="Signika"/>
              <a:cs typeface="Signika"/>
              <a:sym typeface="Signika"/>
            </a:endParaRPr>
          </a:p>
        </p:txBody>
      </p:sp>
      <p:sp>
        <p:nvSpPr>
          <p:cNvPr id="349" name="Google Shape;349;p37"/>
          <p:cNvSpPr/>
          <p:nvPr/>
        </p:nvSpPr>
        <p:spPr>
          <a:xfrm>
            <a:off x="2675399" y="1843082"/>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take</a:t>
            </a:r>
            <a:endParaRPr>
              <a:solidFill>
                <a:srgbClr val="000032"/>
              </a:solidFill>
              <a:latin typeface="Signika"/>
              <a:ea typeface="Signika"/>
              <a:cs typeface="Signika"/>
              <a:sym typeface="Signika"/>
            </a:endParaRPr>
          </a:p>
        </p:txBody>
      </p:sp>
      <p:sp>
        <p:nvSpPr>
          <p:cNvPr id="350" name="Google Shape;350;p37"/>
          <p:cNvSpPr/>
          <p:nvPr/>
        </p:nvSpPr>
        <p:spPr>
          <a:xfrm>
            <a:off x="4732799" y="2181127"/>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widen</a:t>
            </a:r>
            <a:endParaRPr>
              <a:solidFill>
                <a:srgbClr val="000032"/>
              </a:solidFill>
              <a:latin typeface="Signika"/>
              <a:ea typeface="Signika"/>
              <a:cs typeface="Signika"/>
              <a:sym typeface="Signika"/>
            </a:endParaRPr>
          </a:p>
        </p:txBody>
      </p:sp>
      <p:sp>
        <p:nvSpPr>
          <p:cNvPr id="351" name="Google Shape;351;p37"/>
          <p:cNvSpPr/>
          <p:nvPr/>
        </p:nvSpPr>
        <p:spPr>
          <a:xfrm>
            <a:off x="5632274" y="2772440"/>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pose</a:t>
            </a:r>
            <a:endParaRPr>
              <a:solidFill>
                <a:srgbClr val="000032"/>
              </a:solidFill>
              <a:latin typeface="Signika"/>
              <a:ea typeface="Signika"/>
              <a:cs typeface="Signika"/>
              <a:sym typeface="Signika"/>
            </a:endParaRPr>
          </a:p>
        </p:txBody>
      </p:sp>
      <p:sp>
        <p:nvSpPr>
          <p:cNvPr id="352" name="Google Shape;352;p37"/>
          <p:cNvSpPr/>
          <p:nvPr/>
        </p:nvSpPr>
        <p:spPr>
          <a:xfrm>
            <a:off x="4411949" y="3373079"/>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contribute</a:t>
            </a:r>
            <a:endParaRPr>
              <a:solidFill>
                <a:srgbClr val="000032"/>
              </a:solidFill>
              <a:latin typeface="Signika"/>
              <a:ea typeface="Signika"/>
              <a:cs typeface="Signika"/>
              <a:sym typeface="Signika"/>
            </a:endParaRPr>
          </a:p>
        </p:txBody>
      </p:sp>
      <p:sp>
        <p:nvSpPr>
          <p:cNvPr id="353" name="Google Shape;353;p37"/>
          <p:cNvSpPr/>
          <p:nvPr/>
        </p:nvSpPr>
        <p:spPr>
          <a:xfrm>
            <a:off x="2948849" y="3712265"/>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has</a:t>
            </a:r>
            <a:endParaRPr>
              <a:solidFill>
                <a:srgbClr val="000032"/>
              </a:solidFill>
              <a:latin typeface="Signika"/>
              <a:ea typeface="Signika"/>
              <a:cs typeface="Signika"/>
              <a:sym typeface="Signika"/>
            </a:endParaRPr>
          </a:p>
        </p:txBody>
      </p:sp>
      <p:sp>
        <p:nvSpPr>
          <p:cNvPr id="354" name="Google Shape;354;p37"/>
          <p:cNvSpPr/>
          <p:nvPr/>
        </p:nvSpPr>
        <p:spPr>
          <a:xfrm>
            <a:off x="5828024" y="4070104"/>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adapt</a:t>
            </a:r>
            <a:endParaRPr>
              <a:solidFill>
                <a:srgbClr val="000032"/>
              </a:solidFill>
              <a:latin typeface="Signika"/>
              <a:ea typeface="Signika"/>
              <a:cs typeface="Signika"/>
              <a:sym typeface="Signika"/>
            </a:endParaRPr>
          </a:p>
        </p:txBody>
      </p:sp>
      <p:sp>
        <p:nvSpPr>
          <p:cNvPr id="355" name="Google Shape;355;p37"/>
          <p:cNvSpPr/>
          <p:nvPr/>
        </p:nvSpPr>
        <p:spPr>
          <a:xfrm>
            <a:off x="5448149" y="4418617"/>
            <a:ext cx="988500" cy="302400"/>
          </a:xfrm>
          <a:prstGeom prst="roundRect">
            <a:avLst>
              <a:gd fmla="val 6627" name="adj"/>
            </a:avLst>
          </a:prstGeom>
          <a:solidFill>
            <a:schemeClr val="lt1"/>
          </a:solid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000032"/>
                </a:solidFill>
                <a:latin typeface="Signika"/>
                <a:ea typeface="Signika"/>
                <a:cs typeface="Signika"/>
                <a:sym typeface="Signika"/>
              </a:rPr>
              <a:t>carry out</a:t>
            </a:r>
            <a:endParaRPr>
              <a:solidFill>
                <a:srgbClr val="000032"/>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xit" presetID="10" presetSubtype="0">
                                  <p:stCondLst>
                                    <p:cond delay="0"/>
                                  </p:stCondLst>
                                  <p:childTnLst>
                                    <p:animEffect filter="fade" transition="out">
                                      <p:cBhvr>
                                        <p:cTn dur="1000"/>
                                        <p:tgtEl>
                                          <p:spTgt spid="344"/>
                                        </p:tgtEl>
                                      </p:cBhvr>
                                    </p:animEffect>
                                    <p:set>
                                      <p:cBhvr>
                                        <p:cTn dur="1" fill="hold">
                                          <p:stCondLst>
                                            <p:cond delay="1000"/>
                                          </p:stCondLst>
                                        </p:cTn>
                                        <p:tgtEl>
                                          <p:spTgt spid="3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1"/>
                                        </p:tgtEl>
                                      </p:cBhvr>
                                    </p:animEffect>
                                    <p:set>
                                      <p:cBhvr>
                                        <p:cTn dur="1" fill="hold">
                                          <p:stCondLst>
                                            <p:cond delay="1000"/>
                                          </p:stCondLst>
                                        </p:cTn>
                                        <p:tgtEl>
                                          <p:spTgt spid="3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xit" presetID="10" presetSubtype="0">
                                  <p:stCondLst>
                                    <p:cond delay="0"/>
                                  </p:stCondLst>
                                  <p:childTnLst>
                                    <p:animEffect filter="fade" transition="out">
                                      <p:cBhvr>
                                        <p:cTn dur="1000"/>
                                        <p:tgtEl>
                                          <p:spTgt spid="343"/>
                                        </p:tgtEl>
                                      </p:cBhvr>
                                    </p:animEffect>
                                    <p:set>
                                      <p:cBhvr>
                                        <p:cTn dur="1" fill="hold">
                                          <p:stCondLst>
                                            <p:cond delay="1000"/>
                                          </p:stCondLst>
                                        </p:cTn>
                                        <p:tgtEl>
                                          <p:spTgt spid="3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xit" presetID="10" presetSubtype="0">
                                  <p:stCondLst>
                                    <p:cond delay="0"/>
                                  </p:stCondLst>
                                  <p:childTnLst>
                                    <p:animEffect filter="fade" transition="out">
                                      <p:cBhvr>
                                        <p:cTn dur="1000"/>
                                        <p:tgtEl>
                                          <p:spTgt spid="342"/>
                                        </p:tgtEl>
                                      </p:cBhvr>
                                    </p:animEffect>
                                    <p:set>
                                      <p:cBhvr>
                                        <p:cTn dur="1" fill="hold">
                                          <p:stCondLst>
                                            <p:cond delay="1000"/>
                                          </p:stCondLst>
                                        </p:cTn>
                                        <p:tgtEl>
                                          <p:spTgt spid="3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xit" presetID="10" presetSubtype="0">
                                  <p:stCondLst>
                                    <p:cond delay="0"/>
                                  </p:stCondLst>
                                  <p:childTnLst>
                                    <p:animEffect filter="fade" transition="out">
                                      <p:cBhvr>
                                        <p:cTn dur="1000"/>
                                        <p:tgtEl>
                                          <p:spTgt spid="340"/>
                                        </p:tgtEl>
                                      </p:cBhvr>
                                    </p:animEffect>
                                    <p:set>
                                      <p:cBhvr>
                                        <p:cTn dur="1" fill="hold">
                                          <p:stCondLst>
                                            <p:cond delay="1000"/>
                                          </p:stCondLst>
                                        </p:cTn>
                                        <p:tgtEl>
                                          <p:spTgt spid="3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6"/>
                                        </p:tgtEl>
                                      </p:cBhvr>
                                    </p:animEffect>
                                    <p:set>
                                      <p:cBhvr>
                                        <p:cTn dur="1" fill="hold">
                                          <p:stCondLst>
                                            <p:cond delay="1000"/>
                                          </p:stCondLst>
                                        </p:cTn>
                                        <p:tgtEl>
                                          <p:spTgt spid="34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xit" presetID="10" presetSubtype="0">
                                  <p:stCondLst>
                                    <p:cond delay="0"/>
                                  </p:stCondLst>
                                  <p:childTnLst>
                                    <p:animEffect filter="fade" transition="out">
                                      <p:cBhvr>
                                        <p:cTn dur="1000"/>
                                        <p:tgtEl>
                                          <p:spTgt spid="339"/>
                                        </p:tgtEl>
                                      </p:cBhvr>
                                    </p:animEffect>
                                    <p:set>
                                      <p:cBhvr>
                                        <p:cTn dur="1" fill="hold">
                                          <p:stCondLst>
                                            <p:cond delay="1000"/>
                                          </p:stCondLst>
                                        </p:cTn>
                                        <p:tgtEl>
                                          <p:spTgt spid="3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xit" presetID="10" presetSubtype="0">
                                  <p:stCondLst>
                                    <p:cond delay="0"/>
                                  </p:stCondLst>
                                  <p:childTnLst>
                                    <p:animEffect filter="fade" transition="out">
                                      <p:cBhvr>
                                        <p:cTn dur="1000"/>
                                        <p:tgtEl>
                                          <p:spTgt spid="347"/>
                                        </p:tgtEl>
                                      </p:cBhvr>
                                    </p:animEffect>
                                    <p:set>
                                      <p:cBhvr>
                                        <p:cTn dur="1" fill="hold">
                                          <p:stCondLst>
                                            <p:cond delay="1000"/>
                                          </p:stCondLst>
                                        </p:cTn>
                                        <p:tgtEl>
                                          <p:spTgt spid="3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9" name="Shape 359"/>
        <p:cNvGrpSpPr/>
        <p:nvPr/>
      </p:nvGrpSpPr>
      <p:grpSpPr>
        <a:xfrm>
          <a:off x="0" y="0"/>
          <a:ext cx="0" cy="0"/>
          <a:chOff x="0" y="0"/>
          <a:chExt cx="0" cy="0"/>
        </a:xfrm>
      </p:grpSpPr>
      <p:sp>
        <p:nvSpPr>
          <p:cNvPr id="360" name="Google Shape;360;p3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361" name="Google Shape;361;p38"/>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Choose three questions and answer them. </a:t>
            </a:r>
            <a:endParaRPr b="1" sz="1800">
              <a:solidFill>
                <a:srgbClr val="000032"/>
              </a:solidFill>
              <a:latin typeface="Signika"/>
              <a:ea typeface="Signika"/>
              <a:cs typeface="Signika"/>
              <a:sym typeface="Signika"/>
            </a:endParaRPr>
          </a:p>
        </p:txBody>
      </p:sp>
      <p:sp>
        <p:nvSpPr>
          <p:cNvPr id="362" name="Google Shape;362;p38"/>
          <p:cNvSpPr txBox="1"/>
          <p:nvPr/>
        </p:nvSpPr>
        <p:spPr>
          <a:xfrm>
            <a:off x="1216800" y="986275"/>
            <a:ext cx="6996300" cy="3528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Could relying too much on AI reduce people’s thinking skills?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Who should take responsibility for bad decisions made with AI tools?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Will AI become expensive and therefore widen the gap between those who can pay for it and those who can’t?</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Could the use of AI in areas like hiring or promotion pose a threat to people’s chances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Could AI reduce working hours and contribute to better work–life balance?</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Do you think AI has the potential to create completely new professions?</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0"/>
              </a:spcAft>
              <a:buClr>
                <a:schemeClr val="dk1"/>
              </a:buClr>
              <a:buSzPts val="1400"/>
              <a:buFont typeface="Signika Light"/>
              <a:buChar char="●"/>
            </a:pPr>
            <a:r>
              <a:rPr lang="en-GB">
                <a:solidFill>
                  <a:schemeClr val="dk1"/>
                </a:solidFill>
                <a:latin typeface="Signika Light"/>
                <a:ea typeface="Signika Light"/>
                <a:cs typeface="Signika Light"/>
                <a:sym typeface="Signika Light"/>
              </a:rPr>
              <a:t>What advice could you give to workers who struggle to adapt to AI at work?</a:t>
            </a:r>
            <a:endParaRPr>
              <a:solidFill>
                <a:schemeClr val="dk1"/>
              </a:solidFill>
              <a:latin typeface="Signika Light"/>
              <a:ea typeface="Signika Light"/>
              <a:cs typeface="Signika Light"/>
              <a:sym typeface="Signika Light"/>
            </a:endParaRPr>
          </a:p>
          <a:p>
            <a:pPr indent="-317500" lvl="0" marL="457200" marR="0" rtl="0" algn="l">
              <a:lnSpc>
                <a:spcPct val="115000"/>
              </a:lnSpc>
              <a:spcBef>
                <a:spcPts val="1000"/>
              </a:spcBef>
              <a:spcAft>
                <a:spcPts val="1000"/>
              </a:spcAft>
              <a:buClr>
                <a:schemeClr val="dk1"/>
              </a:buClr>
              <a:buSzPts val="1400"/>
              <a:buFont typeface="Signika Light"/>
              <a:buChar char="●"/>
            </a:pPr>
            <a:r>
              <a:rPr lang="en-GB">
                <a:solidFill>
                  <a:schemeClr val="dk1"/>
                </a:solidFill>
                <a:latin typeface="Signika Light"/>
                <a:ea typeface="Signika Light"/>
                <a:cs typeface="Signika Light"/>
                <a:sym typeface="Signika Light"/>
              </a:rPr>
              <a:t>Are there any tasks AI should never be allowed to carry out?</a:t>
            </a:r>
            <a:endParaRPr>
              <a:solidFill>
                <a:schemeClr val="dk1"/>
              </a:solidFill>
              <a:latin typeface="Signika Light"/>
              <a:ea typeface="Signika Light"/>
              <a:cs typeface="Signika Light"/>
              <a:sym typeface="Signika Light"/>
            </a:endParaRPr>
          </a:p>
        </p:txBody>
      </p:sp>
      <p:pic>
        <p:nvPicPr>
          <p:cNvPr id="363" name="Google Shape;363;p38"/>
          <p:cNvPicPr preferRelativeResize="0"/>
          <p:nvPr/>
        </p:nvPicPr>
        <p:blipFill>
          <a:blip r:embed="rId3">
            <a:alphaModFix/>
          </a:blip>
          <a:stretch>
            <a:fillRect/>
          </a:stretch>
        </p:blipFill>
        <p:spPr>
          <a:xfrm>
            <a:off x="8121600" y="72000"/>
            <a:ext cx="899550" cy="899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9"/>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70" name="Google Shape;370;p39"/>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371" name="Google Shape;371;p39"/>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9" name="Google Shape;69;p1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0"/>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Do you a</a:t>
            </a:r>
            <a:r>
              <a:rPr b="1" lang="en-GB" sz="3600">
                <a:solidFill>
                  <a:schemeClr val="lt1"/>
                </a:solidFill>
                <a:latin typeface="Signika"/>
                <a:ea typeface="Signika"/>
                <a:cs typeface="Signika"/>
                <a:sym typeface="Signika"/>
              </a:rPr>
              <a:t>gree</a:t>
            </a:r>
            <a:r>
              <a:rPr b="1" lang="en-GB" sz="3600">
                <a:solidFill>
                  <a:schemeClr val="lt1"/>
                </a:solidFill>
                <a:latin typeface="Signika"/>
                <a:ea typeface="Signika"/>
                <a:cs typeface="Signika"/>
                <a:sym typeface="Signika"/>
              </a:rPr>
              <a:t>?</a:t>
            </a:r>
            <a:endParaRPr b="1" sz="3600">
              <a:solidFill>
                <a:schemeClr val="lt1"/>
              </a:solidFill>
              <a:latin typeface="Signika"/>
              <a:ea typeface="Signika"/>
              <a:cs typeface="Signika"/>
              <a:sym typeface="Signika"/>
            </a:endParaRPr>
          </a:p>
        </p:txBody>
      </p:sp>
      <p:pic>
        <p:nvPicPr>
          <p:cNvPr id="72" name="Google Shape;72;p10"/>
          <p:cNvPicPr preferRelativeResize="0"/>
          <p:nvPr/>
        </p:nvPicPr>
        <p:blipFill>
          <a:blip r:embed="rId3">
            <a:alphaModFix/>
          </a:blip>
          <a:stretch>
            <a:fillRect/>
          </a:stretch>
        </p:blipFill>
        <p:spPr>
          <a:xfrm>
            <a:off x="7916175" y="136800"/>
            <a:ext cx="975825" cy="975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78" name="Google Shape;78;p11"/>
          <p:cNvSpPr txBox="1"/>
          <p:nvPr/>
        </p:nvSpPr>
        <p:spPr>
          <a:xfrm>
            <a:off x="222175" y="277200"/>
            <a:ext cx="7791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Read the quotes and say which one you agree with the most. Say why.</a:t>
            </a:r>
            <a:endParaRPr b="1" sz="1800">
              <a:solidFill>
                <a:srgbClr val="000032"/>
              </a:solidFill>
              <a:latin typeface="Signika"/>
              <a:ea typeface="Signika"/>
              <a:cs typeface="Signika"/>
              <a:sym typeface="Signika"/>
            </a:endParaRPr>
          </a:p>
        </p:txBody>
      </p:sp>
      <p:sp>
        <p:nvSpPr>
          <p:cNvPr id="79" name="Google Shape;79;p11"/>
          <p:cNvSpPr/>
          <p:nvPr/>
        </p:nvSpPr>
        <p:spPr>
          <a:xfrm>
            <a:off x="1495956" y="1279475"/>
            <a:ext cx="6152100" cy="811200"/>
          </a:xfrm>
          <a:prstGeom prst="roundRect">
            <a:avLst>
              <a:gd fmla="val 6627" name="adj"/>
            </a:avLst>
          </a:prstGeom>
          <a:solidFill>
            <a:srgbClr val="217E92">
              <a:alpha val="30190"/>
            </a:srgbClr>
          </a:solidFill>
          <a:ln cap="flat" cmpd="sng" w="19050">
            <a:solidFill>
              <a:srgbClr val="217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GB">
                <a:solidFill>
                  <a:srgbClr val="000032"/>
                </a:solidFill>
                <a:latin typeface="Signika Light"/>
                <a:ea typeface="Signika Light"/>
                <a:cs typeface="Signika Light"/>
                <a:sym typeface="Signika Light"/>
              </a:rPr>
              <a:t>“AI won’t replace humans, but humans with AI are going to replace humans without AI.”</a:t>
            </a:r>
            <a:r>
              <a:rPr lang="en-GB">
                <a:solidFill>
                  <a:srgbClr val="000032"/>
                </a:solidFill>
                <a:latin typeface="Signika Light"/>
                <a:ea typeface="Signika Light"/>
                <a:cs typeface="Signika Light"/>
                <a:sym typeface="Signika Light"/>
              </a:rPr>
              <a:t> — Karim Lakhani, Harvard Business School professor</a:t>
            </a:r>
            <a:endParaRPr>
              <a:solidFill>
                <a:srgbClr val="000032"/>
              </a:solidFill>
              <a:latin typeface="Signika Light"/>
              <a:ea typeface="Signika Light"/>
              <a:cs typeface="Signika Light"/>
              <a:sym typeface="Signika Light"/>
            </a:endParaRPr>
          </a:p>
        </p:txBody>
      </p:sp>
      <p:sp>
        <p:nvSpPr>
          <p:cNvPr id="80" name="Google Shape;80;p11"/>
          <p:cNvSpPr/>
          <p:nvPr/>
        </p:nvSpPr>
        <p:spPr>
          <a:xfrm>
            <a:off x="1495956" y="2166154"/>
            <a:ext cx="6152100" cy="811200"/>
          </a:xfrm>
          <a:prstGeom prst="roundRect">
            <a:avLst>
              <a:gd fmla="val 6627" name="adj"/>
            </a:avLst>
          </a:prstGeom>
          <a:solidFill>
            <a:srgbClr val="F59A23">
              <a:alpha val="29560"/>
            </a:srgbClr>
          </a:solid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GB">
                <a:solidFill>
                  <a:srgbClr val="000032"/>
                </a:solidFill>
                <a:latin typeface="Signika Light"/>
                <a:ea typeface="Signika Light"/>
                <a:cs typeface="Signika Light"/>
                <a:sym typeface="Signika Light"/>
              </a:rPr>
              <a:t>“Artificial intelligence will replace tasks, not jobs.” </a:t>
            </a:r>
            <a:endParaRPr i="1">
              <a:solidFill>
                <a:srgbClr val="000032"/>
              </a:solidFill>
              <a:latin typeface="Signika Light"/>
              <a:ea typeface="Signika Light"/>
              <a:cs typeface="Signika Light"/>
              <a:sym typeface="Signika Light"/>
            </a:endParaRPr>
          </a:p>
          <a:p>
            <a:pPr indent="0" lvl="0" marL="0" rtl="0" algn="ctr">
              <a:lnSpc>
                <a:spcPct val="115000"/>
              </a:lnSpc>
              <a:spcBef>
                <a:spcPts val="0"/>
              </a:spcBef>
              <a:spcAft>
                <a:spcPts val="0"/>
              </a:spcAft>
              <a:buNone/>
            </a:pPr>
            <a:r>
              <a:rPr lang="en-GB">
                <a:solidFill>
                  <a:srgbClr val="000032"/>
                </a:solidFill>
                <a:latin typeface="Signika Light"/>
                <a:ea typeface="Signika Light"/>
                <a:cs typeface="Signika Light"/>
                <a:sym typeface="Signika Light"/>
              </a:rPr>
              <a:t>— Dr Erik Brynjolfsson, Stanford University professor</a:t>
            </a:r>
            <a:endParaRPr>
              <a:solidFill>
                <a:srgbClr val="000032"/>
              </a:solidFill>
              <a:latin typeface="Signika Light"/>
              <a:ea typeface="Signika Light"/>
              <a:cs typeface="Signika Light"/>
              <a:sym typeface="Signika Light"/>
            </a:endParaRPr>
          </a:p>
        </p:txBody>
      </p:sp>
      <p:sp>
        <p:nvSpPr>
          <p:cNvPr id="81" name="Google Shape;81;p11"/>
          <p:cNvSpPr/>
          <p:nvPr/>
        </p:nvSpPr>
        <p:spPr>
          <a:xfrm>
            <a:off x="1495950" y="3052832"/>
            <a:ext cx="6152100" cy="811200"/>
          </a:xfrm>
          <a:prstGeom prst="roundRect">
            <a:avLst>
              <a:gd fmla="val 6627" name="adj"/>
            </a:avLst>
          </a:prstGeom>
          <a:solidFill>
            <a:srgbClr val="AE2D87">
              <a:alpha val="29409"/>
            </a:srgbClr>
          </a:solidFill>
          <a:ln cap="flat" cmpd="sng" w="19050">
            <a:solidFill>
              <a:srgbClr val="AE2D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GB">
                <a:solidFill>
                  <a:srgbClr val="000032"/>
                </a:solidFill>
                <a:latin typeface="Signika Light"/>
                <a:ea typeface="Signika Light"/>
                <a:cs typeface="Signika Light"/>
                <a:sym typeface="Signika Light"/>
              </a:rPr>
              <a:t>“AI was supposed to do the boring tasks; it’s doing the fun ones instead.”  </a:t>
            </a:r>
            <a:endParaRPr i="1">
              <a:solidFill>
                <a:srgbClr val="000032"/>
              </a:solidFill>
              <a:latin typeface="Signika Light"/>
              <a:ea typeface="Signika Light"/>
              <a:cs typeface="Signika Light"/>
              <a:sym typeface="Signika Light"/>
            </a:endParaRPr>
          </a:p>
          <a:p>
            <a:pPr indent="0" lvl="0" marL="0" rtl="0" algn="ctr">
              <a:lnSpc>
                <a:spcPct val="115000"/>
              </a:lnSpc>
              <a:spcBef>
                <a:spcPts val="0"/>
              </a:spcBef>
              <a:spcAft>
                <a:spcPts val="0"/>
              </a:spcAft>
              <a:buNone/>
            </a:pPr>
            <a:r>
              <a:rPr lang="en-GB">
                <a:solidFill>
                  <a:srgbClr val="000032"/>
                </a:solidFill>
                <a:latin typeface="Signika Light"/>
                <a:ea typeface="Signika Light"/>
                <a:cs typeface="Signika Light"/>
                <a:sym typeface="Signika Light"/>
              </a:rPr>
              <a:t>—  Christian Behler, writer and software developer</a:t>
            </a:r>
            <a:endParaRPr>
              <a:solidFill>
                <a:srgbClr val="000032"/>
              </a:solidFill>
              <a:latin typeface="Signika Light"/>
              <a:ea typeface="Signika Light"/>
              <a:cs typeface="Signika Light"/>
              <a:sym typeface="Signika Light"/>
            </a:endParaRPr>
          </a:p>
        </p:txBody>
      </p:sp>
      <p:pic>
        <p:nvPicPr>
          <p:cNvPr id="82" name="Google Shape;82;p11"/>
          <p:cNvPicPr preferRelativeResize="0"/>
          <p:nvPr/>
        </p:nvPicPr>
        <p:blipFill>
          <a:blip r:embed="rId3">
            <a:alphaModFix/>
          </a:blip>
          <a:stretch>
            <a:fillRect/>
          </a:stretch>
        </p:blipFill>
        <p:spPr>
          <a:xfrm>
            <a:off x="8121600" y="72000"/>
            <a:ext cx="899550" cy="89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2"/>
          <p:cNvPicPr preferRelativeResize="0"/>
          <p:nvPr/>
        </p:nvPicPr>
        <p:blipFill>
          <a:blip r:embed="rId3">
            <a:alphaModFix/>
          </a:blip>
          <a:stretch>
            <a:fillRect/>
          </a:stretch>
        </p:blipFill>
        <p:spPr>
          <a:xfrm>
            <a:off x="8005825" y="136325"/>
            <a:ext cx="884150" cy="884150"/>
          </a:xfrm>
          <a:prstGeom prst="rect">
            <a:avLst/>
          </a:prstGeom>
          <a:noFill/>
          <a:ln>
            <a:noFill/>
          </a:ln>
        </p:spPr>
      </p:pic>
      <p:sp>
        <p:nvSpPr>
          <p:cNvPr id="90" name="Google Shape;90;p12"/>
          <p:cNvSpPr txBox="1"/>
          <p:nvPr/>
        </p:nvSpPr>
        <p:spPr>
          <a:xfrm>
            <a:off x="138050" y="2109600"/>
            <a:ext cx="653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In a moment, you’ll watch a video about:</a:t>
            </a:r>
            <a:endParaRPr b="1" sz="2400">
              <a:solidFill>
                <a:schemeClr val="lt1"/>
              </a:solidFill>
              <a:latin typeface="Signika"/>
              <a:ea typeface="Signika"/>
              <a:cs typeface="Signika"/>
              <a:sym typeface="Signika"/>
            </a:endParaRPr>
          </a:p>
        </p:txBody>
      </p:sp>
      <p:sp>
        <p:nvSpPr>
          <p:cNvPr id="91" name="Google Shape;91;p12"/>
          <p:cNvSpPr txBox="1"/>
          <p:nvPr/>
        </p:nvSpPr>
        <p:spPr>
          <a:xfrm>
            <a:off x="138050" y="2937600"/>
            <a:ext cx="721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AI’s impact on jobs</a:t>
            </a:r>
            <a:endParaRPr b="1" sz="3600">
              <a:solidFill>
                <a:schemeClr val="lt1"/>
              </a:solidFill>
              <a:latin typeface="Signika"/>
              <a:ea typeface="Signika"/>
              <a:cs typeface="Signika"/>
              <a:sym typeface="Signik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aphicFrame>
        <p:nvGraphicFramePr>
          <p:cNvPr id="96" name="Google Shape;96;p13"/>
          <p:cNvGraphicFramePr/>
          <p:nvPr/>
        </p:nvGraphicFramePr>
        <p:xfrm>
          <a:off x="307575" y="1407014"/>
          <a:ext cx="3000000" cy="3000000"/>
        </p:xfrm>
        <a:graphic>
          <a:graphicData uri="http://schemas.openxmlformats.org/drawingml/2006/table">
            <a:tbl>
              <a:tblPr>
                <a:noFill/>
                <a:tableStyleId>{80610BC9-2850-4594-8875-F170B833C5A7}</a:tableStyleId>
              </a:tblPr>
              <a:tblGrid>
                <a:gridCol w="1592675"/>
                <a:gridCol w="1592675"/>
              </a:tblGrid>
              <a:tr h="972025">
                <a:tc>
                  <a:txBody>
                    <a:bodyPr/>
                    <a:lstStyle/>
                    <a:p>
                      <a:pPr indent="0" lvl="0" marL="0" rtl="0" algn="ctr">
                        <a:spcBef>
                          <a:spcPts val="0"/>
                        </a:spcBef>
                        <a:spcAft>
                          <a:spcPts val="0"/>
                        </a:spcAft>
                        <a:buNone/>
                      </a:pPr>
                      <a:r>
                        <a:rPr lang="en-GB">
                          <a:solidFill>
                            <a:srgbClr val="FFFFFF"/>
                          </a:solidFill>
                          <a:latin typeface="Signika Light"/>
                          <a:ea typeface="Signika Light"/>
                          <a:cs typeface="Signika Light"/>
                          <a:sym typeface="Signika Light"/>
                        </a:rPr>
                        <a:t>Tasks AI is likely to   take over</a:t>
                      </a:r>
                      <a:endParaRPr>
                        <a:solidFill>
                          <a:srgbClr val="FFFFFF"/>
                        </a:solidFill>
                        <a:latin typeface="Signika Light"/>
                        <a:ea typeface="Signika Light"/>
                        <a:cs typeface="Signika Light"/>
                        <a:sym typeface="Signika Light"/>
                      </a:endParaRPr>
                    </a:p>
                  </a:txBody>
                  <a:tcPr marT="91425"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solidFill>
                      <a:srgbClr val="60AE92"/>
                    </a:solidFill>
                  </a:tcPr>
                </a:tc>
                <a:tc>
                  <a:txBody>
                    <a:bodyPr/>
                    <a:lstStyle/>
                    <a:p>
                      <a:pPr indent="0" lvl="0" marL="0" marR="0" rtl="0" algn="ctr">
                        <a:lnSpc>
                          <a:spcPct val="100000"/>
                        </a:lnSpc>
                        <a:spcBef>
                          <a:spcPts val="0"/>
                        </a:spcBef>
                        <a:spcAft>
                          <a:spcPts val="0"/>
                        </a:spcAft>
                        <a:buNone/>
                      </a:pPr>
                      <a:r>
                        <a:rPr lang="en-GB">
                          <a:solidFill>
                            <a:srgbClr val="FFFFFF"/>
                          </a:solidFill>
                          <a:latin typeface="Signika Light"/>
                          <a:ea typeface="Signika Light"/>
                          <a:cs typeface="Signika Light"/>
                          <a:sym typeface="Signika Light"/>
                        </a:rPr>
                        <a:t>Skills and tasks AI is not likely to learn</a:t>
                      </a:r>
                      <a:endParaRPr>
                        <a:solidFill>
                          <a:srgbClr val="FFFFFF"/>
                        </a:solidFill>
                        <a:latin typeface="Signika Light"/>
                        <a:ea typeface="Signika Light"/>
                        <a:cs typeface="Signika Light"/>
                        <a:sym typeface="Signika Light"/>
                      </a:endParaRPr>
                    </a:p>
                  </a:txBody>
                  <a:tcPr marT="91425"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solidFill>
                      <a:srgbClr val="60AE92"/>
                    </a:solidFill>
                  </a:tcPr>
                </a:tc>
              </a:tr>
              <a:tr h="1069850">
                <a:tc>
                  <a:txBody>
                    <a:bodyPr/>
                    <a:lstStyle/>
                    <a:p>
                      <a:pPr indent="0" lvl="0" marL="0" marR="0" rtl="0" algn="ctr">
                        <a:lnSpc>
                          <a:spcPct val="115000"/>
                        </a:lnSpc>
                        <a:spcBef>
                          <a:spcPts val="0"/>
                        </a:spcBef>
                        <a:spcAft>
                          <a:spcPts val="0"/>
                        </a:spcAft>
                        <a:buNone/>
                      </a:pPr>
                      <a:r>
                        <a:t/>
                      </a:r>
                      <a:endParaRPr>
                        <a:latin typeface="Signika Light"/>
                        <a:ea typeface="Signika Light"/>
                        <a:cs typeface="Signika Light"/>
                        <a:sym typeface="Signika Light"/>
                      </a:endParaRPr>
                    </a:p>
                  </a:txBody>
                  <a:tcPr marT="216000"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a:solidFill>
                          <a:schemeClr val="dk1"/>
                        </a:solidFill>
                        <a:latin typeface="Signika Light"/>
                        <a:ea typeface="Signika Light"/>
                        <a:cs typeface="Signika Light"/>
                        <a:sym typeface="Signika Light"/>
                      </a:endParaRPr>
                    </a:p>
                  </a:txBody>
                  <a:tcPr marT="91425" marB="91425" marR="91425" marL="91425">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tcPr>
                </a:tc>
              </a:tr>
            </a:tbl>
          </a:graphicData>
        </a:graphic>
      </p:graphicFrame>
      <p:sp>
        <p:nvSpPr>
          <p:cNvPr id="97" name="Google Shape;97;p1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98" name="Google Shape;98;p13"/>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Watch the video (to 01:50) and complete the table.</a:t>
            </a:r>
            <a:endParaRPr b="1" sz="1800">
              <a:solidFill>
                <a:srgbClr val="000032"/>
              </a:solidFill>
              <a:latin typeface="Signika"/>
              <a:ea typeface="Signika"/>
              <a:cs typeface="Signika"/>
              <a:sym typeface="Signika"/>
            </a:endParaRPr>
          </a:p>
        </p:txBody>
      </p:sp>
      <p:pic>
        <p:nvPicPr>
          <p:cNvPr descr="Axios business reporter Nathan Bomey answers the top-searched questions on how AI will impact jobs, whether there's such a thing as an AI-proof job, what industries will be impacted, and what skills to learn now.&#10;&#10;–––&#10;&#10;Subscribe to ABC News on YouTube: https://abcnews.visitlink.me/59aJ1G&#10;&#10;ABC News is your daily source of breaking national and world news, exclusive interviews and 24/7 live streaming coverage.&#10;&#10;Download the ABC News app for the latest headlines and alerts: https://abcnews.go.com/devices&#10;&#10;Watch 24/7 coverage of breaking news and live events on ABC News Live: https://www.youtube.com/watch?v=gN0PZCe-kwQ&amp;ab_channel=ABCNews &#10;Watch full episodes of World News Tonight with David Muir here: https://youtube.com/playlist?list=PLQOa26lW-uI8ixlVw1NWu_l4Eh8iZW_qN&amp;feature=shared &#10;&#10;Read ABC News reports online: http://abcnews.go.com&#10;&#10;ABC News is the home to the #1 evening newscast “World News Tonight with David Muir,&quot; “Good Morning America,” “20/20,” “Nightline,” “This Week” with George Stephanopoulos, “ABC News Live Prime” with Linsey Davis, plus the daily news podcast “Start Here.”&#10;&#10;Connect with ABC News on social media: &#10;Facebook: https://www.facebook.com/ABCNews &#10;Instagram: https://www.instagram.com/abcnews &#10;TikTok: https://www.tiktok.com/@abcnews &#10;X: https://twitter.com/ABC  &#10;Threads: https://www.threads.net/@abcnews &#10;WhatsApp: https://whatsapp.com/channel/0029VajTNakKWEKkXoAPIR11&#10;LinkedIn: https://www.linkedin.com/company/abcnews" id="99" name="Google Shape;99;p13" title="Examining which careers are most at-risk for AI impacts">
            <a:hlinkClick r:id="rId3"/>
          </p:cNvPr>
          <p:cNvPicPr preferRelativeResize="0"/>
          <p:nvPr/>
        </p:nvPicPr>
        <p:blipFill>
          <a:blip r:embed="rId4">
            <a:alphaModFix/>
          </a:blip>
          <a:stretch>
            <a:fillRect/>
          </a:stretch>
        </p:blipFill>
        <p:spPr>
          <a:xfrm>
            <a:off x="3639300" y="1281061"/>
            <a:ext cx="5197125" cy="292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aphicFrame>
        <p:nvGraphicFramePr>
          <p:cNvPr id="104" name="Google Shape;104;p14"/>
          <p:cNvGraphicFramePr/>
          <p:nvPr/>
        </p:nvGraphicFramePr>
        <p:xfrm>
          <a:off x="897025" y="1407014"/>
          <a:ext cx="3000000" cy="3000000"/>
        </p:xfrm>
        <a:graphic>
          <a:graphicData uri="http://schemas.openxmlformats.org/drawingml/2006/table">
            <a:tbl>
              <a:tblPr>
                <a:noFill/>
                <a:tableStyleId>{80610BC9-2850-4594-8875-F170B833C5A7}</a:tableStyleId>
              </a:tblPr>
              <a:tblGrid>
                <a:gridCol w="3674975"/>
                <a:gridCol w="3674975"/>
              </a:tblGrid>
              <a:tr h="675875">
                <a:tc>
                  <a:txBody>
                    <a:bodyPr/>
                    <a:lstStyle/>
                    <a:p>
                      <a:pPr indent="0" lvl="0" marL="0" rtl="0" algn="ctr">
                        <a:spcBef>
                          <a:spcPts val="0"/>
                        </a:spcBef>
                        <a:spcAft>
                          <a:spcPts val="0"/>
                        </a:spcAft>
                        <a:buNone/>
                      </a:pPr>
                      <a:r>
                        <a:rPr lang="en-GB">
                          <a:solidFill>
                            <a:srgbClr val="FFFFFF"/>
                          </a:solidFill>
                          <a:latin typeface="Signika Light"/>
                          <a:ea typeface="Signika Light"/>
                          <a:cs typeface="Signika Light"/>
                          <a:sym typeface="Signika Light"/>
                        </a:rPr>
                        <a:t>Tasks AI is likely to take over</a:t>
                      </a:r>
                      <a:endParaRPr>
                        <a:solidFill>
                          <a:srgbClr val="FFFFFF"/>
                        </a:solidFill>
                        <a:latin typeface="Signika Light"/>
                        <a:ea typeface="Signika Light"/>
                        <a:cs typeface="Signika Light"/>
                        <a:sym typeface="Signika Light"/>
                      </a:endParaRPr>
                    </a:p>
                  </a:txBody>
                  <a:tcPr marT="91425"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solidFill>
                      <a:srgbClr val="60AE92"/>
                    </a:solidFill>
                  </a:tcPr>
                </a:tc>
                <a:tc>
                  <a:txBody>
                    <a:bodyPr/>
                    <a:lstStyle/>
                    <a:p>
                      <a:pPr indent="0" lvl="0" marL="0" marR="0" rtl="0" algn="ctr">
                        <a:lnSpc>
                          <a:spcPct val="100000"/>
                        </a:lnSpc>
                        <a:spcBef>
                          <a:spcPts val="0"/>
                        </a:spcBef>
                        <a:spcAft>
                          <a:spcPts val="0"/>
                        </a:spcAft>
                        <a:buNone/>
                      </a:pPr>
                      <a:r>
                        <a:rPr lang="en-GB">
                          <a:solidFill>
                            <a:srgbClr val="FFFFFF"/>
                          </a:solidFill>
                          <a:latin typeface="Signika Light"/>
                          <a:ea typeface="Signika Light"/>
                          <a:cs typeface="Signika Light"/>
                          <a:sym typeface="Signika Light"/>
                        </a:rPr>
                        <a:t>Skills and tasks AI is not likely to learn</a:t>
                      </a:r>
                      <a:endParaRPr>
                        <a:solidFill>
                          <a:srgbClr val="FFFFFF"/>
                        </a:solidFill>
                        <a:latin typeface="Signika Light"/>
                        <a:ea typeface="Signika Light"/>
                        <a:cs typeface="Signika Light"/>
                        <a:sym typeface="Signika Light"/>
                      </a:endParaRPr>
                    </a:p>
                  </a:txBody>
                  <a:tcPr marT="91425"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solidFill>
                      <a:srgbClr val="60AE92"/>
                    </a:solidFill>
                  </a:tcPr>
                </a:tc>
              </a:tr>
              <a:tr h="1366000">
                <a:tc>
                  <a:txBody>
                    <a:bodyPr/>
                    <a:lstStyle/>
                    <a:p>
                      <a:pPr indent="0" lvl="0" marL="0" marR="0" rtl="0" algn="ctr">
                        <a:lnSpc>
                          <a:spcPct val="115000"/>
                        </a:lnSpc>
                        <a:spcBef>
                          <a:spcPts val="0"/>
                        </a:spcBef>
                        <a:spcAft>
                          <a:spcPts val="0"/>
                        </a:spcAft>
                        <a:buNone/>
                      </a:pPr>
                      <a:r>
                        <a:t/>
                      </a:r>
                      <a:endParaRPr>
                        <a:latin typeface="Signika Light"/>
                        <a:ea typeface="Signika Light"/>
                        <a:cs typeface="Signika Light"/>
                        <a:sym typeface="Signika Light"/>
                      </a:endParaRPr>
                    </a:p>
                  </a:txBody>
                  <a:tcPr marT="216000"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a:solidFill>
                          <a:schemeClr val="dk1"/>
                        </a:solidFill>
                        <a:latin typeface="Signika Light"/>
                        <a:ea typeface="Signika Light"/>
                        <a:cs typeface="Signika Light"/>
                        <a:sym typeface="Signika Light"/>
                      </a:endParaRPr>
                    </a:p>
                  </a:txBody>
                  <a:tcPr marT="91425" marB="91425" marR="91425" marL="91425">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9525">
                      <a:solidFill>
                        <a:srgbClr val="60AE92"/>
                      </a:solidFill>
                      <a:prstDash val="solid"/>
                      <a:round/>
                      <a:headEnd len="sm" w="sm" type="none"/>
                      <a:tailEnd len="sm" w="sm" type="none"/>
                    </a:lnB>
                  </a:tcPr>
                </a:tc>
              </a:tr>
            </a:tbl>
          </a:graphicData>
        </a:graphic>
      </p:graphicFrame>
      <p:sp>
        <p:nvSpPr>
          <p:cNvPr id="105" name="Google Shape;105;p1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06" name="Google Shape;106;p14"/>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107" name="Google Shape;107;p14"/>
          <p:cNvSpPr txBox="1"/>
          <p:nvPr/>
        </p:nvSpPr>
        <p:spPr>
          <a:xfrm>
            <a:off x="1046713" y="2187736"/>
            <a:ext cx="33930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GB">
                <a:solidFill>
                  <a:srgbClr val="000032"/>
                </a:solidFill>
                <a:highlight>
                  <a:srgbClr val="FCD56A"/>
                </a:highlight>
                <a:latin typeface="Signika Light"/>
                <a:ea typeface="Signika Light"/>
                <a:cs typeface="Signika Light"/>
                <a:sym typeface="Signika Light"/>
              </a:rPr>
              <a:t>repeatable actions, data entry and analysis, tasks related to sorting through documents, memorization, using basic words and phrases to communicate</a:t>
            </a:r>
            <a:endParaRPr/>
          </a:p>
        </p:txBody>
      </p:sp>
      <p:sp>
        <p:nvSpPr>
          <p:cNvPr id="108" name="Google Shape;108;p14"/>
          <p:cNvSpPr txBox="1"/>
          <p:nvPr/>
        </p:nvSpPr>
        <p:spPr>
          <a:xfrm>
            <a:off x="4717413" y="2187736"/>
            <a:ext cx="3393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GB">
                <a:solidFill>
                  <a:srgbClr val="000032"/>
                </a:solidFill>
                <a:highlight>
                  <a:srgbClr val="FCD56A"/>
                </a:highlight>
                <a:latin typeface="Signika Light"/>
                <a:ea typeface="Signika Light"/>
                <a:cs typeface="Signika Light"/>
                <a:sym typeface="Signika Light"/>
              </a:rPr>
              <a:t>human interaction, teamwork (innovating together)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14" name="Google Shape;114;p1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discuss!</a:t>
            </a:r>
            <a:endParaRPr b="1" sz="3600">
              <a:solidFill>
                <a:schemeClr val="lt1"/>
              </a:solidFill>
              <a:latin typeface="Signika"/>
              <a:ea typeface="Signika"/>
              <a:cs typeface="Signika"/>
              <a:sym typeface="Signika"/>
            </a:endParaRPr>
          </a:p>
        </p:txBody>
      </p:sp>
      <p:pic>
        <p:nvPicPr>
          <p:cNvPr id="117" name="Google Shape;117;p15"/>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L Brains E-Lesson Plan 2.0.3">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