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League Spartan"/>
      <p:regular r:id="rId13"/>
      <p:bold r:id="rId14"/>
    </p:embeddedFont>
    <p:embeddedFont>
      <p:font typeface="Signika"/>
      <p:regular r:id="rId15"/>
      <p:bold r:id="rId16"/>
    </p:embeddedFont>
    <p:embeddedFont>
      <p:font typeface="Signika SemiBold"/>
      <p:regular r:id="rId17"/>
      <p:bold r:id="rId18"/>
    </p:embeddedFont>
    <p:embeddedFont>
      <p:font typeface="Signika Light"/>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SignikaLight-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LeagueSpartan-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Signika-regular.fntdata"/><Relationship Id="rId14" Type="http://schemas.openxmlformats.org/officeDocument/2006/relationships/font" Target="fonts/LeagueSpartan-bold.fntdata"/><Relationship Id="rId17" Type="http://schemas.openxmlformats.org/officeDocument/2006/relationships/font" Target="fonts/SignikaSemiBold-regular.fntdata"/><Relationship Id="rId16" Type="http://schemas.openxmlformats.org/officeDocument/2006/relationships/font" Target="fonts/Signika-bold.fntdata"/><Relationship Id="rId5" Type="http://schemas.openxmlformats.org/officeDocument/2006/relationships/slide" Target="slides/slide1.xml"/><Relationship Id="rId19" Type="http://schemas.openxmlformats.org/officeDocument/2006/relationships/font" Target="fonts/SignikaLight-regular.fntdata"/><Relationship Id="rId6" Type="http://schemas.openxmlformats.org/officeDocument/2006/relationships/slide" Target="slides/slide2.xml"/><Relationship Id="rId18" Type="http://schemas.openxmlformats.org/officeDocument/2006/relationships/font" Target="fonts/SignikaSemiBol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ines.edu/webcentral/style-guide/inclusive-languag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3.amazonaws.com/s3.sumofus.org/images/SUMOFUS_PROGRESSIVE-STYLEGUIDE.pdf" TargetMode="External"/><Relationship Id="rId3" Type="http://schemas.openxmlformats.org/officeDocument/2006/relationships/hyperlink" Target="https://writingcenter.unc.edu/tips-and-tools/gender-inclusive-languag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5553f1e9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15553f1e9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pl" sz="1400">
                <a:solidFill>
                  <a:schemeClr val="dk1"/>
                </a:solidFill>
                <a:highlight>
                  <a:srgbClr val="FFCD00"/>
                </a:highlight>
                <a:latin typeface="Signika"/>
                <a:ea typeface="Signika"/>
                <a:cs typeface="Signika"/>
                <a:sym typeface="Signika"/>
              </a:rPr>
              <a:t>To get an editable version of this presentation:</a:t>
            </a:r>
            <a:endParaRPr b="1" sz="1400">
              <a:solidFill>
                <a:schemeClr val="dk1"/>
              </a:solidFill>
              <a:highlight>
                <a:srgbClr val="FFCD00"/>
              </a:highlight>
              <a:latin typeface="Signika"/>
              <a:ea typeface="Signika"/>
              <a:cs typeface="Signika"/>
              <a:sym typeface="Signika"/>
            </a:endParaRPr>
          </a:p>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1. Click File &gt; Make a copy &gt; Entire presentation</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OR</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2. Click File &gt; Download &gt; Microsoft Powerpoint</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13781c76f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213781c76f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13781c76ff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13781c76f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pl" sz="1400">
                <a:highlight>
                  <a:srgbClr val="FFCD00"/>
                </a:highlight>
                <a:latin typeface="Signika Light"/>
                <a:ea typeface="Signika Light"/>
                <a:cs typeface="Signika Light"/>
                <a:sym typeface="Signika Light"/>
              </a:rPr>
              <a:t>S</a:t>
            </a:r>
            <a:r>
              <a:rPr lang="pl" sz="1400">
                <a:highlight>
                  <a:srgbClr val="FFCD00"/>
                </a:highlight>
                <a:latin typeface="Signika Light"/>
                <a:ea typeface="Signika Light"/>
                <a:cs typeface="Signika Light"/>
                <a:sym typeface="Signika Light"/>
              </a:rPr>
              <a:t>ource: </a:t>
            </a:r>
            <a:r>
              <a:rPr lang="pl" sz="1400" u="sng">
                <a:solidFill>
                  <a:schemeClr val="hlink"/>
                </a:solidFill>
                <a:highlight>
                  <a:srgbClr val="FFCD00"/>
                </a:highlight>
                <a:latin typeface="Signika Light"/>
                <a:ea typeface="Signika Light"/>
                <a:cs typeface="Signika Light"/>
                <a:sym typeface="Signika Light"/>
                <a:hlinkClick r:id="rId2"/>
              </a:rPr>
              <a:t>https://www.mines.edu/webcentral/style-guide/inclusive-language/</a:t>
            </a:r>
            <a:r>
              <a:rPr lang="pl" sz="1400">
                <a:highlight>
                  <a:srgbClr val="FFCD00"/>
                </a:highlight>
                <a:latin typeface="Signika Light"/>
                <a:ea typeface="Signika Light"/>
                <a:cs typeface="Signika Light"/>
                <a:sym typeface="Signika Light"/>
              </a:rPr>
              <a:t>   </a:t>
            </a:r>
            <a:endParaRPr sz="1400">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13781c76f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13781c76f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pl" sz="1400">
                <a:highlight>
                  <a:srgbClr val="FFCD00"/>
                </a:highlight>
                <a:latin typeface="Signika Light"/>
                <a:ea typeface="Signika Light"/>
                <a:cs typeface="Signika Light"/>
                <a:sym typeface="Signika Light"/>
              </a:rPr>
              <a:t>If you want some explanation, why certain words/phrases are exclusive, see the following resources: </a:t>
            </a:r>
            <a:endParaRPr sz="1400">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pl" sz="1400" u="sng">
                <a:solidFill>
                  <a:schemeClr val="hlink"/>
                </a:solidFill>
                <a:highlight>
                  <a:srgbClr val="FFCD00"/>
                </a:highlight>
                <a:latin typeface="Signika Light"/>
                <a:ea typeface="Signika Light"/>
                <a:cs typeface="Signika Light"/>
                <a:sym typeface="Signika Light"/>
                <a:hlinkClick r:id="rId2"/>
              </a:rPr>
              <a:t>A Progressive’s Style Guide</a:t>
            </a:r>
            <a:r>
              <a:rPr lang="pl" sz="1400">
                <a:highlight>
                  <a:srgbClr val="FFCD00"/>
                </a:highlight>
                <a:latin typeface="Signika Light"/>
                <a:ea typeface="Signika Light"/>
                <a:cs typeface="Signika Light"/>
                <a:sym typeface="Signika Light"/>
              </a:rPr>
              <a:t> </a:t>
            </a:r>
            <a:endParaRPr sz="1400">
              <a:highlight>
                <a:srgbClr val="FFCD00"/>
              </a:highlight>
              <a:latin typeface="Signika Light"/>
              <a:ea typeface="Signika Light"/>
              <a:cs typeface="Signika Light"/>
              <a:sym typeface="Signika Light"/>
            </a:endParaRPr>
          </a:p>
          <a:p>
            <a:pPr indent="0" lvl="0" marL="0" rtl="0" algn="l">
              <a:spcBef>
                <a:spcPts val="0"/>
              </a:spcBef>
              <a:spcAft>
                <a:spcPts val="0"/>
              </a:spcAft>
              <a:buNone/>
            </a:pPr>
            <a:r>
              <a:rPr lang="pl" sz="1400" u="sng">
                <a:solidFill>
                  <a:schemeClr val="hlink"/>
                </a:solidFill>
                <a:highlight>
                  <a:srgbClr val="FFCD00"/>
                </a:highlight>
                <a:latin typeface="Signika Light"/>
                <a:ea typeface="Signika Light"/>
                <a:cs typeface="Signika Light"/>
                <a:sym typeface="Signika Light"/>
                <a:hlinkClick r:id="rId3"/>
              </a:rPr>
              <a:t>Gender-Inclusive Language</a:t>
            </a:r>
            <a:r>
              <a:rPr lang="pl" sz="1400">
                <a:highlight>
                  <a:srgbClr val="FFCD00"/>
                </a:highlight>
                <a:latin typeface="Signika Light"/>
                <a:ea typeface="Signika Light"/>
                <a:cs typeface="Signika Light"/>
                <a:sym typeface="Signika Light"/>
              </a:rPr>
              <a:t> </a:t>
            </a:r>
            <a:endParaRPr sz="1400">
              <a:highlight>
                <a:srgbClr val="FFCD00"/>
              </a:highlight>
              <a:latin typeface="Signika Light"/>
              <a:ea typeface="Signika Light"/>
              <a:cs typeface="Signika Light"/>
              <a:sym typeface="Signika 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15b89a932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15b89a932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highlight>
                <a:srgbClr val="FFCD00"/>
              </a:highlight>
              <a:latin typeface="Signika Light"/>
              <a:ea typeface="Signika Light"/>
              <a:cs typeface="Signika Light"/>
              <a:sym typeface="Signika 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13781c76ff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13781c76ff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3781c76ff_0_2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3781c76ff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13781c76ff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13781c76ff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330000" y="2098800"/>
            <a:ext cx="5144400" cy="1846800"/>
          </a:xfrm>
          <a:prstGeom prst="rect">
            <a:avLst/>
          </a:prstGeom>
        </p:spPr>
        <p:txBody>
          <a:bodyPr anchorCtr="0" anchor="b" bIns="91425" lIns="91425" spcFirstLastPara="1" rIns="91425" wrap="square" tIns="91425">
            <a:spAutoFit/>
          </a:bodyPr>
          <a:lstStyle>
            <a:lvl1pPr lvl="0">
              <a:spcBef>
                <a:spcPts val="0"/>
              </a:spcBef>
              <a:spcAft>
                <a:spcPts val="0"/>
              </a:spcAft>
              <a:buSzPts val="3600"/>
              <a:buNone/>
              <a:defRPr b="1"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2" type="sldNum"/>
          </p:nvPr>
        </p:nvSpPr>
        <p:spPr>
          <a:xfrm>
            <a:off x="8474400" y="4663225"/>
            <a:ext cx="5466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sz="1000"/>
          </a:p>
        </p:txBody>
      </p:sp>
      <p:sp>
        <p:nvSpPr>
          <p:cNvPr id="12" name="Google Shape;12;p2"/>
          <p:cNvSpPr txBox="1"/>
          <p:nvPr/>
        </p:nvSpPr>
        <p:spPr>
          <a:xfrm flipH="1">
            <a:off x="222075" y="4743300"/>
            <a:ext cx="18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
        <p:nvSpPr>
          <p:cNvPr id="13" name="Google Shape;13;p2"/>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ph idx="2" type="pic"/>
          </p:nvPr>
        </p:nvSpPr>
        <p:spPr>
          <a:xfrm>
            <a:off x="446400" y="1764000"/>
            <a:ext cx="2520000" cy="2520000"/>
          </a:xfrm>
          <a:prstGeom prst="ellipse">
            <a:avLst/>
          </a:prstGeom>
          <a:noFill/>
          <a:ln cap="flat" cmpd="sng" w="9525">
            <a:solidFill>
              <a:srgbClr val="AAAAAA"/>
            </a:solidFill>
            <a:prstDash val="solid"/>
            <a:round/>
            <a:headEnd len="sm" w="sm" type="none"/>
            <a:tailEnd len="sm" w="sm" type="none"/>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ransition" type="secHead">
  <p:cSld name="SECTION_HEADER">
    <p:bg>
      <p:bgPr>
        <a:solidFill>
          <a:srgbClr val="FF5C5C"/>
        </a:solidFill>
      </p:bgPr>
    </p:bg>
    <p:spTree>
      <p:nvGrpSpPr>
        <p:cNvPr id="16" name="Shape 16"/>
        <p:cNvGrpSpPr/>
        <p:nvPr/>
      </p:nvGrpSpPr>
      <p:grpSpPr>
        <a:xfrm>
          <a:off x="0" y="0"/>
          <a:ext cx="0" cy="0"/>
          <a:chOff x="0" y="0"/>
          <a:chExt cx="0" cy="0"/>
        </a:xfrm>
      </p:grpSpPr>
      <p:sp>
        <p:nvSpPr>
          <p:cNvPr id="17" name="Google Shape;17;p3"/>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8" name="Google Shape;18;p3"/>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sp>
        <p:nvSpPr>
          <p:cNvPr id="21" name="Google Shape;21;p3"/>
          <p:cNvSpPr txBox="1"/>
          <p:nvPr>
            <p:ph idx="1" type="subTitle"/>
          </p:nvPr>
        </p:nvSpPr>
        <p:spPr>
          <a:xfrm>
            <a:off x="136800" y="3639600"/>
            <a:ext cx="5393700" cy="6462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transition">
  <p:cSld name="SECTION_HEADER_1">
    <p:bg>
      <p:bgPr>
        <a:solidFill>
          <a:srgbClr val="FF5C5C"/>
        </a:solidFill>
      </p:bgPr>
    </p:bg>
    <p:spTree>
      <p:nvGrpSpPr>
        <p:cNvPr id="22" name="Shape 22"/>
        <p:cNvGrpSpPr/>
        <p:nvPr/>
      </p:nvGrpSpPr>
      <p:grpSpPr>
        <a:xfrm>
          <a:off x="0" y="0"/>
          <a:ext cx="0" cy="0"/>
          <a:chOff x="0" y="0"/>
          <a:chExt cx="0" cy="0"/>
        </a:xfrm>
      </p:grpSpPr>
      <p:sp>
        <p:nvSpPr>
          <p:cNvPr id="23" name="Google Shape;23;p4"/>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4" name="Google Shape;24;p4"/>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pic>
        <p:nvPicPr>
          <p:cNvPr id="27" name="Google Shape;27;p4"/>
          <p:cNvPicPr preferRelativeResize="0"/>
          <p:nvPr/>
        </p:nvPicPr>
        <p:blipFill>
          <a:blip r:embed="rId2">
            <a:alphaModFix/>
          </a:blip>
          <a:stretch>
            <a:fillRect/>
          </a:stretch>
        </p:blipFill>
        <p:spPr>
          <a:xfrm>
            <a:off x="8005825" y="136325"/>
            <a:ext cx="884150" cy="884150"/>
          </a:xfrm>
          <a:prstGeom prst="rect">
            <a:avLst/>
          </a:prstGeom>
          <a:noFill/>
          <a:ln>
            <a:noFill/>
          </a:ln>
        </p:spPr>
      </p:pic>
      <p:sp>
        <p:nvSpPr>
          <p:cNvPr id="28" name="Google Shape;28;p4"/>
          <p:cNvSpPr txBox="1"/>
          <p:nvPr>
            <p:ph idx="1" type="subTitle"/>
          </p:nvPr>
        </p:nvSpPr>
        <p:spPr>
          <a:xfrm>
            <a:off x="136800" y="3819600"/>
            <a:ext cx="5162400" cy="5544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2" type="subTitle"/>
          </p:nvPr>
        </p:nvSpPr>
        <p:spPr>
          <a:xfrm>
            <a:off x="136800" y="2109600"/>
            <a:ext cx="6445800" cy="5544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Video">
  <p:cSld name="CUSTOM">
    <p:bg>
      <p:bgPr>
        <a:solidFill>
          <a:srgbClr val="000032"/>
        </a:solidFill>
      </p:bgPr>
    </p:bg>
    <p:spTree>
      <p:nvGrpSpPr>
        <p:cNvPr id="30" name="Shape 30"/>
        <p:cNvGrpSpPr/>
        <p:nvPr/>
      </p:nvGrpSpPr>
      <p:grpSpPr>
        <a:xfrm>
          <a:off x="0" y="0"/>
          <a:ext cx="0" cy="0"/>
          <a:chOff x="0" y="0"/>
          <a:chExt cx="0" cy="0"/>
        </a:xfrm>
      </p:grpSpPr>
      <p:sp>
        <p:nvSpPr>
          <p:cNvPr id="31" name="Google Shape;31;p5"/>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32" name="Google Shape;32;p5"/>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txBox="1"/>
          <p:nvPr>
            <p:ph type="title"/>
          </p:nvPr>
        </p:nvSpPr>
        <p:spPr>
          <a:xfrm>
            <a:off x="223200" y="205200"/>
            <a:ext cx="7851300" cy="393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800"/>
              <a:buNone/>
              <a:defRPr b="1" sz="1800">
                <a:solidFill>
                  <a:schemeClr val="lt1"/>
                </a:solidFill>
              </a:defRPr>
            </a:lvl1pPr>
            <a:lvl2pPr lvl="1">
              <a:spcBef>
                <a:spcPts val="0"/>
              </a:spcBef>
              <a:spcAft>
                <a:spcPts val="0"/>
              </a:spcAft>
              <a:buSzPts val="2800"/>
              <a:buNone/>
              <a:defRPr>
                <a:latin typeface="Signika Light"/>
                <a:ea typeface="Signika Light"/>
                <a:cs typeface="Signika Light"/>
                <a:sym typeface="Signika Light"/>
              </a:defRPr>
            </a:lvl2pPr>
            <a:lvl3pPr lvl="2">
              <a:spcBef>
                <a:spcPts val="0"/>
              </a:spcBef>
              <a:spcAft>
                <a:spcPts val="0"/>
              </a:spcAft>
              <a:buSzPts val="2800"/>
              <a:buNone/>
              <a:defRPr>
                <a:latin typeface="Signika Light"/>
                <a:ea typeface="Signika Light"/>
                <a:cs typeface="Signika Light"/>
                <a:sym typeface="Signika Light"/>
              </a:defRPr>
            </a:lvl3pPr>
            <a:lvl4pPr lvl="3">
              <a:spcBef>
                <a:spcPts val="0"/>
              </a:spcBef>
              <a:spcAft>
                <a:spcPts val="0"/>
              </a:spcAft>
              <a:buSzPts val="2800"/>
              <a:buNone/>
              <a:defRPr>
                <a:latin typeface="Signika Light"/>
                <a:ea typeface="Signika Light"/>
                <a:cs typeface="Signika Light"/>
                <a:sym typeface="Signika Light"/>
              </a:defRPr>
            </a:lvl4pPr>
            <a:lvl5pPr lvl="4">
              <a:spcBef>
                <a:spcPts val="0"/>
              </a:spcBef>
              <a:spcAft>
                <a:spcPts val="0"/>
              </a:spcAft>
              <a:buSzPts val="2800"/>
              <a:buNone/>
              <a:defRPr>
                <a:latin typeface="Signika Light"/>
                <a:ea typeface="Signika Light"/>
                <a:cs typeface="Signika Light"/>
                <a:sym typeface="Signika Light"/>
              </a:defRPr>
            </a:lvl5pPr>
            <a:lvl6pPr lvl="5">
              <a:spcBef>
                <a:spcPts val="0"/>
              </a:spcBef>
              <a:spcAft>
                <a:spcPts val="0"/>
              </a:spcAft>
              <a:buSzPts val="2800"/>
              <a:buNone/>
              <a:defRPr>
                <a:latin typeface="Signika Light"/>
                <a:ea typeface="Signika Light"/>
                <a:cs typeface="Signika Light"/>
                <a:sym typeface="Signika Light"/>
              </a:defRPr>
            </a:lvl6pPr>
            <a:lvl7pPr lvl="6">
              <a:spcBef>
                <a:spcPts val="0"/>
              </a:spcBef>
              <a:spcAft>
                <a:spcPts val="0"/>
              </a:spcAft>
              <a:buSzPts val="2800"/>
              <a:buNone/>
              <a:defRPr>
                <a:latin typeface="Signika Light"/>
                <a:ea typeface="Signika Light"/>
                <a:cs typeface="Signika Light"/>
                <a:sym typeface="Signika Light"/>
              </a:defRPr>
            </a:lvl7pPr>
            <a:lvl8pPr lvl="7">
              <a:spcBef>
                <a:spcPts val="0"/>
              </a:spcBef>
              <a:spcAft>
                <a:spcPts val="0"/>
              </a:spcAft>
              <a:buSzPts val="2800"/>
              <a:buNone/>
              <a:defRPr>
                <a:latin typeface="Signika Light"/>
                <a:ea typeface="Signika Light"/>
                <a:cs typeface="Signika Light"/>
                <a:sym typeface="Signika Light"/>
              </a:defRPr>
            </a:lvl8pPr>
            <a:lvl9pPr lvl="8">
              <a:spcBef>
                <a:spcPts val="0"/>
              </a:spcBef>
              <a:spcAft>
                <a:spcPts val="0"/>
              </a:spcAft>
              <a:buSzPts val="2800"/>
              <a:buNone/>
              <a:defRPr>
                <a:latin typeface="Signika Light"/>
                <a:ea typeface="Signika Light"/>
                <a:cs typeface="Signika Light"/>
                <a:sym typeface="Signika Light"/>
              </a:defRPr>
            </a:lvl9pPr>
          </a:lstStyle>
          <a:p/>
        </p:txBody>
      </p:sp>
      <p:sp>
        <p:nvSpPr>
          <p:cNvPr id="35" name="Google Shape;35;p5"/>
          <p:cNvSpPr/>
          <p:nvPr>
            <p:ph idx="2" type="pic"/>
          </p:nvPr>
        </p:nvSpPr>
        <p:spPr>
          <a:xfrm>
            <a:off x="1843200" y="748800"/>
            <a:ext cx="5457600" cy="40932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lvl1pPr lvl="0">
              <a:buNone/>
              <a:defRPr sz="900">
                <a:solidFill>
                  <a:srgbClr val="FF5C5C"/>
                </a:solidFill>
              </a:defRPr>
            </a:lvl1pPr>
            <a:lvl2pPr lvl="1">
              <a:buNone/>
              <a:defRPr sz="900">
                <a:solidFill>
                  <a:srgbClr val="FF5C5C"/>
                </a:solidFill>
              </a:defRPr>
            </a:lvl2pPr>
            <a:lvl3pPr lvl="2">
              <a:buNone/>
              <a:defRPr sz="900">
                <a:solidFill>
                  <a:srgbClr val="FF5C5C"/>
                </a:solidFill>
              </a:defRPr>
            </a:lvl3pPr>
            <a:lvl4pPr lvl="3">
              <a:buNone/>
              <a:defRPr sz="900">
                <a:solidFill>
                  <a:srgbClr val="FF5C5C"/>
                </a:solidFill>
              </a:defRPr>
            </a:lvl4pPr>
            <a:lvl5pPr lvl="4">
              <a:buNone/>
              <a:defRPr sz="900">
                <a:solidFill>
                  <a:srgbClr val="FF5C5C"/>
                </a:solidFill>
              </a:defRPr>
            </a:lvl5pPr>
            <a:lvl6pPr lvl="5">
              <a:buNone/>
              <a:defRPr sz="900">
                <a:solidFill>
                  <a:srgbClr val="FF5C5C"/>
                </a:solidFill>
              </a:defRPr>
            </a:lvl6pPr>
            <a:lvl7pPr lvl="6">
              <a:buNone/>
              <a:defRPr sz="900">
                <a:solidFill>
                  <a:srgbClr val="FF5C5C"/>
                </a:solidFill>
              </a:defRPr>
            </a:lvl7pPr>
            <a:lvl8pPr lvl="7">
              <a:buNone/>
              <a:defRPr sz="900">
                <a:solidFill>
                  <a:srgbClr val="FF5C5C"/>
                </a:solidFill>
              </a:defRPr>
            </a:lvl8pPr>
            <a:lvl9pPr lvl="8">
              <a:buNone/>
              <a:defRPr sz="900">
                <a:solidFill>
                  <a:srgbClr val="FF5C5C"/>
                </a:solidFill>
              </a:defRPr>
            </a:lvl9pPr>
          </a:lstStyle>
          <a:p>
            <a:pPr indent="0" lvl="0" marL="0" rtl="0" algn="r">
              <a:spcBef>
                <a:spcPts val="0"/>
              </a:spcBef>
              <a:spcAft>
                <a:spcPts val="0"/>
              </a:spcAft>
              <a:buNone/>
            </a:pPr>
            <a:fld id="{00000000-1234-1234-1234-123412341234}" type="slidenum">
              <a:rPr lang="pl"/>
              <a:t>‹#›</a:t>
            </a:fld>
            <a:endParaRPr sz="1000">
              <a:latin typeface="Signika"/>
              <a:ea typeface="Signika"/>
              <a:cs typeface="Signika"/>
              <a:sym typeface="Signika"/>
            </a:endParaRPr>
          </a:p>
        </p:txBody>
      </p:sp>
      <p:sp>
        <p:nvSpPr>
          <p:cNvPr id="38" name="Google Shape;38;p6"/>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txBox="1"/>
          <p:nvPr/>
        </p:nvSpPr>
        <p:spPr>
          <a:xfrm flipH="1">
            <a:off x="221975" y="4743300"/>
            <a:ext cx="10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ignika"/>
              <a:buNone/>
              <a:defRPr sz="2800">
                <a:solidFill>
                  <a:schemeClr val="dk1"/>
                </a:solidFill>
                <a:latin typeface="Signika"/>
                <a:ea typeface="Signika"/>
                <a:cs typeface="Signika"/>
                <a:sym typeface="Signik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2518200"/>
          </a:xfrm>
          <a:prstGeom prst="rect">
            <a:avLst/>
          </a:prstGeom>
          <a:noFill/>
          <a:ln>
            <a:noFill/>
          </a:ln>
        </p:spPr>
        <p:txBody>
          <a:bodyPr anchorCtr="0" anchor="t" bIns="91425" lIns="91425" spcFirstLastPara="1" rIns="91425" wrap="square" tIns="91425">
            <a:spAutoFit/>
          </a:bodyPr>
          <a:lstStyle>
            <a:lvl1pPr indent="-330200" lvl="0" marL="457200">
              <a:lnSpc>
                <a:spcPct val="115000"/>
              </a:lnSpc>
              <a:spcBef>
                <a:spcPts val="0"/>
              </a:spcBef>
              <a:spcAft>
                <a:spcPts val="0"/>
              </a:spcAft>
              <a:buClr>
                <a:schemeClr val="dk1"/>
              </a:buClr>
              <a:buSzPts val="1600"/>
              <a:buFont typeface="Signika Light"/>
              <a:buChar char="●"/>
              <a:defRPr sz="1600">
                <a:solidFill>
                  <a:schemeClr val="dk1"/>
                </a:solidFill>
                <a:latin typeface="Signika Light"/>
                <a:ea typeface="Signika Light"/>
                <a:cs typeface="Signika Light"/>
                <a:sym typeface="Signika Light"/>
              </a:defRPr>
            </a:lvl1pPr>
            <a:lvl2pPr indent="-317500" lvl="1" marL="9144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2pPr>
            <a:lvl3pPr indent="-317500" lvl="2" marL="13716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3pPr>
            <a:lvl4pPr indent="-317500" lvl="3" marL="18288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4pPr>
            <a:lvl5pPr indent="-317500" lvl="4" marL="22860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5pPr>
            <a:lvl6pPr indent="-317500" lvl="5" marL="27432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6pPr>
            <a:lvl7pPr indent="-317500" lvl="6" marL="32004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7pPr>
            <a:lvl8pPr indent="-317500" lvl="7" marL="36576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8pPr>
            <a:lvl9pPr indent="-317500" lvl="8" marL="41148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9pPr>
          </a:lstStyle>
          <a:p/>
        </p:txBody>
      </p:sp>
      <p:sp>
        <p:nvSpPr>
          <p:cNvPr id="8" name="Google Shape;8;p1"/>
          <p:cNvSpPr txBox="1"/>
          <p:nvPr>
            <p:ph idx="12" type="sldNum"/>
          </p:nvPr>
        </p:nvSpPr>
        <p:spPr>
          <a:xfrm>
            <a:off x="8496050" y="4749900"/>
            <a:ext cx="5313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accent1"/>
                </a:solidFill>
                <a:latin typeface="Signika"/>
                <a:ea typeface="Signika"/>
                <a:cs typeface="Signika"/>
                <a:sym typeface="Signika"/>
              </a:defRPr>
            </a:lvl1pPr>
            <a:lvl2pPr lvl="1" algn="r">
              <a:buNone/>
              <a:defRPr sz="900">
                <a:solidFill>
                  <a:schemeClr val="accent1"/>
                </a:solidFill>
                <a:latin typeface="Signika"/>
                <a:ea typeface="Signika"/>
                <a:cs typeface="Signika"/>
                <a:sym typeface="Signika"/>
              </a:defRPr>
            </a:lvl2pPr>
            <a:lvl3pPr lvl="2" algn="r">
              <a:buNone/>
              <a:defRPr sz="900">
                <a:solidFill>
                  <a:schemeClr val="accent1"/>
                </a:solidFill>
                <a:latin typeface="Signika"/>
                <a:ea typeface="Signika"/>
                <a:cs typeface="Signika"/>
                <a:sym typeface="Signika"/>
              </a:defRPr>
            </a:lvl3pPr>
            <a:lvl4pPr lvl="3" algn="r">
              <a:buNone/>
              <a:defRPr sz="900">
                <a:solidFill>
                  <a:schemeClr val="accent1"/>
                </a:solidFill>
                <a:latin typeface="Signika"/>
                <a:ea typeface="Signika"/>
                <a:cs typeface="Signika"/>
                <a:sym typeface="Signika"/>
              </a:defRPr>
            </a:lvl4pPr>
            <a:lvl5pPr lvl="4" algn="r">
              <a:buNone/>
              <a:defRPr sz="900">
                <a:solidFill>
                  <a:schemeClr val="accent1"/>
                </a:solidFill>
                <a:latin typeface="Signika"/>
                <a:ea typeface="Signika"/>
                <a:cs typeface="Signika"/>
                <a:sym typeface="Signika"/>
              </a:defRPr>
            </a:lvl5pPr>
            <a:lvl6pPr lvl="5" algn="r">
              <a:buNone/>
              <a:defRPr sz="900">
                <a:solidFill>
                  <a:schemeClr val="accent1"/>
                </a:solidFill>
                <a:latin typeface="Signika"/>
                <a:ea typeface="Signika"/>
                <a:cs typeface="Signika"/>
                <a:sym typeface="Signika"/>
              </a:defRPr>
            </a:lvl6pPr>
            <a:lvl7pPr lvl="6" algn="r">
              <a:buNone/>
              <a:defRPr sz="900">
                <a:solidFill>
                  <a:schemeClr val="accent1"/>
                </a:solidFill>
                <a:latin typeface="Signika"/>
                <a:ea typeface="Signika"/>
                <a:cs typeface="Signika"/>
                <a:sym typeface="Signika"/>
              </a:defRPr>
            </a:lvl7pPr>
            <a:lvl8pPr lvl="7" algn="r">
              <a:buNone/>
              <a:defRPr sz="900">
                <a:solidFill>
                  <a:schemeClr val="accent1"/>
                </a:solidFill>
                <a:latin typeface="Signika"/>
                <a:ea typeface="Signika"/>
                <a:cs typeface="Signika"/>
                <a:sym typeface="Signika"/>
              </a:defRPr>
            </a:lvl8pPr>
            <a:lvl9pPr lvl="8" algn="r">
              <a:buNone/>
              <a:defRPr sz="900">
                <a:solidFill>
                  <a:schemeClr val="accent1"/>
                </a:solidFill>
                <a:latin typeface="Signika"/>
                <a:ea typeface="Signika"/>
                <a:cs typeface="Signika"/>
                <a:sym typeface="Signika"/>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7"/>
          <p:cNvSpPr txBox="1"/>
          <p:nvPr/>
        </p:nvSpPr>
        <p:spPr>
          <a:xfrm>
            <a:off x="3286000" y="2698000"/>
            <a:ext cx="5142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rgbClr val="FF5C5C"/>
                </a:solidFill>
                <a:latin typeface="Signika"/>
                <a:ea typeface="Signika"/>
                <a:cs typeface="Signika"/>
                <a:sym typeface="Signika"/>
              </a:rPr>
              <a:t>Inclusive language</a:t>
            </a:r>
            <a:endParaRPr b="1" sz="3600">
              <a:solidFill>
                <a:srgbClr val="FF5C5C"/>
              </a:solidFill>
              <a:latin typeface="Signika"/>
              <a:ea typeface="Signika"/>
              <a:cs typeface="Signika"/>
              <a:sym typeface="Signika"/>
            </a:endParaRPr>
          </a:p>
        </p:txBody>
      </p:sp>
      <p:pic>
        <p:nvPicPr>
          <p:cNvPr id="46" name="Google Shape;46;p7"/>
          <p:cNvPicPr preferRelativeResize="0"/>
          <p:nvPr/>
        </p:nvPicPr>
        <p:blipFill rotWithShape="1">
          <a:blip r:embed="rId3">
            <a:alphaModFix/>
          </a:blip>
          <a:srcRect b="0" l="21739" r="21739" t="0"/>
          <a:stretch/>
        </p:blipFill>
        <p:spPr>
          <a:xfrm>
            <a:off x="444698" y="1763950"/>
            <a:ext cx="2518200" cy="2518200"/>
          </a:xfrm>
          <a:prstGeom prst="ellipse">
            <a:avLst/>
          </a:prstGeom>
          <a:noFill/>
          <a:ln cap="flat" cmpd="sng" w="9525">
            <a:solidFill>
              <a:srgbClr val="AAAAAA"/>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8"/>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52" name="Google Shape;52;p8"/>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Let’s learn </a:t>
            </a:r>
            <a:r>
              <a:rPr b="1" lang="pl" sz="3600">
                <a:solidFill>
                  <a:schemeClr val="lt1"/>
                </a:solidFill>
                <a:latin typeface="Signika"/>
                <a:ea typeface="Signika"/>
                <a:cs typeface="Signika"/>
                <a:sym typeface="Signika"/>
              </a:rPr>
              <a:t>about</a:t>
            </a:r>
            <a:r>
              <a:rPr b="1" lang="pl" sz="3600">
                <a:solidFill>
                  <a:schemeClr val="lt1"/>
                </a:solidFill>
                <a:latin typeface="Signika"/>
                <a:ea typeface="Signika"/>
                <a:cs typeface="Signika"/>
                <a:sym typeface="Signika"/>
              </a:rPr>
              <a:t> inclusive language</a:t>
            </a:r>
            <a:r>
              <a:rPr b="1" lang="pl" sz="3600">
                <a:solidFill>
                  <a:schemeClr val="lt1"/>
                </a:solidFill>
                <a:latin typeface="Signika"/>
                <a:ea typeface="Signika"/>
                <a:cs typeface="Signika"/>
                <a:sym typeface="Signika"/>
              </a:rPr>
              <a:t>!</a:t>
            </a:r>
            <a:endParaRPr b="1" sz="3600">
              <a:solidFill>
                <a:schemeClr val="lt1"/>
              </a:solidFill>
              <a:latin typeface="Signika"/>
              <a:ea typeface="Signika"/>
              <a:cs typeface="Signika"/>
              <a:sym typeface="Signika"/>
            </a:endParaRPr>
          </a:p>
        </p:txBody>
      </p:sp>
      <p:pic>
        <p:nvPicPr>
          <p:cNvPr id="55" name="Google Shape;55;p8"/>
          <p:cNvPicPr preferRelativeResize="0"/>
          <p:nvPr/>
        </p:nvPicPr>
        <p:blipFill>
          <a:blip r:embed="rId3">
            <a:alphaModFix/>
          </a:blip>
          <a:stretch>
            <a:fillRect/>
          </a:stretch>
        </p:blipFill>
        <p:spPr>
          <a:xfrm>
            <a:off x="8025763" y="135838"/>
            <a:ext cx="781200" cy="78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9"/>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61" name="Google Shape;61;p9"/>
          <p:cNvSpPr txBox="1"/>
          <p:nvPr/>
        </p:nvSpPr>
        <p:spPr>
          <a:xfrm>
            <a:off x="222175" y="277200"/>
            <a:ext cx="8250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Read the short text below and make sure that you understand what inclusive language is.</a:t>
            </a:r>
            <a:endParaRPr b="1" sz="1800">
              <a:solidFill>
                <a:srgbClr val="000032"/>
              </a:solidFill>
              <a:latin typeface="Signika"/>
              <a:ea typeface="Signika"/>
              <a:cs typeface="Signika"/>
              <a:sym typeface="Signika"/>
            </a:endParaRPr>
          </a:p>
        </p:txBody>
      </p:sp>
      <p:sp>
        <p:nvSpPr>
          <p:cNvPr id="62" name="Google Shape;62;p9"/>
          <p:cNvSpPr/>
          <p:nvPr/>
        </p:nvSpPr>
        <p:spPr>
          <a:xfrm>
            <a:off x="1650450" y="1577350"/>
            <a:ext cx="5843100" cy="2514600"/>
          </a:xfrm>
          <a:prstGeom prst="roundRect">
            <a:avLst>
              <a:gd fmla="val 6627" name="adj"/>
            </a:avLst>
          </a:prstGeom>
          <a:noFill/>
          <a:ln cap="flat" cmpd="sng" w="19050">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pl" sz="2000">
                <a:solidFill>
                  <a:srgbClr val="000032"/>
                </a:solidFill>
                <a:latin typeface="Signika"/>
                <a:ea typeface="Signika"/>
                <a:cs typeface="Signika"/>
                <a:sym typeface="Signika"/>
              </a:rPr>
              <a:t>What is inclusive language?</a:t>
            </a:r>
            <a:endParaRPr b="1" i="1" sz="2000">
              <a:solidFill>
                <a:srgbClr val="000032"/>
              </a:solidFill>
              <a:latin typeface="Signika"/>
              <a:ea typeface="Signika"/>
              <a:cs typeface="Signika"/>
              <a:sym typeface="Signika"/>
            </a:endParaRPr>
          </a:p>
          <a:p>
            <a:pPr indent="0" lvl="0" marL="0" rtl="0" algn="l">
              <a:spcBef>
                <a:spcPts val="0"/>
              </a:spcBef>
              <a:spcAft>
                <a:spcPts val="0"/>
              </a:spcAft>
              <a:buNone/>
            </a:pPr>
            <a:r>
              <a:t/>
            </a:r>
            <a:endParaRPr i="1" sz="1600">
              <a:solidFill>
                <a:srgbClr val="000032"/>
              </a:solidFill>
              <a:latin typeface="Signika Light"/>
              <a:ea typeface="Signika Light"/>
              <a:cs typeface="Signika Light"/>
              <a:sym typeface="Signika Light"/>
            </a:endParaRPr>
          </a:p>
          <a:p>
            <a:pPr indent="0" lvl="0" marL="0" rtl="0" algn="l">
              <a:lnSpc>
                <a:spcPct val="115000"/>
              </a:lnSpc>
              <a:spcBef>
                <a:spcPts val="0"/>
              </a:spcBef>
              <a:spcAft>
                <a:spcPts val="0"/>
              </a:spcAft>
              <a:buNone/>
            </a:pPr>
            <a:r>
              <a:rPr i="1" lang="pl" sz="1600">
                <a:solidFill>
                  <a:srgbClr val="000032"/>
                </a:solidFill>
                <a:latin typeface="Signika Light"/>
                <a:ea typeface="Signika Light"/>
                <a:cs typeface="Signika Light"/>
                <a:sym typeface="Signika Light"/>
              </a:rPr>
              <a:t>Inclusive language is language that is free from words, phrases or tones that reflect stereotyped or discriminatory views of particular people or groups. It is also language that doesn’t exclude people from being seen as part of a group. Inclusive language is sometimes called non-discriminatory language.</a:t>
            </a:r>
            <a:endParaRPr i="1">
              <a:solidFill>
                <a:srgbClr val="000032"/>
              </a:solidFill>
              <a:latin typeface="Signika Light"/>
              <a:ea typeface="Signika Light"/>
              <a:cs typeface="Signika Light"/>
              <a:sym typeface="Signika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0"/>
          <p:cNvSpPr txBox="1"/>
          <p:nvPr/>
        </p:nvSpPr>
        <p:spPr>
          <a:xfrm flipH="1">
            <a:off x="222325" y="4743300"/>
            <a:ext cx="188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
        <p:nvSpPr>
          <p:cNvPr id="68" name="Google Shape;68;p10"/>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0"/>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0"/>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Choose one expression in each box which is inappropriate (an example of exclusive language) in the workplace. Why are they inappropriate? Explain.</a:t>
            </a:r>
            <a:endParaRPr b="1" sz="1800">
              <a:solidFill>
                <a:schemeClr val="dk1"/>
              </a:solidFill>
              <a:latin typeface="Signika"/>
              <a:ea typeface="Signika"/>
              <a:cs typeface="Signika"/>
              <a:sym typeface="Signika"/>
            </a:endParaRPr>
          </a:p>
        </p:txBody>
      </p:sp>
      <p:sp>
        <p:nvSpPr>
          <p:cNvPr id="71" name="Google Shape;71;p10"/>
          <p:cNvSpPr/>
          <p:nvPr/>
        </p:nvSpPr>
        <p:spPr>
          <a:xfrm>
            <a:off x="349650" y="1072475"/>
            <a:ext cx="1965600" cy="1709700"/>
          </a:xfrm>
          <a:prstGeom prst="roundRect">
            <a:avLst>
              <a:gd fmla="val 6627" name="adj"/>
            </a:avLst>
          </a:prstGeom>
          <a:noFill/>
          <a:ln cap="flat" cmpd="sng" w="19050">
            <a:solidFill>
              <a:srgbClr val="F59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Hi, guys!</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Hi, everyone!</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Hi, folks!</a:t>
            </a:r>
            <a:endParaRPr>
              <a:latin typeface="Signika SemiBold"/>
              <a:ea typeface="Signika SemiBold"/>
              <a:cs typeface="Signika SemiBold"/>
              <a:sym typeface="Signika SemiBold"/>
            </a:endParaRPr>
          </a:p>
        </p:txBody>
      </p:sp>
      <p:sp>
        <p:nvSpPr>
          <p:cNvPr id="72" name="Google Shape;72;p10"/>
          <p:cNvSpPr/>
          <p:nvPr/>
        </p:nvSpPr>
        <p:spPr>
          <a:xfrm>
            <a:off x="2535525" y="1072475"/>
            <a:ext cx="1965600" cy="1709700"/>
          </a:xfrm>
          <a:prstGeom prst="roundRect">
            <a:avLst>
              <a:gd fmla="val 6627" name="adj"/>
            </a:avLst>
          </a:prstGeom>
          <a:noFill/>
          <a:ln cap="flat" cmpd="sng" w="19050">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specially-abled</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a person with disabilities </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a disabled person</a:t>
            </a:r>
            <a:endParaRPr>
              <a:latin typeface="Signika SemiBold"/>
              <a:ea typeface="Signika SemiBold"/>
              <a:cs typeface="Signika SemiBold"/>
              <a:sym typeface="Signika SemiBold"/>
            </a:endParaRPr>
          </a:p>
        </p:txBody>
      </p:sp>
      <p:sp>
        <p:nvSpPr>
          <p:cNvPr id="73" name="Google Shape;73;p10"/>
          <p:cNvSpPr/>
          <p:nvPr/>
        </p:nvSpPr>
        <p:spPr>
          <a:xfrm>
            <a:off x="4721400" y="1072475"/>
            <a:ext cx="1965600" cy="1709700"/>
          </a:xfrm>
          <a:prstGeom prst="roundRect">
            <a:avLst>
              <a:gd fmla="val 6627" name="adj"/>
            </a:avLst>
          </a:prstGeom>
          <a:noFill/>
          <a:ln cap="flat" cmpd="sng" w="19050">
            <a:solidFill>
              <a:srgbClr val="FF5C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chairperson</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chair</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chairman</a:t>
            </a:r>
            <a:endParaRPr>
              <a:latin typeface="Signika SemiBold"/>
              <a:ea typeface="Signika SemiBold"/>
              <a:cs typeface="Signika SemiBold"/>
              <a:sym typeface="Signika SemiBold"/>
            </a:endParaRPr>
          </a:p>
        </p:txBody>
      </p:sp>
      <p:sp>
        <p:nvSpPr>
          <p:cNvPr id="74" name="Google Shape;74;p10"/>
          <p:cNvSpPr/>
          <p:nvPr/>
        </p:nvSpPr>
        <p:spPr>
          <a:xfrm>
            <a:off x="6899850" y="1072475"/>
            <a:ext cx="1965600" cy="1709700"/>
          </a:xfrm>
          <a:prstGeom prst="roundRect">
            <a:avLst>
              <a:gd fmla="val 6627" name="adj"/>
            </a:avLst>
          </a:prstGeom>
          <a:noFill/>
          <a:ln cap="flat" cmpd="sng" w="19050">
            <a:solidFill>
              <a:srgbClr val="0000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What does your partner do? </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What does your husband do? </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What does your spouse do? </a:t>
            </a:r>
            <a:endParaRPr>
              <a:latin typeface="Signika SemiBold"/>
              <a:ea typeface="Signika SemiBold"/>
              <a:cs typeface="Signika SemiBold"/>
              <a:sym typeface="Signika SemiBold"/>
            </a:endParaRPr>
          </a:p>
        </p:txBody>
      </p:sp>
      <p:sp>
        <p:nvSpPr>
          <p:cNvPr id="75" name="Google Shape;75;p10"/>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76" name="Google Shape;76;p10"/>
          <p:cNvSpPr/>
          <p:nvPr/>
        </p:nvSpPr>
        <p:spPr>
          <a:xfrm>
            <a:off x="227877" y="932255"/>
            <a:ext cx="374400" cy="374400"/>
          </a:xfrm>
          <a:prstGeom prst="ellipse">
            <a:avLst/>
          </a:prstGeom>
          <a:solidFill>
            <a:srgbClr val="F59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0"/>
          <p:cNvSpPr txBox="1"/>
          <p:nvPr/>
        </p:nvSpPr>
        <p:spPr>
          <a:xfrm>
            <a:off x="227725" y="978950"/>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A</a:t>
            </a:r>
            <a:endParaRPr b="1" sz="1800">
              <a:solidFill>
                <a:schemeClr val="lt1"/>
              </a:solidFill>
              <a:latin typeface="Signika"/>
              <a:ea typeface="Signika"/>
              <a:cs typeface="Signika"/>
              <a:sym typeface="Signika"/>
            </a:endParaRPr>
          </a:p>
        </p:txBody>
      </p:sp>
      <p:sp>
        <p:nvSpPr>
          <p:cNvPr id="78" name="Google Shape;78;p10"/>
          <p:cNvSpPr/>
          <p:nvPr/>
        </p:nvSpPr>
        <p:spPr>
          <a:xfrm>
            <a:off x="2394652" y="932305"/>
            <a:ext cx="374400" cy="374400"/>
          </a:xfrm>
          <a:prstGeom prst="ellipse">
            <a:avLst/>
          </a:prstGeom>
          <a:solidFill>
            <a:srgbClr val="60A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txBox="1"/>
          <p:nvPr/>
        </p:nvSpPr>
        <p:spPr>
          <a:xfrm>
            <a:off x="2394500" y="979000"/>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B</a:t>
            </a:r>
            <a:endParaRPr b="1" sz="1800">
              <a:solidFill>
                <a:schemeClr val="lt1"/>
              </a:solidFill>
              <a:latin typeface="Signika"/>
              <a:ea typeface="Signika"/>
              <a:cs typeface="Signika"/>
              <a:sym typeface="Signika"/>
            </a:endParaRPr>
          </a:p>
        </p:txBody>
      </p:sp>
      <p:sp>
        <p:nvSpPr>
          <p:cNvPr id="80" name="Google Shape;80;p10"/>
          <p:cNvSpPr/>
          <p:nvPr/>
        </p:nvSpPr>
        <p:spPr>
          <a:xfrm>
            <a:off x="4593002" y="932305"/>
            <a:ext cx="374400" cy="374400"/>
          </a:xfrm>
          <a:prstGeom prst="ellipse">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0"/>
          <p:cNvSpPr txBox="1"/>
          <p:nvPr/>
        </p:nvSpPr>
        <p:spPr>
          <a:xfrm>
            <a:off x="4592850" y="979000"/>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C</a:t>
            </a:r>
            <a:endParaRPr b="1" sz="1800">
              <a:solidFill>
                <a:schemeClr val="lt1"/>
              </a:solidFill>
              <a:latin typeface="Signika"/>
              <a:ea typeface="Signika"/>
              <a:cs typeface="Signika"/>
              <a:sym typeface="Signika"/>
            </a:endParaRPr>
          </a:p>
        </p:txBody>
      </p:sp>
      <p:sp>
        <p:nvSpPr>
          <p:cNvPr id="82" name="Google Shape;82;p10"/>
          <p:cNvSpPr/>
          <p:nvPr/>
        </p:nvSpPr>
        <p:spPr>
          <a:xfrm>
            <a:off x="6791352" y="932280"/>
            <a:ext cx="374400" cy="374400"/>
          </a:xfrm>
          <a:prstGeom prst="ellipse">
            <a:avLst/>
          </a:prstGeom>
          <a:solidFill>
            <a:srgbClr val="0000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0"/>
          <p:cNvSpPr txBox="1"/>
          <p:nvPr/>
        </p:nvSpPr>
        <p:spPr>
          <a:xfrm>
            <a:off x="6791200" y="978975"/>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D</a:t>
            </a:r>
            <a:endParaRPr b="1" sz="1800">
              <a:solidFill>
                <a:schemeClr val="lt1"/>
              </a:solidFill>
              <a:latin typeface="Signika"/>
              <a:ea typeface="Signika"/>
              <a:cs typeface="Signika"/>
              <a:sym typeface="Signika"/>
            </a:endParaRPr>
          </a:p>
        </p:txBody>
      </p:sp>
      <p:sp>
        <p:nvSpPr>
          <p:cNvPr id="84" name="Google Shape;84;p10"/>
          <p:cNvSpPr/>
          <p:nvPr/>
        </p:nvSpPr>
        <p:spPr>
          <a:xfrm>
            <a:off x="349650" y="2986550"/>
            <a:ext cx="1965600" cy="1709700"/>
          </a:xfrm>
          <a:prstGeom prst="roundRect">
            <a:avLst>
              <a:gd fmla="val 6627" name="adj"/>
            </a:avLst>
          </a:prstGeom>
          <a:noFill/>
          <a:ln cap="flat" cmpd="sng" w="19050">
            <a:solidFill>
              <a:srgbClr val="0000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women</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staff</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girls </a:t>
            </a:r>
            <a:endParaRPr>
              <a:latin typeface="Signika SemiBold"/>
              <a:ea typeface="Signika SemiBold"/>
              <a:cs typeface="Signika SemiBold"/>
              <a:sym typeface="Signika SemiBold"/>
            </a:endParaRPr>
          </a:p>
        </p:txBody>
      </p:sp>
      <p:sp>
        <p:nvSpPr>
          <p:cNvPr id="85" name="Google Shape;85;p10"/>
          <p:cNvSpPr/>
          <p:nvPr/>
        </p:nvSpPr>
        <p:spPr>
          <a:xfrm>
            <a:off x="2535525" y="3033600"/>
            <a:ext cx="1965600" cy="1709700"/>
          </a:xfrm>
          <a:prstGeom prst="roundRect">
            <a:avLst>
              <a:gd fmla="val 6627" name="adj"/>
            </a:avLst>
          </a:prstGeom>
          <a:noFill/>
          <a:ln cap="flat" cmpd="sng" w="19050">
            <a:solidFill>
              <a:srgbClr val="FF5C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older workers</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senior workers</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experienced workers</a:t>
            </a:r>
            <a:endParaRPr>
              <a:latin typeface="Signika SemiBold"/>
              <a:ea typeface="Signika SemiBold"/>
              <a:cs typeface="Signika SemiBold"/>
              <a:sym typeface="Signika SemiBold"/>
            </a:endParaRPr>
          </a:p>
        </p:txBody>
      </p:sp>
      <p:sp>
        <p:nvSpPr>
          <p:cNvPr id="86" name="Google Shape;86;p10"/>
          <p:cNvSpPr/>
          <p:nvPr/>
        </p:nvSpPr>
        <p:spPr>
          <a:xfrm>
            <a:off x="4713975" y="3033600"/>
            <a:ext cx="1965600" cy="1709700"/>
          </a:xfrm>
          <a:prstGeom prst="roundRect">
            <a:avLst>
              <a:gd fmla="val 6627" name="adj"/>
            </a:avLst>
          </a:prstGeom>
          <a:noFill/>
          <a:ln cap="flat" cmpd="sng" w="19050">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workforce</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personnel</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manpower</a:t>
            </a:r>
            <a:endParaRPr>
              <a:latin typeface="Signika SemiBold"/>
              <a:ea typeface="Signika SemiBold"/>
              <a:cs typeface="Signika SemiBold"/>
              <a:sym typeface="Signika SemiBold"/>
            </a:endParaRPr>
          </a:p>
        </p:txBody>
      </p:sp>
      <p:sp>
        <p:nvSpPr>
          <p:cNvPr id="87" name="Google Shape;87;p10"/>
          <p:cNvSpPr/>
          <p:nvPr/>
        </p:nvSpPr>
        <p:spPr>
          <a:xfrm>
            <a:off x="6896138" y="3033600"/>
            <a:ext cx="1965600" cy="1709700"/>
          </a:xfrm>
          <a:prstGeom prst="roundRect">
            <a:avLst>
              <a:gd fmla="val 6627" name="adj"/>
            </a:avLst>
          </a:prstGeom>
          <a:noFill/>
          <a:ln cap="flat" cmpd="sng" w="19050">
            <a:solidFill>
              <a:srgbClr val="F59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She’s normal. </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She’s a person without disabilities.</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She is non-disabled.</a:t>
            </a:r>
            <a:endParaRPr>
              <a:latin typeface="Signika SemiBold"/>
              <a:ea typeface="Signika SemiBold"/>
              <a:cs typeface="Signika SemiBold"/>
              <a:sym typeface="Signika SemiBold"/>
            </a:endParaRPr>
          </a:p>
        </p:txBody>
      </p:sp>
      <p:sp>
        <p:nvSpPr>
          <p:cNvPr id="88" name="Google Shape;88;p10"/>
          <p:cNvSpPr/>
          <p:nvPr/>
        </p:nvSpPr>
        <p:spPr>
          <a:xfrm>
            <a:off x="4592927" y="2885230"/>
            <a:ext cx="374400" cy="374400"/>
          </a:xfrm>
          <a:prstGeom prst="ellipse">
            <a:avLst/>
          </a:prstGeom>
          <a:solidFill>
            <a:srgbClr val="60A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0"/>
          <p:cNvSpPr txBox="1"/>
          <p:nvPr/>
        </p:nvSpPr>
        <p:spPr>
          <a:xfrm>
            <a:off x="4592775" y="2931925"/>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G</a:t>
            </a:r>
            <a:endParaRPr b="1" sz="1800">
              <a:solidFill>
                <a:schemeClr val="lt1"/>
              </a:solidFill>
              <a:latin typeface="Signika"/>
              <a:ea typeface="Signika"/>
              <a:cs typeface="Signika"/>
              <a:sym typeface="Signika"/>
            </a:endParaRPr>
          </a:p>
        </p:txBody>
      </p:sp>
      <p:sp>
        <p:nvSpPr>
          <p:cNvPr id="90" name="Google Shape;90;p10"/>
          <p:cNvSpPr/>
          <p:nvPr/>
        </p:nvSpPr>
        <p:spPr>
          <a:xfrm>
            <a:off x="227802" y="2885280"/>
            <a:ext cx="374400" cy="374400"/>
          </a:xfrm>
          <a:prstGeom prst="ellipse">
            <a:avLst/>
          </a:prstGeom>
          <a:solidFill>
            <a:srgbClr val="0000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0"/>
          <p:cNvSpPr txBox="1"/>
          <p:nvPr/>
        </p:nvSpPr>
        <p:spPr>
          <a:xfrm>
            <a:off x="227650" y="2931975"/>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E</a:t>
            </a:r>
            <a:endParaRPr b="1" sz="1800">
              <a:solidFill>
                <a:schemeClr val="lt1"/>
              </a:solidFill>
              <a:latin typeface="Signika"/>
              <a:ea typeface="Signika"/>
              <a:cs typeface="Signika"/>
              <a:sym typeface="Signika"/>
            </a:endParaRPr>
          </a:p>
        </p:txBody>
      </p:sp>
      <p:sp>
        <p:nvSpPr>
          <p:cNvPr id="92" name="Google Shape;92;p10"/>
          <p:cNvSpPr/>
          <p:nvPr/>
        </p:nvSpPr>
        <p:spPr>
          <a:xfrm>
            <a:off x="6791252" y="2885305"/>
            <a:ext cx="374400" cy="374400"/>
          </a:xfrm>
          <a:prstGeom prst="ellipse">
            <a:avLst/>
          </a:prstGeom>
          <a:solidFill>
            <a:srgbClr val="F59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0"/>
          <p:cNvSpPr txBox="1"/>
          <p:nvPr/>
        </p:nvSpPr>
        <p:spPr>
          <a:xfrm>
            <a:off x="6791100" y="2932000"/>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H</a:t>
            </a:r>
            <a:endParaRPr b="1" sz="1800">
              <a:solidFill>
                <a:schemeClr val="lt1"/>
              </a:solidFill>
              <a:latin typeface="Signika"/>
              <a:ea typeface="Signika"/>
              <a:cs typeface="Signika"/>
              <a:sym typeface="Signika"/>
            </a:endParaRPr>
          </a:p>
        </p:txBody>
      </p:sp>
      <p:sp>
        <p:nvSpPr>
          <p:cNvPr id="94" name="Google Shape;94;p10"/>
          <p:cNvSpPr/>
          <p:nvPr/>
        </p:nvSpPr>
        <p:spPr>
          <a:xfrm>
            <a:off x="2410290" y="2885355"/>
            <a:ext cx="374400" cy="374400"/>
          </a:xfrm>
          <a:prstGeom prst="ellipse">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0"/>
          <p:cNvSpPr txBox="1"/>
          <p:nvPr/>
        </p:nvSpPr>
        <p:spPr>
          <a:xfrm>
            <a:off x="2410138" y="2932050"/>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F</a:t>
            </a:r>
            <a:endParaRPr b="1" sz="1800">
              <a:solidFill>
                <a:schemeClr val="lt1"/>
              </a:solidFill>
              <a:latin typeface="Signika"/>
              <a:ea typeface="Signika"/>
              <a:cs typeface="Signika"/>
              <a:sym typeface="Signik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1"/>
          <p:cNvSpPr txBox="1"/>
          <p:nvPr/>
        </p:nvSpPr>
        <p:spPr>
          <a:xfrm flipH="1">
            <a:off x="222325" y="4743300"/>
            <a:ext cx="188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
        <p:nvSpPr>
          <p:cNvPr id="101" name="Google Shape;101;p11"/>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1"/>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1"/>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Let’s check the answers.</a:t>
            </a:r>
            <a:endParaRPr b="1" sz="1800">
              <a:solidFill>
                <a:schemeClr val="dk1"/>
              </a:solidFill>
              <a:latin typeface="Signika"/>
              <a:ea typeface="Signika"/>
              <a:cs typeface="Signika"/>
              <a:sym typeface="Signika"/>
            </a:endParaRPr>
          </a:p>
        </p:txBody>
      </p:sp>
      <p:sp>
        <p:nvSpPr>
          <p:cNvPr id="104" name="Google Shape;104;p11"/>
          <p:cNvSpPr/>
          <p:nvPr/>
        </p:nvSpPr>
        <p:spPr>
          <a:xfrm>
            <a:off x="349650" y="1072475"/>
            <a:ext cx="1965600" cy="1709700"/>
          </a:xfrm>
          <a:prstGeom prst="roundRect">
            <a:avLst>
              <a:gd fmla="val 6627" name="adj"/>
            </a:avLst>
          </a:prstGeom>
          <a:noFill/>
          <a:ln cap="flat" cmpd="sng" w="19050">
            <a:solidFill>
              <a:srgbClr val="F59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Hi, guys!</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Hi, everyone!</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Hi, folks!</a:t>
            </a:r>
            <a:endParaRPr>
              <a:latin typeface="Signika SemiBold"/>
              <a:ea typeface="Signika SemiBold"/>
              <a:cs typeface="Signika SemiBold"/>
              <a:sym typeface="Signika SemiBold"/>
            </a:endParaRPr>
          </a:p>
        </p:txBody>
      </p:sp>
      <p:sp>
        <p:nvSpPr>
          <p:cNvPr id="105" name="Google Shape;105;p11"/>
          <p:cNvSpPr/>
          <p:nvPr/>
        </p:nvSpPr>
        <p:spPr>
          <a:xfrm>
            <a:off x="2535525" y="1072475"/>
            <a:ext cx="1965600" cy="1709700"/>
          </a:xfrm>
          <a:prstGeom prst="roundRect">
            <a:avLst>
              <a:gd fmla="val 6627" name="adj"/>
            </a:avLst>
          </a:prstGeom>
          <a:noFill/>
          <a:ln cap="flat" cmpd="sng" w="19050">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specially-abled</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a person with disabilities </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a disabled person</a:t>
            </a:r>
            <a:endParaRPr>
              <a:latin typeface="Signika SemiBold"/>
              <a:ea typeface="Signika SemiBold"/>
              <a:cs typeface="Signika SemiBold"/>
              <a:sym typeface="Signika SemiBold"/>
            </a:endParaRPr>
          </a:p>
        </p:txBody>
      </p:sp>
      <p:sp>
        <p:nvSpPr>
          <p:cNvPr id="106" name="Google Shape;106;p11"/>
          <p:cNvSpPr/>
          <p:nvPr/>
        </p:nvSpPr>
        <p:spPr>
          <a:xfrm>
            <a:off x="4721400" y="1072475"/>
            <a:ext cx="1965600" cy="1709700"/>
          </a:xfrm>
          <a:prstGeom prst="roundRect">
            <a:avLst>
              <a:gd fmla="val 6627" name="adj"/>
            </a:avLst>
          </a:prstGeom>
          <a:noFill/>
          <a:ln cap="flat" cmpd="sng" w="19050">
            <a:solidFill>
              <a:srgbClr val="FF5C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chairperson</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chair</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chairman</a:t>
            </a:r>
            <a:endParaRPr>
              <a:latin typeface="Signika SemiBold"/>
              <a:ea typeface="Signika SemiBold"/>
              <a:cs typeface="Signika SemiBold"/>
              <a:sym typeface="Signika SemiBold"/>
            </a:endParaRPr>
          </a:p>
        </p:txBody>
      </p:sp>
      <p:sp>
        <p:nvSpPr>
          <p:cNvPr id="107" name="Google Shape;107;p11"/>
          <p:cNvSpPr/>
          <p:nvPr/>
        </p:nvSpPr>
        <p:spPr>
          <a:xfrm>
            <a:off x="6899850" y="1072475"/>
            <a:ext cx="1965600" cy="1709700"/>
          </a:xfrm>
          <a:prstGeom prst="roundRect">
            <a:avLst>
              <a:gd fmla="val 6627" name="adj"/>
            </a:avLst>
          </a:prstGeom>
          <a:noFill/>
          <a:ln cap="flat" cmpd="sng" w="19050">
            <a:solidFill>
              <a:srgbClr val="0000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What does your partner do? </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What does your husband do? </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What does your spouse do? </a:t>
            </a:r>
            <a:endParaRPr>
              <a:latin typeface="Signika SemiBold"/>
              <a:ea typeface="Signika SemiBold"/>
              <a:cs typeface="Signika SemiBold"/>
              <a:sym typeface="Signika SemiBold"/>
            </a:endParaRPr>
          </a:p>
        </p:txBody>
      </p:sp>
      <p:sp>
        <p:nvSpPr>
          <p:cNvPr id="108" name="Google Shape;108;p11"/>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09" name="Google Shape;109;p11"/>
          <p:cNvSpPr/>
          <p:nvPr/>
        </p:nvSpPr>
        <p:spPr>
          <a:xfrm>
            <a:off x="227877" y="932255"/>
            <a:ext cx="374400" cy="374400"/>
          </a:xfrm>
          <a:prstGeom prst="ellipse">
            <a:avLst/>
          </a:prstGeom>
          <a:solidFill>
            <a:srgbClr val="F59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txBox="1"/>
          <p:nvPr/>
        </p:nvSpPr>
        <p:spPr>
          <a:xfrm>
            <a:off x="227725" y="978950"/>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A</a:t>
            </a:r>
            <a:endParaRPr b="1" sz="1800">
              <a:solidFill>
                <a:schemeClr val="lt1"/>
              </a:solidFill>
              <a:latin typeface="Signika"/>
              <a:ea typeface="Signika"/>
              <a:cs typeface="Signika"/>
              <a:sym typeface="Signika"/>
            </a:endParaRPr>
          </a:p>
        </p:txBody>
      </p:sp>
      <p:sp>
        <p:nvSpPr>
          <p:cNvPr id="111" name="Google Shape;111;p11"/>
          <p:cNvSpPr/>
          <p:nvPr/>
        </p:nvSpPr>
        <p:spPr>
          <a:xfrm>
            <a:off x="2394652" y="932305"/>
            <a:ext cx="374400" cy="374400"/>
          </a:xfrm>
          <a:prstGeom prst="ellipse">
            <a:avLst/>
          </a:prstGeom>
          <a:solidFill>
            <a:srgbClr val="60A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txBox="1"/>
          <p:nvPr/>
        </p:nvSpPr>
        <p:spPr>
          <a:xfrm>
            <a:off x="2394500" y="979000"/>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B</a:t>
            </a:r>
            <a:endParaRPr b="1" sz="1800">
              <a:solidFill>
                <a:schemeClr val="lt1"/>
              </a:solidFill>
              <a:latin typeface="Signika"/>
              <a:ea typeface="Signika"/>
              <a:cs typeface="Signika"/>
              <a:sym typeface="Signika"/>
            </a:endParaRPr>
          </a:p>
        </p:txBody>
      </p:sp>
      <p:sp>
        <p:nvSpPr>
          <p:cNvPr id="113" name="Google Shape;113;p11"/>
          <p:cNvSpPr/>
          <p:nvPr/>
        </p:nvSpPr>
        <p:spPr>
          <a:xfrm>
            <a:off x="4593002" y="932305"/>
            <a:ext cx="374400" cy="374400"/>
          </a:xfrm>
          <a:prstGeom prst="ellipse">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txBox="1"/>
          <p:nvPr/>
        </p:nvSpPr>
        <p:spPr>
          <a:xfrm>
            <a:off x="4592850" y="979000"/>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C</a:t>
            </a:r>
            <a:endParaRPr b="1" sz="1800">
              <a:solidFill>
                <a:schemeClr val="lt1"/>
              </a:solidFill>
              <a:latin typeface="Signika"/>
              <a:ea typeface="Signika"/>
              <a:cs typeface="Signika"/>
              <a:sym typeface="Signika"/>
            </a:endParaRPr>
          </a:p>
        </p:txBody>
      </p:sp>
      <p:sp>
        <p:nvSpPr>
          <p:cNvPr id="115" name="Google Shape;115;p11"/>
          <p:cNvSpPr/>
          <p:nvPr/>
        </p:nvSpPr>
        <p:spPr>
          <a:xfrm>
            <a:off x="6791352" y="932280"/>
            <a:ext cx="374400" cy="374400"/>
          </a:xfrm>
          <a:prstGeom prst="ellipse">
            <a:avLst/>
          </a:prstGeom>
          <a:solidFill>
            <a:srgbClr val="0000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txBox="1"/>
          <p:nvPr/>
        </p:nvSpPr>
        <p:spPr>
          <a:xfrm>
            <a:off x="6791200" y="978975"/>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D</a:t>
            </a:r>
            <a:endParaRPr b="1" sz="1800">
              <a:solidFill>
                <a:schemeClr val="lt1"/>
              </a:solidFill>
              <a:latin typeface="Signika"/>
              <a:ea typeface="Signika"/>
              <a:cs typeface="Signika"/>
              <a:sym typeface="Signika"/>
            </a:endParaRPr>
          </a:p>
        </p:txBody>
      </p:sp>
      <p:sp>
        <p:nvSpPr>
          <p:cNvPr id="117" name="Google Shape;117;p11"/>
          <p:cNvSpPr/>
          <p:nvPr/>
        </p:nvSpPr>
        <p:spPr>
          <a:xfrm>
            <a:off x="349650" y="2986550"/>
            <a:ext cx="1965600" cy="1709700"/>
          </a:xfrm>
          <a:prstGeom prst="roundRect">
            <a:avLst>
              <a:gd fmla="val 6627" name="adj"/>
            </a:avLst>
          </a:prstGeom>
          <a:noFill/>
          <a:ln cap="flat" cmpd="sng" w="19050">
            <a:solidFill>
              <a:srgbClr val="0000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women</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staff</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girls </a:t>
            </a:r>
            <a:endParaRPr>
              <a:latin typeface="Signika SemiBold"/>
              <a:ea typeface="Signika SemiBold"/>
              <a:cs typeface="Signika SemiBold"/>
              <a:sym typeface="Signika SemiBold"/>
            </a:endParaRPr>
          </a:p>
        </p:txBody>
      </p:sp>
      <p:sp>
        <p:nvSpPr>
          <p:cNvPr id="118" name="Google Shape;118;p11"/>
          <p:cNvSpPr/>
          <p:nvPr/>
        </p:nvSpPr>
        <p:spPr>
          <a:xfrm>
            <a:off x="2535525" y="3033600"/>
            <a:ext cx="1965600" cy="1709700"/>
          </a:xfrm>
          <a:prstGeom prst="roundRect">
            <a:avLst>
              <a:gd fmla="val 6627" name="adj"/>
            </a:avLst>
          </a:prstGeom>
          <a:noFill/>
          <a:ln cap="flat" cmpd="sng" w="19050">
            <a:solidFill>
              <a:srgbClr val="FF5C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older workers</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senior workers</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experienced workers</a:t>
            </a:r>
            <a:endParaRPr>
              <a:latin typeface="Signika SemiBold"/>
              <a:ea typeface="Signika SemiBold"/>
              <a:cs typeface="Signika SemiBold"/>
              <a:sym typeface="Signika SemiBold"/>
            </a:endParaRPr>
          </a:p>
        </p:txBody>
      </p:sp>
      <p:sp>
        <p:nvSpPr>
          <p:cNvPr id="119" name="Google Shape;119;p11"/>
          <p:cNvSpPr/>
          <p:nvPr/>
        </p:nvSpPr>
        <p:spPr>
          <a:xfrm>
            <a:off x="4713975" y="3033600"/>
            <a:ext cx="1965600" cy="1709700"/>
          </a:xfrm>
          <a:prstGeom prst="roundRect">
            <a:avLst>
              <a:gd fmla="val 6627" name="adj"/>
            </a:avLst>
          </a:prstGeom>
          <a:noFill/>
          <a:ln cap="flat" cmpd="sng" w="19050">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workforce</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personnel</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manpower</a:t>
            </a:r>
            <a:endParaRPr>
              <a:latin typeface="Signika SemiBold"/>
              <a:ea typeface="Signika SemiBold"/>
              <a:cs typeface="Signika SemiBold"/>
              <a:sym typeface="Signika SemiBold"/>
            </a:endParaRPr>
          </a:p>
        </p:txBody>
      </p:sp>
      <p:sp>
        <p:nvSpPr>
          <p:cNvPr id="120" name="Google Shape;120;p11"/>
          <p:cNvSpPr/>
          <p:nvPr/>
        </p:nvSpPr>
        <p:spPr>
          <a:xfrm>
            <a:off x="6896138" y="3033600"/>
            <a:ext cx="1965600" cy="1709700"/>
          </a:xfrm>
          <a:prstGeom prst="roundRect">
            <a:avLst>
              <a:gd fmla="val 6627" name="adj"/>
            </a:avLst>
          </a:prstGeom>
          <a:noFill/>
          <a:ln cap="flat" cmpd="sng" w="19050">
            <a:solidFill>
              <a:srgbClr val="F59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chemeClr val="dk1"/>
                </a:solidFill>
                <a:latin typeface="Signika"/>
                <a:ea typeface="Signika"/>
                <a:cs typeface="Signika"/>
                <a:sym typeface="Signika"/>
              </a:rPr>
              <a:t>She’s normal. </a:t>
            </a:r>
            <a:endParaRPr>
              <a:solidFill>
                <a:schemeClr val="dk1"/>
              </a:solidFill>
              <a:latin typeface="Signika"/>
              <a:ea typeface="Signika"/>
              <a:cs typeface="Signika"/>
              <a:sym typeface="Signika"/>
            </a:endParaRPr>
          </a:p>
          <a:p>
            <a:pPr indent="0" lvl="0" marL="0" rtl="0" algn="ctr">
              <a:spcBef>
                <a:spcPts val="1000"/>
              </a:spcBef>
              <a:spcAft>
                <a:spcPts val="0"/>
              </a:spcAft>
              <a:buNone/>
            </a:pPr>
            <a:r>
              <a:rPr lang="pl">
                <a:solidFill>
                  <a:schemeClr val="dk1"/>
                </a:solidFill>
                <a:latin typeface="Signika"/>
                <a:ea typeface="Signika"/>
                <a:cs typeface="Signika"/>
                <a:sym typeface="Signika"/>
              </a:rPr>
              <a:t>She’s a person without disabilities.</a:t>
            </a:r>
            <a:endParaRPr>
              <a:solidFill>
                <a:schemeClr val="dk1"/>
              </a:solidFill>
              <a:latin typeface="Signika"/>
              <a:ea typeface="Signika"/>
              <a:cs typeface="Signika"/>
              <a:sym typeface="Signika"/>
            </a:endParaRPr>
          </a:p>
          <a:p>
            <a:pPr indent="0" lvl="0" marL="0" rtl="0" algn="ctr">
              <a:spcBef>
                <a:spcPts val="1000"/>
              </a:spcBef>
              <a:spcAft>
                <a:spcPts val="1000"/>
              </a:spcAft>
              <a:buNone/>
            </a:pPr>
            <a:r>
              <a:rPr lang="pl">
                <a:solidFill>
                  <a:schemeClr val="dk1"/>
                </a:solidFill>
                <a:latin typeface="Signika"/>
                <a:ea typeface="Signika"/>
                <a:cs typeface="Signika"/>
                <a:sym typeface="Signika"/>
              </a:rPr>
              <a:t>She is non-disabled.</a:t>
            </a:r>
            <a:endParaRPr>
              <a:latin typeface="Signika SemiBold"/>
              <a:ea typeface="Signika SemiBold"/>
              <a:cs typeface="Signika SemiBold"/>
              <a:sym typeface="Signika SemiBold"/>
            </a:endParaRPr>
          </a:p>
        </p:txBody>
      </p:sp>
      <p:sp>
        <p:nvSpPr>
          <p:cNvPr id="121" name="Google Shape;121;p11"/>
          <p:cNvSpPr/>
          <p:nvPr/>
        </p:nvSpPr>
        <p:spPr>
          <a:xfrm>
            <a:off x="4592927" y="2885230"/>
            <a:ext cx="374400" cy="374400"/>
          </a:xfrm>
          <a:prstGeom prst="ellipse">
            <a:avLst/>
          </a:prstGeom>
          <a:solidFill>
            <a:srgbClr val="60A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txBox="1"/>
          <p:nvPr/>
        </p:nvSpPr>
        <p:spPr>
          <a:xfrm>
            <a:off x="4592775" y="2931925"/>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G</a:t>
            </a:r>
            <a:endParaRPr b="1" sz="1800">
              <a:solidFill>
                <a:schemeClr val="lt1"/>
              </a:solidFill>
              <a:latin typeface="Signika"/>
              <a:ea typeface="Signika"/>
              <a:cs typeface="Signika"/>
              <a:sym typeface="Signika"/>
            </a:endParaRPr>
          </a:p>
        </p:txBody>
      </p:sp>
      <p:sp>
        <p:nvSpPr>
          <p:cNvPr id="123" name="Google Shape;123;p11"/>
          <p:cNvSpPr/>
          <p:nvPr/>
        </p:nvSpPr>
        <p:spPr>
          <a:xfrm>
            <a:off x="227802" y="2885280"/>
            <a:ext cx="374400" cy="374400"/>
          </a:xfrm>
          <a:prstGeom prst="ellipse">
            <a:avLst/>
          </a:prstGeom>
          <a:solidFill>
            <a:srgbClr val="0000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txBox="1"/>
          <p:nvPr/>
        </p:nvSpPr>
        <p:spPr>
          <a:xfrm>
            <a:off x="227650" y="2931975"/>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E</a:t>
            </a:r>
            <a:endParaRPr b="1" sz="1800">
              <a:solidFill>
                <a:schemeClr val="lt1"/>
              </a:solidFill>
              <a:latin typeface="Signika"/>
              <a:ea typeface="Signika"/>
              <a:cs typeface="Signika"/>
              <a:sym typeface="Signika"/>
            </a:endParaRPr>
          </a:p>
        </p:txBody>
      </p:sp>
      <p:sp>
        <p:nvSpPr>
          <p:cNvPr id="125" name="Google Shape;125;p11"/>
          <p:cNvSpPr/>
          <p:nvPr/>
        </p:nvSpPr>
        <p:spPr>
          <a:xfrm>
            <a:off x="6791252" y="2885305"/>
            <a:ext cx="374400" cy="374400"/>
          </a:xfrm>
          <a:prstGeom prst="ellipse">
            <a:avLst/>
          </a:prstGeom>
          <a:solidFill>
            <a:srgbClr val="F59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txBox="1"/>
          <p:nvPr/>
        </p:nvSpPr>
        <p:spPr>
          <a:xfrm>
            <a:off x="6791100" y="2932000"/>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H</a:t>
            </a:r>
            <a:endParaRPr b="1" sz="1800">
              <a:solidFill>
                <a:schemeClr val="lt1"/>
              </a:solidFill>
              <a:latin typeface="Signika"/>
              <a:ea typeface="Signika"/>
              <a:cs typeface="Signika"/>
              <a:sym typeface="Signika"/>
            </a:endParaRPr>
          </a:p>
        </p:txBody>
      </p:sp>
      <p:sp>
        <p:nvSpPr>
          <p:cNvPr id="127" name="Google Shape;127;p11"/>
          <p:cNvSpPr/>
          <p:nvPr/>
        </p:nvSpPr>
        <p:spPr>
          <a:xfrm>
            <a:off x="2410290" y="2885355"/>
            <a:ext cx="374400" cy="374400"/>
          </a:xfrm>
          <a:prstGeom prst="ellipse">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txBox="1"/>
          <p:nvPr/>
        </p:nvSpPr>
        <p:spPr>
          <a:xfrm>
            <a:off x="2410138" y="2932050"/>
            <a:ext cx="3744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chemeClr val="lt1"/>
                </a:solidFill>
                <a:latin typeface="Signika"/>
                <a:ea typeface="Signika"/>
                <a:cs typeface="Signika"/>
                <a:sym typeface="Signika"/>
              </a:rPr>
              <a:t>F</a:t>
            </a:r>
            <a:endParaRPr b="1" sz="1800">
              <a:solidFill>
                <a:schemeClr val="lt1"/>
              </a:solidFill>
              <a:latin typeface="Signika"/>
              <a:ea typeface="Signika"/>
              <a:cs typeface="Signika"/>
              <a:sym typeface="Signika"/>
            </a:endParaRPr>
          </a:p>
        </p:txBody>
      </p:sp>
      <p:cxnSp>
        <p:nvCxnSpPr>
          <p:cNvPr id="129" name="Google Shape;129;p11"/>
          <p:cNvCxnSpPr/>
          <p:nvPr/>
        </p:nvCxnSpPr>
        <p:spPr>
          <a:xfrm>
            <a:off x="982200" y="1528750"/>
            <a:ext cx="700500" cy="0"/>
          </a:xfrm>
          <a:prstGeom prst="straightConnector1">
            <a:avLst/>
          </a:prstGeom>
          <a:noFill/>
          <a:ln cap="flat" cmpd="sng" w="28575">
            <a:solidFill>
              <a:srgbClr val="FF5C5C"/>
            </a:solidFill>
            <a:prstDash val="solid"/>
            <a:round/>
            <a:headEnd len="med" w="med" type="none"/>
            <a:tailEnd len="med" w="med" type="none"/>
          </a:ln>
        </p:spPr>
      </p:cxnSp>
      <p:cxnSp>
        <p:nvCxnSpPr>
          <p:cNvPr id="130" name="Google Shape;130;p11"/>
          <p:cNvCxnSpPr/>
          <p:nvPr/>
        </p:nvCxnSpPr>
        <p:spPr>
          <a:xfrm>
            <a:off x="2886225" y="1432575"/>
            <a:ext cx="1264200" cy="0"/>
          </a:xfrm>
          <a:prstGeom prst="straightConnector1">
            <a:avLst/>
          </a:prstGeom>
          <a:noFill/>
          <a:ln cap="flat" cmpd="sng" w="28575">
            <a:solidFill>
              <a:srgbClr val="FF5C5C"/>
            </a:solidFill>
            <a:prstDash val="solid"/>
            <a:round/>
            <a:headEnd len="med" w="med" type="none"/>
            <a:tailEnd len="med" w="med" type="none"/>
          </a:ln>
        </p:spPr>
      </p:cxnSp>
      <p:cxnSp>
        <p:nvCxnSpPr>
          <p:cNvPr id="131" name="Google Shape;131;p11"/>
          <p:cNvCxnSpPr/>
          <p:nvPr/>
        </p:nvCxnSpPr>
        <p:spPr>
          <a:xfrm>
            <a:off x="5312138" y="2235750"/>
            <a:ext cx="776700" cy="0"/>
          </a:xfrm>
          <a:prstGeom prst="straightConnector1">
            <a:avLst/>
          </a:prstGeom>
          <a:noFill/>
          <a:ln cap="flat" cmpd="sng" w="28575">
            <a:solidFill>
              <a:srgbClr val="FF5C5C"/>
            </a:solidFill>
            <a:prstDash val="solid"/>
            <a:round/>
            <a:headEnd len="med" w="med" type="none"/>
            <a:tailEnd len="med" w="med" type="none"/>
          </a:ln>
        </p:spPr>
      </p:cxnSp>
      <p:cxnSp>
        <p:nvCxnSpPr>
          <p:cNvPr id="132" name="Google Shape;132;p11"/>
          <p:cNvCxnSpPr/>
          <p:nvPr/>
        </p:nvCxnSpPr>
        <p:spPr>
          <a:xfrm>
            <a:off x="7326475" y="1759800"/>
            <a:ext cx="1222200" cy="0"/>
          </a:xfrm>
          <a:prstGeom prst="straightConnector1">
            <a:avLst/>
          </a:prstGeom>
          <a:noFill/>
          <a:ln cap="flat" cmpd="sng" w="28575">
            <a:solidFill>
              <a:srgbClr val="FF5C5C"/>
            </a:solidFill>
            <a:prstDash val="solid"/>
            <a:round/>
            <a:headEnd len="med" w="med" type="none"/>
            <a:tailEnd len="med" w="med" type="none"/>
          </a:ln>
        </p:spPr>
      </p:cxnSp>
      <p:cxnSp>
        <p:nvCxnSpPr>
          <p:cNvPr id="133" name="Google Shape;133;p11"/>
          <p:cNvCxnSpPr/>
          <p:nvPr/>
        </p:nvCxnSpPr>
        <p:spPr>
          <a:xfrm>
            <a:off x="7326475" y="1990875"/>
            <a:ext cx="983100" cy="0"/>
          </a:xfrm>
          <a:prstGeom prst="straightConnector1">
            <a:avLst/>
          </a:prstGeom>
          <a:noFill/>
          <a:ln cap="flat" cmpd="sng" w="28575">
            <a:solidFill>
              <a:srgbClr val="FF5C5C"/>
            </a:solidFill>
            <a:prstDash val="solid"/>
            <a:round/>
            <a:headEnd len="med" w="med" type="none"/>
            <a:tailEnd len="med" w="med" type="none"/>
          </a:ln>
        </p:spPr>
      </p:cxnSp>
      <p:cxnSp>
        <p:nvCxnSpPr>
          <p:cNvPr id="134" name="Google Shape;134;p11"/>
          <p:cNvCxnSpPr/>
          <p:nvPr/>
        </p:nvCxnSpPr>
        <p:spPr>
          <a:xfrm>
            <a:off x="1120338" y="4127925"/>
            <a:ext cx="424200" cy="0"/>
          </a:xfrm>
          <a:prstGeom prst="straightConnector1">
            <a:avLst/>
          </a:prstGeom>
          <a:noFill/>
          <a:ln cap="flat" cmpd="sng" w="28575">
            <a:solidFill>
              <a:srgbClr val="FF5C5C"/>
            </a:solidFill>
            <a:prstDash val="solid"/>
            <a:round/>
            <a:headEnd len="med" w="med" type="none"/>
            <a:tailEnd len="med" w="med" type="none"/>
          </a:ln>
        </p:spPr>
      </p:cxnSp>
      <p:cxnSp>
        <p:nvCxnSpPr>
          <p:cNvPr id="135" name="Google Shape;135;p11"/>
          <p:cNvCxnSpPr/>
          <p:nvPr/>
        </p:nvCxnSpPr>
        <p:spPr>
          <a:xfrm>
            <a:off x="3016750" y="3498950"/>
            <a:ext cx="995700" cy="0"/>
          </a:xfrm>
          <a:prstGeom prst="straightConnector1">
            <a:avLst/>
          </a:prstGeom>
          <a:noFill/>
          <a:ln cap="flat" cmpd="sng" w="28575">
            <a:solidFill>
              <a:srgbClr val="FF5C5C"/>
            </a:solidFill>
            <a:prstDash val="solid"/>
            <a:round/>
            <a:headEnd len="med" w="med" type="none"/>
            <a:tailEnd len="med" w="med" type="none"/>
          </a:ln>
        </p:spPr>
      </p:cxnSp>
      <p:cxnSp>
        <p:nvCxnSpPr>
          <p:cNvPr id="136" name="Google Shape;136;p11"/>
          <p:cNvCxnSpPr/>
          <p:nvPr/>
        </p:nvCxnSpPr>
        <p:spPr>
          <a:xfrm>
            <a:off x="5310288" y="4174650"/>
            <a:ext cx="776700" cy="0"/>
          </a:xfrm>
          <a:prstGeom prst="straightConnector1">
            <a:avLst/>
          </a:prstGeom>
          <a:noFill/>
          <a:ln cap="flat" cmpd="sng" w="28575">
            <a:solidFill>
              <a:srgbClr val="FF5C5C"/>
            </a:solidFill>
            <a:prstDash val="solid"/>
            <a:round/>
            <a:headEnd len="med" w="med" type="none"/>
            <a:tailEnd len="med" w="med" type="none"/>
          </a:ln>
        </p:spPr>
      </p:cxnSp>
      <p:cxnSp>
        <p:nvCxnSpPr>
          <p:cNvPr id="137" name="Google Shape;137;p11"/>
          <p:cNvCxnSpPr/>
          <p:nvPr/>
        </p:nvCxnSpPr>
        <p:spPr>
          <a:xfrm>
            <a:off x="7381075" y="3391775"/>
            <a:ext cx="995700" cy="0"/>
          </a:xfrm>
          <a:prstGeom prst="straightConnector1">
            <a:avLst/>
          </a:prstGeom>
          <a:noFill/>
          <a:ln cap="flat" cmpd="sng" w="28575">
            <a:solidFill>
              <a:srgbClr val="FF5C5C"/>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2"/>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43" name="Google Shape;143;p12"/>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2"/>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2"/>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Let’s talk!</a:t>
            </a:r>
            <a:endParaRPr b="1" sz="3600">
              <a:solidFill>
                <a:schemeClr val="lt1"/>
              </a:solidFill>
              <a:latin typeface="Signika"/>
              <a:ea typeface="Signika"/>
              <a:cs typeface="Signika"/>
              <a:sym typeface="Signika"/>
            </a:endParaRPr>
          </a:p>
        </p:txBody>
      </p:sp>
      <p:pic>
        <p:nvPicPr>
          <p:cNvPr id="146" name="Google Shape;146;p12"/>
          <p:cNvPicPr preferRelativeResize="0"/>
          <p:nvPr/>
        </p:nvPicPr>
        <p:blipFill>
          <a:blip r:embed="rId3">
            <a:alphaModFix/>
          </a:blip>
          <a:stretch>
            <a:fillRect/>
          </a:stretch>
        </p:blipFill>
        <p:spPr>
          <a:xfrm>
            <a:off x="8062750" y="135850"/>
            <a:ext cx="781200" cy="78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3"/>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52" name="Google Shape;152;p13"/>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53" name="Google Shape;153;p13"/>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154" name="Google Shape;154;p13"/>
          <p:cNvSpPr txBox="1"/>
          <p:nvPr/>
        </p:nvSpPr>
        <p:spPr>
          <a:xfrm>
            <a:off x="1216800" y="918000"/>
            <a:ext cx="6904800" cy="19485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Why do you think inclusive language matters?</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Do people in your company try to use inclusive language?</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Have you ever felt excluded because of the language someone used?</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What should we do to make people aware of inclusive language and encourage them to use it?</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4"/>
          <p:cNvSpPr/>
          <p:nvPr/>
        </p:nvSpPr>
        <p:spPr>
          <a:xfrm>
            <a:off x="0" y="0"/>
            <a:ext cx="91440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61" name="Google Shape;161;p14"/>
          <p:cNvSpPr txBox="1"/>
          <p:nvPr/>
        </p:nvSpPr>
        <p:spPr>
          <a:xfrm>
            <a:off x="138050" y="3489825"/>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THANKS!</a:t>
            </a:r>
            <a:endParaRPr b="1" sz="3600">
              <a:solidFill>
                <a:schemeClr val="lt1"/>
              </a:solidFill>
              <a:latin typeface="Signika"/>
              <a:ea typeface="Signika"/>
              <a:cs typeface="Signika"/>
              <a:sym typeface="Signika"/>
            </a:endParaRPr>
          </a:p>
        </p:txBody>
      </p:sp>
      <p:sp>
        <p:nvSpPr>
          <p:cNvPr id="162" name="Google Shape;162;p14"/>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SL Brains E-Lesson Plan 2.0.3">
  <a:themeElements>
    <a:clrScheme name="Simple Light">
      <a:dk1>
        <a:srgbClr val="000032"/>
      </a:dk1>
      <a:lt1>
        <a:srgbClr val="FFFFFF"/>
      </a:lt1>
      <a:dk2>
        <a:srgbClr val="595959"/>
      </a:dk2>
      <a:lt2>
        <a:srgbClr val="EEEEEE"/>
      </a:lt2>
      <a:accent1>
        <a:srgbClr val="FF5C5C"/>
      </a:accent1>
      <a:accent2>
        <a:srgbClr val="000032"/>
      </a:accent2>
      <a:accent3>
        <a:srgbClr val="F59A23"/>
      </a:accent3>
      <a:accent4>
        <a:srgbClr val="60AE92"/>
      </a:accent4>
      <a:accent5>
        <a:srgbClr val="AAAAAA"/>
      </a:accent5>
      <a:accent6>
        <a:srgbClr val="FCD56A"/>
      </a:accent6>
      <a:hlink>
        <a:srgbClr val="60AE9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